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notesMasterIdLst>
    <p:notesMasterId r:id="rId32"/>
  </p:notesMasterIdLst>
  <p:handoutMasterIdLst>
    <p:handoutMasterId r:id="rId33"/>
  </p:handoutMasterIdLst>
  <p:sldIdLst>
    <p:sldId id="395" r:id="rId2"/>
    <p:sldId id="367" r:id="rId3"/>
    <p:sldId id="383" r:id="rId4"/>
    <p:sldId id="406" r:id="rId5"/>
    <p:sldId id="389" r:id="rId6"/>
    <p:sldId id="349" r:id="rId7"/>
    <p:sldId id="290" r:id="rId8"/>
    <p:sldId id="288" r:id="rId9"/>
    <p:sldId id="361" r:id="rId10"/>
    <p:sldId id="388" r:id="rId11"/>
    <p:sldId id="390" r:id="rId12"/>
    <p:sldId id="391" r:id="rId13"/>
    <p:sldId id="392" r:id="rId14"/>
    <p:sldId id="393" r:id="rId15"/>
    <p:sldId id="354" r:id="rId16"/>
    <p:sldId id="407" r:id="rId17"/>
    <p:sldId id="375" r:id="rId18"/>
    <p:sldId id="397" r:id="rId19"/>
    <p:sldId id="399" r:id="rId20"/>
    <p:sldId id="400" r:id="rId21"/>
    <p:sldId id="394" r:id="rId22"/>
    <p:sldId id="401" r:id="rId23"/>
    <p:sldId id="299" r:id="rId24"/>
    <p:sldId id="359" r:id="rId25"/>
    <p:sldId id="376" r:id="rId26"/>
    <p:sldId id="396" r:id="rId27"/>
    <p:sldId id="402" r:id="rId28"/>
    <p:sldId id="403" r:id="rId29"/>
    <p:sldId id="404" r:id="rId30"/>
    <p:sldId id="405" r:id="rId31"/>
  </p:sldIdLst>
  <p:sldSz cx="9144000" cy="6858000" type="screen4x3"/>
  <p:notesSz cx="9144000" cy="6858000"/>
  <p:custDataLst>
    <p:tags r:id="rId34"/>
  </p:custDataLst>
  <p:defaultTextStyle>
    <a:defPPr>
      <a:defRPr lang="zh-CN"/>
    </a:defPPr>
    <a:lvl1pPr algn="ctr" rtl="0" fontAlgn="base">
      <a:spcBef>
        <a:spcPct val="0"/>
      </a:spcBef>
      <a:spcAft>
        <a:spcPct val="0"/>
      </a:spcAft>
      <a:defRPr sz="2400" kern="1200">
        <a:solidFill>
          <a:schemeClr val="bg1"/>
        </a:solidFill>
        <a:latin typeface="Arial" pitchFamily="34" charset="0"/>
        <a:ea typeface="宋体" pitchFamily="2" charset="-122"/>
        <a:cs typeface="+mn-cs"/>
      </a:defRPr>
    </a:lvl1pPr>
    <a:lvl2pPr marL="457200" algn="ctr" rtl="0" fontAlgn="base">
      <a:spcBef>
        <a:spcPct val="0"/>
      </a:spcBef>
      <a:spcAft>
        <a:spcPct val="0"/>
      </a:spcAft>
      <a:defRPr sz="2400" kern="1200">
        <a:solidFill>
          <a:schemeClr val="bg1"/>
        </a:solidFill>
        <a:latin typeface="Arial" pitchFamily="34" charset="0"/>
        <a:ea typeface="宋体" pitchFamily="2" charset="-122"/>
        <a:cs typeface="+mn-cs"/>
      </a:defRPr>
    </a:lvl2pPr>
    <a:lvl3pPr marL="914400" algn="ctr" rtl="0" fontAlgn="base">
      <a:spcBef>
        <a:spcPct val="0"/>
      </a:spcBef>
      <a:spcAft>
        <a:spcPct val="0"/>
      </a:spcAft>
      <a:defRPr sz="2400" kern="1200">
        <a:solidFill>
          <a:schemeClr val="bg1"/>
        </a:solidFill>
        <a:latin typeface="Arial" pitchFamily="34" charset="0"/>
        <a:ea typeface="宋体" pitchFamily="2" charset="-122"/>
        <a:cs typeface="+mn-cs"/>
      </a:defRPr>
    </a:lvl3pPr>
    <a:lvl4pPr marL="1371600" algn="ctr" rtl="0" fontAlgn="base">
      <a:spcBef>
        <a:spcPct val="0"/>
      </a:spcBef>
      <a:spcAft>
        <a:spcPct val="0"/>
      </a:spcAft>
      <a:defRPr sz="2400" kern="1200">
        <a:solidFill>
          <a:schemeClr val="bg1"/>
        </a:solidFill>
        <a:latin typeface="Arial" pitchFamily="34" charset="0"/>
        <a:ea typeface="宋体" pitchFamily="2" charset="-122"/>
        <a:cs typeface="+mn-cs"/>
      </a:defRPr>
    </a:lvl4pPr>
    <a:lvl5pPr marL="1828800" algn="ctr" rtl="0" fontAlgn="base">
      <a:spcBef>
        <a:spcPct val="0"/>
      </a:spcBef>
      <a:spcAft>
        <a:spcPct val="0"/>
      </a:spcAft>
      <a:defRPr sz="2400" kern="1200">
        <a:solidFill>
          <a:schemeClr val="bg1"/>
        </a:solidFill>
        <a:latin typeface="Arial" pitchFamily="34" charset="0"/>
        <a:ea typeface="宋体" pitchFamily="2" charset="-122"/>
        <a:cs typeface="+mn-cs"/>
      </a:defRPr>
    </a:lvl5pPr>
    <a:lvl6pPr marL="2286000" algn="l" defTabSz="914400" rtl="0" eaLnBrk="1" latinLnBrk="0" hangingPunct="1">
      <a:defRPr sz="2400" kern="1200">
        <a:solidFill>
          <a:schemeClr val="bg1"/>
        </a:solidFill>
        <a:latin typeface="Arial" pitchFamily="34" charset="0"/>
        <a:ea typeface="宋体" pitchFamily="2" charset="-122"/>
        <a:cs typeface="+mn-cs"/>
      </a:defRPr>
    </a:lvl6pPr>
    <a:lvl7pPr marL="2743200" algn="l" defTabSz="914400" rtl="0" eaLnBrk="1" latinLnBrk="0" hangingPunct="1">
      <a:defRPr sz="2400" kern="1200">
        <a:solidFill>
          <a:schemeClr val="bg1"/>
        </a:solidFill>
        <a:latin typeface="Arial" pitchFamily="34" charset="0"/>
        <a:ea typeface="宋体" pitchFamily="2" charset="-122"/>
        <a:cs typeface="+mn-cs"/>
      </a:defRPr>
    </a:lvl7pPr>
    <a:lvl8pPr marL="3200400" algn="l" defTabSz="914400" rtl="0" eaLnBrk="1" latinLnBrk="0" hangingPunct="1">
      <a:defRPr sz="2400" kern="1200">
        <a:solidFill>
          <a:schemeClr val="bg1"/>
        </a:solidFill>
        <a:latin typeface="Arial" pitchFamily="34" charset="0"/>
        <a:ea typeface="宋体" pitchFamily="2" charset="-122"/>
        <a:cs typeface="+mn-cs"/>
      </a:defRPr>
    </a:lvl8pPr>
    <a:lvl9pPr marL="3657600" algn="l" defTabSz="914400" rtl="0" eaLnBrk="1" latinLnBrk="0" hangingPunct="1">
      <a:defRPr sz="2400" kern="1200">
        <a:solidFill>
          <a:schemeClr val="bg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344">
          <p15:clr>
            <a:srgbClr val="A4A3A4"/>
          </p15:clr>
        </p15:guide>
        <p15:guide id="2" pos="2873">
          <p15:clr>
            <a:srgbClr val="A4A3A4"/>
          </p15:clr>
        </p15:guide>
        <p15:guide id="3" pos="521">
          <p15:clr>
            <a:srgbClr val="A4A3A4"/>
          </p15:clr>
        </p15:guide>
        <p15:guide id="4" pos="5239">
          <p15:clr>
            <a:srgbClr val="A4A3A4"/>
          </p15:clr>
        </p15:guide>
        <p15:guide id="5" pos="170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FFFF"/>
    <a:srgbClr val="0000FF"/>
    <a:srgbClr val="FFFF00"/>
    <a:srgbClr val="CC3300"/>
    <a:srgbClr val="66FFFF"/>
    <a:srgbClr val="FFCCFF"/>
    <a:srgbClr val="FF0000"/>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09" autoAdjust="0"/>
    <p:restoredTop sz="94581" autoAdjust="0"/>
  </p:normalViewPr>
  <p:slideViewPr>
    <p:cSldViewPr snapToGrid="0">
      <p:cViewPr varScale="1">
        <p:scale>
          <a:sx n="115" d="100"/>
          <a:sy n="115" d="100"/>
        </p:scale>
        <p:origin x="1542" y="102"/>
      </p:cViewPr>
      <p:guideLst>
        <p:guide orient="horz" pos="1344"/>
        <p:guide pos="2873"/>
        <p:guide pos="521"/>
        <p:guide pos="5239"/>
        <p:guide pos="170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4" d="100"/>
        <a:sy n="124" d="100"/>
      </p:scale>
      <p:origin x="0" y="0"/>
    </p:cViewPr>
  </p:sorter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3714"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kumimoji="1" sz="1200">
                <a:solidFill>
                  <a:schemeClr val="tx1"/>
                </a:solidFill>
                <a:latin typeface="Times New Roman" pitchFamily="18" charset="0"/>
              </a:defRPr>
            </a:lvl1pPr>
          </a:lstStyle>
          <a:p>
            <a:pPr>
              <a:defRPr/>
            </a:pPr>
            <a:endParaRPr lang="en-US" altLang="zh-CN"/>
          </a:p>
        </p:txBody>
      </p:sp>
      <p:sp>
        <p:nvSpPr>
          <p:cNvPr id="243715" name="Rectangle 3"/>
          <p:cNvSpPr>
            <a:spLocks noGrp="1" noChangeArrowheads="1"/>
          </p:cNvSpPr>
          <p:nvPr>
            <p:ph type="dt" sz="quarter" idx="1"/>
          </p:nvPr>
        </p:nvSpPr>
        <p:spPr bwMode="auto">
          <a:xfrm>
            <a:off x="5180013" y="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kumimoji="1" sz="1200">
                <a:solidFill>
                  <a:schemeClr val="tx1"/>
                </a:solidFill>
                <a:latin typeface="Times New Roman" pitchFamily="18" charset="0"/>
              </a:defRPr>
            </a:lvl1pPr>
          </a:lstStyle>
          <a:p>
            <a:pPr>
              <a:defRPr/>
            </a:pPr>
            <a:endParaRPr lang="en-US" altLang="zh-CN"/>
          </a:p>
        </p:txBody>
      </p:sp>
      <p:sp>
        <p:nvSpPr>
          <p:cNvPr id="243716" name="Rectangle 4"/>
          <p:cNvSpPr>
            <a:spLocks noGrp="1" noChangeArrowheads="1"/>
          </p:cNvSpPr>
          <p:nvPr>
            <p:ph type="ftr" sz="quarter" idx="2"/>
          </p:nvPr>
        </p:nvSpPr>
        <p:spPr bwMode="auto">
          <a:xfrm>
            <a:off x="0" y="6513513"/>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kumimoji="1" sz="1200">
                <a:solidFill>
                  <a:schemeClr val="tx1"/>
                </a:solidFill>
                <a:latin typeface="Times New Roman" pitchFamily="18" charset="0"/>
              </a:defRPr>
            </a:lvl1pPr>
          </a:lstStyle>
          <a:p>
            <a:pPr>
              <a:defRPr/>
            </a:pPr>
            <a:endParaRPr lang="en-US" altLang="zh-CN"/>
          </a:p>
        </p:txBody>
      </p:sp>
      <p:sp>
        <p:nvSpPr>
          <p:cNvPr id="243717" name="Rectangle 5"/>
          <p:cNvSpPr>
            <a:spLocks noGrp="1" noChangeArrowheads="1"/>
          </p:cNvSpPr>
          <p:nvPr>
            <p:ph type="sldNum" sz="quarter" idx="3"/>
          </p:nvPr>
        </p:nvSpPr>
        <p:spPr bwMode="auto">
          <a:xfrm>
            <a:off x="5180013" y="6513513"/>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1" sz="1200">
                <a:solidFill>
                  <a:schemeClr val="tx1"/>
                </a:solidFill>
                <a:latin typeface="Times New Roman" pitchFamily="18" charset="0"/>
              </a:defRPr>
            </a:lvl1pPr>
          </a:lstStyle>
          <a:p>
            <a:pPr>
              <a:defRPr/>
            </a:pPr>
            <a:fld id="{147CD81B-19AB-412D-953D-7422CCF5F4BA}" type="slidenum">
              <a:rPr lang="en-US" altLang="zh-CN"/>
              <a:pPr>
                <a:defRPr/>
              </a:pPr>
              <a:t>‹#›</a:t>
            </a:fld>
            <a:endParaRPr lang="en-US" altLang="zh-CN"/>
          </a:p>
        </p:txBody>
      </p:sp>
    </p:spTree>
    <p:extLst>
      <p:ext uri="{BB962C8B-B14F-4D97-AF65-F5344CB8AC3E}">
        <p14:creationId xmlns:p14="http://schemas.microsoft.com/office/powerpoint/2010/main" val="26868375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kumimoji="1" sz="1200">
                <a:solidFill>
                  <a:schemeClr val="tx1"/>
                </a:solidFill>
                <a:latin typeface="Times New Roman" pitchFamily="18" charset="0"/>
              </a:defRPr>
            </a:lvl1pPr>
          </a:lstStyle>
          <a:p>
            <a:pPr>
              <a:defRPr/>
            </a:pPr>
            <a:endParaRPr lang="en-US" altLang="zh-CN"/>
          </a:p>
        </p:txBody>
      </p:sp>
      <p:sp>
        <p:nvSpPr>
          <p:cNvPr id="56323" name="Rectangle 3"/>
          <p:cNvSpPr>
            <a:spLocks noGrp="1" noChangeArrowheads="1"/>
          </p:cNvSpPr>
          <p:nvPr>
            <p:ph type="dt" idx="1"/>
          </p:nvPr>
        </p:nvSpPr>
        <p:spPr bwMode="auto">
          <a:xfrm>
            <a:off x="5181600" y="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kumimoji="1" sz="1200">
                <a:solidFill>
                  <a:schemeClr val="tx1"/>
                </a:solidFill>
                <a:latin typeface="Times New Roman" pitchFamily="18" charset="0"/>
              </a:defRPr>
            </a:lvl1pPr>
          </a:lstStyle>
          <a:p>
            <a:pPr>
              <a:defRPr/>
            </a:pPr>
            <a:endParaRPr lang="en-US" altLang="zh-CN"/>
          </a:p>
        </p:txBody>
      </p:sp>
      <p:sp>
        <p:nvSpPr>
          <p:cNvPr id="34820"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6325" name="Rectangle 5"/>
          <p:cNvSpPr>
            <a:spLocks noGrp="1" noChangeArrowheads="1"/>
          </p:cNvSpPr>
          <p:nvPr>
            <p:ph type="body" sz="quarter" idx="3"/>
          </p:nvPr>
        </p:nvSpPr>
        <p:spPr bwMode="auto">
          <a:xfrm>
            <a:off x="1219200" y="3257550"/>
            <a:ext cx="67056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6326" name="Rectangle 6"/>
          <p:cNvSpPr>
            <a:spLocks noGrp="1" noChangeArrowheads="1"/>
          </p:cNvSpPr>
          <p:nvPr>
            <p:ph type="ftr" sz="quarter" idx="4"/>
          </p:nvPr>
        </p:nvSpPr>
        <p:spPr bwMode="auto">
          <a:xfrm>
            <a:off x="0" y="651510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kumimoji="1" sz="1200">
                <a:solidFill>
                  <a:schemeClr val="tx1"/>
                </a:solidFill>
                <a:latin typeface="Times New Roman" pitchFamily="18" charset="0"/>
              </a:defRPr>
            </a:lvl1pPr>
          </a:lstStyle>
          <a:p>
            <a:pPr>
              <a:defRPr/>
            </a:pPr>
            <a:endParaRPr lang="en-US" altLang="zh-CN"/>
          </a:p>
        </p:txBody>
      </p:sp>
      <p:sp>
        <p:nvSpPr>
          <p:cNvPr id="56327" name="Rectangle 7"/>
          <p:cNvSpPr>
            <a:spLocks noGrp="1" noChangeArrowheads="1"/>
          </p:cNvSpPr>
          <p:nvPr>
            <p:ph type="sldNum" sz="quarter" idx="5"/>
          </p:nvPr>
        </p:nvSpPr>
        <p:spPr bwMode="auto">
          <a:xfrm>
            <a:off x="5181600" y="6515100"/>
            <a:ext cx="39624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1" sz="1200">
                <a:solidFill>
                  <a:schemeClr val="tx1"/>
                </a:solidFill>
                <a:latin typeface="Times New Roman" pitchFamily="18" charset="0"/>
              </a:defRPr>
            </a:lvl1pPr>
          </a:lstStyle>
          <a:p>
            <a:pPr>
              <a:defRPr/>
            </a:pPr>
            <a:fld id="{C52D0CA4-EB75-4A6D-84DA-AC901D9F92D0}" type="slidenum">
              <a:rPr lang="en-US" altLang="zh-CN"/>
              <a:pPr>
                <a:defRPr/>
              </a:pPr>
              <a:t>‹#›</a:t>
            </a:fld>
            <a:endParaRPr lang="en-US" altLang="zh-CN"/>
          </a:p>
        </p:txBody>
      </p:sp>
    </p:spTree>
    <p:extLst>
      <p:ext uri="{BB962C8B-B14F-4D97-AF65-F5344CB8AC3E}">
        <p14:creationId xmlns:p14="http://schemas.microsoft.com/office/powerpoint/2010/main" val="32654189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a:t>
            </a:fld>
            <a:endParaRPr lang="en-US" altLang="zh-CN"/>
          </a:p>
        </p:txBody>
      </p:sp>
    </p:spTree>
    <p:extLst>
      <p:ext uri="{BB962C8B-B14F-4D97-AF65-F5344CB8AC3E}">
        <p14:creationId xmlns:p14="http://schemas.microsoft.com/office/powerpoint/2010/main" val="1166683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a:t>
            </a:fld>
            <a:endParaRPr lang="en-US" altLang="zh-CN"/>
          </a:p>
        </p:txBody>
      </p:sp>
    </p:spTree>
    <p:extLst>
      <p:ext uri="{BB962C8B-B14F-4D97-AF65-F5344CB8AC3E}">
        <p14:creationId xmlns:p14="http://schemas.microsoft.com/office/powerpoint/2010/main" val="1862695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3</a:t>
            </a:fld>
            <a:endParaRPr lang="en-US" altLang="zh-CN"/>
          </a:p>
        </p:txBody>
      </p:sp>
    </p:spTree>
    <p:extLst>
      <p:ext uri="{BB962C8B-B14F-4D97-AF65-F5344CB8AC3E}">
        <p14:creationId xmlns:p14="http://schemas.microsoft.com/office/powerpoint/2010/main" val="2949222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4</a:t>
            </a:fld>
            <a:endParaRPr lang="en-US" altLang="zh-CN"/>
          </a:p>
        </p:txBody>
      </p:sp>
    </p:spTree>
    <p:extLst>
      <p:ext uri="{BB962C8B-B14F-4D97-AF65-F5344CB8AC3E}">
        <p14:creationId xmlns:p14="http://schemas.microsoft.com/office/powerpoint/2010/main" val="271367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5</a:t>
            </a:fld>
            <a:endParaRPr lang="en-US" altLang="zh-CN"/>
          </a:p>
        </p:txBody>
      </p:sp>
    </p:spTree>
    <p:extLst>
      <p:ext uri="{BB962C8B-B14F-4D97-AF65-F5344CB8AC3E}">
        <p14:creationId xmlns:p14="http://schemas.microsoft.com/office/powerpoint/2010/main" val="3415088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6</a:t>
            </a:fld>
            <a:endParaRPr lang="en-US" altLang="zh-CN"/>
          </a:p>
        </p:txBody>
      </p:sp>
    </p:spTree>
    <p:extLst>
      <p:ext uri="{BB962C8B-B14F-4D97-AF65-F5344CB8AC3E}">
        <p14:creationId xmlns:p14="http://schemas.microsoft.com/office/powerpoint/2010/main" val="271256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7</a:t>
            </a:fld>
            <a:endParaRPr lang="en-US" altLang="zh-CN"/>
          </a:p>
        </p:txBody>
      </p:sp>
    </p:spTree>
    <p:extLst>
      <p:ext uri="{BB962C8B-B14F-4D97-AF65-F5344CB8AC3E}">
        <p14:creationId xmlns:p14="http://schemas.microsoft.com/office/powerpoint/2010/main" val="961824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8</a:t>
            </a:fld>
            <a:endParaRPr lang="en-US" altLang="zh-CN"/>
          </a:p>
        </p:txBody>
      </p:sp>
    </p:spTree>
    <p:extLst>
      <p:ext uri="{BB962C8B-B14F-4D97-AF65-F5344CB8AC3E}">
        <p14:creationId xmlns:p14="http://schemas.microsoft.com/office/powerpoint/2010/main" val="17933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9</a:t>
            </a:fld>
            <a:endParaRPr lang="en-US" altLang="zh-CN"/>
          </a:p>
        </p:txBody>
      </p:sp>
    </p:spTree>
    <p:extLst>
      <p:ext uri="{BB962C8B-B14F-4D97-AF65-F5344CB8AC3E}">
        <p14:creationId xmlns:p14="http://schemas.microsoft.com/office/powerpoint/2010/main" val="1923703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10</a:t>
            </a:fld>
            <a:endParaRPr lang="en-US" altLang="zh-CN"/>
          </a:p>
        </p:txBody>
      </p:sp>
    </p:spTree>
    <p:extLst>
      <p:ext uri="{BB962C8B-B14F-4D97-AF65-F5344CB8AC3E}">
        <p14:creationId xmlns:p14="http://schemas.microsoft.com/office/powerpoint/2010/main" val="2016775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11</a:t>
            </a:fld>
            <a:endParaRPr lang="en-US" altLang="zh-CN"/>
          </a:p>
        </p:txBody>
      </p:sp>
    </p:spTree>
    <p:extLst>
      <p:ext uri="{BB962C8B-B14F-4D97-AF65-F5344CB8AC3E}">
        <p14:creationId xmlns:p14="http://schemas.microsoft.com/office/powerpoint/2010/main" val="22135388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12</a:t>
            </a:fld>
            <a:endParaRPr lang="en-US" altLang="zh-CN"/>
          </a:p>
        </p:txBody>
      </p:sp>
    </p:spTree>
    <p:extLst>
      <p:ext uri="{BB962C8B-B14F-4D97-AF65-F5344CB8AC3E}">
        <p14:creationId xmlns:p14="http://schemas.microsoft.com/office/powerpoint/2010/main" val="23431481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13</a:t>
            </a:fld>
            <a:endParaRPr lang="en-US" altLang="zh-CN"/>
          </a:p>
        </p:txBody>
      </p:sp>
    </p:spTree>
    <p:extLst>
      <p:ext uri="{BB962C8B-B14F-4D97-AF65-F5344CB8AC3E}">
        <p14:creationId xmlns:p14="http://schemas.microsoft.com/office/powerpoint/2010/main" val="1549861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14</a:t>
            </a:fld>
            <a:endParaRPr lang="en-US" altLang="zh-CN"/>
          </a:p>
        </p:txBody>
      </p:sp>
    </p:spTree>
    <p:extLst>
      <p:ext uri="{BB962C8B-B14F-4D97-AF65-F5344CB8AC3E}">
        <p14:creationId xmlns:p14="http://schemas.microsoft.com/office/powerpoint/2010/main" val="3169796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15</a:t>
            </a:fld>
            <a:endParaRPr lang="en-US" altLang="zh-CN"/>
          </a:p>
        </p:txBody>
      </p:sp>
    </p:spTree>
    <p:extLst>
      <p:ext uri="{BB962C8B-B14F-4D97-AF65-F5344CB8AC3E}">
        <p14:creationId xmlns:p14="http://schemas.microsoft.com/office/powerpoint/2010/main" val="3689022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16</a:t>
            </a:fld>
            <a:endParaRPr lang="en-US" altLang="zh-CN"/>
          </a:p>
        </p:txBody>
      </p:sp>
    </p:spTree>
    <p:extLst>
      <p:ext uri="{BB962C8B-B14F-4D97-AF65-F5344CB8AC3E}">
        <p14:creationId xmlns:p14="http://schemas.microsoft.com/office/powerpoint/2010/main" val="2280179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17</a:t>
            </a:fld>
            <a:endParaRPr lang="en-US" altLang="zh-CN"/>
          </a:p>
        </p:txBody>
      </p:sp>
    </p:spTree>
    <p:extLst>
      <p:ext uri="{BB962C8B-B14F-4D97-AF65-F5344CB8AC3E}">
        <p14:creationId xmlns:p14="http://schemas.microsoft.com/office/powerpoint/2010/main" val="3826740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18</a:t>
            </a:fld>
            <a:endParaRPr lang="en-US" altLang="zh-CN"/>
          </a:p>
        </p:txBody>
      </p:sp>
    </p:spTree>
    <p:extLst>
      <p:ext uri="{BB962C8B-B14F-4D97-AF65-F5344CB8AC3E}">
        <p14:creationId xmlns:p14="http://schemas.microsoft.com/office/powerpoint/2010/main" val="39093828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19</a:t>
            </a:fld>
            <a:endParaRPr lang="en-US" altLang="zh-CN"/>
          </a:p>
        </p:txBody>
      </p:sp>
    </p:spTree>
    <p:extLst>
      <p:ext uri="{BB962C8B-B14F-4D97-AF65-F5344CB8AC3E}">
        <p14:creationId xmlns:p14="http://schemas.microsoft.com/office/powerpoint/2010/main" val="29579064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20</a:t>
            </a:fld>
            <a:endParaRPr lang="en-US" altLang="zh-CN"/>
          </a:p>
        </p:txBody>
      </p:sp>
    </p:spTree>
    <p:extLst>
      <p:ext uri="{BB962C8B-B14F-4D97-AF65-F5344CB8AC3E}">
        <p14:creationId xmlns:p14="http://schemas.microsoft.com/office/powerpoint/2010/main" val="23506714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21</a:t>
            </a:fld>
            <a:endParaRPr lang="en-US" altLang="zh-CN"/>
          </a:p>
        </p:txBody>
      </p:sp>
    </p:spTree>
    <p:extLst>
      <p:ext uri="{BB962C8B-B14F-4D97-AF65-F5344CB8AC3E}">
        <p14:creationId xmlns:p14="http://schemas.microsoft.com/office/powerpoint/2010/main" val="13024652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fld id="{A7079688-8250-4D47-890B-407105669CF1}" type="slidenum">
              <a:rPr lang="en-US" altLang="zh-CN" sz="1200" smtClean="0">
                <a:solidFill>
                  <a:schemeClr val="tx1"/>
                </a:solidFill>
                <a:latin typeface="Times New Roman" pitchFamily="18" charset="0"/>
              </a:rPr>
              <a:pPr eaLnBrk="1" hangingPunct="1"/>
              <a:t>22</a:t>
            </a:fld>
            <a:endParaRPr lang="en-US" altLang="zh-CN" sz="1200" smtClean="0">
              <a:solidFill>
                <a:schemeClr val="tx1"/>
              </a:solidFill>
              <a:latin typeface="Times New Roman"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xfrm>
            <a:off x="914400" y="3257550"/>
            <a:ext cx="7315200" cy="3086100"/>
          </a:xfrm>
          <a:noFill/>
        </p:spPr>
        <p:txBody>
          <a:bodyPr/>
          <a:lstStyle/>
          <a:p>
            <a:pPr eaLnBrk="1" hangingPunct="1"/>
            <a:r>
              <a:rPr lang="zh-CN" altLang="en-US" smtClean="0"/>
              <a:t>六，小结</a:t>
            </a:r>
          </a:p>
          <a:p>
            <a:pPr eaLnBrk="1" hangingPunct="1"/>
            <a:endParaRPr lang="en-US" altLang="zh-CN"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23</a:t>
            </a:fld>
            <a:endParaRPr lang="en-US" altLang="zh-CN"/>
          </a:p>
        </p:txBody>
      </p:sp>
    </p:spTree>
    <p:extLst>
      <p:ext uri="{BB962C8B-B14F-4D97-AF65-F5344CB8AC3E}">
        <p14:creationId xmlns:p14="http://schemas.microsoft.com/office/powerpoint/2010/main" val="1351823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24</a:t>
            </a:fld>
            <a:endParaRPr lang="en-US" altLang="zh-CN"/>
          </a:p>
        </p:txBody>
      </p:sp>
    </p:spTree>
    <p:extLst>
      <p:ext uri="{BB962C8B-B14F-4D97-AF65-F5344CB8AC3E}">
        <p14:creationId xmlns:p14="http://schemas.microsoft.com/office/powerpoint/2010/main" val="3286281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25</a:t>
            </a:fld>
            <a:endParaRPr lang="en-US" altLang="zh-CN"/>
          </a:p>
        </p:txBody>
      </p:sp>
    </p:spTree>
    <p:extLst>
      <p:ext uri="{BB962C8B-B14F-4D97-AF65-F5344CB8AC3E}">
        <p14:creationId xmlns:p14="http://schemas.microsoft.com/office/powerpoint/2010/main" val="935657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26</a:t>
            </a:fld>
            <a:endParaRPr lang="en-US" altLang="zh-CN"/>
          </a:p>
        </p:txBody>
      </p:sp>
    </p:spTree>
    <p:extLst>
      <p:ext uri="{BB962C8B-B14F-4D97-AF65-F5344CB8AC3E}">
        <p14:creationId xmlns:p14="http://schemas.microsoft.com/office/powerpoint/2010/main" val="37234302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27</a:t>
            </a:fld>
            <a:endParaRPr lang="en-US" altLang="zh-CN"/>
          </a:p>
        </p:txBody>
      </p:sp>
    </p:spTree>
    <p:extLst>
      <p:ext uri="{BB962C8B-B14F-4D97-AF65-F5344CB8AC3E}">
        <p14:creationId xmlns:p14="http://schemas.microsoft.com/office/powerpoint/2010/main" val="42603001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28</a:t>
            </a:fld>
            <a:endParaRPr lang="en-US" altLang="zh-CN"/>
          </a:p>
        </p:txBody>
      </p:sp>
    </p:spTree>
    <p:extLst>
      <p:ext uri="{BB962C8B-B14F-4D97-AF65-F5344CB8AC3E}">
        <p14:creationId xmlns:p14="http://schemas.microsoft.com/office/powerpoint/2010/main" val="2498554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29</a:t>
            </a:fld>
            <a:endParaRPr lang="en-US" altLang="zh-CN"/>
          </a:p>
        </p:txBody>
      </p:sp>
    </p:spTree>
    <p:extLst>
      <p:ext uri="{BB962C8B-B14F-4D97-AF65-F5344CB8AC3E}">
        <p14:creationId xmlns:p14="http://schemas.microsoft.com/office/powerpoint/2010/main" val="18884748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52D0CA4-EB75-4A6D-84DA-AC901D9F92D0}" type="slidenum">
              <a:rPr lang="en-US" altLang="zh-CN" smtClean="0"/>
              <a:pPr>
                <a:defRPr/>
              </a:pPr>
              <a:t>30</a:t>
            </a:fld>
            <a:endParaRPr lang="en-US" altLang="zh-CN"/>
          </a:p>
        </p:txBody>
      </p:sp>
    </p:spTree>
    <p:extLst>
      <p:ext uri="{BB962C8B-B14F-4D97-AF65-F5344CB8AC3E}">
        <p14:creationId xmlns:p14="http://schemas.microsoft.com/office/powerpoint/2010/main" val="16171392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4" name="Picture 2" descr="E:\设计素材\图片\艺术流派\1271162258175.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0" y="0"/>
            <a:ext cx="9144000" cy="6237288"/>
          </a:xfrm>
          <a:prstGeom prst="rect">
            <a:avLst/>
          </a:prstGeom>
          <a:gradFill>
            <a:gsLst>
              <a:gs pos="0">
                <a:schemeClr val="bg1">
                  <a:alpha val="80000"/>
                </a:schemeClr>
              </a:gs>
              <a:gs pos="35000">
                <a:schemeClr val="bg1">
                  <a:alpha val="98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2" name="Title 1"/>
          <p:cNvSpPr>
            <a:spLocks noGrp="1"/>
          </p:cNvSpPr>
          <p:nvPr>
            <p:ph type="ctrTitle"/>
          </p:nvPr>
        </p:nvSpPr>
        <p:spPr>
          <a:xfrm>
            <a:off x="628650" y="1302029"/>
            <a:ext cx="7096537" cy="809988"/>
          </a:xfrm>
          <a:noFill/>
        </p:spPr>
        <p:txBody>
          <a:bodyPr>
            <a:noAutofit/>
          </a:bodyPr>
          <a:lstStyle>
            <a:lvl1pPr algn="ctr">
              <a:lnSpc>
                <a:spcPct val="110000"/>
              </a:lnSpc>
              <a:defRPr sz="3600" b="1">
                <a:solidFill>
                  <a:schemeClr val="tx1"/>
                </a:solidFill>
                <a:effectLst/>
              </a:defRPr>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628650" y="2309389"/>
            <a:ext cx="7096535" cy="475388"/>
          </a:xfrm>
        </p:spPr>
        <p:txBody>
          <a:bodyPr>
            <a:normAutofit/>
          </a:bodyPr>
          <a:lstStyle>
            <a:lvl1pPr marL="0" indent="0" algn="ctr">
              <a:buNone/>
              <a:defRPr sz="1800">
                <a:solidFill>
                  <a:schemeClr val="bg1">
                    <a:lumMod val="6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6" name="Date Placeholder 3"/>
          <p:cNvSpPr>
            <a:spLocks noGrp="1"/>
          </p:cNvSpPr>
          <p:nvPr>
            <p:ph type="dt" sz="half" idx="10"/>
          </p:nvPr>
        </p:nvSpPr>
        <p:spPr/>
        <p:txBody>
          <a:bodyPr/>
          <a:lstStyle>
            <a:lvl1pPr>
              <a:defRPr/>
            </a:lvl1pPr>
          </a:lstStyle>
          <a:p>
            <a:pPr>
              <a:defRPr/>
            </a:pPr>
            <a:fld id="{BBBA070D-F86E-48C8-B3E0-9934D39B1B7C}" type="datetimeFigureOut">
              <a:rPr lang="zh-CN" altLang="en-US"/>
              <a:pPr>
                <a:defRPr/>
              </a:pPr>
              <a:t>2019/12/26</a:t>
            </a:fld>
            <a:endParaRPr lang="zh-CN" altLang="en-US"/>
          </a:p>
        </p:txBody>
      </p:sp>
      <p:sp>
        <p:nvSpPr>
          <p:cNvPr id="7" name="Footer Placeholder 4"/>
          <p:cNvSpPr>
            <a:spLocks noGrp="1"/>
          </p:cNvSpPr>
          <p:nvPr>
            <p:ph type="ftr" sz="quarter" idx="11"/>
          </p:nvPr>
        </p:nvSpPr>
        <p:spPr/>
        <p:txBody>
          <a:bodyPr/>
          <a:lstStyle>
            <a:lvl1pPr>
              <a:defRPr/>
            </a:lvl1pPr>
          </a:lstStyle>
          <a:p>
            <a:pPr>
              <a:defRPr/>
            </a:pPr>
            <a:endParaRPr lang="zh-CN" altLang="en-US"/>
          </a:p>
        </p:txBody>
      </p:sp>
      <p:sp>
        <p:nvSpPr>
          <p:cNvPr id="8" name="Slide Number Placeholder 5"/>
          <p:cNvSpPr>
            <a:spLocks noGrp="1"/>
          </p:cNvSpPr>
          <p:nvPr>
            <p:ph type="sldNum" sz="quarter" idx="12"/>
          </p:nvPr>
        </p:nvSpPr>
        <p:spPr/>
        <p:txBody>
          <a:bodyPr/>
          <a:lstStyle>
            <a:lvl1pPr>
              <a:defRPr/>
            </a:lvl1pPr>
          </a:lstStyle>
          <a:p>
            <a:pPr>
              <a:defRPr/>
            </a:pPr>
            <a:fld id="{D938B70A-ABE9-4943-ABB1-55ED6436DC61}" type="slidenum">
              <a:rPr lang="zh-CN" altLang="en-US"/>
              <a:pPr>
                <a:defRPr/>
              </a:pPr>
              <a:t>‹#›</a:t>
            </a:fld>
            <a:endParaRPr lang="zh-CN" altLang="en-US"/>
          </a:p>
        </p:txBody>
      </p:sp>
    </p:spTree>
    <p:extLst>
      <p:ext uri="{BB962C8B-B14F-4D97-AF65-F5344CB8AC3E}">
        <p14:creationId xmlns:p14="http://schemas.microsoft.com/office/powerpoint/2010/main" val="500334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p:txBody>
      </p:sp>
      <p:sp>
        <p:nvSpPr>
          <p:cNvPr id="4" name="Date Placeholder 3"/>
          <p:cNvSpPr>
            <a:spLocks noGrp="1"/>
          </p:cNvSpPr>
          <p:nvPr>
            <p:ph type="dt" sz="half" idx="10"/>
          </p:nvPr>
        </p:nvSpPr>
        <p:spPr/>
        <p:txBody>
          <a:bodyPr/>
          <a:lstStyle>
            <a:lvl1pPr>
              <a:defRPr/>
            </a:lvl1pPr>
          </a:lstStyle>
          <a:p>
            <a:pPr>
              <a:defRPr/>
            </a:pPr>
            <a:fld id="{2AC62188-B5E6-44C3-826B-9408C2F32E02}" type="datetimeFigureOut">
              <a:rPr lang="zh-CN" altLang="en-US"/>
              <a:pPr>
                <a:defRPr/>
              </a:pPr>
              <a:t>2019/12/26</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74FD640A-6AAE-4499-935B-232E9A67D255}" type="slidenum">
              <a:rPr lang="zh-CN" altLang="en-US"/>
              <a:pPr>
                <a:defRPr/>
              </a:pPr>
              <a:t>‹#›</a:t>
            </a:fld>
            <a:endParaRPr lang="zh-CN" altLang="en-US"/>
          </a:p>
        </p:txBody>
      </p:sp>
    </p:spTree>
    <p:extLst>
      <p:ext uri="{BB962C8B-B14F-4D97-AF65-F5344CB8AC3E}">
        <p14:creationId xmlns:p14="http://schemas.microsoft.com/office/powerpoint/2010/main" val="1734219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934278" y="1622731"/>
            <a:ext cx="7564813" cy="1697356"/>
          </a:xfrm>
        </p:spPr>
        <p:txBody>
          <a:bodyPr anchor="b">
            <a:normAutofit/>
          </a:bodyPr>
          <a:lstStyle>
            <a:lvl1pPr>
              <a:defRPr sz="4400">
                <a:solidFill>
                  <a:schemeClr val="accent1">
                    <a:lumMod val="75000"/>
                  </a:schemeClr>
                </a:solidFill>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934278" y="3320087"/>
            <a:ext cx="7564813" cy="892600"/>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lvl1pPr>
              <a:defRPr/>
            </a:lvl1pPr>
          </a:lstStyle>
          <a:p>
            <a:pPr>
              <a:defRPr/>
            </a:pPr>
            <a:fld id="{4B1AADB4-5AAF-402C-BE26-DCAB56DC3A1C}" type="datetimeFigureOut">
              <a:rPr lang="zh-CN" altLang="en-US"/>
              <a:pPr>
                <a:defRPr/>
              </a:pPr>
              <a:t>2019/12/26</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83F839B-66D8-4534-8218-711CEDD14EC8}" type="slidenum">
              <a:rPr lang="zh-CN" altLang="en-US"/>
              <a:pPr>
                <a:defRPr/>
              </a:pPr>
              <a:t>‹#›</a:t>
            </a:fld>
            <a:endParaRPr lang="zh-CN" altLang="en-US"/>
          </a:p>
        </p:txBody>
      </p:sp>
    </p:spTree>
    <p:extLst>
      <p:ext uri="{BB962C8B-B14F-4D97-AF65-F5344CB8AC3E}">
        <p14:creationId xmlns:p14="http://schemas.microsoft.com/office/powerpoint/2010/main" val="338069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FAC8EEA5-446B-42C2-9FC3-8A5AFA5D6624}" type="datetimeFigureOut">
              <a:rPr lang="zh-CN" altLang="en-US"/>
              <a:pPr>
                <a:defRPr/>
              </a:pPr>
              <a:t>2019/12/26</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1A0E9CDA-C58A-44A2-BCB2-A14ACB90403D}" type="slidenum">
              <a:rPr lang="zh-CN" altLang="en-US"/>
              <a:pPr>
                <a:defRPr/>
              </a:pPr>
              <a:t>‹#›</a:t>
            </a:fld>
            <a:endParaRPr lang="zh-CN" altLang="en-US"/>
          </a:p>
        </p:txBody>
      </p:sp>
    </p:spTree>
    <p:extLst>
      <p:ext uri="{BB962C8B-B14F-4D97-AF65-F5344CB8AC3E}">
        <p14:creationId xmlns:p14="http://schemas.microsoft.com/office/powerpoint/2010/main" val="3304316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3"/>
          <p:cNvSpPr>
            <a:spLocks noGrp="1"/>
          </p:cNvSpPr>
          <p:nvPr>
            <p:ph type="dt" sz="half" idx="10"/>
          </p:nvPr>
        </p:nvSpPr>
        <p:spPr/>
        <p:txBody>
          <a:bodyPr/>
          <a:lstStyle>
            <a:lvl1pPr>
              <a:defRPr/>
            </a:lvl1pPr>
          </a:lstStyle>
          <a:p>
            <a:pPr>
              <a:defRPr/>
            </a:pPr>
            <a:fld id="{6B2ACD0B-19DC-430F-A6C7-34019D9E194E}" type="datetimeFigureOut">
              <a:rPr lang="zh-CN" altLang="en-US"/>
              <a:pPr>
                <a:defRPr/>
              </a:pPr>
              <a:t>2019/12/26</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D3CC3D85-3C66-4269-934E-FBC0A1AD31B4}" type="slidenum">
              <a:rPr lang="zh-CN" altLang="en-US"/>
              <a:pPr>
                <a:defRPr/>
              </a:pPr>
              <a:t>‹#›</a:t>
            </a:fld>
            <a:endParaRPr lang="zh-CN" altLang="en-US"/>
          </a:p>
        </p:txBody>
      </p:sp>
    </p:spTree>
    <p:extLst>
      <p:ext uri="{BB962C8B-B14F-4D97-AF65-F5344CB8AC3E}">
        <p14:creationId xmlns:p14="http://schemas.microsoft.com/office/powerpoint/2010/main" val="3522060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pPr>
              <a:defRPr/>
            </a:pPr>
            <a:fld id="{C6A7FC9F-5DB6-427F-AD7F-FB431FA48D33}" type="datetimeFigureOut">
              <a:rPr lang="zh-CN" altLang="en-US"/>
              <a:pPr>
                <a:defRPr/>
              </a:pPr>
              <a:t>2019/12/26</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C2AEFA43-28A6-49CF-A227-54E90EF2C805}" type="slidenum">
              <a:rPr lang="zh-CN" altLang="en-US"/>
              <a:pPr>
                <a:defRPr/>
              </a:pPr>
              <a:t>‹#›</a:t>
            </a:fld>
            <a:endParaRPr lang="zh-CN" altLang="en-US"/>
          </a:p>
        </p:txBody>
      </p:sp>
    </p:spTree>
    <p:extLst>
      <p:ext uri="{BB962C8B-B14F-4D97-AF65-F5344CB8AC3E}">
        <p14:creationId xmlns:p14="http://schemas.microsoft.com/office/powerpoint/2010/main" val="1690186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C7D77DB-2DF2-45E8-BF31-D455CBE1ABF0}" type="datetimeFigureOut">
              <a:rPr lang="zh-CN" altLang="en-US"/>
              <a:pPr>
                <a:defRPr/>
              </a:pPr>
              <a:t>2019/12/26</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85C0D165-D51C-4081-A34E-DD50A64C1975}" type="slidenum">
              <a:rPr lang="zh-CN" altLang="en-US"/>
              <a:pPr>
                <a:defRPr/>
              </a:pPr>
              <a:t>‹#›</a:t>
            </a:fld>
            <a:endParaRPr lang="zh-CN" altLang="en-US"/>
          </a:p>
        </p:txBody>
      </p:sp>
    </p:spTree>
    <p:extLst>
      <p:ext uri="{BB962C8B-B14F-4D97-AF65-F5344CB8AC3E}">
        <p14:creationId xmlns:p14="http://schemas.microsoft.com/office/powerpoint/2010/main" val="1257904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4443A149-E553-44B5-8664-721FB6FE7015}" type="datetimeFigureOut">
              <a:rPr lang="zh-CN" altLang="en-US"/>
              <a:pPr>
                <a:defRPr/>
              </a:pPr>
              <a:t>2019/12/26</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E580C615-5DC8-4A3C-932F-4DC18D174192}" type="slidenum">
              <a:rPr lang="zh-CN" altLang="en-US"/>
              <a:pPr>
                <a:defRPr/>
              </a:pPr>
              <a:t>‹#›</a:t>
            </a:fld>
            <a:endParaRPr lang="zh-CN" altLang="en-US"/>
          </a:p>
        </p:txBody>
      </p:sp>
    </p:spTree>
    <p:extLst>
      <p:ext uri="{BB962C8B-B14F-4D97-AF65-F5344CB8AC3E}">
        <p14:creationId xmlns:p14="http://schemas.microsoft.com/office/powerpoint/2010/main" val="2865980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49CDCC70-9BCB-445A-8FD2-C1264364BD0C}" type="datetimeFigureOut">
              <a:rPr lang="zh-CN" altLang="en-US"/>
              <a:pPr>
                <a:defRPr/>
              </a:pPr>
              <a:t>2019/12/26</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D4D71202-55D2-4965-9E9A-09FD0D64B66D}" type="slidenum">
              <a:rPr lang="zh-CN" altLang="en-US"/>
              <a:pPr>
                <a:defRPr/>
              </a:pPr>
              <a:t>‹#›</a:t>
            </a:fld>
            <a:endParaRPr lang="zh-CN" altLang="en-US"/>
          </a:p>
        </p:txBody>
      </p:sp>
    </p:spTree>
    <p:extLst>
      <p:ext uri="{BB962C8B-B14F-4D97-AF65-F5344CB8AC3E}">
        <p14:creationId xmlns:p14="http://schemas.microsoft.com/office/powerpoint/2010/main" val="3445842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3B67B746-A93A-40A6-B210-656EC000CB6B}" type="datetimeFigureOut">
              <a:rPr lang="zh-CN" altLang="en-US"/>
              <a:pPr>
                <a:defRPr/>
              </a:pPr>
              <a:t>2019/12/26</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60811F9B-F5B3-4A6E-B167-841276D44F30}" type="slidenum">
              <a:rPr lang="zh-CN" altLang="en-US"/>
              <a:pPr>
                <a:defRPr/>
              </a:pPr>
              <a:t>‹#›</a:t>
            </a:fld>
            <a:endParaRPr lang="zh-CN" altLang="en-US"/>
          </a:p>
        </p:txBody>
      </p:sp>
    </p:spTree>
    <p:extLst>
      <p:ext uri="{BB962C8B-B14F-4D97-AF65-F5344CB8AC3E}">
        <p14:creationId xmlns:p14="http://schemas.microsoft.com/office/powerpoint/2010/main" val="175289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DDC3319E-09D0-44CE-9426-B445AF6D934A}" type="datetimeFigureOut">
              <a:rPr lang="zh-CN" altLang="en-US"/>
              <a:pPr>
                <a:defRPr/>
              </a:pPr>
              <a:t>2019/12/26</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9EC0832-106E-481D-BCA2-542DA13DF222}" type="slidenum">
              <a:rPr lang="zh-CN" altLang="en-US"/>
              <a:pPr>
                <a:defRPr/>
              </a:pPr>
              <a:t>‹#›</a:t>
            </a:fld>
            <a:endParaRPr lang="zh-CN" altLang="en-US"/>
          </a:p>
        </p:txBody>
      </p:sp>
    </p:spTree>
    <p:extLst>
      <p:ext uri="{BB962C8B-B14F-4D97-AF65-F5344CB8AC3E}">
        <p14:creationId xmlns:p14="http://schemas.microsoft.com/office/powerpoint/2010/main" val="1684503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62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9"/>
          <p:cNvSpPr>
            <a:spLocks noGrp="1" noChangeArrowheads="1"/>
          </p:cNvSpPr>
          <p:nvPr>
            <p:ph type="dt" sz="half" idx="10"/>
          </p:nvPr>
        </p:nvSpPr>
        <p:spPr/>
        <p:txBody>
          <a:bodyPr/>
          <a:lstStyle>
            <a:lvl1pPr>
              <a:defRPr/>
            </a:lvl1pPr>
          </a:lstStyle>
          <a:p>
            <a:pPr>
              <a:defRPr/>
            </a:pPr>
            <a:endParaRPr lang="en-US" altLang="zh-CN"/>
          </a:p>
        </p:txBody>
      </p:sp>
      <p:sp>
        <p:nvSpPr>
          <p:cNvPr id="4" name="Rectangle 10"/>
          <p:cNvSpPr>
            <a:spLocks noGrp="1" noChangeArrowheads="1"/>
          </p:cNvSpPr>
          <p:nvPr>
            <p:ph type="ftr" sz="quarter" idx="11"/>
          </p:nvPr>
        </p:nvSpPr>
        <p:spPr/>
        <p:txBody>
          <a:bodyPr/>
          <a:lstStyle>
            <a:lvl1pPr>
              <a:defRPr/>
            </a:lvl1pPr>
          </a:lstStyle>
          <a:p>
            <a:pPr>
              <a:defRPr/>
            </a:pPr>
            <a:endParaRPr lang="en-US" altLang="zh-CN"/>
          </a:p>
        </p:txBody>
      </p:sp>
      <p:sp>
        <p:nvSpPr>
          <p:cNvPr id="5" name="Rectangle 11"/>
          <p:cNvSpPr>
            <a:spLocks noGrp="1" noChangeArrowheads="1"/>
          </p:cNvSpPr>
          <p:nvPr>
            <p:ph type="sldNum" sz="quarter" idx="12"/>
          </p:nvPr>
        </p:nvSpPr>
        <p:spPr/>
        <p:txBody>
          <a:bodyPr/>
          <a:lstStyle>
            <a:lvl1pPr>
              <a:defRPr/>
            </a:lvl1pPr>
          </a:lstStyle>
          <a:p>
            <a:pPr>
              <a:defRPr/>
            </a:pPr>
            <a:fld id="{3D4C32F9-9210-4C56-9296-AE35C39C35FD}" type="slidenum">
              <a:rPr lang="en-US" altLang="zh-CN"/>
              <a:pPr>
                <a:defRPr/>
              </a:pPr>
              <a:t>‹#›</a:t>
            </a:fld>
            <a:endParaRPr lang="en-US" altLang="zh-CN"/>
          </a:p>
        </p:txBody>
      </p:sp>
    </p:spTree>
    <p:extLst>
      <p:ext uri="{BB962C8B-B14F-4D97-AF65-F5344CB8AC3E}">
        <p14:creationId xmlns:p14="http://schemas.microsoft.com/office/powerpoint/2010/main" val="2487379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组合 50"/>
          <p:cNvGrpSpPr>
            <a:grpSpLocks/>
          </p:cNvGrpSpPr>
          <p:nvPr/>
        </p:nvGrpSpPr>
        <p:grpSpPr bwMode="auto">
          <a:xfrm>
            <a:off x="0" y="966788"/>
            <a:ext cx="9144000" cy="5891212"/>
            <a:chOff x="0" y="966010"/>
            <a:chExt cx="9144000" cy="5891990"/>
          </a:xfrm>
        </p:grpSpPr>
        <p:pic>
          <p:nvPicPr>
            <p:cNvPr id="1032" name="Picture 2" descr="E:\设计素材\图片\艺术流派\1271162258175.jpg"/>
            <p:cNvPicPr>
              <a:picLocks noChangeAspect="1" noChangeArrowheads="1"/>
            </p:cNvPicPr>
            <p:nvPr userDrawn="1"/>
          </p:nvPicPr>
          <p:blipFill>
            <a:blip r:embed="rId14" cstate="email">
              <a:extLst>
                <a:ext uri="{28A0092B-C50C-407E-A947-70E740481C1C}">
                  <a14:useLocalDpi xmlns:a14="http://schemas.microsoft.com/office/drawing/2010/main"/>
                </a:ext>
              </a:extLst>
            </a:blip>
            <a:srcRect/>
            <a:stretch>
              <a:fillRect/>
            </a:stretch>
          </p:blipFill>
          <p:spPr bwMode="auto">
            <a:xfrm>
              <a:off x="0" y="2355574"/>
              <a:ext cx="9144000" cy="450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矩形 49"/>
            <p:cNvSpPr/>
            <p:nvPr userDrawn="1"/>
          </p:nvSpPr>
          <p:spPr>
            <a:xfrm>
              <a:off x="0" y="966010"/>
              <a:ext cx="9144000" cy="5891990"/>
            </a:xfrm>
            <a:prstGeom prst="rect">
              <a:avLst/>
            </a:prstGeom>
            <a:gradFill>
              <a:gsLst>
                <a:gs pos="0">
                  <a:schemeClr val="bg1"/>
                </a:gs>
                <a:gs pos="58000">
                  <a:schemeClr val="bg1">
                    <a:alpha val="98000"/>
                  </a:schemeClr>
                </a:gs>
                <a:gs pos="100000">
                  <a:schemeClr val="bg1">
                    <a:alpha val="48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grpSp>
      <p:sp>
        <p:nvSpPr>
          <p:cNvPr id="1027" name="Text Placeholder 2"/>
          <p:cNvSpPr>
            <a:spLocks noGrp="1"/>
          </p:cNvSpPr>
          <p:nvPr>
            <p:ph type="body" idx="1"/>
          </p:nvPr>
        </p:nvSpPr>
        <p:spPr bwMode="auto">
          <a:xfrm>
            <a:off x="546100" y="1182688"/>
            <a:ext cx="8101013" cy="511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p:txBody>
      </p:sp>
      <p:sp>
        <p:nvSpPr>
          <p:cNvPr id="1028" name="Title Placeholder 1"/>
          <p:cNvSpPr>
            <a:spLocks noGrp="1"/>
          </p:cNvSpPr>
          <p:nvPr>
            <p:ph type="title"/>
          </p:nvPr>
        </p:nvSpPr>
        <p:spPr bwMode="auto">
          <a:xfrm>
            <a:off x="546100" y="280988"/>
            <a:ext cx="8101013"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a:defRPr/>
            </a:pPr>
            <a:fld id="{0659F556-1991-4DB1-8795-9CABB49514EF}" type="datetimeFigureOut">
              <a:rPr lang="zh-CN" altLang="en-US"/>
              <a:pPr>
                <a:defRPr/>
              </a:pPr>
              <a:t>2019/12/26</a:t>
            </a:fld>
            <a:endParaRPr lang="zh-CN" alt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zh-CN" alt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smtClean="0">
                <a:solidFill>
                  <a:schemeClr val="tx1">
                    <a:tint val="75000"/>
                  </a:schemeClr>
                </a:solidFill>
                <a:latin typeface="Arial" charset="0"/>
              </a:defRPr>
            </a:lvl1pPr>
          </a:lstStyle>
          <a:p>
            <a:pPr>
              <a:defRPr/>
            </a:pPr>
            <a:fld id="{0AC56E5D-2CC0-462D-A268-A9D5888DFFEE}"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858"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 id="2147483859" r:id="rId12"/>
  </p:sldLayoutIdLst>
  <p:timing>
    <p:tnLst>
      <p:par>
        <p:cTn id="1" dur="indefinite" restart="never" nodeType="tmRoot"/>
      </p:par>
    </p:tnLst>
  </p:timing>
  <p:txStyles>
    <p:titleStyle>
      <a:lvl1pPr algn="l" rtl="0" fontAlgn="base">
        <a:lnSpc>
          <a:spcPct val="90000"/>
        </a:lnSpc>
        <a:spcBef>
          <a:spcPct val="0"/>
        </a:spcBef>
        <a:spcAft>
          <a:spcPct val="0"/>
        </a:spcAft>
        <a:defRPr sz="2800" b="1" kern="1200">
          <a:solidFill>
            <a:schemeClr val="tx1"/>
          </a:solidFill>
          <a:latin typeface="+mj-lt"/>
          <a:ea typeface="+mj-ea"/>
          <a:cs typeface="+mj-cs"/>
        </a:defRPr>
      </a:lvl1pPr>
      <a:lvl2pPr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2pPr>
      <a:lvl3pPr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3pPr>
      <a:lvl4pPr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4pPr>
      <a:lvl5pPr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5pPr>
      <a:lvl6pPr marL="457200"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6pPr>
      <a:lvl7pPr marL="914400"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7pPr>
      <a:lvl8pPr marL="1371600"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8pPr>
      <a:lvl9pPr marL="1828800" algn="l" rtl="0" fontAlgn="base">
        <a:lnSpc>
          <a:spcPct val="90000"/>
        </a:lnSpc>
        <a:spcBef>
          <a:spcPct val="0"/>
        </a:spcBef>
        <a:spcAft>
          <a:spcPct val="0"/>
        </a:spcAft>
        <a:defRPr sz="2800" b="1">
          <a:solidFill>
            <a:schemeClr val="tx1"/>
          </a:solidFill>
          <a:latin typeface="Baskerville Old Face" pitchFamily="18" charset="0"/>
          <a:ea typeface="华文隶书" pitchFamily="2" charset="-122"/>
        </a:defRPr>
      </a:lvl9pPr>
    </p:titleStyle>
    <p:bodyStyle>
      <a:lvl1pPr marL="342900" indent="-342900" algn="l" rtl="0" fontAlgn="base">
        <a:lnSpc>
          <a:spcPct val="110000"/>
        </a:lnSpc>
        <a:spcBef>
          <a:spcPts val="1800"/>
        </a:spcBef>
        <a:spcAft>
          <a:spcPct val="0"/>
        </a:spcAft>
        <a:buClr>
          <a:schemeClr val="accent1"/>
        </a:buClr>
        <a:buSzPct val="100000"/>
        <a:buFont typeface="Baskerville Old Face" pitchFamily="18" charset="0"/>
        <a:buChar char="–"/>
        <a:defRPr sz="2000" kern="1200">
          <a:solidFill>
            <a:srgbClr val="2E2F31"/>
          </a:solidFill>
          <a:latin typeface="+mn-lt"/>
          <a:ea typeface="+mn-ea"/>
          <a:cs typeface="+mn-cs"/>
        </a:defRPr>
      </a:lvl1pPr>
      <a:lvl2pPr marL="357188" indent="-357188" algn="l" rtl="0" fontAlgn="base">
        <a:lnSpc>
          <a:spcPct val="120000"/>
        </a:lnSpc>
        <a:spcBef>
          <a:spcPts val="500"/>
        </a:spcBef>
        <a:spcAft>
          <a:spcPct val="0"/>
        </a:spcAft>
        <a:buFont typeface="Calibri" pitchFamily="34" charset="0"/>
        <a:buChar char=" "/>
        <a:defRPr sz="1600" kern="1200">
          <a:solidFill>
            <a:srgbClr val="7F7F7F"/>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zgzjwx.com/uploads/userup/0812/1615254R4M.gif"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zgzjwx.com/uploads/userup/0812/1615254R4M.gif"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1122116" y="1120073"/>
            <a:ext cx="6642100" cy="2539157"/>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4127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spcBef>
                <a:spcPct val="50000"/>
              </a:spcBef>
            </a:pPr>
            <a:r>
              <a:rPr kumimoji="1" lang="zh-CN" altLang="en-US" sz="9600" dirty="0">
                <a:solidFill>
                  <a:srgbClr val="FF0000"/>
                </a:solidFill>
                <a:latin typeface="微软雅黑" pitchFamily="34" charset="-122"/>
                <a:ea typeface="微软雅黑" pitchFamily="34" charset="-122"/>
              </a:rPr>
              <a:t>芦花</a:t>
            </a:r>
            <a:r>
              <a:rPr kumimoji="1" lang="zh-CN" altLang="en-US" sz="9600" dirty="0" smtClean="0">
                <a:solidFill>
                  <a:srgbClr val="FF0000"/>
                </a:solidFill>
                <a:latin typeface="微软雅黑" pitchFamily="34" charset="-122"/>
                <a:ea typeface="微软雅黑" pitchFamily="34" charset="-122"/>
              </a:rPr>
              <a:t>荡</a:t>
            </a:r>
            <a:endParaRPr kumimoji="1" lang="en-US" altLang="zh-CN" sz="9600" dirty="0">
              <a:solidFill>
                <a:srgbClr val="FF0000"/>
              </a:solidFill>
              <a:latin typeface="微软雅黑" pitchFamily="34" charset="-122"/>
              <a:ea typeface="微软雅黑" pitchFamily="34" charset="-122"/>
            </a:endParaRPr>
          </a:p>
          <a:p>
            <a:pPr eaLnBrk="1" hangingPunct="1">
              <a:spcBef>
                <a:spcPct val="50000"/>
              </a:spcBef>
            </a:pPr>
            <a:r>
              <a:rPr kumimoji="1" lang="zh-CN" altLang="en-US" sz="4200" dirty="0" smtClean="0">
                <a:solidFill>
                  <a:srgbClr val="FF0000"/>
                </a:solidFill>
                <a:latin typeface="黑体" pitchFamily="49" charset="-122"/>
                <a:ea typeface="黑体" pitchFamily="49" charset="-122"/>
              </a:rPr>
              <a:t>孙犁</a:t>
            </a:r>
            <a:endParaRPr kumimoji="1" lang="zh-CN" altLang="en-US" sz="4200" dirty="0">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568325" y="1446213"/>
            <a:ext cx="7805738" cy="3933825"/>
          </a:xfrm>
          <a:prstGeom prst="rect">
            <a:avLst/>
          </a:prstGeom>
          <a:noFill/>
          <a:ln>
            <a:noFill/>
          </a:ln>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 uri="{AF507438-7753-43E0-B8FC-AC1667EBCBE1}">
              <a14:hiddenEffects xmlns:a14="http://schemas.microsoft.com/office/drawing/2010/main">
                <a:effectLst>
                  <a:outerShdw dist="35921" dir="2700000" sy="50000" kx="2115830" algn="bl" rotWithShape="0">
                    <a:srgbClr val="C0C0C0">
                      <a:alpha val="79999"/>
                    </a:srgbClr>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50000"/>
              </a:lnSpc>
              <a:spcBef>
                <a:spcPct val="10000"/>
              </a:spcBef>
            </a:pPr>
            <a:r>
              <a:rPr kumimoji="1" lang="en-US" altLang="zh-CN" sz="3200" b="1" dirty="0">
                <a:solidFill>
                  <a:srgbClr val="0000FF"/>
                </a:solidFill>
                <a:latin typeface="宋体" pitchFamily="2" charset="-122"/>
              </a:rPr>
              <a:t>1.</a:t>
            </a:r>
            <a:r>
              <a:rPr kumimoji="1" lang="zh-CN" altLang="en-US" sz="3200" b="1" dirty="0">
                <a:solidFill>
                  <a:srgbClr val="0000FF"/>
                </a:solidFill>
                <a:latin typeface="宋体" pitchFamily="2" charset="-122"/>
              </a:rPr>
              <a:t>学会阅读小说，概括主要故事情节。</a:t>
            </a:r>
            <a:endParaRPr kumimoji="1" lang="en-US" altLang="zh-CN" sz="3200" b="1" dirty="0">
              <a:solidFill>
                <a:srgbClr val="0000FF"/>
              </a:solidFill>
              <a:latin typeface="宋体" pitchFamily="2" charset="-122"/>
            </a:endParaRPr>
          </a:p>
          <a:p>
            <a:pPr algn="l" eaLnBrk="1" hangingPunct="1">
              <a:lnSpc>
                <a:spcPct val="150000"/>
              </a:lnSpc>
              <a:spcBef>
                <a:spcPct val="10000"/>
              </a:spcBef>
            </a:pPr>
            <a:r>
              <a:rPr kumimoji="1" lang="en-US" altLang="zh-CN" sz="3200" b="1" dirty="0">
                <a:solidFill>
                  <a:srgbClr val="0000FF"/>
                </a:solidFill>
                <a:latin typeface="宋体" pitchFamily="2" charset="-122"/>
              </a:rPr>
              <a:t>2.</a:t>
            </a:r>
            <a:r>
              <a:rPr kumimoji="1" lang="zh-CN" altLang="en-US" sz="3200" b="1" dirty="0">
                <a:solidFill>
                  <a:srgbClr val="0000FF"/>
                </a:solidFill>
                <a:latin typeface="宋体" pitchFamily="2" charset="-122"/>
              </a:rPr>
              <a:t>把握人物形象，掌握人物描写方法。</a:t>
            </a:r>
            <a:endParaRPr kumimoji="1" lang="en-US" altLang="zh-CN" sz="3200" b="1" dirty="0">
              <a:solidFill>
                <a:srgbClr val="0000FF"/>
              </a:solidFill>
              <a:latin typeface="宋体" pitchFamily="2" charset="-122"/>
            </a:endParaRPr>
          </a:p>
          <a:p>
            <a:pPr algn="l" eaLnBrk="1" hangingPunct="1">
              <a:lnSpc>
                <a:spcPct val="150000"/>
              </a:lnSpc>
              <a:spcBef>
                <a:spcPct val="10000"/>
              </a:spcBef>
            </a:pPr>
            <a:r>
              <a:rPr kumimoji="1" lang="en-US" altLang="zh-CN" sz="3200" b="1" dirty="0">
                <a:solidFill>
                  <a:srgbClr val="0000FF"/>
                </a:solidFill>
                <a:latin typeface="宋体" pitchFamily="2" charset="-122"/>
              </a:rPr>
              <a:t>3.</a:t>
            </a:r>
            <a:r>
              <a:rPr kumimoji="1" lang="zh-CN" altLang="en-US" sz="3200" b="1" dirty="0">
                <a:solidFill>
                  <a:srgbClr val="0000FF"/>
                </a:solidFill>
                <a:latin typeface="宋体" pitchFamily="2" charset="-122"/>
              </a:rPr>
              <a:t>揣摩景物描写的作用，领略诗意的语言。</a:t>
            </a:r>
          </a:p>
          <a:p>
            <a:pPr algn="l" eaLnBrk="1" hangingPunct="1">
              <a:lnSpc>
                <a:spcPct val="150000"/>
              </a:lnSpc>
              <a:spcBef>
                <a:spcPct val="10000"/>
              </a:spcBef>
            </a:pPr>
            <a:r>
              <a:rPr kumimoji="1" lang="en-US" altLang="zh-CN" sz="3200" b="1" dirty="0">
                <a:solidFill>
                  <a:srgbClr val="0000FF"/>
                </a:solidFill>
                <a:latin typeface="宋体" pitchFamily="2" charset="-122"/>
              </a:rPr>
              <a:t>4.</a:t>
            </a:r>
            <a:r>
              <a:rPr kumimoji="1" lang="zh-CN" altLang="en-US" sz="3200" b="1" dirty="0">
                <a:solidFill>
                  <a:srgbClr val="0000FF"/>
                </a:solidFill>
                <a:latin typeface="宋体" pitchFamily="2" charset="-122"/>
              </a:rPr>
              <a:t>感知老头子的英雄性格，体会他不怕艰险、豪迈乐观、斗志昂扬的英雄品格。</a:t>
            </a:r>
          </a:p>
        </p:txBody>
      </p:sp>
      <p:pic>
        <p:nvPicPr>
          <p:cNvPr id="5123" name="Picture 13" descr="0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61988" y="5916613"/>
            <a:ext cx="78279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矩形 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165475" y="449263"/>
            <a:ext cx="2776538"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3622675" y="163513"/>
            <a:ext cx="4884738" cy="61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40000"/>
              </a:lnSpc>
            </a:pPr>
            <a:r>
              <a:rPr kumimoji="1" lang="zh-CN" altLang="en-US" sz="2800" b="1" dirty="0">
                <a:solidFill>
                  <a:srgbClr val="0000FF"/>
                </a:solidFill>
                <a:latin typeface="Times New Roman" pitchFamily="18" charset="0"/>
              </a:rPr>
              <a:t>孙犁：原名孙树勋。</a:t>
            </a:r>
            <a:r>
              <a:rPr lang="zh-CN" altLang="en-US" sz="2800" b="1" dirty="0">
                <a:solidFill>
                  <a:srgbClr val="0000FF"/>
                </a:solidFill>
                <a:latin typeface="宋体" pitchFamily="2" charset="-122"/>
              </a:rPr>
              <a:t>河北省安平县人，中国现代小说家、散文家。结集出版的有短篇小说集</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芦花荡</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荷花淀</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采蒲台 </a:t>
            </a:r>
            <a:r>
              <a:rPr lang="en-US" altLang="zh-CN" sz="2800" b="1" dirty="0">
                <a:solidFill>
                  <a:srgbClr val="0000FF"/>
                </a:solidFill>
                <a:latin typeface="宋体" pitchFamily="2" charset="-122"/>
              </a:rPr>
              <a:t>》《 </a:t>
            </a:r>
            <a:r>
              <a:rPr lang="zh-CN" altLang="en-US" sz="2800" b="1" dirty="0">
                <a:solidFill>
                  <a:srgbClr val="0000FF"/>
                </a:solidFill>
                <a:latin typeface="宋体" pitchFamily="2" charset="-122"/>
              </a:rPr>
              <a:t>嘱咐</a:t>
            </a:r>
            <a:r>
              <a:rPr lang="en-US" altLang="zh-CN" sz="2800" b="1" dirty="0">
                <a:solidFill>
                  <a:srgbClr val="0000FF"/>
                </a:solidFill>
                <a:latin typeface="宋体" pitchFamily="2" charset="-122"/>
              </a:rPr>
              <a:t>》 </a:t>
            </a:r>
            <a:r>
              <a:rPr lang="zh-CN" altLang="en-US" sz="2800" b="1" dirty="0">
                <a:solidFill>
                  <a:srgbClr val="0000FF"/>
                </a:solidFill>
                <a:latin typeface="宋体" pitchFamily="2" charset="-122"/>
              </a:rPr>
              <a:t>，中篇小说</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铁木前传</a:t>
            </a:r>
            <a:r>
              <a:rPr lang="en-US" altLang="zh-CN" sz="2800" b="1" dirty="0">
                <a:solidFill>
                  <a:srgbClr val="0000FF"/>
                </a:solidFill>
                <a:latin typeface="宋体" pitchFamily="2" charset="-122"/>
              </a:rPr>
              <a:t>》 </a:t>
            </a:r>
            <a:r>
              <a:rPr lang="zh-CN" altLang="en-US" sz="2800" b="1" dirty="0">
                <a:solidFill>
                  <a:srgbClr val="0000FF"/>
                </a:solidFill>
                <a:latin typeface="宋体" pitchFamily="2" charset="-122"/>
              </a:rPr>
              <a:t>，长篇小说 ，叙事诗集</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白洋淀之曲</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等。孙犁最著名的代表作是小说、散文集</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白洋淀纪事</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，其中</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荷花淀</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为主</a:t>
            </a:r>
            <a:r>
              <a:rPr lang="zh-CN" altLang="en-US" sz="2800" b="1" dirty="0" smtClean="0">
                <a:solidFill>
                  <a:srgbClr val="0000FF"/>
                </a:solidFill>
                <a:latin typeface="宋体" pitchFamily="2" charset="-122"/>
              </a:rPr>
              <a:t>。</a:t>
            </a:r>
            <a:endParaRPr lang="zh-CN" altLang="en-US" sz="2800" b="1" dirty="0">
              <a:solidFill>
                <a:srgbClr val="0000FF"/>
              </a:solidFill>
              <a:latin typeface="宋体" pitchFamily="2" charset="-122"/>
            </a:endParaRPr>
          </a:p>
        </p:txBody>
      </p:sp>
      <p:pic>
        <p:nvPicPr>
          <p:cNvPr id="6147" name="Picture 18" descr="1615254R4M">
            <a:hlinkClick r:id="rId3"/>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3038" y="1839913"/>
            <a:ext cx="3328987"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20" descr="图片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038" y="588963"/>
            <a:ext cx="3221037"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454400" y="163513"/>
            <a:ext cx="5226050" cy="61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40000"/>
              </a:lnSpc>
            </a:pPr>
            <a:r>
              <a:rPr kumimoji="1" lang="zh-CN" altLang="en-US" sz="2800" b="1" dirty="0">
                <a:solidFill>
                  <a:srgbClr val="FF0000"/>
                </a:solidFill>
                <a:latin typeface="Times New Roman" pitchFamily="18" charset="0"/>
              </a:rPr>
              <a:t>荷花淀派：</a:t>
            </a:r>
            <a:r>
              <a:rPr kumimoji="1" lang="zh-CN" altLang="en-US" sz="2800" b="1" dirty="0">
                <a:solidFill>
                  <a:srgbClr val="0000FF"/>
                </a:solidFill>
                <a:latin typeface="Times New Roman" pitchFamily="18" charset="0"/>
              </a:rPr>
              <a:t>以孙犁为代表的一个当代文学的流派。此派一般都充满乐观精神和浪漫主义气息，清新朴素，描写逼真，心理刻画细腻，抒情味浓，富有诗情画意。主要作家还有刘绍棠、从维熙、韩映山等。荷花淀即白洋淀。这一流派得名不但源于白洋淀这个地方，也源于孙犁的短篇小说</a:t>
            </a:r>
            <a:r>
              <a:rPr kumimoji="1" lang="en-US" altLang="zh-CN" sz="2800" b="1" dirty="0">
                <a:solidFill>
                  <a:srgbClr val="0000FF"/>
                </a:solidFill>
                <a:latin typeface="Times New Roman" pitchFamily="18" charset="0"/>
              </a:rPr>
              <a:t>《</a:t>
            </a:r>
            <a:r>
              <a:rPr kumimoji="1" lang="zh-CN" altLang="en-US" sz="2800" b="1" dirty="0">
                <a:solidFill>
                  <a:srgbClr val="0000FF"/>
                </a:solidFill>
                <a:latin typeface="Times New Roman" pitchFamily="18" charset="0"/>
              </a:rPr>
              <a:t>荷花淀</a:t>
            </a:r>
            <a:r>
              <a:rPr kumimoji="1" lang="en-US" altLang="zh-CN" sz="2800" b="1" dirty="0">
                <a:solidFill>
                  <a:srgbClr val="0000FF"/>
                </a:solidFill>
                <a:latin typeface="Times New Roman" pitchFamily="18" charset="0"/>
              </a:rPr>
              <a:t>》</a:t>
            </a:r>
            <a:r>
              <a:rPr kumimoji="1" lang="zh-CN" altLang="en-US" sz="2800" b="1" dirty="0" smtClean="0">
                <a:solidFill>
                  <a:srgbClr val="0000FF"/>
                </a:solidFill>
                <a:latin typeface="Times New Roman" pitchFamily="18" charset="0"/>
              </a:rPr>
              <a:t>。</a:t>
            </a:r>
            <a:endParaRPr kumimoji="1" lang="zh-CN" altLang="en-US" sz="2800" b="1" dirty="0">
              <a:solidFill>
                <a:srgbClr val="0000FF"/>
              </a:solidFill>
              <a:latin typeface="Times New Roman" pitchFamily="18" charset="0"/>
            </a:endParaRPr>
          </a:p>
        </p:txBody>
      </p:sp>
      <p:pic>
        <p:nvPicPr>
          <p:cNvPr id="7171" name="Picture 18" descr="1615254R4M">
            <a:hlinkClick r:id="rId3"/>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3038" y="1839913"/>
            <a:ext cx="3328987"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0" descr="图片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163513"/>
            <a:ext cx="3221038"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
          <p:cNvSpPr txBox="1">
            <a:spLocks noChangeArrowheads="1"/>
          </p:cNvSpPr>
          <p:nvPr/>
        </p:nvSpPr>
        <p:spPr bwMode="auto">
          <a:xfrm>
            <a:off x="603250" y="1685925"/>
            <a:ext cx="2306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b="1" dirty="0">
                <a:solidFill>
                  <a:srgbClr val="0000FF"/>
                </a:solidFill>
                <a:latin typeface="宋体" pitchFamily="2" charset="-122"/>
              </a:rPr>
              <a:t>小说定义：</a:t>
            </a:r>
          </a:p>
        </p:txBody>
      </p:sp>
      <p:sp>
        <p:nvSpPr>
          <p:cNvPr id="227334" name="Text Box 6"/>
          <p:cNvSpPr txBox="1">
            <a:spLocks noChangeArrowheads="1"/>
          </p:cNvSpPr>
          <p:nvPr/>
        </p:nvSpPr>
        <p:spPr bwMode="auto">
          <a:xfrm>
            <a:off x="2309813" y="1573213"/>
            <a:ext cx="6311900" cy="96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20000"/>
              </a:lnSpc>
              <a:spcBef>
                <a:spcPct val="50000"/>
              </a:spcBef>
            </a:pPr>
            <a:r>
              <a:rPr lang="zh-CN" altLang="en-US" b="1" dirty="0">
                <a:solidFill>
                  <a:srgbClr val="FF0000"/>
                </a:solidFill>
                <a:ea typeface="楷体_GB2312" pitchFamily="49" charset="-122"/>
              </a:rPr>
              <a:t>以刻画人物形象为中心来反映社会生活的一种文学体裁。</a:t>
            </a:r>
          </a:p>
        </p:txBody>
      </p:sp>
      <p:sp>
        <p:nvSpPr>
          <p:cNvPr id="8196" name="Text Box 9"/>
          <p:cNvSpPr txBox="1">
            <a:spLocks noChangeArrowheads="1"/>
          </p:cNvSpPr>
          <p:nvPr/>
        </p:nvSpPr>
        <p:spPr bwMode="auto">
          <a:xfrm>
            <a:off x="552450" y="2806700"/>
            <a:ext cx="2165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b="1">
                <a:solidFill>
                  <a:srgbClr val="0000FF"/>
                </a:solidFill>
                <a:latin typeface="宋体" pitchFamily="2" charset="-122"/>
              </a:rPr>
              <a:t>三要素：</a:t>
            </a:r>
          </a:p>
        </p:txBody>
      </p:sp>
      <p:sp>
        <p:nvSpPr>
          <p:cNvPr id="227338" name="Text Box 10"/>
          <p:cNvSpPr txBox="1">
            <a:spLocks noChangeArrowheads="1"/>
          </p:cNvSpPr>
          <p:nvPr/>
        </p:nvSpPr>
        <p:spPr bwMode="auto">
          <a:xfrm>
            <a:off x="2422525" y="2697163"/>
            <a:ext cx="614997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30000"/>
              </a:lnSpc>
              <a:spcBef>
                <a:spcPct val="50000"/>
              </a:spcBef>
            </a:pPr>
            <a:r>
              <a:rPr lang="zh-CN" altLang="en-US" b="1">
                <a:solidFill>
                  <a:srgbClr val="FF0000"/>
                </a:solidFill>
                <a:ea typeface="楷体_GB2312" pitchFamily="49" charset="-122"/>
              </a:rPr>
              <a:t>人物、情节、环境。情节包括开端、发展、高潮、结局；环境包括自然环境和社会环境，其作用是交代背景、衬托人物、发展情节、渲染气氛。</a:t>
            </a:r>
          </a:p>
        </p:txBody>
      </p:sp>
      <p:sp>
        <p:nvSpPr>
          <p:cNvPr id="8198" name="Text Box 11"/>
          <p:cNvSpPr txBox="1">
            <a:spLocks noChangeArrowheads="1"/>
          </p:cNvSpPr>
          <p:nvPr/>
        </p:nvSpPr>
        <p:spPr bwMode="auto">
          <a:xfrm>
            <a:off x="693738" y="5083175"/>
            <a:ext cx="3441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b="1">
                <a:solidFill>
                  <a:srgbClr val="0000FF"/>
                </a:solidFill>
                <a:latin typeface="宋体" pitchFamily="2" charset="-122"/>
              </a:rPr>
              <a:t>塑造人物的方法：</a:t>
            </a:r>
          </a:p>
        </p:txBody>
      </p:sp>
      <p:sp>
        <p:nvSpPr>
          <p:cNvPr id="227340" name="Text Box 12"/>
          <p:cNvSpPr txBox="1">
            <a:spLocks noChangeArrowheads="1"/>
          </p:cNvSpPr>
          <p:nvPr/>
        </p:nvSpPr>
        <p:spPr bwMode="auto">
          <a:xfrm>
            <a:off x="3251200" y="4989513"/>
            <a:ext cx="5892800" cy="573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30000"/>
              </a:lnSpc>
              <a:spcBef>
                <a:spcPct val="50000"/>
              </a:spcBef>
            </a:pPr>
            <a:r>
              <a:rPr lang="zh-CN" altLang="en-US" b="1">
                <a:solidFill>
                  <a:srgbClr val="FF0000"/>
                </a:solidFill>
                <a:ea typeface="楷体_GB2312" pitchFamily="49" charset="-122"/>
              </a:rPr>
              <a:t>肖像、动作、语言、心理对话等描写。</a:t>
            </a:r>
          </a:p>
        </p:txBody>
      </p:sp>
      <p:pic>
        <p:nvPicPr>
          <p:cNvPr id="8200" name="Picture 18" descr="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54563" y="665163"/>
            <a:ext cx="359092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Rectangle 21"/>
          <p:cNvSpPr>
            <a:spLocks noChangeArrowheads="1"/>
          </p:cNvSpPr>
          <p:nvPr/>
        </p:nvSpPr>
        <p:spPr bwMode="auto">
          <a:xfrm>
            <a:off x="704850" y="758825"/>
            <a:ext cx="3592513" cy="579438"/>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r>
              <a:rPr lang="en-US" altLang="zh-CN" sz="3200" b="1" dirty="0">
                <a:solidFill>
                  <a:srgbClr val="FF0000"/>
                </a:solidFill>
                <a:latin typeface="Calibri" pitchFamily="34" charset="0"/>
              </a:rPr>
              <a:t>【</a:t>
            </a:r>
            <a:r>
              <a:rPr lang="zh-CN" altLang="en-US" sz="3200" b="1" dirty="0">
                <a:solidFill>
                  <a:srgbClr val="FF0000"/>
                </a:solidFill>
                <a:latin typeface="Calibri" pitchFamily="34" charset="0"/>
              </a:rPr>
              <a:t>文学常识</a:t>
            </a:r>
            <a:r>
              <a:rPr lang="en-US" altLang="zh-CN" sz="3200" b="1" dirty="0">
                <a:solidFill>
                  <a:srgbClr val="FF0000"/>
                </a:solidFill>
                <a:latin typeface="Calibri" pitchFamily="34"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73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733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734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334" grpId="0"/>
      <p:bldP spid="2273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
          <p:cNvSpPr>
            <a:spLocks noChangeArrowheads="1"/>
          </p:cNvSpPr>
          <p:nvPr/>
        </p:nvSpPr>
        <p:spPr bwMode="auto">
          <a:xfrm>
            <a:off x="361950" y="1519238"/>
            <a:ext cx="8413750" cy="458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en-US" altLang="zh-CN" sz="2800" b="1" dirty="0">
                <a:solidFill>
                  <a:srgbClr val="0000FF"/>
                </a:solidFill>
                <a:latin typeface="宋体" pitchFamily="2" charset="-122"/>
              </a:rPr>
              <a:t>    1937</a:t>
            </a:r>
            <a:r>
              <a:rPr kumimoji="1" lang="zh-CN" altLang="en-US" sz="2800" b="1" dirty="0">
                <a:solidFill>
                  <a:srgbClr val="0000FF"/>
                </a:solidFill>
                <a:latin typeface="宋体" pitchFamily="2" charset="-122"/>
              </a:rPr>
              <a:t>年</a:t>
            </a:r>
            <a:r>
              <a:rPr kumimoji="1" lang="en-US" altLang="zh-CN" sz="2800" b="1" dirty="0">
                <a:solidFill>
                  <a:srgbClr val="0000FF"/>
                </a:solidFill>
                <a:latin typeface="宋体" pitchFamily="2" charset="-122"/>
              </a:rPr>
              <a:t>7</a:t>
            </a:r>
            <a:r>
              <a:rPr kumimoji="1" lang="zh-CN" altLang="en-US" sz="2800" b="1" dirty="0">
                <a:solidFill>
                  <a:srgbClr val="0000FF"/>
                </a:solidFill>
                <a:latin typeface="宋体" pitchFamily="2" charset="-122"/>
              </a:rPr>
              <a:t>月</a:t>
            </a:r>
            <a:r>
              <a:rPr kumimoji="1" lang="en-US" altLang="zh-CN" sz="2800" b="1" dirty="0">
                <a:solidFill>
                  <a:srgbClr val="0000FF"/>
                </a:solidFill>
                <a:latin typeface="宋体" pitchFamily="2" charset="-122"/>
              </a:rPr>
              <a:t>7</a:t>
            </a:r>
            <a:r>
              <a:rPr kumimoji="1" lang="zh-CN" altLang="en-US" sz="2800" b="1" dirty="0">
                <a:solidFill>
                  <a:srgbClr val="0000FF"/>
                </a:solidFill>
                <a:latin typeface="宋体" pitchFamily="2" charset="-122"/>
              </a:rPr>
              <a:t>日，日本侵略军在河北宛平卢沟桥制造事端，中国守军奋起抵抗作战。亦称“七七”抗战、“七七”事变。“七七”事变发生后，全国人民群情激愤</a:t>
            </a:r>
            <a:r>
              <a:rPr kumimoji="1" lang="en-US" altLang="zh-CN" sz="2800" b="1" dirty="0">
                <a:solidFill>
                  <a:srgbClr val="0000FF"/>
                </a:solidFill>
                <a:latin typeface="宋体" pitchFamily="2" charset="-122"/>
              </a:rPr>
              <a:t>,</a:t>
            </a:r>
            <a:r>
              <a:rPr kumimoji="1" lang="zh-CN" altLang="en-US" sz="2800" b="1" dirty="0">
                <a:solidFill>
                  <a:srgbClr val="0000FF"/>
                </a:solidFill>
                <a:latin typeface="宋体" pitchFamily="2" charset="-122"/>
              </a:rPr>
              <a:t>声讨日本侵略军。“七七”事变，标志着日本帝国主义全面侵华战争的开始，揭开了中国人民伟大的全面抗日民族战争</a:t>
            </a:r>
            <a:r>
              <a:rPr kumimoji="1" lang="en-US" altLang="zh-CN" sz="2800" b="1" dirty="0">
                <a:solidFill>
                  <a:srgbClr val="0000FF"/>
                </a:solidFill>
                <a:latin typeface="宋体" pitchFamily="2" charset="-122"/>
              </a:rPr>
              <a:t>……</a:t>
            </a:r>
          </a:p>
          <a:p>
            <a:pPr algn="l">
              <a:lnSpc>
                <a:spcPct val="150000"/>
              </a:lnSpc>
            </a:pPr>
            <a:r>
              <a:rPr kumimoji="1" lang="en-US" altLang="zh-CN" sz="2800" b="1" dirty="0">
                <a:solidFill>
                  <a:srgbClr val="0000FF"/>
                </a:solidFill>
                <a:latin typeface="宋体" pitchFamily="2" charset="-122"/>
              </a:rPr>
              <a:t>    </a:t>
            </a:r>
            <a:r>
              <a:rPr kumimoji="1" lang="zh-CN" altLang="en-US" sz="2800" b="1" dirty="0">
                <a:solidFill>
                  <a:srgbClr val="0000FF"/>
                </a:solidFill>
                <a:latin typeface="宋体" pitchFamily="2" charset="-122"/>
              </a:rPr>
              <a:t>本文写于抗日战争的最后阶段（</a:t>
            </a:r>
            <a:r>
              <a:rPr kumimoji="1" lang="en-US" altLang="zh-CN" sz="2800" b="1" dirty="0">
                <a:solidFill>
                  <a:srgbClr val="0000FF"/>
                </a:solidFill>
                <a:latin typeface="宋体" pitchFamily="2" charset="-122"/>
              </a:rPr>
              <a:t>1945</a:t>
            </a:r>
            <a:r>
              <a:rPr kumimoji="1" lang="zh-CN" altLang="en-US" sz="2800" b="1" dirty="0">
                <a:solidFill>
                  <a:srgbClr val="0000FF"/>
                </a:solidFill>
                <a:latin typeface="宋体" pitchFamily="2" charset="-122"/>
              </a:rPr>
              <a:t>年</a:t>
            </a:r>
            <a:r>
              <a:rPr kumimoji="1" lang="en-US" altLang="zh-CN" sz="2800" b="1" dirty="0">
                <a:solidFill>
                  <a:srgbClr val="0000FF"/>
                </a:solidFill>
                <a:latin typeface="宋体" pitchFamily="2" charset="-122"/>
              </a:rPr>
              <a:t>8</a:t>
            </a:r>
            <a:r>
              <a:rPr kumimoji="1" lang="zh-CN" altLang="en-US" sz="2800" b="1" dirty="0">
                <a:solidFill>
                  <a:srgbClr val="0000FF"/>
                </a:solidFill>
                <a:latin typeface="宋体" pitchFamily="2" charset="-122"/>
              </a:rPr>
              <a:t>月）。</a:t>
            </a:r>
          </a:p>
        </p:txBody>
      </p:sp>
      <p:pic>
        <p:nvPicPr>
          <p:cNvPr id="9219" name="Picture 19" descr="taoshu"/>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56225" y="609600"/>
            <a:ext cx="3365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1" descr="图片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0863" y="857250"/>
            <a:ext cx="20335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 Box 3"/>
          <p:cNvSpPr txBox="1">
            <a:spLocks noChangeArrowheads="1"/>
          </p:cNvSpPr>
          <p:nvPr/>
        </p:nvSpPr>
        <p:spPr bwMode="auto">
          <a:xfrm>
            <a:off x="792163" y="2516188"/>
            <a:ext cx="7469187" cy="246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20000"/>
              </a:lnSpc>
              <a:defRPr/>
            </a:pPr>
            <a:r>
              <a:rPr lang="zh-CN" altLang="en-US" b="1" dirty="0">
                <a:solidFill>
                  <a:srgbClr val="0000FF"/>
                </a:solidFill>
                <a:latin typeface="Tahoma" pitchFamily="34" charset="0"/>
              </a:rPr>
              <a:t>竹</a:t>
            </a:r>
            <a:r>
              <a:rPr lang="zh-CN" altLang="en-US" b="1" u="sng" dirty="0">
                <a:solidFill>
                  <a:srgbClr val="FF00FF"/>
                </a:solidFill>
                <a:latin typeface="Tahoma" pitchFamily="34" charset="0"/>
              </a:rPr>
              <a:t>篙</a:t>
            </a:r>
            <a:r>
              <a:rPr lang="zh-CN" altLang="en-US" b="1" dirty="0">
                <a:solidFill>
                  <a:schemeClr val="tx1"/>
                </a:solidFill>
                <a:latin typeface="Tahoma" pitchFamily="34" charset="0"/>
              </a:rPr>
              <a:t>          </a:t>
            </a:r>
            <a:r>
              <a:rPr lang="zh-CN" altLang="en-US" b="1" u="sng" dirty="0">
                <a:solidFill>
                  <a:srgbClr val="FF00FF"/>
                </a:solidFill>
                <a:latin typeface="Tahoma" pitchFamily="34" charset="0"/>
              </a:rPr>
              <a:t>疟</a:t>
            </a:r>
            <a:r>
              <a:rPr lang="zh-CN" altLang="en-US" b="1" dirty="0">
                <a:solidFill>
                  <a:srgbClr val="0000FF"/>
                </a:solidFill>
                <a:latin typeface="Tahoma" pitchFamily="34" charset="0"/>
              </a:rPr>
              <a:t>子 </a:t>
            </a:r>
            <a:r>
              <a:rPr lang="zh-CN" altLang="en-US" b="1" dirty="0">
                <a:solidFill>
                  <a:schemeClr val="tx1"/>
                </a:solidFill>
                <a:latin typeface="Tahoma" pitchFamily="34" charset="0"/>
              </a:rPr>
              <a:t>          </a:t>
            </a:r>
            <a:r>
              <a:rPr lang="zh-CN" altLang="en-US" b="1" dirty="0">
                <a:solidFill>
                  <a:srgbClr val="0000FF"/>
                </a:solidFill>
                <a:latin typeface="Tahoma" pitchFamily="34" charset="0"/>
              </a:rPr>
              <a:t>寒</a:t>
            </a:r>
            <a:r>
              <a:rPr lang="zh-CN" altLang="en-US" b="1" u="sng" dirty="0">
                <a:solidFill>
                  <a:srgbClr val="FF00FF"/>
                </a:solidFill>
                <a:latin typeface="Tahoma" pitchFamily="34" charset="0"/>
              </a:rPr>
              <a:t>噤</a:t>
            </a:r>
            <a:r>
              <a:rPr lang="zh-CN" altLang="en-US" b="1" dirty="0">
                <a:solidFill>
                  <a:schemeClr val="tx1"/>
                </a:solidFill>
                <a:latin typeface="Tahoma" pitchFamily="34" charset="0"/>
              </a:rPr>
              <a:t>         </a:t>
            </a:r>
            <a:r>
              <a:rPr lang="zh-CN" altLang="en-US" b="1" dirty="0">
                <a:solidFill>
                  <a:srgbClr val="0000FF"/>
                </a:solidFill>
                <a:latin typeface="Tahoma" pitchFamily="34" charset="0"/>
              </a:rPr>
              <a:t>转弯</a:t>
            </a:r>
            <a:r>
              <a:rPr lang="zh-CN" altLang="en-US" b="1" u="sng" dirty="0">
                <a:solidFill>
                  <a:srgbClr val="FF00FF"/>
                </a:solidFill>
                <a:latin typeface="Tahoma" pitchFamily="34" charset="0"/>
              </a:rPr>
              <a:t>抹</a:t>
            </a:r>
            <a:r>
              <a:rPr lang="zh-CN" altLang="en-US" b="1" dirty="0">
                <a:solidFill>
                  <a:srgbClr val="0000FF"/>
                </a:solidFill>
                <a:latin typeface="Tahoma" pitchFamily="34" charset="0"/>
              </a:rPr>
              <a:t>角</a:t>
            </a:r>
            <a:r>
              <a:rPr lang="zh-CN" altLang="en-US" sz="3400" b="1" dirty="0">
                <a:solidFill>
                  <a:schemeClr val="tx1"/>
                </a:solidFill>
                <a:effectLst>
                  <a:outerShdw blurRad="38100" dist="38100" dir="2700000" algn="tl">
                    <a:srgbClr val="C0C0C0"/>
                  </a:outerShdw>
                </a:effectLst>
                <a:latin typeface="Tahoma" pitchFamily="34" charset="0"/>
              </a:rPr>
              <a:t> </a:t>
            </a:r>
            <a:endParaRPr lang="zh-CN" altLang="en-US" b="1" dirty="0">
              <a:solidFill>
                <a:schemeClr val="tx1"/>
              </a:solidFill>
              <a:latin typeface="Tahoma" pitchFamily="34" charset="0"/>
            </a:endParaRPr>
          </a:p>
          <a:p>
            <a:pPr algn="l">
              <a:lnSpc>
                <a:spcPct val="120000"/>
              </a:lnSpc>
              <a:defRPr/>
            </a:pPr>
            <a:endParaRPr lang="zh-CN" altLang="en-US" b="1" dirty="0">
              <a:solidFill>
                <a:schemeClr val="tx1"/>
              </a:solidFill>
              <a:latin typeface="Tahoma" pitchFamily="34" charset="0"/>
            </a:endParaRPr>
          </a:p>
          <a:p>
            <a:pPr algn="l">
              <a:lnSpc>
                <a:spcPct val="120000"/>
              </a:lnSpc>
              <a:defRPr/>
            </a:pPr>
            <a:r>
              <a:rPr lang="zh-CN" altLang="en-US" b="1" u="sng" dirty="0">
                <a:solidFill>
                  <a:srgbClr val="FF00FF"/>
                </a:solidFill>
                <a:latin typeface="Tahoma" pitchFamily="34" charset="0"/>
              </a:rPr>
              <a:t>泅</a:t>
            </a:r>
            <a:r>
              <a:rPr lang="zh-CN" altLang="en-US" b="1" dirty="0">
                <a:solidFill>
                  <a:srgbClr val="0000FF"/>
                </a:solidFill>
                <a:latin typeface="Tahoma" pitchFamily="34" charset="0"/>
              </a:rPr>
              <a:t>着</a:t>
            </a:r>
            <a:r>
              <a:rPr lang="zh-CN" altLang="en-US" b="1" dirty="0">
                <a:solidFill>
                  <a:schemeClr val="tx1"/>
                </a:solidFill>
                <a:latin typeface="Tahoma" pitchFamily="34" charset="0"/>
              </a:rPr>
              <a:t>          </a:t>
            </a:r>
            <a:r>
              <a:rPr lang="zh-CN" altLang="en-US" b="1" u="sng" dirty="0">
                <a:solidFill>
                  <a:srgbClr val="FF00FF"/>
                </a:solidFill>
                <a:latin typeface="Tahoma" pitchFamily="34" charset="0"/>
              </a:rPr>
              <a:t>仄</a:t>
            </a:r>
            <a:r>
              <a:rPr lang="zh-CN" altLang="en-US" b="1" dirty="0">
                <a:solidFill>
                  <a:srgbClr val="0000FF"/>
                </a:solidFill>
                <a:latin typeface="Tahoma" pitchFamily="34" charset="0"/>
              </a:rPr>
              <a:t>歪</a:t>
            </a:r>
            <a:r>
              <a:rPr lang="zh-CN" altLang="en-US" b="1" dirty="0">
                <a:solidFill>
                  <a:schemeClr val="tx1"/>
                </a:solidFill>
                <a:latin typeface="Tahoma" pitchFamily="34" charset="0"/>
              </a:rPr>
              <a:t>           </a:t>
            </a:r>
            <a:r>
              <a:rPr lang="zh-CN" altLang="en-US" b="1" u="sng" dirty="0">
                <a:solidFill>
                  <a:srgbClr val="FF00FF"/>
                </a:solidFill>
                <a:latin typeface="Tahoma" pitchFamily="34" charset="0"/>
              </a:rPr>
              <a:t>飒</a:t>
            </a:r>
            <a:r>
              <a:rPr lang="zh-CN" altLang="en-US" b="1" dirty="0">
                <a:solidFill>
                  <a:srgbClr val="0000FF"/>
                </a:solidFill>
                <a:latin typeface="Tahoma" pitchFamily="34" charset="0"/>
              </a:rPr>
              <a:t>飒</a:t>
            </a:r>
            <a:r>
              <a:rPr lang="zh-CN" altLang="en-US" b="1" dirty="0">
                <a:solidFill>
                  <a:schemeClr val="tx1"/>
                </a:solidFill>
                <a:latin typeface="Tahoma" pitchFamily="34" charset="0"/>
              </a:rPr>
              <a:t>        </a:t>
            </a:r>
            <a:r>
              <a:rPr lang="zh-CN" altLang="en-US" b="1" dirty="0">
                <a:solidFill>
                  <a:srgbClr val="0000FF"/>
                </a:solidFill>
                <a:latin typeface="Tahoma" pitchFamily="34" charset="0"/>
              </a:rPr>
              <a:t>白洋</a:t>
            </a:r>
            <a:r>
              <a:rPr lang="zh-CN" altLang="en-US" b="1" u="sng" dirty="0">
                <a:solidFill>
                  <a:srgbClr val="FF00FF"/>
                </a:solidFill>
                <a:latin typeface="Tahoma" pitchFamily="34" charset="0"/>
              </a:rPr>
              <a:t>淀</a:t>
            </a:r>
            <a:r>
              <a:rPr lang="zh-CN" altLang="en-US" b="1" dirty="0">
                <a:solidFill>
                  <a:schemeClr val="tx1"/>
                </a:solidFill>
                <a:latin typeface="Tahoma" pitchFamily="34" charset="0"/>
              </a:rPr>
              <a:t>      </a:t>
            </a:r>
          </a:p>
          <a:p>
            <a:pPr algn="l">
              <a:lnSpc>
                <a:spcPct val="120000"/>
              </a:lnSpc>
              <a:defRPr/>
            </a:pPr>
            <a:endParaRPr lang="zh-CN" altLang="en-US" b="1" dirty="0">
              <a:solidFill>
                <a:schemeClr val="tx1"/>
              </a:solidFill>
              <a:latin typeface="Tahoma" pitchFamily="34" charset="0"/>
            </a:endParaRPr>
          </a:p>
          <a:p>
            <a:pPr algn="l">
              <a:lnSpc>
                <a:spcPct val="120000"/>
              </a:lnSpc>
              <a:defRPr/>
            </a:pPr>
            <a:r>
              <a:rPr lang="zh-CN" altLang="en-US" b="1" dirty="0">
                <a:solidFill>
                  <a:srgbClr val="0000FF"/>
                </a:solidFill>
                <a:latin typeface="Tahoma" pitchFamily="34" charset="0"/>
              </a:rPr>
              <a:t>莲</a:t>
            </a:r>
            <a:r>
              <a:rPr lang="zh-CN" altLang="en-US" b="1" u="sng" dirty="0">
                <a:solidFill>
                  <a:srgbClr val="FF00FF"/>
                </a:solidFill>
                <a:latin typeface="Tahoma" pitchFamily="34" charset="0"/>
              </a:rPr>
              <a:t>蓬</a:t>
            </a:r>
            <a:r>
              <a:rPr lang="zh-CN" altLang="en-US" b="1" dirty="0">
                <a:solidFill>
                  <a:schemeClr val="tx1"/>
                </a:solidFill>
                <a:latin typeface="Tahoma" pitchFamily="34" charset="0"/>
              </a:rPr>
              <a:t>          </a:t>
            </a:r>
            <a:r>
              <a:rPr lang="zh-CN" altLang="en-US" b="1" u="sng" dirty="0">
                <a:solidFill>
                  <a:srgbClr val="FF00FF"/>
                </a:solidFill>
                <a:latin typeface="Tahoma" pitchFamily="34" charset="0"/>
              </a:rPr>
              <a:t>提</a:t>
            </a:r>
            <a:r>
              <a:rPr lang="zh-CN" altLang="en-US" b="1" dirty="0">
                <a:solidFill>
                  <a:srgbClr val="0000FF"/>
                </a:solidFill>
                <a:latin typeface="Tahoma" pitchFamily="34" charset="0"/>
              </a:rPr>
              <a:t>防</a:t>
            </a:r>
            <a:r>
              <a:rPr lang="zh-CN" altLang="en-US" b="1" dirty="0">
                <a:solidFill>
                  <a:schemeClr val="tx1"/>
                </a:solidFill>
                <a:latin typeface="Tahoma" pitchFamily="34" charset="0"/>
              </a:rPr>
              <a:t>           </a:t>
            </a:r>
            <a:r>
              <a:rPr lang="zh-CN" altLang="en-US" b="1" u="sng" dirty="0">
                <a:solidFill>
                  <a:srgbClr val="FF00FF"/>
                </a:solidFill>
                <a:latin typeface="Tahoma" pitchFamily="34" charset="0"/>
              </a:rPr>
              <a:t>蹿</a:t>
            </a:r>
            <a:r>
              <a:rPr lang="zh-CN" altLang="en-US" b="1" dirty="0">
                <a:solidFill>
                  <a:srgbClr val="FF00FF"/>
                </a:solidFill>
                <a:latin typeface="Tahoma" pitchFamily="34" charset="0"/>
              </a:rPr>
              <a:t>            </a:t>
            </a:r>
            <a:r>
              <a:rPr lang="zh-CN" altLang="en-US" b="1" dirty="0">
                <a:solidFill>
                  <a:srgbClr val="0000FF"/>
                </a:solidFill>
                <a:latin typeface="Tahoma" pitchFamily="34" charset="0"/>
              </a:rPr>
              <a:t>张</a:t>
            </a:r>
            <a:r>
              <a:rPr lang="zh-CN" altLang="en-US" b="1" u="sng" dirty="0">
                <a:solidFill>
                  <a:srgbClr val="FF00FF"/>
                </a:solidFill>
                <a:latin typeface="Tahoma" pitchFamily="34" charset="0"/>
              </a:rPr>
              <a:t>皇</a:t>
            </a:r>
            <a:r>
              <a:rPr lang="zh-CN" altLang="en-US" b="1" dirty="0">
                <a:solidFill>
                  <a:srgbClr val="0000FF"/>
                </a:solidFill>
                <a:latin typeface="Tahoma" pitchFamily="34" charset="0"/>
              </a:rPr>
              <a:t>失措</a:t>
            </a:r>
            <a:r>
              <a:rPr lang="zh-CN" altLang="en-US" b="1" dirty="0">
                <a:solidFill>
                  <a:schemeClr val="tx1"/>
                </a:solidFill>
                <a:latin typeface="Tahoma" pitchFamily="34" charset="0"/>
              </a:rPr>
              <a:t> </a:t>
            </a:r>
            <a:endParaRPr lang="zh-CN" altLang="en-US" sz="3400" b="1" dirty="0">
              <a:solidFill>
                <a:schemeClr val="tx1"/>
              </a:solidFill>
              <a:effectLst>
                <a:outerShdw blurRad="38100" dist="38100" dir="2700000" algn="tl">
                  <a:srgbClr val="C0C0C0"/>
                </a:outerShdw>
              </a:effectLst>
              <a:latin typeface="Tahoma" pitchFamily="34" charset="0"/>
            </a:endParaRPr>
          </a:p>
        </p:txBody>
      </p:sp>
      <p:sp>
        <p:nvSpPr>
          <p:cNvPr id="39940" name="Text Box 4"/>
          <p:cNvSpPr txBox="1">
            <a:spLocks noChangeArrowheads="1"/>
          </p:cNvSpPr>
          <p:nvPr/>
        </p:nvSpPr>
        <p:spPr bwMode="auto">
          <a:xfrm>
            <a:off x="1138238" y="2303463"/>
            <a:ext cx="755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ɡāo</a:t>
            </a:r>
          </a:p>
        </p:txBody>
      </p:sp>
      <p:sp>
        <p:nvSpPr>
          <p:cNvPr id="39941" name="Text Box 5"/>
          <p:cNvSpPr txBox="1">
            <a:spLocks noChangeArrowheads="1"/>
          </p:cNvSpPr>
          <p:nvPr/>
        </p:nvSpPr>
        <p:spPr bwMode="auto">
          <a:xfrm>
            <a:off x="2176463" y="2293938"/>
            <a:ext cx="868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800000"/>
                </a:solidFill>
                <a:latin typeface="宋体" pitchFamily="2" charset="-122"/>
              </a:rPr>
              <a:t> </a:t>
            </a:r>
            <a:r>
              <a:rPr lang="en-US" altLang="zh-CN" b="1">
                <a:solidFill>
                  <a:srgbClr val="FF0000"/>
                </a:solidFill>
                <a:latin typeface="宋体" pitchFamily="2" charset="-122"/>
              </a:rPr>
              <a:t>yào</a:t>
            </a:r>
            <a:endParaRPr lang="en-US" altLang="zh-CN" b="1">
              <a:solidFill>
                <a:srgbClr val="800000"/>
              </a:solidFill>
              <a:latin typeface="宋体" pitchFamily="2" charset="-122"/>
            </a:endParaRPr>
          </a:p>
        </p:txBody>
      </p:sp>
      <p:sp>
        <p:nvSpPr>
          <p:cNvPr id="39942" name="Text Box 6"/>
          <p:cNvSpPr txBox="1">
            <a:spLocks noChangeArrowheads="1"/>
          </p:cNvSpPr>
          <p:nvPr/>
        </p:nvSpPr>
        <p:spPr bwMode="auto">
          <a:xfrm>
            <a:off x="4170363" y="2270125"/>
            <a:ext cx="7127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jìn</a:t>
            </a:r>
          </a:p>
        </p:txBody>
      </p:sp>
      <p:sp>
        <p:nvSpPr>
          <p:cNvPr id="39943" name="Text Box 7"/>
          <p:cNvSpPr txBox="1">
            <a:spLocks noChangeArrowheads="1"/>
          </p:cNvSpPr>
          <p:nvPr/>
        </p:nvSpPr>
        <p:spPr bwMode="auto">
          <a:xfrm>
            <a:off x="3821113" y="4092575"/>
            <a:ext cx="885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en-US" altLang="zh-CN" b="1">
                <a:solidFill>
                  <a:srgbClr val="FF0000"/>
                </a:solidFill>
                <a:latin typeface="宋体" pitchFamily="2" charset="-122"/>
              </a:rPr>
              <a:t>cuān</a:t>
            </a:r>
          </a:p>
        </p:txBody>
      </p:sp>
      <p:sp>
        <p:nvSpPr>
          <p:cNvPr id="39944" name="Text Box 8"/>
          <p:cNvSpPr txBox="1">
            <a:spLocks noChangeArrowheads="1"/>
          </p:cNvSpPr>
          <p:nvPr/>
        </p:nvSpPr>
        <p:spPr bwMode="auto">
          <a:xfrm>
            <a:off x="2338388" y="3216275"/>
            <a:ext cx="596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zè</a:t>
            </a:r>
            <a:endParaRPr lang="en-US" altLang="zh-CN" b="1">
              <a:solidFill>
                <a:srgbClr val="800000"/>
              </a:solidFill>
              <a:latin typeface="宋体" pitchFamily="2" charset="-122"/>
            </a:endParaRPr>
          </a:p>
        </p:txBody>
      </p:sp>
      <p:sp>
        <p:nvSpPr>
          <p:cNvPr id="39945" name="Text Box 9"/>
          <p:cNvSpPr txBox="1">
            <a:spLocks noChangeArrowheads="1"/>
          </p:cNvSpPr>
          <p:nvPr/>
        </p:nvSpPr>
        <p:spPr bwMode="auto">
          <a:xfrm>
            <a:off x="3849688" y="3216275"/>
            <a:ext cx="692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800000"/>
                </a:solidFill>
                <a:latin typeface="宋体" pitchFamily="2" charset="-122"/>
              </a:rPr>
              <a:t> </a:t>
            </a:r>
            <a:r>
              <a:rPr lang="en-US" altLang="zh-CN" b="1">
                <a:solidFill>
                  <a:srgbClr val="FF0000"/>
                </a:solidFill>
                <a:latin typeface="宋体" pitchFamily="2" charset="-122"/>
              </a:rPr>
              <a:t>sà</a:t>
            </a:r>
            <a:endParaRPr lang="en-US" altLang="zh-CN" b="1">
              <a:solidFill>
                <a:srgbClr val="800000"/>
              </a:solidFill>
              <a:latin typeface="宋体" pitchFamily="2" charset="-122"/>
            </a:endParaRPr>
          </a:p>
        </p:txBody>
      </p:sp>
      <p:sp>
        <p:nvSpPr>
          <p:cNvPr id="39946" name="Text Box 10"/>
          <p:cNvSpPr txBox="1">
            <a:spLocks noChangeArrowheads="1"/>
          </p:cNvSpPr>
          <p:nvPr/>
        </p:nvSpPr>
        <p:spPr bwMode="auto">
          <a:xfrm>
            <a:off x="1035050" y="4006850"/>
            <a:ext cx="1095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pénɡ</a:t>
            </a:r>
          </a:p>
        </p:txBody>
      </p:sp>
      <p:sp>
        <p:nvSpPr>
          <p:cNvPr id="39947" name="Text Box 11"/>
          <p:cNvSpPr txBox="1">
            <a:spLocks noChangeArrowheads="1"/>
          </p:cNvSpPr>
          <p:nvPr/>
        </p:nvSpPr>
        <p:spPr bwMode="auto">
          <a:xfrm>
            <a:off x="5708650" y="3216275"/>
            <a:ext cx="1000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diàn</a:t>
            </a:r>
          </a:p>
        </p:txBody>
      </p:sp>
      <p:sp>
        <p:nvSpPr>
          <p:cNvPr id="39948" name="Text Box 12"/>
          <p:cNvSpPr txBox="1">
            <a:spLocks noChangeArrowheads="1"/>
          </p:cNvSpPr>
          <p:nvPr/>
        </p:nvSpPr>
        <p:spPr bwMode="auto">
          <a:xfrm>
            <a:off x="5961063" y="2271713"/>
            <a:ext cx="654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mò</a:t>
            </a:r>
            <a:endParaRPr lang="en-US" altLang="zh-CN" b="1">
              <a:solidFill>
                <a:srgbClr val="800000"/>
              </a:solidFill>
              <a:latin typeface="宋体" pitchFamily="2" charset="-122"/>
            </a:endParaRPr>
          </a:p>
        </p:txBody>
      </p:sp>
      <p:sp>
        <p:nvSpPr>
          <p:cNvPr id="39949" name="Text Box 13"/>
          <p:cNvSpPr txBox="1">
            <a:spLocks noChangeArrowheads="1"/>
          </p:cNvSpPr>
          <p:nvPr/>
        </p:nvSpPr>
        <p:spPr bwMode="auto">
          <a:xfrm>
            <a:off x="5399088" y="4122738"/>
            <a:ext cx="984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b="1">
                <a:solidFill>
                  <a:srgbClr val="FF0000"/>
                </a:solidFill>
                <a:latin typeface="宋体" pitchFamily="2" charset="-122"/>
              </a:rPr>
              <a:t>huánɡ</a:t>
            </a:r>
          </a:p>
        </p:txBody>
      </p:sp>
      <p:sp>
        <p:nvSpPr>
          <p:cNvPr id="39954" name="Rectangle 18"/>
          <p:cNvSpPr>
            <a:spLocks noChangeArrowheads="1"/>
          </p:cNvSpPr>
          <p:nvPr/>
        </p:nvSpPr>
        <p:spPr bwMode="auto">
          <a:xfrm>
            <a:off x="2413000" y="4043363"/>
            <a:ext cx="719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b="1">
                <a:solidFill>
                  <a:srgbClr val="FF0000"/>
                </a:solidFill>
                <a:latin typeface="宋体" pitchFamily="2" charset="-122"/>
              </a:rPr>
              <a:t>dī</a:t>
            </a:r>
          </a:p>
        </p:txBody>
      </p:sp>
      <p:sp>
        <p:nvSpPr>
          <p:cNvPr id="39956" name="Rectangle 20"/>
          <p:cNvSpPr>
            <a:spLocks noChangeArrowheads="1"/>
          </p:cNvSpPr>
          <p:nvPr/>
        </p:nvSpPr>
        <p:spPr bwMode="auto">
          <a:xfrm>
            <a:off x="827088" y="3192463"/>
            <a:ext cx="792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b="1">
                <a:solidFill>
                  <a:srgbClr val="FF0000"/>
                </a:solidFill>
                <a:latin typeface="宋体" pitchFamily="2" charset="-122"/>
              </a:rPr>
              <a:t>qiú</a:t>
            </a:r>
          </a:p>
        </p:txBody>
      </p:sp>
      <p:sp>
        <p:nvSpPr>
          <p:cNvPr id="10255" name="Rectangle 54"/>
          <p:cNvSpPr>
            <a:spLocks noChangeArrowheads="1"/>
          </p:cNvSpPr>
          <p:nvPr/>
        </p:nvSpPr>
        <p:spPr bwMode="auto">
          <a:xfrm>
            <a:off x="762000" y="1844675"/>
            <a:ext cx="4814888" cy="457200"/>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r>
              <a:rPr kumimoji="1" lang="zh-CN" altLang="en-US" b="1" dirty="0">
                <a:solidFill>
                  <a:srgbClr val="0000FF"/>
                </a:solidFill>
              </a:rPr>
              <a:t>一、请给画横线的字注音：</a:t>
            </a:r>
          </a:p>
        </p:txBody>
      </p:sp>
      <p:pic>
        <p:nvPicPr>
          <p:cNvPr id="10256" name="Picture 56" descr="ea084f2c167a5b791e30894b"/>
          <p:cNvPicPr>
            <a:picLocks noChangeAspect="1" noChangeArrowheads="1"/>
          </p:cNvPicPr>
          <p:nvPr/>
        </p:nvPicPr>
        <p:blipFill>
          <a:blip r:embed="rId3" cstate="email">
            <a:lum bright="52000" contrast="-46000"/>
            <a:extLst>
              <a:ext uri="{28A0092B-C50C-407E-A947-70E740481C1C}">
                <a14:useLocalDpi xmlns:a14="http://schemas.microsoft.com/office/drawing/2010/main"/>
              </a:ext>
            </a:extLst>
          </a:blip>
          <a:srcRect/>
          <a:stretch>
            <a:fillRect/>
          </a:stretch>
        </p:blipFill>
        <p:spPr bwMode="auto">
          <a:xfrm>
            <a:off x="7000875" y="1044575"/>
            <a:ext cx="1682750" cy="48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57" descr="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36613" y="5703888"/>
            <a:ext cx="359092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60" descr="图片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66788" y="958850"/>
            <a:ext cx="20335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4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4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95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9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994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994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994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9954"/>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943"/>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99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autoUpdateAnimBg="0"/>
      <p:bldP spid="39941" grpId="0" autoUpdateAnimBg="0"/>
      <p:bldP spid="39942" grpId="0" autoUpdateAnimBg="0"/>
      <p:bldP spid="39943" grpId="0" autoUpdateAnimBg="0"/>
      <p:bldP spid="39944" grpId="0" autoUpdateAnimBg="0"/>
      <p:bldP spid="39945" grpId="0" autoUpdateAnimBg="0"/>
      <p:bldP spid="39946" grpId="0" autoUpdateAnimBg="0"/>
      <p:bldP spid="39947" grpId="0" autoUpdateAnimBg="0"/>
      <p:bldP spid="39948" grpId="0" autoUpdateAnimBg="0"/>
      <p:bldP spid="39949" grpId="0" autoUpdateAnimBg="0"/>
      <p:bldP spid="39954" grpId="0" autoUpdateAnimBg="0"/>
      <p:bldP spid="3995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ChangeArrowheads="1"/>
          </p:cNvSpPr>
          <p:nvPr/>
        </p:nvSpPr>
        <p:spPr bwMode="auto">
          <a:xfrm>
            <a:off x="827088" y="1779588"/>
            <a:ext cx="7489825" cy="4367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en-US" altLang="zh-CN" sz="2800" b="1" dirty="0">
                <a:solidFill>
                  <a:srgbClr val="0000FF"/>
                </a:solidFill>
                <a:latin typeface="宋体" pitchFamily="2" charset="-122"/>
              </a:rPr>
              <a:t>1.</a:t>
            </a:r>
            <a:r>
              <a:rPr lang="zh-CN" altLang="en-US" sz="2800" b="1" dirty="0">
                <a:solidFill>
                  <a:srgbClr val="0000FF"/>
                </a:solidFill>
                <a:latin typeface="宋体" pitchFamily="2" charset="-122"/>
              </a:rPr>
              <a:t>小心防备。</a:t>
            </a:r>
          </a:p>
          <a:p>
            <a:pPr algn="l" eaLnBrk="1" hangingPunct="1">
              <a:spcBef>
                <a:spcPct val="50000"/>
              </a:spcBef>
            </a:pPr>
            <a:r>
              <a:rPr lang="en-US" altLang="zh-CN" sz="2800" b="1" dirty="0">
                <a:solidFill>
                  <a:srgbClr val="0000FF"/>
                </a:solidFill>
                <a:latin typeface="宋体" pitchFamily="2" charset="-122"/>
              </a:rPr>
              <a:t>2.</a:t>
            </a:r>
            <a:r>
              <a:rPr lang="zh-CN" altLang="en-US" sz="2800" b="1" dirty="0">
                <a:solidFill>
                  <a:srgbClr val="0000FF"/>
                </a:solidFill>
                <a:latin typeface="宋体" pitchFamily="2" charset="-122"/>
              </a:rPr>
              <a:t>央求。</a:t>
            </a:r>
          </a:p>
          <a:p>
            <a:pPr algn="l" eaLnBrk="1" hangingPunct="1">
              <a:spcBef>
                <a:spcPct val="50000"/>
              </a:spcBef>
            </a:pPr>
            <a:r>
              <a:rPr lang="en-US" altLang="zh-CN" sz="2800" b="1" dirty="0">
                <a:solidFill>
                  <a:srgbClr val="0000FF"/>
                </a:solidFill>
                <a:latin typeface="宋体" pitchFamily="2" charset="-122"/>
              </a:rPr>
              <a:t>3.</a:t>
            </a:r>
            <a:r>
              <a:rPr lang="zh-CN" altLang="en-US" sz="2800" b="1" dirty="0">
                <a:solidFill>
                  <a:srgbClr val="0000FF"/>
                </a:solidFill>
                <a:latin typeface="宋体" pitchFamily="2" charset="-122"/>
              </a:rPr>
              <a:t>尖锐；锐利。</a:t>
            </a:r>
          </a:p>
          <a:p>
            <a:pPr algn="l" eaLnBrk="1" hangingPunct="1">
              <a:spcBef>
                <a:spcPct val="50000"/>
              </a:spcBef>
            </a:pPr>
            <a:r>
              <a:rPr lang="en-US" altLang="zh-CN" sz="2800" b="1" dirty="0">
                <a:solidFill>
                  <a:srgbClr val="0000FF"/>
                </a:solidFill>
                <a:latin typeface="宋体" pitchFamily="2" charset="-122"/>
              </a:rPr>
              <a:t>4.</a:t>
            </a:r>
            <a:r>
              <a:rPr lang="zh-CN" altLang="en-US" sz="2800" b="1" dirty="0">
                <a:solidFill>
                  <a:srgbClr val="0000FF"/>
                </a:solidFill>
                <a:latin typeface="宋体" pitchFamily="2" charset="-122"/>
              </a:rPr>
              <a:t>技能、本能。</a:t>
            </a:r>
          </a:p>
          <a:p>
            <a:pPr algn="l" eaLnBrk="1" hangingPunct="1">
              <a:spcBef>
                <a:spcPct val="50000"/>
              </a:spcBef>
            </a:pPr>
            <a:r>
              <a:rPr lang="en-US" altLang="zh-CN" sz="2800" b="1" dirty="0">
                <a:solidFill>
                  <a:srgbClr val="0000FF"/>
                </a:solidFill>
                <a:latin typeface="宋体" pitchFamily="2" charset="-122"/>
              </a:rPr>
              <a:t>5.</a:t>
            </a:r>
            <a:r>
              <a:rPr lang="zh-CN" altLang="en-US" sz="2800" b="1" dirty="0">
                <a:solidFill>
                  <a:srgbClr val="0000FF"/>
                </a:solidFill>
                <a:latin typeface="宋体" pitchFamily="2" charset="-122"/>
              </a:rPr>
              <a:t>闲适自得。</a:t>
            </a:r>
          </a:p>
          <a:p>
            <a:pPr algn="l" eaLnBrk="1" hangingPunct="1">
              <a:spcBef>
                <a:spcPct val="50000"/>
              </a:spcBef>
            </a:pPr>
            <a:r>
              <a:rPr lang="en-US" altLang="zh-CN" sz="2800" b="1" dirty="0">
                <a:solidFill>
                  <a:srgbClr val="0000FF"/>
                </a:solidFill>
                <a:latin typeface="宋体" pitchFamily="2" charset="-122"/>
              </a:rPr>
              <a:t>6.</a:t>
            </a:r>
            <a:r>
              <a:rPr lang="zh-CN" altLang="en-US" sz="2800" b="1" dirty="0">
                <a:solidFill>
                  <a:srgbClr val="0000FF"/>
                </a:solidFill>
                <a:latin typeface="宋体" pitchFamily="2" charset="-122"/>
              </a:rPr>
              <a:t>倾斜、歪斜。</a:t>
            </a:r>
          </a:p>
          <a:p>
            <a:pPr algn="l" eaLnBrk="1" hangingPunct="1">
              <a:spcBef>
                <a:spcPct val="50000"/>
              </a:spcBef>
            </a:pPr>
            <a:r>
              <a:rPr lang="en-US" altLang="zh-CN" sz="2800" b="1" dirty="0">
                <a:solidFill>
                  <a:srgbClr val="0000FF"/>
                </a:solidFill>
                <a:latin typeface="宋体" pitchFamily="2" charset="-122"/>
              </a:rPr>
              <a:t>7.</a:t>
            </a:r>
            <a:r>
              <a:rPr lang="zh-CN" altLang="en-US" sz="2800" b="1" dirty="0">
                <a:solidFill>
                  <a:srgbClr val="0000FF"/>
                </a:solidFill>
                <a:latin typeface="宋体" pitchFamily="2" charset="-122"/>
              </a:rPr>
              <a:t>慌慌张张，不知怎么办才好。</a:t>
            </a:r>
          </a:p>
        </p:txBody>
      </p:sp>
      <p:sp>
        <p:nvSpPr>
          <p:cNvPr id="37892" name="Text Box 4"/>
          <p:cNvSpPr txBox="1">
            <a:spLocks noChangeArrowheads="1"/>
          </p:cNvSpPr>
          <p:nvPr/>
        </p:nvSpPr>
        <p:spPr bwMode="auto">
          <a:xfrm>
            <a:off x="6548438" y="1704975"/>
            <a:ext cx="2051050" cy="436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sz="2800" b="1">
                <a:solidFill>
                  <a:srgbClr val="FF0000"/>
                </a:solidFill>
                <a:ea typeface="楷体_GB2312" pitchFamily="49" charset="-122"/>
              </a:rPr>
              <a:t>提防</a:t>
            </a:r>
          </a:p>
          <a:p>
            <a:pPr algn="l" eaLnBrk="1" hangingPunct="1">
              <a:spcBef>
                <a:spcPct val="50000"/>
              </a:spcBef>
            </a:pPr>
            <a:r>
              <a:rPr lang="zh-CN" altLang="en-US" sz="2800" b="1">
                <a:solidFill>
                  <a:srgbClr val="FF0000"/>
                </a:solidFill>
                <a:ea typeface="楷体_GB2312" pitchFamily="49" charset="-122"/>
              </a:rPr>
              <a:t>央告</a:t>
            </a:r>
          </a:p>
          <a:p>
            <a:pPr algn="l" eaLnBrk="1" hangingPunct="1">
              <a:spcBef>
                <a:spcPct val="50000"/>
              </a:spcBef>
            </a:pPr>
            <a:r>
              <a:rPr lang="zh-CN" altLang="en-US" sz="2800" b="1">
                <a:solidFill>
                  <a:srgbClr val="FF0000"/>
                </a:solidFill>
                <a:ea typeface="楷体_GB2312" pitchFamily="49" charset="-122"/>
              </a:rPr>
              <a:t>尖利</a:t>
            </a:r>
          </a:p>
          <a:p>
            <a:pPr algn="l" eaLnBrk="1" hangingPunct="1">
              <a:spcBef>
                <a:spcPct val="50000"/>
              </a:spcBef>
            </a:pPr>
            <a:r>
              <a:rPr lang="zh-CN" altLang="en-US" sz="2800" b="1">
                <a:solidFill>
                  <a:srgbClr val="FF0000"/>
                </a:solidFill>
                <a:ea typeface="楷体_GB2312" pitchFamily="49" charset="-122"/>
              </a:rPr>
              <a:t>能耐</a:t>
            </a:r>
          </a:p>
          <a:p>
            <a:pPr algn="l" eaLnBrk="1" hangingPunct="1">
              <a:spcBef>
                <a:spcPct val="50000"/>
              </a:spcBef>
            </a:pPr>
            <a:r>
              <a:rPr lang="zh-CN" altLang="en-US" sz="2800" b="1">
                <a:solidFill>
                  <a:srgbClr val="FF0000"/>
                </a:solidFill>
                <a:ea typeface="楷体_GB2312" pitchFamily="49" charset="-122"/>
              </a:rPr>
              <a:t>悠闲</a:t>
            </a:r>
          </a:p>
          <a:p>
            <a:pPr algn="l" eaLnBrk="1" hangingPunct="1">
              <a:spcBef>
                <a:spcPct val="50000"/>
              </a:spcBef>
            </a:pPr>
            <a:r>
              <a:rPr lang="zh-CN" altLang="en-US" sz="2800" b="1">
                <a:solidFill>
                  <a:srgbClr val="FF0000"/>
                </a:solidFill>
                <a:ea typeface="楷体_GB2312" pitchFamily="49" charset="-122"/>
              </a:rPr>
              <a:t>仄歪</a:t>
            </a:r>
          </a:p>
          <a:p>
            <a:pPr algn="l" eaLnBrk="1" hangingPunct="1">
              <a:spcBef>
                <a:spcPct val="50000"/>
              </a:spcBef>
            </a:pPr>
            <a:r>
              <a:rPr lang="zh-CN" altLang="en-US" sz="2800" b="1">
                <a:solidFill>
                  <a:srgbClr val="FF0000"/>
                </a:solidFill>
                <a:ea typeface="楷体_GB2312" pitchFamily="49" charset="-122"/>
              </a:rPr>
              <a:t>张皇失措</a:t>
            </a:r>
          </a:p>
        </p:txBody>
      </p:sp>
      <p:sp>
        <p:nvSpPr>
          <p:cNvPr id="11268" name="Oval 2"/>
          <p:cNvSpPr>
            <a:spLocks noChangeArrowheads="1"/>
          </p:cNvSpPr>
          <p:nvPr/>
        </p:nvSpPr>
        <p:spPr bwMode="auto">
          <a:xfrm>
            <a:off x="15875" y="998538"/>
            <a:ext cx="5780088" cy="8636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b="1" dirty="0">
                <a:solidFill>
                  <a:srgbClr val="0000FF"/>
                </a:solidFill>
              </a:rPr>
              <a:t>二、根据意思写出相应的词语</a:t>
            </a:r>
          </a:p>
        </p:txBody>
      </p:sp>
      <p:pic>
        <p:nvPicPr>
          <p:cNvPr id="11269" name="Picture 11" descr="gbba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88988" y="631825"/>
            <a:ext cx="7462837"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78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789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789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789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789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789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789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p:cNvSpPr>
            <a:spLocks noChangeArrowheads="1"/>
          </p:cNvSpPr>
          <p:nvPr/>
        </p:nvSpPr>
        <p:spPr bwMode="auto">
          <a:xfrm>
            <a:off x="142875" y="828675"/>
            <a:ext cx="7485063" cy="1200150"/>
          </a:xfrm>
          <a:prstGeom prst="rect">
            <a:avLst/>
          </a:prstGeom>
          <a:noFill/>
          <a:ln>
            <a:noFill/>
          </a:ln>
          <a:effectLst/>
          <a:extLst>
            <a:ext uri="{909E8E84-426E-40DD-AFC4-6F175D3DCCD1}">
              <a14:hiddenFill xmlns:a14="http://schemas.microsoft.com/office/drawing/2010/main">
                <a:solidFill>
                  <a:srgbClr val="9400ED"/>
                </a:solidFill>
              </a14:hiddenFill>
            </a:ext>
            <a:ext uri="{91240B29-F687-4F45-9708-019B960494DF}">
              <a14:hiddenLine xmlns:a14="http://schemas.microsoft.com/office/drawing/2010/main" w="12700" algn="ctr">
                <a:solidFill>
                  <a:srgbClr val="CC3300"/>
                </a:solidFill>
                <a:miter lim="800000"/>
                <a:headEnd/>
                <a:tailEnd/>
              </a14:hiddenLine>
            </a:ext>
            <a:ext uri="{AF507438-7753-43E0-B8FC-AC1667EBCBE1}">
              <a14:hiddenEffects xmlns:a14="http://schemas.microsoft.com/office/drawing/2010/main">
                <a:effectLst>
                  <a:outerShdw dist="35921" dir="2700000" sy="50000" kx="2115830" algn="bl" rotWithShape="0">
                    <a:srgbClr val="C0C0C0">
                      <a:alpha val="79999"/>
                    </a:srgbClr>
                  </a:outerShdw>
                </a:effectLst>
              </a14:hiddenEffects>
            </a:ext>
          </a:extLst>
        </p:spPr>
        <p:txBody>
          <a:bodyPr anchor="ctr">
            <a:spAutoFit/>
          </a:bodyPr>
          <a:lstStyle/>
          <a:p>
            <a:pPr algn="l">
              <a:lnSpc>
                <a:spcPct val="150000"/>
              </a:lnSpc>
            </a:pPr>
            <a:r>
              <a:rPr kumimoji="1" lang="en-US" altLang="zh-CN" b="1" dirty="0">
                <a:solidFill>
                  <a:srgbClr val="0000FF"/>
                </a:solidFill>
                <a:latin typeface="宋体" pitchFamily="2" charset="-122"/>
              </a:rPr>
              <a:t>    </a:t>
            </a:r>
            <a:r>
              <a:rPr kumimoji="1" lang="zh-CN" altLang="en-US" b="1" dirty="0">
                <a:solidFill>
                  <a:srgbClr val="0000FF"/>
                </a:solidFill>
                <a:latin typeface="宋体" pitchFamily="2" charset="-122"/>
              </a:rPr>
              <a:t>速读课文，请同学们讨论一下，故事的开端、发展、高潮、结局各是怎样的。</a:t>
            </a:r>
          </a:p>
        </p:txBody>
      </p:sp>
      <p:sp>
        <p:nvSpPr>
          <p:cNvPr id="131134" name="AutoShape 62"/>
          <p:cNvSpPr>
            <a:spLocks/>
          </p:cNvSpPr>
          <p:nvPr/>
        </p:nvSpPr>
        <p:spPr bwMode="auto">
          <a:xfrm>
            <a:off x="1552575" y="2189163"/>
            <a:ext cx="122238" cy="3876675"/>
          </a:xfrm>
          <a:prstGeom prst="leftBrace">
            <a:avLst>
              <a:gd name="adj1" fmla="val 264285"/>
              <a:gd name="adj2" fmla="val 50000"/>
            </a:avLst>
          </a:pr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zh-CN" b="1">
              <a:solidFill>
                <a:srgbClr val="FF0000"/>
              </a:solidFill>
              <a:latin typeface="楷体_GB2312" pitchFamily="49" charset="-122"/>
              <a:ea typeface="楷体_GB2312" pitchFamily="49" charset="-122"/>
            </a:endParaRPr>
          </a:p>
        </p:txBody>
      </p:sp>
      <p:sp>
        <p:nvSpPr>
          <p:cNvPr id="131135" name="Text Box 63"/>
          <p:cNvSpPr txBox="1">
            <a:spLocks noChangeArrowheads="1"/>
          </p:cNvSpPr>
          <p:nvPr/>
        </p:nvSpPr>
        <p:spPr bwMode="auto">
          <a:xfrm>
            <a:off x="1860550" y="2043113"/>
            <a:ext cx="6408738" cy="415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kumimoji="1" lang="en-US" altLang="zh-CN" b="1" dirty="0">
                <a:solidFill>
                  <a:srgbClr val="FF0000"/>
                </a:solidFill>
                <a:latin typeface="楷体_GB2312" pitchFamily="49" charset="-122"/>
                <a:ea typeface="楷体_GB2312" pitchFamily="49" charset="-122"/>
              </a:rPr>
              <a:t>1.</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1-8</a:t>
            </a:r>
            <a:r>
              <a:rPr kumimoji="1" lang="zh-CN" altLang="en-US" b="1" dirty="0">
                <a:solidFill>
                  <a:srgbClr val="FF0000"/>
                </a:solidFill>
                <a:latin typeface="楷体_GB2312" pitchFamily="49" charset="-122"/>
                <a:ea typeface="楷体_GB2312" pitchFamily="49" charset="-122"/>
              </a:rPr>
              <a:t>）序曲 </a:t>
            </a:r>
            <a:r>
              <a:rPr lang="zh-CN" altLang="en-US" b="1" dirty="0">
                <a:solidFill>
                  <a:schemeClr val="tx1"/>
                </a:solidFill>
              </a:rPr>
              <a:t>介绍故事发生的环境、老英雄的工作环境、肖像、任务和性格。</a:t>
            </a:r>
            <a:endParaRPr kumimoji="1" lang="zh-CN" altLang="en-US" b="1" dirty="0">
              <a:solidFill>
                <a:srgbClr val="FF0000"/>
              </a:solidFill>
              <a:latin typeface="楷体_GB2312" pitchFamily="49" charset="-122"/>
              <a:ea typeface="楷体_GB2312" pitchFamily="49" charset="-122"/>
            </a:endParaRPr>
          </a:p>
          <a:p>
            <a:pPr algn="l" eaLnBrk="1" hangingPunct="1">
              <a:spcBef>
                <a:spcPct val="50000"/>
              </a:spcBef>
            </a:pPr>
            <a:r>
              <a:rPr kumimoji="1" lang="en-US" altLang="zh-CN" b="1" dirty="0">
                <a:solidFill>
                  <a:srgbClr val="FF0000"/>
                </a:solidFill>
                <a:latin typeface="楷体_GB2312" pitchFamily="49" charset="-122"/>
                <a:ea typeface="楷体_GB2312" pitchFamily="49" charset="-122"/>
              </a:rPr>
              <a:t>2.</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9</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19</a:t>
            </a:r>
            <a:r>
              <a:rPr kumimoji="1" lang="zh-CN" altLang="en-US" b="1" dirty="0">
                <a:solidFill>
                  <a:srgbClr val="FF0000"/>
                </a:solidFill>
                <a:latin typeface="楷体_GB2312" pitchFamily="49" charset="-122"/>
                <a:ea typeface="楷体_GB2312" pitchFamily="49" charset="-122"/>
              </a:rPr>
              <a:t>）  开端</a:t>
            </a:r>
            <a:r>
              <a:rPr lang="zh-CN" altLang="en-US" b="1" dirty="0">
                <a:solidFill>
                  <a:schemeClr val="tx1"/>
                </a:solidFill>
              </a:rPr>
              <a:t> 老英雄载了两个女孩子回芦花荡</a:t>
            </a:r>
            <a:endParaRPr kumimoji="1" lang="zh-CN" altLang="en-US" b="1" dirty="0">
              <a:solidFill>
                <a:srgbClr val="FF0000"/>
              </a:solidFill>
              <a:latin typeface="楷体_GB2312" pitchFamily="49" charset="-122"/>
              <a:ea typeface="楷体_GB2312" pitchFamily="49" charset="-122"/>
            </a:endParaRPr>
          </a:p>
          <a:p>
            <a:pPr algn="l" eaLnBrk="1" hangingPunct="1">
              <a:spcBef>
                <a:spcPct val="50000"/>
              </a:spcBef>
            </a:pPr>
            <a:r>
              <a:rPr kumimoji="1" lang="en-US" altLang="zh-CN" b="1" dirty="0">
                <a:solidFill>
                  <a:srgbClr val="FF0000"/>
                </a:solidFill>
                <a:latin typeface="楷体_GB2312" pitchFamily="49" charset="-122"/>
                <a:ea typeface="楷体_GB2312" pitchFamily="49" charset="-122"/>
              </a:rPr>
              <a:t>3.</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20</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54</a:t>
            </a:r>
            <a:r>
              <a:rPr kumimoji="1" lang="zh-CN" altLang="en-US" b="1" dirty="0">
                <a:solidFill>
                  <a:srgbClr val="FF0000"/>
                </a:solidFill>
                <a:latin typeface="楷体_GB2312" pitchFamily="49" charset="-122"/>
                <a:ea typeface="楷体_GB2312" pitchFamily="49" charset="-122"/>
              </a:rPr>
              <a:t>） 发展 </a:t>
            </a:r>
            <a:r>
              <a:rPr lang="zh-CN" altLang="en-US" b="1" dirty="0">
                <a:solidFill>
                  <a:schemeClr val="tx1"/>
                </a:solidFill>
              </a:rPr>
              <a:t>老英雄船上的大女孩“挂花”了</a:t>
            </a:r>
            <a:endParaRPr lang="zh-CN" altLang="en-US" dirty="0">
              <a:solidFill>
                <a:schemeClr val="tx1"/>
              </a:solidFill>
            </a:endParaRPr>
          </a:p>
          <a:p>
            <a:pPr algn="l" eaLnBrk="1" hangingPunct="1">
              <a:spcBef>
                <a:spcPct val="50000"/>
              </a:spcBef>
            </a:pPr>
            <a:r>
              <a:rPr kumimoji="1" lang="en-US" altLang="zh-CN" b="1" dirty="0">
                <a:solidFill>
                  <a:srgbClr val="FF0000"/>
                </a:solidFill>
                <a:latin typeface="楷体_GB2312" pitchFamily="49" charset="-122"/>
                <a:ea typeface="楷体_GB2312" pitchFamily="49" charset="-122"/>
              </a:rPr>
              <a:t>4.</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55</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62</a:t>
            </a:r>
            <a:r>
              <a:rPr kumimoji="1" lang="zh-CN" altLang="en-US" b="1" dirty="0">
                <a:solidFill>
                  <a:srgbClr val="FF0000"/>
                </a:solidFill>
                <a:latin typeface="楷体_GB2312" pitchFamily="49" charset="-122"/>
                <a:ea typeface="楷体_GB2312" pitchFamily="49" charset="-122"/>
              </a:rPr>
              <a:t>） 高潮 </a:t>
            </a:r>
            <a:r>
              <a:rPr lang="zh-CN" altLang="en-US" b="1" dirty="0">
                <a:solidFill>
                  <a:schemeClr val="tx1"/>
                </a:solidFill>
              </a:rPr>
              <a:t>老头子智惩鬼子，为大菱复仇</a:t>
            </a:r>
            <a:endParaRPr kumimoji="1" lang="zh-CN" altLang="en-US" b="1" dirty="0">
              <a:solidFill>
                <a:srgbClr val="FF0000"/>
              </a:solidFill>
              <a:latin typeface="楷体_GB2312" pitchFamily="49" charset="-122"/>
              <a:ea typeface="楷体_GB2312" pitchFamily="49" charset="-122"/>
            </a:endParaRPr>
          </a:p>
          <a:p>
            <a:pPr algn="l" eaLnBrk="1" hangingPunct="1">
              <a:spcBef>
                <a:spcPct val="50000"/>
              </a:spcBef>
            </a:pPr>
            <a:r>
              <a:rPr kumimoji="1" lang="en-US" altLang="zh-CN" b="1" dirty="0">
                <a:solidFill>
                  <a:srgbClr val="FF0000"/>
                </a:solidFill>
                <a:latin typeface="楷体_GB2312" pitchFamily="49" charset="-122"/>
                <a:ea typeface="楷体_GB2312" pitchFamily="49" charset="-122"/>
              </a:rPr>
              <a:t>5.(63) </a:t>
            </a:r>
            <a:r>
              <a:rPr kumimoji="1" lang="zh-CN" altLang="en-US" b="1" dirty="0">
                <a:solidFill>
                  <a:srgbClr val="FF0000"/>
                </a:solidFill>
                <a:latin typeface="楷体_GB2312" pitchFamily="49" charset="-122"/>
                <a:ea typeface="楷体_GB2312" pitchFamily="49" charset="-122"/>
              </a:rPr>
              <a:t>结局 </a:t>
            </a:r>
            <a:r>
              <a:rPr kumimoji="1" lang="zh-CN" altLang="en-US" b="1" dirty="0">
                <a:solidFill>
                  <a:schemeClr val="tx1"/>
                </a:solidFill>
                <a:latin typeface="楷体_GB2312" pitchFamily="49" charset="-122"/>
                <a:ea typeface="楷体_GB2312" pitchFamily="49" charset="-122"/>
              </a:rPr>
              <a:t>二菱目睹老头子英雄壮举</a:t>
            </a:r>
          </a:p>
        </p:txBody>
      </p:sp>
      <p:sp>
        <p:nvSpPr>
          <p:cNvPr id="131136" name="Text Box 64"/>
          <p:cNvSpPr txBox="1">
            <a:spLocks noChangeArrowheads="1"/>
          </p:cNvSpPr>
          <p:nvPr/>
        </p:nvSpPr>
        <p:spPr bwMode="auto">
          <a:xfrm>
            <a:off x="971550" y="3359150"/>
            <a:ext cx="504825" cy="1552575"/>
          </a:xfrm>
          <a:prstGeom prst="rect">
            <a:avLst/>
          </a:prstGeom>
          <a:noFill/>
          <a:ln>
            <a:noFill/>
          </a:ln>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 uri="{AF507438-7753-43E0-B8FC-AC1667EBCBE1}">
              <a14:hiddenEffects xmlns:a14="http://schemas.microsoft.com/office/drawing/2010/main">
                <a:effectLst>
                  <a:outerShdw dist="35921" dir="2700000" sy="50000" kx="2115830" algn="bl" rotWithShape="0">
                    <a:srgbClr val="C0C0C0">
                      <a:alpha val="79999"/>
                    </a:srgbClr>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spcBef>
                <a:spcPct val="50000"/>
              </a:spcBef>
            </a:pPr>
            <a:r>
              <a:rPr kumimoji="1" lang="zh-CN" altLang="en-US" b="1" dirty="0">
                <a:solidFill>
                  <a:srgbClr val="FF0000"/>
                </a:solidFill>
                <a:latin typeface="楷体_GB2312" pitchFamily="49" charset="-122"/>
                <a:ea typeface="楷体_GB2312" pitchFamily="49" charset="-122"/>
              </a:rPr>
              <a:t>情节结构</a:t>
            </a:r>
          </a:p>
        </p:txBody>
      </p:sp>
      <p:pic>
        <p:nvPicPr>
          <p:cNvPr id="12294" name="Picture 67" descr="18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9600" y="6261100"/>
            <a:ext cx="78486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69" descr="图片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1450" y="0"/>
            <a:ext cx="203358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1136"/>
                                        </p:tgtEl>
                                        <p:attrNameLst>
                                          <p:attrName>style.visibility</p:attrName>
                                        </p:attrNameLst>
                                      </p:cBhvr>
                                      <p:to>
                                        <p:strVal val="visible"/>
                                      </p:to>
                                    </p:set>
                                    <p:animEffect transition="in" filter="wipe(left)">
                                      <p:cBhvr>
                                        <p:cTn id="7" dur="500"/>
                                        <p:tgtEl>
                                          <p:spTgt spid="13113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1134"/>
                                        </p:tgtEl>
                                        <p:attrNameLst>
                                          <p:attrName>style.visibility</p:attrName>
                                        </p:attrNameLst>
                                      </p:cBhvr>
                                      <p:to>
                                        <p:strVal val="visible"/>
                                      </p:to>
                                    </p:set>
                                    <p:animEffect transition="in" filter="wipe(left)">
                                      <p:cBhvr>
                                        <p:cTn id="11" dur="500"/>
                                        <p:tgtEl>
                                          <p:spTgt spid="13113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31135"/>
                                        </p:tgtEl>
                                        <p:attrNameLst>
                                          <p:attrName>style.visibility</p:attrName>
                                        </p:attrNameLst>
                                      </p:cBhvr>
                                      <p:to>
                                        <p:strVal val="visible"/>
                                      </p:to>
                                    </p:set>
                                    <p:animEffect transition="in" filter="wipe(left)">
                                      <p:cBhvr>
                                        <p:cTn id="16" dur="500"/>
                                        <p:tgtEl>
                                          <p:spTgt spid="131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34" grpId="0" animBg="1"/>
      <p:bldP spid="131135" grpId="0"/>
      <p:bldP spid="1311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ChangeArrowheads="1"/>
          </p:cNvSpPr>
          <p:nvPr/>
        </p:nvSpPr>
        <p:spPr bwMode="auto">
          <a:xfrm>
            <a:off x="698500" y="1812925"/>
            <a:ext cx="5984875" cy="519113"/>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12700" algn="ctr">
                <a:solidFill>
                  <a:srgbClr val="EAEAEA"/>
                </a:solidFill>
                <a:miter lim="800000"/>
                <a:headEnd/>
                <a:tailEnd/>
              </a14:hiddenLine>
            </a:ext>
          </a:extLst>
        </p:spPr>
        <p:txBody>
          <a:bodyPr anchor="ctr">
            <a:spAutoFit/>
          </a:bodyPr>
          <a:lstStyle/>
          <a:p>
            <a:pPr algn="l"/>
            <a:r>
              <a:rPr kumimoji="1" lang="zh-CN" altLang="en-US" sz="2800" b="1" dirty="0">
                <a:solidFill>
                  <a:srgbClr val="0000FF"/>
                </a:solidFill>
                <a:latin typeface="Times New Roman" pitchFamily="18" charset="0"/>
              </a:rPr>
              <a:t>一、探读细节</a:t>
            </a:r>
            <a:r>
              <a:rPr kumimoji="1" lang="en-US" altLang="zh-CN" sz="2800" b="1" dirty="0">
                <a:solidFill>
                  <a:srgbClr val="0000FF"/>
                </a:solidFill>
                <a:latin typeface="宋体" pitchFamily="2" charset="-122"/>
              </a:rPr>
              <a:t>——</a:t>
            </a:r>
            <a:r>
              <a:rPr kumimoji="1" lang="zh-CN" altLang="en-US" sz="2800" b="1" dirty="0">
                <a:solidFill>
                  <a:srgbClr val="0000FF"/>
                </a:solidFill>
                <a:latin typeface="Times New Roman" pitchFamily="18" charset="0"/>
              </a:rPr>
              <a:t>识人物，学方法</a:t>
            </a:r>
          </a:p>
        </p:txBody>
      </p:sp>
      <p:sp>
        <p:nvSpPr>
          <p:cNvPr id="13315" name="Text Box 7"/>
          <p:cNvSpPr txBox="1">
            <a:spLocks noChangeArrowheads="1"/>
          </p:cNvSpPr>
          <p:nvPr/>
        </p:nvSpPr>
        <p:spPr bwMode="auto">
          <a:xfrm>
            <a:off x="698500" y="2401888"/>
            <a:ext cx="8197850" cy="265747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50000"/>
              </a:lnSpc>
            </a:pPr>
            <a:r>
              <a:rPr lang="en-US" altLang="zh-CN" sz="2800" b="1" dirty="0">
                <a:solidFill>
                  <a:srgbClr val="0000FF"/>
                </a:solidFill>
                <a:latin typeface="宋体" pitchFamily="2" charset="-122"/>
              </a:rPr>
              <a:t>1.</a:t>
            </a:r>
            <a:r>
              <a:rPr lang="zh-CN" altLang="en-US" sz="2800" b="1" dirty="0">
                <a:solidFill>
                  <a:srgbClr val="0000FF"/>
                </a:solidFill>
                <a:latin typeface="宋体" pitchFamily="2" charset="-122"/>
              </a:rPr>
              <a:t>本文的主人公是谁？全文表现了人物怎样的性格特点？</a:t>
            </a:r>
          </a:p>
          <a:p>
            <a:pPr algn="l" eaLnBrk="1" hangingPunct="1">
              <a:lnSpc>
                <a:spcPct val="150000"/>
              </a:lnSpc>
            </a:pPr>
            <a:r>
              <a:rPr lang="en-US" altLang="zh-CN" sz="2800" b="1" dirty="0">
                <a:solidFill>
                  <a:srgbClr val="0000FF"/>
                </a:solidFill>
                <a:latin typeface="宋体" pitchFamily="2" charset="-122"/>
              </a:rPr>
              <a:t>2.</a:t>
            </a:r>
            <a:r>
              <a:rPr lang="zh-CN" altLang="en-US" sz="2800" b="1" dirty="0">
                <a:solidFill>
                  <a:srgbClr val="0000FF"/>
                </a:solidFill>
                <a:latin typeface="宋体" pitchFamily="2" charset="-122"/>
              </a:rPr>
              <a:t>本文在刻画人物时用了怎样的写作手法？揣摩描写“老头子”外貌、语言、行动、心理的文字。</a:t>
            </a:r>
          </a:p>
        </p:txBody>
      </p:sp>
      <p:grpSp>
        <p:nvGrpSpPr>
          <p:cNvPr id="13316" name="Group 22"/>
          <p:cNvGrpSpPr>
            <a:grpSpLocks/>
          </p:cNvGrpSpPr>
          <p:nvPr/>
        </p:nvGrpSpPr>
        <p:grpSpPr bwMode="auto">
          <a:xfrm>
            <a:off x="723900" y="5522913"/>
            <a:ext cx="7702550" cy="877887"/>
            <a:chOff x="2474" y="1406"/>
            <a:chExt cx="2792" cy="628"/>
          </a:xfrm>
        </p:grpSpPr>
        <p:sp>
          <p:nvSpPr>
            <p:cNvPr id="13318" name="Freeform 23"/>
            <p:cNvSpPr>
              <a:spLocks/>
            </p:cNvSpPr>
            <p:nvPr/>
          </p:nvSpPr>
          <p:spPr bwMode="auto">
            <a:xfrm>
              <a:off x="2474" y="1513"/>
              <a:ext cx="559" cy="300"/>
            </a:xfrm>
            <a:custGeom>
              <a:avLst/>
              <a:gdLst>
                <a:gd name="T0" fmla="*/ 279 w 1119"/>
                <a:gd name="T1" fmla="*/ 15 h 600"/>
                <a:gd name="T2" fmla="*/ 239 w 1119"/>
                <a:gd name="T3" fmla="*/ 15 h 600"/>
                <a:gd name="T4" fmla="*/ 239 w 1119"/>
                <a:gd name="T5" fmla="*/ 37 h 600"/>
                <a:gd name="T6" fmla="*/ 229 w 1119"/>
                <a:gd name="T7" fmla="*/ 47 h 600"/>
                <a:gd name="T8" fmla="*/ 217 w 1119"/>
                <a:gd name="T9" fmla="*/ 47 h 600"/>
                <a:gd name="T10" fmla="*/ 217 w 1119"/>
                <a:gd name="T11" fmla="*/ 24 h 600"/>
                <a:gd name="T12" fmla="*/ 184 w 1119"/>
                <a:gd name="T13" fmla="*/ 24 h 600"/>
                <a:gd name="T14" fmla="*/ 184 w 1119"/>
                <a:gd name="T15" fmla="*/ 51 h 600"/>
                <a:gd name="T16" fmla="*/ 172 w 1119"/>
                <a:gd name="T17" fmla="*/ 51 h 600"/>
                <a:gd name="T18" fmla="*/ 171 w 1119"/>
                <a:gd name="T19" fmla="*/ 42 h 600"/>
                <a:gd name="T20" fmla="*/ 169 w 1119"/>
                <a:gd name="T21" fmla="*/ 34 h 600"/>
                <a:gd name="T22" fmla="*/ 166 w 1119"/>
                <a:gd name="T23" fmla="*/ 27 h 600"/>
                <a:gd name="T24" fmla="*/ 163 w 1119"/>
                <a:gd name="T25" fmla="*/ 22 h 600"/>
                <a:gd name="T26" fmla="*/ 159 w 1119"/>
                <a:gd name="T27" fmla="*/ 17 h 600"/>
                <a:gd name="T28" fmla="*/ 156 w 1119"/>
                <a:gd name="T29" fmla="*/ 13 h 600"/>
                <a:gd name="T30" fmla="*/ 153 w 1119"/>
                <a:gd name="T31" fmla="*/ 10 h 600"/>
                <a:gd name="T32" fmla="*/ 151 w 1119"/>
                <a:gd name="T33" fmla="*/ 7 h 600"/>
                <a:gd name="T34" fmla="*/ 149 w 1119"/>
                <a:gd name="T35" fmla="*/ 10 h 600"/>
                <a:gd name="T36" fmla="*/ 147 w 1119"/>
                <a:gd name="T37" fmla="*/ 14 h 600"/>
                <a:gd name="T38" fmla="*/ 145 w 1119"/>
                <a:gd name="T39" fmla="*/ 19 h 600"/>
                <a:gd name="T40" fmla="*/ 142 w 1119"/>
                <a:gd name="T41" fmla="*/ 24 h 600"/>
                <a:gd name="T42" fmla="*/ 140 w 1119"/>
                <a:gd name="T43" fmla="*/ 28 h 600"/>
                <a:gd name="T44" fmla="*/ 139 w 1119"/>
                <a:gd name="T45" fmla="*/ 33 h 600"/>
                <a:gd name="T46" fmla="*/ 137 w 1119"/>
                <a:gd name="T47" fmla="*/ 37 h 600"/>
                <a:gd name="T48" fmla="*/ 136 w 1119"/>
                <a:gd name="T49" fmla="*/ 39 h 600"/>
                <a:gd name="T50" fmla="*/ 135 w 1119"/>
                <a:gd name="T51" fmla="*/ 36 h 600"/>
                <a:gd name="T52" fmla="*/ 134 w 1119"/>
                <a:gd name="T53" fmla="*/ 32 h 600"/>
                <a:gd name="T54" fmla="*/ 132 w 1119"/>
                <a:gd name="T55" fmla="*/ 28 h 600"/>
                <a:gd name="T56" fmla="*/ 130 w 1119"/>
                <a:gd name="T57" fmla="*/ 23 h 600"/>
                <a:gd name="T58" fmla="*/ 128 w 1119"/>
                <a:gd name="T59" fmla="*/ 19 h 600"/>
                <a:gd name="T60" fmla="*/ 126 w 1119"/>
                <a:gd name="T61" fmla="*/ 16 h 600"/>
                <a:gd name="T62" fmla="*/ 124 w 1119"/>
                <a:gd name="T63" fmla="*/ 12 h 600"/>
                <a:gd name="T64" fmla="*/ 123 w 1119"/>
                <a:gd name="T65" fmla="*/ 10 h 600"/>
                <a:gd name="T66" fmla="*/ 120 w 1119"/>
                <a:gd name="T67" fmla="*/ 14 h 600"/>
                <a:gd name="T68" fmla="*/ 118 w 1119"/>
                <a:gd name="T69" fmla="*/ 19 h 600"/>
                <a:gd name="T70" fmla="*/ 115 w 1119"/>
                <a:gd name="T71" fmla="*/ 25 h 600"/>
                <a:gd name="T72" fmla="*/ 113 w 1119"/>
                <a:gd name="T73" fmla="*/ 32 h 600"/>
                <a:gd name="T74" fmla="*/ 111 w 1119"/>
                <a:gd name="T75" fmla="*/ 39 h 600"/>
                <a:gd name="T76" fmla="*/ 109 w 1119"/>
                <a:gd name="T77" fmla="*/ 46 h 600"/>
                <a:gd name="T78" fmla="*/ 108 w 1119"/>
                <a:gd name="T79" fmla="*/ 53 h 600"/>
                <a:gd name="T80" fmla="*/ 108 w 1119"/>
                <a:gd name="T81" fmla="*/ 60 h 600"/>
                <a:gd name="T82" fmla="*/ 87 w 1119"/>
                <a:gd name="T83" fmla="*/ 60 h 600"/>
                <a:gd name="T84" fmla="*/ 87 w 1119"/>
                <a:gd name="T85" fmla="*/ 47 h 600"/>
                <a:gd name="T86" fmla="*/ 93 w 1119"/>
                <a:gd name="T87" fmla="*/ 47 h 600"/>
                <a:gd name="T88" fmla="*/ 79 w 1119"/>
                <a:gd name="T89" fmla="*/ 22 h 600"/>
                <a:gd name="T90" fmla="*/ 37 w 1119"/>
                <a:gd name="T91" fmla="*/ 22 h 600"/>
                <a:gd name="T92" fmla="*/ 26 w 1119"/>
                <a:gd name="T93" fmla="*/ 0 h 600"/>
                <a:gd name="T94" fmla="*/ 0 w 1119"/>
                <a:gd name="T95" fmla="*/ 58 h 600"/>
                <a:gd name="T96" fmla="*/ 0 w 1119"/>
                <a:gd name="T97" fmla="*/ 150 h 600"/>
                <a:gd name="T98" fmla="*/ 279 w 1119"/>
                <a:gd name="T99" fmla="*/ 150 h 600"/>
                <a:gd name="T100" fmla="*/ 279 w 1119"/>
                <a:gd name="T101" fmla="*/ 15 h 6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19" h="600">
                  <a:moveTo>
                    <a:pt x="1119" y="59"/>
                  </a:moveTo>
                  <a:lnTo>
                    <a:pt x="957" y="59"/>
                  </a:lnTo>
                  <a:lnTo>
                    <a:pt x="957" y="147"/>
                  </a:lnTo>
                  <a:lnTo>
                    <a:pt x="918" y="186"/>
                  </a:lnTo>
                  <a:lnTo>
                    <a:pt x="870" y="186"/>
                  </a:lnTo>
                  <a:lnTo>
                    <a:pt x="870" y="93"/>
                  </a:lnTo>
                  <a:lnTo>
                    <a:pt x="737" y="93"/>
                  </a:lnTo>
                  <a:lnTo>
                    <a:pt x="737" y="204"/>
                  </a:lnTo>
                  <a:lnTo>
                    <a:pt x="689" y="204"/>
                  </a:lnTo>
                  <a:lnTo>
                    <a:pt x="685" y="166"/>
                  </a:lnTo>
                  <a:lnTo>
                    <a:pt x="678" y="135"/>
                  </a:lnTo>
                  <a:lnTo>
                    <a:pt x="667" y="108"/>
                  </a:lnTo>
                  <a:lnTo>
                    <a:pt x="653" y="85"/>
                  </a:lnTo>
                  <a:lnTo>
                    <a:pt x="639" y="66"/>
                  </a:lnTo>
                  <a:lnTo>
                    <a:pt x="627" y="51"/>
                  </a:lnTo>
                  <a:lnTo>
                    <a:pt x="615" y="38"/>
                  </a:lnTo>
                  <a:lnTo>
                    <a:pt x="607" y="27"/>
                  </a:lnTo>
                  <a:lnTo>
                    <a:pt x="599" y="40"/>
                  </a:lnTo>
                  <a:lnTo>
                    <a:pt x="590" y="55"/>
                  </a:lnTo>
                  <a:lnTo>
                    <a:pt x="580" y="73"/>
                  </a:lnTo>
                  <a:lnTo>
                    <a:pt x="571" y="93"/>
                  </a:lnTo>
                  <a:lnTo>
                    <a:pt x="563" y="111"/>
                  </a:lnTo>
                  <a:lnTo>
                    <a:pt x="556" y="130"/>
                  </a:lnTo>
                  <a:lnTo>
                    <a:pt x="551" y="145"/>
                  </a:lnTo>
                  <a:lnTo>
                    <a:pt x="547" y="156"/>
                  </a:lnTo>
                  <a:lnTo>
                    <a:pt x="541" y="142"/>
                  </a:lnTo>
                  <a:lnTo>
                    <a:pt x="536" y="126"/>
                  </a:lnTo>
                  <a:lnTo>
                    <a:pt x="529" y="109"/>
                  </a:lnTo>
                  <a:lnTo>
                    <a:pt x="521" y="92"/>
                  </a:lnTo>
                  <a:lnTo>
                    <a:pt x="514" y="76"/>
                  </a:lnTo>
                  <a:lnTo>
                    <a:pt x="506" y="61"/>
                  </a:lnTo>
                  <a:lnTo>
                    <a:pt x="499" y="48"/>
                  </a:lnTo>
                  <a:lnTo>
                    <a:pt x="493" y="39"/>
                  </a:lnTo>
                  <a:lnTo>
                    <a:pt x="483" y="55"/>
                  </a:lnTo>
                  <a:lnTo>
                    <a:pt x="472" y="76"/>
                  </a:lnTo>
                  <a:lnTo>
                    <a:pt x="462" y="100"/>
                  </a:lnTo>
                  <a:lnTo>
                    <a:pt x="453" y="127"/>
                  </a:lnTo>
                  <a:lnTo>
                    <a:pt x="445" y="155"/>
                  </a:lnTo>
                  <a:lnTo>
                    <a:pt x="439" y="184"/>
                  </a:lnTo>
                  <a:lnTo>
                    <a:pt x="434" y="212"/>
                  </a:lnTo>
                  <a:lnTo>
                    <a:pt x="432" y="240"/>
                  </a:lnTo>
                  <a:lnTo>
                    <a:pt x="351" y="240"/>
                  </a:lnTo>
                  <a:lnTo>
                    <a:pt x="351" y="186"/>
                  </a:lnTo>
                  <a:lnTo>
                    <a:pt x="375" y="186"/>
                  </a:lnTo>
                  <a:lnTo>
                    <a:pt x="318" y="87"/>
                  </a:lnTo>
                  <a:lnTo>
                    <a:pt x="150" y="87"/>
                  </a:lnTo>
                  <a:lnTo>
                    <a:pt x="104" y="0"/>
                  </a:lnTo>
                  <a:lnTo>
                    <a:pt x="0" y="229"/>
                  </a:lnTo>
                  <a:lnTo>
                    <a:pt x="0" y="600"/>
                  </a:lnTo>
                  <a:lnTo>
                    <a:pt x="1119" y="600"/>
                  </a:lnTo>
                  <a:lnTo>
                    <a:pt x="1119" y="59"/>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19" name="Rectangle 24"/>
            <p:cNvSpPr>
              <a:spLocks noChangeArrowheads="1"/>
            </p:cNvSpPr>
            <p:nvPr/>
          </p:nvSpPr>
          <p:spPr bwMode="auto">
            <a:xfrm>
              <a:off x="2474" y="1795"/>
              <a:ext cx="558"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20" name="Freeform 25"/>
            <p:cNvSpPr>
              <a:spLocks/>
            </p:cNvSpPr>
            <p:nvPr/>
          </p:nvSpPr>
          <p:spPr bwMode="auto">
            <a:xfrm>
              <a:off x="4159" y="1502"/>
              <a:ext cx="1107" cy="311"/>
            </a:xfrm>
            <a:custGeom>
              <a:avLst/>
              <a:gdLst>
                <a:gd name="T0" fmla="*/ 554 w 2214"/>
                <a:gd name="T1" fmla="*/ 37 h 621"/>
                <a:gd name="T2" fmla="*/ 522 w 2214"/>
                <a:gd name="T3" fmla="*/ 48 h 621"/>
                <a:gd name="T4" fmla="*/ 506 w 2214"/>
                <a:gd name="T5" fmla="*/ 17 h 621"/>
                <a:gd name="T6" fmla="*/ 495 w 2214"/>
                <a:gd name="T7" fmla="*/ 42 h 621"/>
                <a:gd name="T8" fmla="*/ 489 w 2214"/>
                <a:gd name="T9" fmla="*/ 30 h 621"/>
                <a:gd name="T10" fmla="*/ 471 w 2214"/>
                <a:gd name="T11" fmla="*/ 13 h 621"/>
                <a:gd name="T12" fmla="*/ 466 w 2214"/>
                <a:gd name="T13" fmla="*/ 13 h 621"/>
                <a:gd name="T14" fmla="*/ 457 w 2214"/>
                <a:gd name="T15" fmla="*/ 13 h 621"/>
                <a:gd name="T16" fmla="*/ 446 w 2214"/>
                <a:gd name="T17" fmla="*/ 13 h 621"/>
                <a:gd name="T18" fmla="*/ 435 w 2214"/>
                <a:gd name="T19" fmla="*/ 13 h 621"/>
                <a:gd name="T20" fmla="*/ 424 w 2214"/>
                <a:gd name="T21" fmla="*/ 13 h 621"/>
                <a:gd name="T22" fmla="*/ 415 w 2214"/>
                <a:gd name="T23" fmla="*/ 13 h 621"/>
                <a:gd name="T24" fmla="*/ 410 w 2214"/>
                <a:gd name="T25" fmla="*/ 13 h 621"/>
                <a:gd name="T26" fmla="*/ 408 w 2214"/>
                <a:gd name="T27" fmla="*/ 14 h 621"/>
                <a:gd name="T28" fmla="*/ 402 w 2214"/>
                <a:gd name="T29" fmla="*/ 19 h 621"/>
                <a:gd name="T30" fmla="*/ 395 w 2214"/>
                <a:gd name="T31" fmla="*/ 27 h 621"/>
                <a:gd name="T32" fmla="*/ 389 w 2214"/>
                <a:gd name="T33" fmla="*/ 33 h 621"/>
                <a:gd name="T34" fmla="*/ 397 w 2214"/>
                <a:gd name="T35" fmla="*/ 34 h 621"/>
                <a:gd name="T36" fmla="*/ 379 w 2214"/>
                <a:gd name="T37" fmla="*/ 52 h 621"/>
                <a:gd name="T38" fmla="*/ 379 w 2214"/>
                <a:gd name="T39" fmla="*/ 31 h 621"/>
                <a:gd name="T40" fmla="*/ 379 w 2214"/>
                <a:gd name="T41" fmla="*/ 10 h 621"/>
                <a:gd name="T42" fmla="*/ 377 w 2214"/>
                <a:gd name="T43" fmla="*/ 10 h 621"/>
                <a:gd name="T44" fmla="*/ 371 w 2214"/>
                <a:gd name="T45" fmla="*/ 10 h 621"/>
                <a:gd name="T46" fmla="*/ 362 w 2214"/>
                <a:gd name="T47" fmla="*/ 10 h 621"/>
                <a:gd name="T48" fmla="*/ 353 w 2214"/>
                <a:gd name="T49" fmla="*/ 10 h 621"/>
                <a:gd name="T50" fmla="*/ 343 w 2214"/>
                <a:gd name="T51" fmla="*/ 10 h 621"/>
                <a:gd name="T52" fmla="*/ 335 w 2214"/>
                <a:gd name="T53" fmla="*/ 10 h 621"/>
                <a:gd name="T54" fmla="*/ 329 w 2214"/>
                <a:gd name="T55" fmla="*/ 10 h 621"/>
                <a:gd name="T56" fmla="*/ 326 w 2214"/>
                <a:gd name="T57" fmla="*/ 10 h 621"/>
                <a:gd name="T58" fmla="*/ 266 w 2214"/>
                <a:gd name="T59" fmla="*/ 21 h 621"/>
                <a:gd name="T60" fmla="*/ 263 w 2214"/>
                <a:gd name="T61" fmla="*/ 31 h 621"/>
                <a:gd name="T62" fmla="*/ 255 w 2214"/>
                <a:gd name="T63" fmla="*/ 35 h 621"/>
                <a:gd name="T64" fmla="*/ 249 w 2214"/>
                <a:gd name="T65" fmla="*/ 40 h 621"/>
                <a:gd name="T66" fmla="*/ 246 w 2214"/>
                <a:gd name="T67" fmla="*/ 48 h 621"/>
                <a:gd name="T68" fmla="*/ 239 w 2214"/>
                <a:gd name="T69" fmla="*/ 52 h 621"/>
                <a:gd name="T70" fmla="*/ 236 w 2214"/>
                <a:gd name="T71" fmla="*/ 39 h 621"/>
                <a:gd name="T72" fmla="*/ 231 w 2214"/>
                <a:gd name="T73" fmla="*/ 33 h 621"/>
                <a:gd name="T74" fmla="*/ 225 w 2214"/>
                <a:gd name="T75" fmla="*/ 38 h 621"/>
                <a:gd name="T76" fmla="*/ 222 w 2214"/>
                <a:gd name="T77" fmla="*/ 52 h 621"/>
                <a:gd name="T78" fmla="*/ 206 w 2214"/>
                <a:gd name="T79" fmla="*/ 3 h 621"/>
                <a:gd name="T80" fmla="*/ 196 w 2214"/>
                <a:gd name="T81" fmla="*/ 19 h 621"/>
                <a:gd name="T82" fmla="*/ 131 w 2214"/>
                <a:gd name="T83" fmla="*/ 3 h 621"/>
                <a:gd name="T84" fmla="*/ 60 w 2214"/>
                <a:gd name="T85" fmla="*/ 19 h 621"/>
                <a:gd name="T86" fmla="*/ 44 w 2214"/>
                <a:gd name="T87" fmla="*/ 39 h 621"/>
                <a:gd name="T88" fmla="*/ 41 w 2214"/>
                <a:gd name="T89" fmla="*/ 35 h 621"/>
                <a:gd name="T90" fmla="*/ 37 w 2214"/>
                <a:gd name="T91" fmla="*/ 30 h 621"/>
                <a:gd name="T92" fmla="*/ 34 w 2214"/>
                <a:gd name="T93" fmla="*/ 25 h 621"/>
                <a:gd name="T94" fmla="*/ 33 w 2214"/>
                <a:gd name="T95" fmla="*/ 23 h 621"/>
                <a:gd name="T96" fmla="*/ 21 w 2214"/>
                <a:gd name="T97" fmla="*/ 0 h 621"/>
                <a:gd name="T98" fmla="*/ 12 w 2214"/>
                <a:gd name="T99" fmla="*/ 22 h 621"/>
                <a:gd name="T100" fmla="*/ 9 w 2214"/>
                <a:gd name="T101" fmla="*/ 39 h 621"/>
                <a:gd name="T102" fmla="*/ 0 w 2214"/>
                <a:gd name="T103" fmla="*/ 156 h 621"/>
                <a:gd name="T104" fmla="*/ 554 w 2214"/>
                <a:gd name="T105" fmla="*/ 37 h 6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214" h="621">
                  <a:moveTo>
                    <a:pt x="2214" y="147"/>
                  </a:moveTo>
                  <a:lnTo>
                    <a:pt x="2214" y="147"/>
                  </a:lnTo>
                  <a:lnTo>
                    <a:pt x="2163" y="75"/>
                  </a:lnTo>
                  <a:lnTo>
                    <a:pt x="2087" y="190"/>
                  </a:lnTo>
                  <a:lnTo>
                    <a:pt x="2087" y="108"/>
                  </a:lnTo>
                  <a:lnTo>
                    <a:pt x="2024" y="65"/>
                  </a:lnTo>
                  <a:lnTo>
                    <a:pt x="1977" y="117"/>
                  </a:lnTo>
                  <a:lnTo>
                    <a:pt x="1977" y="168"/>
                  </a:lnTo>
                  <a:lnTo>
                    <a:pt x="1955" y="168"/>
                  </a:lnTo>
                  <a:lnTo>
                    <a:pt x="1955" y="120"/>
                  </a:lnTo>
                  <a:lnTo>
                    <a:pt x="1885" y="49"/>
                  </a:lnTo>
                  <a:lnTo>
                    <a:pt x="1882" y="49"/>
                  </a:lnTo>
                  <a:lnTo>
                    <a:pt x="1874" y="49"/>
                  </a:lnTo>
                  <a:lnTo>
                    <a:pt x="1861" y="49"/>
                  </a:lnTo>
                  <a:lnTo>
                    <a:pt x="1846" y="49"/>
                  </a:lnTo>
                  <a:lnTo>
                    <a:pt x="1828" y="49"/>
                  </a:lnTo>
                  <a:lnTo>
                    <a:pt x="1806" y="49"/>
                  </a:lnTo>
                  <a:lnTo>
                    <a:pt x="1784" y="49"/>
                  </a:lnTo>
                  <a:lnTo>
                    <a:pt x="1761" y="49"/>
                  </a:lnTo>
                  <a:lnTo>
                    <a:pt x="1738" y="49"/>
                  </a:lnTo>
                  <a:lnTo>
                    <a:pt x="1716" y="49"/>
                  </a:lnTo>
                  <a:lnTo>
                    <a:pt x="1694" y="49"/>
                  </a:lnTo>
                  <a:lnTo>
                    <a:pt x="1676" y="49"/>
                  </a:lnTo>
                  <a:lnTo>
                    <a:pt x="1660" y="49"/>
                  </a:lnTo>
                  <a:lnTo>
                    <a:pt x="1647" y="49"/>
                  </a:lnTo>
                  <a:lnTo>
                    <a:pt x="1639" y="49"/>
                  </a:lnTo>
                  <a:lnTo>
                    <a:pt x="1636" y="49"/>
                  </a:lnTo>
                  <a:lnTo>
                    <a:pt x="1631" y="53"/>
                  </a:lnTo>
                  <a:lnTo>
                    <a:pt x="1621" y="63"/>
                  </a:lnTo>
                  <a:lnTo>
                    <a:pt x="1607" y="76"/>
                  </a:lnTo>
                  <a:lnTo>
                    <a:pt x="1592" y="92"/>
                  </a:lnTo>
                  <a:lnTo>
                    <a:pt x="1577" y="108"/>
                  </a:lnTo>
                  <a:lnTo>
                    <a:pt x="1563" y="121"/>
                  </a:lnTo>
                  <a:lnTo>
                    <a:pt x="1554" y="131"/>
                  </a:lnTo>
                  <a:lnTo>
                    <a:pt x="1550" y="135"/>
                  </a:lnTo>
                  <a:lnTo>
                    <a:pt x="1587" y="135"/>
                  </a:lnTo>
                  <a:lnTo>
                    <a:pt x="1587" y="205"/>
                  </a:lnTo>
                  <a:lnTo>
                    <a:pt x="1515" y="205"/>
                  </a:lnTo>
                  <a:lnTo>
                    <a:pt x="1515" y="178"/>
                  </a:lnTo>
                  <a:lnTo>
                    <a:pt x="1515" y="121"/>
                  </a:lnTo>
                  <a:lnTo>
                    <a:pt x="1515" y="63"/>
                  </a:lnTo>
                  <a:lnTo>
                    <a:pt x="1515" y="39"/>
                  </a:lnTo>
                  <a:lnTo>
                    <a:pt x="1512" y="39"/>
                  </a:lnTo>
                  <a:lnTo>
                    <a:pt x="1505" y="40"/>
                  </a:lnTo>
                  <a:lnTo>
                    <a:pt x="1495" y="40"/>
                  </a:lnTo>
                  <a:lnTo>
                    <a:pt x="1481" y="40"/>
                  </a:lnTo>
                  <a:lnTo>
                    <a:pt x="1466" y="40"/>
                  </a:lnTo>
                  <a:lnTo>
                    <a:pt x="1448" y="40"/>
                  </a:lnTo>
                  <a:lnTo>
                    <a:pt x="1429" y="40"/>
                  </a:lnTo>
                  <a:lnTo>
                    <a:pt x="1410" y="40"/>
                  </a:lnTo>
                  <a:lnTo>
                    <a:pt x="1389" y="40"/>
                  </a:lnTo>
                  <a:lnTo>
                    <a:pt x="1371" y="40"/>
                  </a:lnTo>
                  <a:lnTo>
                    <a:pt x="1352" y="39"/>
                  </a:lnTo>
                  <a:lnTo>
                    <a:pt x="1337" y="39"/>
                  </a:lnTo>
                  <a:lnTo>
                    <a:pt x="1323" y="39"/>
                  </a:lnTo>
                  <a:lnTo>
                    <a:pt x="1313" y="39"/>
                  </a:lnTo>
                  <a:lnTo>
                    <a:pt x="1306" y="39"/>
                  </a:lnTo>
                  <a:lnTo>
                    <a:pt x="1304" y="39"/>
                  </a:lnTo>
                  <a:lnTo>
                    <a:pt x="1304" y="84"/>
                  </a:lnTo>
                  <a:lnTo>
                    <a:pt x="1063" y="84"/>
                  </a:lnTo>
                  <a:lnTo>
                    <a:pt x="1063" y="123"/>
                  </a:lnTo>
                  <a:lnTo>
                    <a:pt x="1049" y="124"/>
                  </a:lnTo>
                  <a:lnTo>
                    <a:pt x="1035" y="129"/>
                  </a:lnTo>
                  <a:lnTo>
                    <a:pt x="1020" y="137"/>
                  </a:lnTo>
                  <a:lnTo>
                    <a:pt x="1008" y="147"/>
                  </a:lnTo>
                  <a:lnTo>
                    <a:pt x="996" y="159"/>
                  </a:lnTo>
                  <a:lnTo>
                    <a:pt x="987" y="174"/>
                  </a:lnTo>
                  <a:lnTo>
                    <a:pt x="981" y="190"/>
                  </a:lnTo>
                  <a:lnTo>
                    <a:pt x="979" y="207"/>
                  </a:lnTo>
                  <a:lnTo>
                    <a:pt x="955" y="207"/>
                  </a:lnTo>
                  <a:lnTo>
                    <a:pt x="952" y="176"/>
                  </a:lnTo>
                  <a:lnTo>
                    <a:pt x="944" y="153"/>
                  </a:lnTo>
                  <a:lnTo>
                    <a:pt x="934" y="138"/>
                  </a:lnTo>
                  <a:lnTo>
                    <a:pt x="921" y="132"/>
                  </a:lnTo>
                  <a:lnTo>
                    <a:pt x="909" y="137"/>
                  </a:lnTo>
                  <a:lnTo>
                    <a:pt x="898" y="149"/>
                  </a:lnTo>
                  <a:lnTo>
                    <a:pt x="890" y="174"/>
                  </a:lnTo>
                  <a:lnTo>
                    <a:pt x="888" y="207"/>
                  </a:lnTo>
                  <a:lnTo>
                    <a:pt x="822" y="207"/>
                  </a:lnTo>
                  <a:lnTo>
                    <a:pt x="822" y="11"/>
                  </a:lnTo>
                  <a:lnTo>
                    <a:pt x="783" y="11"/>
                  </a:lnTo>
                  <a:lnTo>
                    <a:pt x="783" y="75"/>
                  </a:lnTo>
                  <a:lnTo>
                    <a:pt x="567" y="75"/>
                  </a:lnTo>
                  <a:lnTo>
                    <a:pt x="524" y="9"/>
                  </a:lnTo>
                  <a:lnTo>
                    <a:pt x="481" y="75"/>
                  </a:lnTo>
                  <a:lnTo>
                    <a:pt x="237" y="75"/>
                  </a:lnTo>
                  <a:lnTo>
                    <a:pt x="237" y="156"/>
                  </a:lnTo>
                  <a:lnTo>
                    <a:pt x="175" y="156"/>
                  </a:lnTo>
                  <a:lnTo>
                    <a:pt x="169" y="149"/>
                  </a:lnTo>
                  <a:lnTo>
                    <a:pt x="162" y="139"/>
                  </a:lnTo>
                  <a:lnTo>
                    <a:pt x="155" y="129"/>
                  </a:lnTo>
                  <a:lnTo>
                    <a:pt x="147" y="117"/>
                  </a:lnTo>
                  <a:lnTo>
                    <a:pt x="140" y="107"/>
                  </a:lnTo>
                  <a:lnTo>
                    <a:pt x="134" y="98"/>
                  </a:lnTo>
                  <a:lnTo>
                    <a:pt x="130" y="92"/>
                  </a:lnTo>
                  <a:lnTo>
                    <a:pt x="129" y="90"/>
                  </a:lnTo>
                  <a:lnTo>
                    <a:pt x="151" y="93"/>
                  </a:lnTo>
                  <a:lnTo>
                    <a:pt x="84" y="0"/>
                  </a:lnTo>
                  <a:lnTo>
                    <a:pt x="26" y="87"/>
                  </a:lnTo>
                  <a:lnTo>
                    <a:pt x="45" y="87"/>
                  </a:lnTo>
                  <a:lnTo>
                    <a:pt x="11" y="151"/>
                  </a:lnTo>
                  <a:lnTo>
                    <a:pt x="33" y="156"/>
                  </a:lnTo>
                  <a:lnTo>
                    <a:pt x="0" y="192"/>
                  </a:lnTo>
                  <a:lnTo>
                    <a:pt x="0" y="621"/>
                  </a:lnTo>
                  <a:lnTo>
                    <a:pt x="2214" y="621"/>
                  </a:lnTo>
                  <a:lnTo>
                    <a:pt x="2214" y="147"/>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1" name="Rectangle 26"/>
            <p:cNvSpPr>
              <a:spLocks noChangeArrowheads="1"/>
            </p:cNvSpPr>
            <p:nvPr/>
          </p:nvSpPr>
          <p:spPr bwMode="auto">
            <a:xfrm>
              <a:off x="4158" y="1813"/>
              <a:ext cx="1108"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22" name="Freeform 27"/>
            <p:cNvSpPr>
              <a:spLocks/>
            </p:cNvSpPr>
            <p:nvPr/>
          </p:nvSpPr>
          <p:spPr bwMode="auto">
            <a:xfrm>
              <a:off x="4158"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3" name="Freeform 28"/>
            <p:cNvSpPr>
              <a:spLocks/>
            </p:cNvSpPr>
            <p:nvPr/>
          </p:nvSpPr>
          <p:spPr bwMode="auto">
            <a:xfrm>
              <a:off x="4194"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4" name="Freeform 29"/>
            <p:cNvSpPr>
              <a:spLocks/>
            </p:cNvSpPr>
            <p:nvPr/>
          </p:nvSpPr>
          <p:spPr bwMode="auto">
            <a:xfrm>
              <a:off x="4232"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5" y="0"/>
                  </a:moveTo>
                  <a:lnTo>
                    <a:pt x="50" y="57"/>
                  </a:lnTo>
                  <a:lnTo>
                    <a:pt x="50"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5" name="Rectangle 30"/>
            <p:cNvSpPr>
              <a:spLocks noChangeArrowheads="1"/>
            </p:cNvSpPr>
            <p:nvPr/>
          </p:nvSpPr>
          <p:spPr bwMode="auto">
            <a:xfrm>
              <a:off x="4158"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26" name="Rectangle 31"/>
            <p:cNvSpPr>
              <a:spLocks noChangeArrowheads="1"/>
            </p:cNvSpPr>
            <p:nvPr/>
          </p:nvSpPr>
          <p:spPr bwMode="auto">
            <a:xfrm>
              <a:off x="4158"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27" name="Freeform 32"/>
            <p:cNvSpPr>
              <a:spLocks/>
            </p:cNvSpPr>
            <p:nvPr/>
          </p:nvSpPr>
          <p:spPr bwMode="auto">
            <a:xfrm>
              <a:off x="4881"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Freeform 33"/>
            <p:cNvSpPr>
              <a:spLocks/>
            </p:cNvSpPr>
            <p:nvPr/>
          </p:nvSpPr>
          <p:spPr bwMode="auto">
            <a:xfrm>
              <a:off x="491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9" name="Freeform 34"/>
            <p:cNvSpPr>
              <a:spLocks/>
            </p:cNvSpPr>
            <p:nvPr/>
          </p:nvSpPr>
          <p:spPr bwMode="auto">
            <a:xfrm>
              <a:off x="4955"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Freeform 35"/>
            <p:cNvSpPr>
              <a:spLocks/>
            </p:cNvSpPr>
            <p:nvPr/>
          </p:nvSpPr>
          <p:spPr bwMode="auto">
            <a:xfrm>
              <a:off x="4993"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1" name="Freeform 36"/>
            <p:cNvSpPr>
              <a:spLocks/>
            </p:cNvSpPr>
            <p:nvPr/>
          </p:nvSpPr>
          <p:spPr bwMode="auto">
            <a:xfrm>
              <a:off x="5031" y="1681"/>
              <a:ext cx="25" cy="144"/>
            </a:xfrm>
            <a:custGeom>
              <a:avLst/>
              <a:gdLst>
                <a:gd name="T0" fmla="*/ 7 w 49"/>
                <a:gd name="T1" fmla="*/ 0 h 286"/>
                <a:gd name="T2" fmla="*/ 13 w 49"/>
                <a:gd name="T3" fmla="*/ 15 h 286"/>
                <a:gd name="T4" fmla="*/ 13 w 49"/>
                <a:gd name="T5" fmla="*/ 73 h 286"/>
                <a:gd name="T6" fmla="*/ 0 w 49"/>
                <a:gd name="T7" fmla="*/ 69 h 286"/>
                <a:gd name="T8" fmla="*/ 0 w 49"/>
                <a:gd name="T9" fmla="*/ 15 h 286"/>
                <a:gd name="T10" fmla="*/ 7 w 49"/>
                <a:gd name="T11" fmla="*/ 0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86">
                  <a:moveTo>
                    <a:pt x="25" y="0"/>
                  </a:moveTo>
                  <a:lnTo>
                    <a:pt x="49" y="57"/>
                  </a:lnTo>
                  <a:lnTo>
                    <a:pt x="49" y="286"/>
                  </a:lnTo>
                  <a:lnTo>
                    <a:pt x="0" y="272"/>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2" name="Freeform 37"/>
            <p:cNvSpPr>
              <a:spLocks/>
            </p:cNvSpPr>
            <p:nvPr/>
          </p:nvSpPr>
          <p:spPr bwMode="auto">
            <a:xfrm>
              <a:off x="5069" y="1689"/>
              <a:ext cx="25" cy="148"/>
            </a:xfrm>
            <a:custGeom>
              <a:avLst/>
              <a:gdLst>
                <a:gd name="T0" fmla="*/ 7 w 50"/>
                <a:gd name="T1" fmla="*/ 0 h 295"/>
                <a:gd name="T2" fmla="*/ 13 w 50"/>
                <a:gd name="T3" fmla="*/ 14 h 295"/>
                <a:gd name="T4" fmla="*/ 13 w 50"/>
                <a:gd name="T5" fmla="*/ 74 h 295"/>
                <a:gd name="T6" fmla="*/ 0 w 50"/>
                <a:gd name="T7" fmla="*/ 69 h 295"/>
                <a:gd name="T8" fmla="*/ 0 w 50"/>
                <a:gd name="T9" fmla="*/ 14 h 295"/>
                <a:gd name="T10" fmla="*/ 7 w 50"/>
                <a:gd name="T11" fmla="*/ 0 h 2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95">
                  <a:moveTo>
                    <a:pt x="25" y="0"/>
                  </a:moveTo>
                  <a:lnTo>
                    <a:pt x="50" y="56"/>
                  </a:lnTo>
                  <a:lnTo>
                    <a:pt x="50" y="295"/>
                  </a:lnTo>
                  <a:lnTo>
                    <a:pt x="0" y="276"/>
                  </a:lnTo>
                  <a:lnTo>
                    <a:pt x="0" y="56"/>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3" name="Freeform 38"/>
            <p:cNvSpPr>
              <a:spLocks/>
            </p:cNvSpPr>
            <p:nvPr/>
          </p:nvSpPr>
          <p:spPr bwMode="auto">
            <a:xfrm>
              <a:off x="5108" y="1697"/>
              <a:ext cx="24" cy="156"/>
            </a:xfrm>
            <a:custGeom>
              <a:avLst/>
              <a:gdLst>
                <a:gd name="T0" fmla="*/ 6 w 49"/>
                <a:gd name="T1" fmla="*/ 0 h 313"/>
                <a:gd name="T2" fmla="*/ 12 w 49"/>
                <a:gd name="T3" fmla="*/ 14 h 313"/>
                <a:gd name="T4" fmla="*/ 12 w 49"/>
                <a:gd name="T5" fmla="*/ 78 h 313"/>
                <a:gd name="T6" fmla="*/ 0 w 49"/>
                <a:gd name="T7" fmla="*/ 72 h 313"/>
                <a:gd name="T8" fmla="*/ 0 w 49"/>
                <a:gd name="T9" fmla="*/ 14 h 313"/>
                <a:gd name="T10" fmla="*/ 6 w 49"/>
                <a:gd name="T11" fmla="*/ 0 h 3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313">
                  <a:moveTo>
                    <a:pt x="24" y="0"/>
                  </a:moveTo>
                  <a:lnTo>
                    <a:pt x="49" y="57"/>
                  </a:lnTo>
                  <a:lnTo>
                    <a:pt x="49" y="313"/>
                  </a:lnTo>
                  <a:lnTo>
                    <a:pt x="0" y="290"/>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4" name="Freeform 39"/>
            <p:cNvSpPr>
              <a:spLocks/>
            </p:cNvSpPr>
            <p:nvPr/>
          </p:nvSpPr>
          <p:spPr bwMode="auto">
            <a:xfrm>
              <a:off x="5146" y="1707"/>
              <a:ext cx="24" cy="169"/>
            </a:xfrm>
            <a:custGeom>
              <a:avLst/>
              <a:gdLst>
                <a:gd name="T0" fmla="*/ 6 w 50"/>
                <a:gd name="T1" fmla="*/ 0 h 340"/>
                <a:gd name="T2" fmla="*/ 12 w 50"/>
                <a:gd name="T3" fmla="*/ 14 h 340"/>
                <a:gd name="T4" fmla="*/ 12 w 50"/>
                <a:gd name="T5" fmla="*/ 84 h 340"/>
                <a:gd name="T6" fmla="*/ 0 w 50"/>
                <a:gd name="T7" fmla="*/ 77 h 340"/>
                <a:gd name="T8" fmla="*/ 0 w 50"/>
                <a:gd name="T9" fmla="*/ 14 h 340"/>
                <a:gd name="T10" fmla="*/ 6 w 50"/>
                <a:gd name="T11" fmla="*/ 0 h 3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340">
                  <a:moveTo>
                    <a:pt x="24" y="0"/>
                  </a:moveTo>
                  <a:lnTo>
                    <a:pt x="50" y="58"/>
                  </a:lnTo>
                  <a:lnTo>
                    <a:pt x="50" y="340"/>
                  </a:lnTo>
                  <a:lnTo>
                    <a:pt x="0" y="309"/>
                  </a:lnTo>
                  <a:lnTo>
                    <a:pt x="0" y="58"/>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5" name="Freeform 40"/>
            <p:cNvSpPr>
              <a:spLocks/>
            </p:cNvSpPr>
            <p:nvPr/>
          </p:nvSpPr>
          <p:spPr bwMode="auto">
            <a:xfrm>
              <a:off x="5184" y="1722"/>
              <a:ext cx="24" cy="186"/>
            </a:xfrm>
            <a:custGeom>
              <a:avLst/>
              <a:gdLst>
                <a:gd name="T0" fmla="*/ 6 w 50"/>
                <a:gd name="T1" fmla="*/ 0 h 373"/>
                <a:gd name="T2" fmla="*/ 12 w 50"/>
                <a:gd name="T3" fmla="*/ 14 h 373"/>
                <a:gd name="T4" fmla="*/ 12 w 50"/>
                <a:gd name="T5" fmla="*/ 93 h 373"/>
                <a:gd name="T6" fmla="*/ 0 w 50"/>
                <a:gd name="T7" fmla="*/ 81 h 373"/>
                <a:gd name="T8" fmla="*/ 0 w 50"/>
                <a:gd name="T9" fmla="*/ 14 h 373"/>
                <a:gd name="T10" fmla="*/ 6 w 50"/>
                <a:gd name="T11" fmla="*/ 0 h 37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373">
                  <a:moveTo>
                    <a:pt x="24" y="0"/>
                  </a:moveTo>
                  <a:lnTo>
                    <a:pt x="50" y="58"/>
                  </a:lnTo>
                  <a:lnTo>
                    <a:pt x="50" y="373"/>
                  </a:lnTo>
                  <a:lnTo>
                    <a:pt x="0" y="326"/>
                  </a:lnTo>
                  <a:lnTo>
                    <a:pt x="0" y="58"/>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6" name="Freeform 41"/>
            <p:cNvSpPr>
              <a:spLocks/>
            </p:cNvSpPr>
            <p:nvPr/>
          </p:nvSpPr>
          <p:spPr bwMode="auto">
            <a:xfrm>
              <a:off x="5222" y="1739"/>
              <a:ext cx="24" cy="216"/>
            </a:xfrm>
            <a:custGeom>
              <a:avLst/>
              <a:gdLst>
                <a:gd name="T0" fmla="*/ 6 w 50"/>
                <a:gd name="T1" fmla="*/ 0 h 430"/>
                <a:gd name="T2" fmla="*/ 12 w 50"/>
                <a:gd name="T3" fmla="*/ 14 h 430"/>
                <a:gd name="T4" fmla="*/ 12 w 50"/>
                <a:gd name="T5" fmla="*/ 109 h 430"/>
                <a:gd name="T6" fmla="*/ 0 w 50"/>
                <a:gd name="T7" fmla="*/ 93 h 430"/>
                <a:gd name="T8" fmla="*/ 0 w 50"/>
                <a:gd name="T9" fmla="*/ 14 h 430"/>
                <a:gd name="T10" fmla="*/ 6 w 50"/>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430">
                  <a:moveTo>
                    <a:pt x="26" y="0"/>
                  </a:moveTo>
                  <a:lnTo>
                    <a:pt x="50" y="56"/>
                  </a:lnTo>
                  <a:lnTo>
                    <a:pt x="50" y="430"/>
                  </a:lnTo>
                  <a:lnTo>
                    <a:pt x="0" y="368"/>
                  </a:lnTo>
                  <a:lnTo>
                    <a:pt x="0" y="56"/>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7" name="Freeform 42"/>
            <p:cNvSpPr>
              <a:spLocks/>
            </p:cNvSpPr>
            <p:nvPr/>
          </p:nvSpPr>
          <p:spPr bwMode="auto">
            <a:xfrm>
              <a:off x="5260" y="1776"/>
              <a:ext cx="6" cy="213"/>
            </a:xfrm>
            <a:custGeom>
              <a:avLst/>
              <a:gdLst>
                <a:gd name="T0" fmla="*/ 3 w 13"/>
                <a:gd name="T1" fmla="*/ 0 h 427"/>
                <a:gd name="T2" fmla="*/ 3 w 13"/>
                <a:gd name="T3" fmla="*/ 106 h 427"/>
                <a:gd name="T4" fmla="*/ 0 w 13"/>
                <a:gd name="T5" fmla="*/ 99 h 427"/>
                <a:gd name="T6" fmla="*/ 0 w 13"/>
                <a:gd name="T7" fmla="*/ 7 h 427"/>
                <a:gd name="T8" fmla="*/ 3 w 13"/>
                <a:gd name="T9" fmla="*/ 0 h 4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427">
                  <a:moveTo>
                    <a:pt x="13" y="0"/>
                  </a:moveTo>
                  <a:lnTo>
                    <a:pt x="13" y="427"/>
                  </a:lnTo>
                  <a:lnTo>
                    <a:pt x="0" y="396"/>
                  </a:lnTo>
                  <a:lnTo>
                    <a:pt x="0" y="29"/>
                  </a:ln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8" name="Freeform 43"/>
            <p:cNvSpPr>
              <a:spLocks/>
            </p:cNvSpPr>
            <p:nvPr/>
          </p:nvSpPr>
          <p:spPr bwMode="auto">
            <a:xfrm>
              <a:off x="4868" y="1716"/>
              <a:ext cx="398" cy="105"/>
            </a:xfrm>
            <a:custGeom>
              <a:avLst/>
              <a:gdLst>
                <a:gd name="T0" fmla="*/ 2 w 796"/>
                <a:gd name="T1" fmla="*/ 8 h 208"/>
                <a:gd name="T2" fmla="*/ 8 w 796"/>
                <a:gd name="T3" fmla="*/ 8 h 208"/>
                <a:gd name="T4" fmla="*/ 16 w 796"/>
                <a:gd name="T5" fmla="*/ 8 h 208"/>
                <a:gd name="T6" fmla="*/ 27 w 796"/>
                <a:gd name="T7" fmla="*/ 8 h 208"/>
                <a:gd name="T8" fmla="*/ 37 w 796"/>
                <a:gd name="T9" fmla="*/ 8 h 208"/>
                <a:gd name="T10" fmla="*/ 48 w 796"/>
                <a:gd name="T11" fmla="*/ 8 h 208"/>
                <a:gd name="T12" fmla="*/ 56 w 796"/>
                <a:gd name="T13" fmla="*/ 8 h 208"/>
                <a:gd name="T14" fmla="*/ 62 w 796"/>
                <a:gd name="T15" fmla="*/ 8 h 208"/>
                <a:gd name="T16" fmla="*/ 65 w 796"/>
                <a:gd name="T17" fmla="*/ 8 h 208"/>
                <a:gd name="T18" fmla="*/ 74 w 796"/>
                <a:gd name="T19" fmla="*/ 8 h 208"/>
                <a:gd name="T20" fmla="*/ 88 w 796"/>
                <a:gd name="T21" fmla="*/ 10 h 208"/>
                <a:gd name="T22" fmla="*/ 105 w 796"/>
                <a:gd name="T23" fmla="*/ 14 h 208"/>
                <a:gd name="T24" fmla="*/ 126 w 796"/>
                <a:gd name="T25" fmla="*/ 18 h 208"/>
                <a:gd name="T26" fmla="*/ 148 w 796"/>
                <a:gd name="T27" fmla="*/ 25 h 208"/>
                <a:gd name="T28" fmla="*/ 170 w 796"/>
                <a:gd name="T29" fmla="*/ 35 h 208"/>
                <a:gd name="T30" fmla="*/ 190 w 796"/>
                <a:gd name="T31" fmla="*/ 46 h 208"/>
                <a:gd name="T32" fmla="*/ 199 w 796"/>
                <a:gd name="T33" fmla="*/ 41 h 208"/>
                <a:gd name="T34" fmla="*/ 180 w 796"/>
                <a:gd name="T35" fmla="*/ 29 h 208"/>
                <a:gd name="T36" fmla="*/ 159 w 796"/>
                <a:gd name="T37" fmla="*/ 19 h 208"/>
                <a:gd name="T38" fmla="*/ 137 w 796"/>
                <a:gd name="T39" fmla="*/ 12 h 208"/>
                <a:gd name="T40" fmla="*/ 116 w 796"/>
                <a:gd name="T41" fmla="*/ 7 h 208"/>
                <a:gd name="T42" fmla="*/ 96 w 796"/>
                <a:gd name="T43" fmla="*/ 3 h 208"/>
                <a:gd name="T44" fmla="*/ 80 w 796"/>
                <a:gd name="T45" fmla="*/ 2 h 208"/>
                <a:gd name="T46" fmla="*/ 69 w 796"/>
                <a:gd name="T47" fmla="*/ 1 h 208"/>
                <a:gd name="T48" fmla="*/ 63 w 796"/>
                <a:gd name="T49" fmla="*/ 0 h 208"/>
                <a:gd name="T50" fmla="*/ 59 w 796"/>
                <a:gd name="T51" fmla="*/ 0 h 208"/>
                <a:gd name="T52" fmla="*/ 52 w 796"/>
                <a:gd name="T53" fmla="*/ 0 h 208"/>
                <a:gd name="T54" fmla="*/ 43 w 796"/>
                <a:gd name="T55" fmla="*/ 0 h 208"/>
                <a:gd name="T56" fmla="*/ 32 w 796"/>
                <a:gd name="T57" fmla="*/ 0 h 208"/>
                <a:gd name="T58" fmla="*/ 21 w 796"/>
                <a:gd name="T59" fmla="*/ 0 h 208"/>
                <a:gd name="T60" fmla="*/ 12 w 796"/>
                <a:gd name="T61" fmla="*/ 0 h 208"/>
                <a:gd name="T62" fmla="*/ 4 w 796"/>
                <a:gd name="T63" fmla="*/ 0 h 208"/>
                <a:gd name="T64" fmla="*/ 0 w 796"/>
                <a:gd name="T65" fmla="*/ 0 h 2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96" h="208">
                  <a:moveTo>
                    <a:pt x="0" y="29"/>
                  </a:moveTo>
                  <a:lnTo>
                    <a:pt x="6" y="29"/>
                  </a:lnTo>
                  <a:lnTo>
                    <a:pt x="16" y="29"/>
                  </a:lnTo>
                  <a:lnTo>
                    <a:pt x="29" y="29"/>
                  </a:lnTo>
                  <a:lnTo>
                    <a:pt x="45" y="29"/>
                  </a:lnTo>
                  <a:lnTo>
                    <a:pt x="63" y="29"/>
                  </a:lnTo>
                  <a:lnTo>
                    <a:pt x="83" y="29"/>
                  </a:lnTo>
                  <a:lnTo>
                    <a:pt x="105" y="29"/>
                  </a:lnTo>
                  <a:lnTo>
                    <a:pt x="127" y="29"/>
                  </a:lnTo>
                  <a:lnTo>
                    <a:pt x="147" y="29"/>
                  </a:lnTo>
                  <a:lnTo>
                    <a:pt x="169" y="29"/>
                  </a:lnTo>
                  <a:lnTo>
                    <a:pt x="189" y="29"/>
                  </a:lnTo>
                  <a:lnTo>
                    <a:pt x="207" y="29"/>
                  </a:lnTo>
                  <a:lnTo>
                    <a:pt x="223" y="29"/>
                  </a:lnTo>
                  <a:lnTo>
                    <a:pt x="236" y="29"/>
                  </a:lnTo>
                  <a:lnTo>
                    <a:pt x="246" y="29"/>
                  </a:lnTo>
                  <a:lnTo>
                    <a:pt x="252" y="29"/>
                  </a:lnTo>
                  <a:lnTo>
                    <a:pt x="259" y="29"/>
                  </a:lnTo>
                  <a:lnTo>
                    <a:pt x="274" y="30"/>
                  </a:lnTo>
                  <a:lnTo>
                    <a:pt x="294" y="32"/>
                  </a:lnTo>
                  <a:lnTo>
                    <a:pt x="319" y="36"/>
                  </a:lnTo>
                  <a:lnTo>
                    <a:pt x="349" y="40"/>
                  </a:lnTo>
                  <a:lnTo>
                    <a:pt x="384" y="46"/>
                  </a:lnTo>
                  <a:lnTo>
                    <a:pt x="420" y="53"/>
                  </a:lnTo>
                  <a:lnTo>
                    <a:pt x="461" y="62"/>
                  </a:lnTo>
                  <a:lnTo>
                    <a:pt x="503" y="72"/>
                  </a:lnTo>
                  <a:lnTo>
                    <a:pt x="546" y="85"/>
                  </a:lnTo>
                  <a:lnTo>
                    <a:pt x="590" y="100"/>
                  </a:lnTo>
                  <a:lnTo>
                    <a:pt x="635" y="116"/>
                  </a:lnTo>
                  <a:lnTo>
                    <a:pt x="677" y="136"/>
                  </a:lnTo>
                  <a:lnTo>
                    <a:pt x="719" y="158"/>
                  </a:lnTo>
                  <a:lnTo>
                    <a:pt x="759" y="182"/>
                  </a:lnTo>
                  <a:lnTo>
                    <a:pt x="796" y="208"/>
                  </a:lnTo>
                  <a:lnTo>
                    <a:pt x="796" y="161"/>
                  </a:lnTo>
                  <a:lnTo>
                    <a:pt x="759" y="135"/>
                  </a:lnTo>
                  <a:lnTo>
                    <a:pt x="719" y="112"/>
                  </a:lnTo>
                  <a:lnTo>
                    <a:pt x="677" y="91"/>
                  </a:lnTo>
                  <a:lnTo>
                    <a:pt x="634" y="74"/>
                  </a:lnTo>
                  <a:lnTo>
                    <a:pt x="590" y="57"/>
                  </a:lnTo>
                  <a:lnTo>
                    <a:pt x="546" y="45"/>
                  </a:lnTo>
                  <a:lnTo>
                    <a:pt x="502" y="33"/>
                  </a:lnTo>
                  <a:lnTo>
                    <a:pt x="461" y="25"/>
                  </a:lnTo>
                  <a:lnTo>
                    <a:pt x="420" y="17"/>
                  </a:lnTo>
                  <a:lnTo>
                    <a:pt x="384" y="11"/>
                  </a:lnTo>
                  <a:lnTo>
                    <a:pt x="349" y="7"/>
                  </a:lnTo>
                  <a:lnTo>
                    <a:pt x="319" y="5"/>
                  </a:lnTo>
                  <a:lnTo>
                    <a:pt x="294" y="2"/>
                  </a:lnTo>
                  <a:lnTo>
                    <a:pt x="274" y="1"/>
                  </a:lnTo>
                  <a:lnTo>
                    <a:pt x="259" y="0"/>
                  </a:lnTo>
                  <a:lnTo>
                    <a:pt x="252" y="0"/>
                  </a:lnTo>
                  <a:lnTo>
                    <a:pt x="246" y="0"/>
                  </a:lnTo>
                  <a:lnTo>
                    <a:pt x="236" y="0"/>
                  </a:lnTo>
                  <a:lnTo>
                    <a:pt x="223" y="0"/>
                  </a:lnTo>
                  <a:lnTo>
                    <a:pt x="207" y="0"/>
                  </a:lnTo>
                  <a:lnTo>
                    <a:pt x="189" y="0"/>
                  </a:lnTo>
                  <a:lnTo>
                    <a:pt x="169" y="0"/>
                  </a:lnTo>
                  <a:lnTo>
                    <a:pt x="147" y="0"/>
                  </a:lnTo>
                  <a:lnTo>
                    <a:pt x="127" y="0"/>
                  </a:lnTo>
                  <a:lnTo>
                    <a:pt x="105" y="0"/>
                  </a:lnTo>
                  <a:lnTo>
                    <a:pt x="83" y="0"/>
                  </a:lnTo>
                  <a:lnTo>
                    <a:pt x="63" y="0"/>
                  </a:lnTo>
                  <a:lnTo>
                    <a:pt x="45" y="0"/>
                  </a:lnTo>
                  <a:lnTo>
                    <a:pt x="29" y="0"/>
                  </a:lnTo>
                  <a:lnTo>
                    <a:pt x="16" y="0"/>
                  </a:lnTo>
                  <a:lnTo>
                    <a:pt x="6" y="0"/>
                  </a:lnTo>
                  <a:lnTo>
                    <a:pt x="0" y="0"/>
                  </a:lnTo>
                  <a:lnTo>
                    <a:pt x="0"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9" name="Freeform 44"/>
            <p:cNvSpPr>
              <a:spLocks/>
            </p:cNvSpPr>
            <p:nvPr/>
          </p:nvSpPr>
          <p:spPr bwMode="auto">
            <a:xfrm>
              <a:off x="4868" y="1780"/>
              <a:ext cx="398" cy="154"/>
            </a:xfrm>
            <a:custGeom>
              <a:avLst/>
              <a:gdLst>
                <a:gd name="T0" fmla="*/ 2 w 796"/>
                <a:gd name="T1" fmla="*/ 8 h 307"/>
                <a:gd name="T2" fmla="*/ 8 w 796"/>
                <a:gd name="T3" fmla="*/ 8 h 307"/>
                <a:gd name="T4" fmla="*/ 16 w 796"/>
                <a:gd name="T5" fmla="*/ 8 h 307"/>
                <a:gd name="T6" fmla="*/ 27 w 796"/>
                <a:gd name="T7" fmla="*/ 8 h 307"/>
                <a:gd name="T8" fmla="*/ 37 w 796"/>
                <a:gd name="T9" fmla="*/ 8 h 307"/>
                <a:gd name="T10" fmla="*/ 48 w 796"/>
                <a:gd name="T11" fmla="*/ 8 h 307"/>
                <a:gd name="T12" fmla="*/ 56 w 796"/>
                <a:gd name="T13" fmla="*/ 8 h 307"/>
                <a:gd name="T14" fmla="*/ 62 w 796"/>
                <a:gd name="T15" fmla="*/ 8 h 307"/>
                <a:gd name="T16" fmla="*/ 75 w 796"/>
                <a:gd name="T17" fmla="*/ 9 h 307"/>
                <a:gd name="T18" fmla="*/ 98 w 796"/>
                <a:gd name="T19" fmla="*/ 12 h 307"/>
                <a:gd name="T20" fmla="*/ 119 w 796"/>
                <a:gd name="T21" fmla="*/ 18 h 307"/>
                <a:gd name="T22" fmla="*/ 138 w 796"/>
                <a:gd name="T23" fmla="*/ 26 h 307"/>
                <a:gd name="T24" fmla="*/ 155 w 796"/>
                <a:gd name="T25" fmla="*/ 35 h 307"/>
                <a:gd name="T26" fmla="*/ 171 w 796"/>
                <a:gd name="T27" fmla="*/ 47 h 307"/>
                <a:gd name="T28" fmla="*/ 184 w 796"/>
                <a:gd name="T29" fmla="*/ 59 h 307"/>
                <a:gd name="T30" fmla="*/ 195 w 796"/>
                <a:gd name="T31" fmla="*/ 71 h 307"/>
                <a:gd name="T32" fmla="*/ 199 w 796"/>
                <a:gd name="T33" fmla="*/ 64 h 307"/>
                <a:gd name="T34" fmla="*/ 190 w 796"/>
                <a:gd name="T35" fmla="*/ 52 h 307"/>
                <a:gd name="T36" fmla="*/ 177 w 796"/>
                <a:gd name="T37" fmla="*/ 41 h 307"/>
                <a:gd name="T38" fmla="*/ 163 w 796"/>
                <a:gd name="T39" fmla="*/ 30 h 307"/>
                <a:gd name="T40" fmla="*/ 147 w 796"/>
                <a:gd name="T41" fmla="*/ 20 h 307"/>
                <a:gd name="T42" fmla="*/ 129 w 796"/>
                <a:gd name="T43" fmla="*/ 12 h 307"/>
                <a:gd name="T44" fmla="*/ 109 w 796"/>
                <a:gd name="T45" fmla="*/ 6 h 307"/>
                <a:gd name="T46" fmla="*/ 87 w 796"/>
                <a:gd name="T47" fmla="*/ 2 h 307"/>
                <a:gd name="T48" fmla="*/ 63 w 796"/>
                <a:gd name="T49" fmla="*/ 0 h 307"/>
                <a:gd name="T50" fmla="*/ 59 w 796"/>
                <a:gd name="T51" fmla="*/ 0 h 307"/>
                <a:gd name="T52" fmla="*/ 52 w 796"/>
                <a:gd name="T53" fmla="*/ 0 h 307"/>
                <a:gd name="T54" fmla="*/ 43 w 796"/>
                <a:gd name="T55" fmla="*/ 0 h 307"/>
                <a:gd name="T56" fmla="*/ 32 w 796"/>
                <a:gd name="T57" fmla="*/ 0 h 307"/>
                <a:gd name="T58" fmla="*/ 21 w 796"/>
                <a:gd name="T59" fmla="*/ 0 h 307"/>
                <a:gd name="T60" fmla="*/ 12 w 796"/>
                <a:gd name="T61" fmla="*/ 0 h 307"/>
                <a:gd name="T62" fmla="*/ 4 w 796"/>
                <a:gd name="T63" fmla="*/ 0 h 307"/>
                <a:gd name="T64" fmla="*/ 0 w 796"/>
                <a:gd name="T65" fmla="*/ 0 h 30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96" h="307">
                  <a:moveTo>
                    <a:pt x="0" y="32"/>
                  </a:moveTo>
                  <a:lnTo>
                    <a:pt x="6" y="32"/>
                  </a:lnTo>
                  <a:lnTo>
                    <a:pt x="16" y="32"/>
                  </a:lnTo>
                  <a:lnTo>
                    <a:pt x="29" y="32"/>
                  </a:lnTo>
                  <a:lnTo>
                    <a:pt x="45" y="32"/>
                  </a:lnTo>
                  <a:lnTo>
                    <a:pt x="63" y="32"/>
                  </a:lnTo>
                  <a:lnTo>
                    <a:pt x="83" y="32"/>
                  </a:lnTo>
                  <a:lnTo>
                    <a:pt x="105" y="32"/>
                  </a:lnTo>
                  <a:lnTo>
                    <a:pt x="127" y="32"/>
                  </a:lnTo>
                  <a:lnTo>
                    <a:pt x="147" y="32"/>
                  </a:lnTo>
                  <a:lnTo>
                    <a:pt x="169" y="32"/>
                  </a:lnTo>
                  <a:lnTo>
                    <a:pt x="189" y="32"/>
                  </a:lnTo>
                  <a:lnTo>
                    <a:pt x="207" y="32"/>
                  </a:lnTo>
                  <a:lnTo>
                    <a:pt x="223" y="32"/>
                  </a:lnTo>
                  <a:lnTo>
                    <a:pt x="236" y="32"/>
                  </a:lnTo>
                  <a:lnTo>
                    <a:pt x="246" y="32"/>
                  </a:lnTo>
                  <a:lnTo>
                    <a:pt x="252" y="32"/>
                  </a:lnTo>
                  <a:lnTo>
                    <a:pt x="299" y="33"/>
                  </a:lnTo>
                  <a:lnTo>
                    <a:pt x="346" y="39"/>
                  </a:lnTo>
                  <a:lnTo>
                    <a:pt x="390" y="46"/>
                  </a:lnTo>
                  <a:lnTo>
                    <a:pt x="433" y="56"/>
                  </a:lnTo>
                  <a:lnTo>
                    <a:pt x="473" y="69"/>
                  </a:lnTo>
                  <a:lnTo>
                    <a:pt x="514" y="85"/>
                  </a:lnTo>
                  <a:lnTo>
                    <a:pt x="551" y="101"/>
                  </a:lnTo>
                  <a:lnTo>
                    <a:pt x="586" y="120"/>
                  </a:lnTo>
                  <a:lnTo>
                    <a:pt x="620" y="140"/>
                  </a:lnTo>
                  <a:lnTo>
                    <a:pt x="652" y="162"/>
                  </a:lnTo>
                  <a:lnTo>
                    <a:pt x="681" y="185"/>
                  </a:lnTo>
                  <a:lnTo>
                    <a:pt x="708" y="209"/>
                  </a:lnTo>
                  <a:lnTo>
                    <a:pt x="734" y="233"/>
                  </a:lnTo>
                  <a:lnTo>
                    <a:pt x="757" y="257"/>
                  </a:lnTo>
                  <a:lnTo>
                    <a:pt x="778" y="283"/>
                  </a:lnTo>
                  <a:lnTo>
                    <a:pt x="796" y="307"/>
                  </a:lnTo>
                  <a:lnTo>
                    <a:pt x="796" y="255"/>
                  </a:lnTo>
                  <a:lnTo>
                    <a:pt x="778" y="231"/>
                  </a:lnTo>
                  <a:lnTo>
                    <a:pt x="757" y="208"/>
                  </a:lnTo>
                  <a:lnTo>
                    <a:pt x="734" y="184"/>
                  </a:lnTo>
                  <a:lnTo>
                    <a:pt x="708" y="161"/>
                  </a:lnTo>
                  <a:lnTo>
                    <a:pt x="681" y="139"/>
                  </a:lnTo>
                  <a:lnTo>
                    <a:pt x="652" y="118"/>
                  </a:lnTo>
                  <a:lnTo>
                    <a:pt x="620" y="99"/>
                  </a:lnTo>
                  <a:lnTo>
                    <a:pt x="586" y="79"/>
                  </a:lnTo>
                  <a:lnTo>
                    <a:pt x="551" y="62"/>
                  </a:lnTo>
                  <a:lnTo>
                    <a:pt x="514" y="47"/>
                  </a:lnTo>
                  <a:lnTo>
                    <a:pt x="473" y="33"/>
                  </a:lnTo>
                  <a:lnTo>
                    <a:pt x="433" y="21"/>
                  </a:lnTo>
                  <a:lnTo>
                    <a:pt x="390" y="12"/>
                  </a:lnTo>
                  <a:lnTo>
                    <a:pt x="346" y="5"/>
                  </a:lnTo>
                  <a:lnTo>
                    <a:pt x="299" y="1"/>
                  </a:lnTo>
                  <a:lnTo>
                    <a:pt x="252" y="0"/>
                  </a:lnTo>
                  <a:lnTo>
                    <a:pt x="246" y="0"/>
                  </a:lnTo>
                  <a:lnTo>
                    <a:pt x="236" y="0"/>
                  </a:lnTo>
                  <a:lnTo>
                    <a:pt x="223" y="0"/>
                  </a:lnTo>
                  <a:lnTo>
                    <a:pt x="207" y="0"/>
                  </a:lnTo>
                  <a:lnTo>
                    <a:pt x="189" y="0"/>
                  </a:lnTo>
                  <a:lnTo>
                    <a:pt x="169" y="0"/>
                  </a:lnTo>
                  <a:lnTo>
                    <a:pt x="147" y="0"/>
                  </a:lnTo>
                  <a:lnTo>
                    <a:pt x="127" y="0"/>
                  </a:lnTo>
                  <a:lnTo>
                    <a:pt x="105" y="0"/>
                  </a:lnTo>
                  <a:lnTo>
                    <a:pt x="83" y="0"/>
                  </a:lnTo>
                  <a:lnTo>
                    <a:pt x="63" y="0"/>
                  </a:lnTo>
                  <a:lnTo>
                    <a:pt x="45" y="0"/>
                  </a:lnTo>
                  <a:lnTo>
                    <a:pt x="29" y="0"/>
                  </a:lnTo>
                  <a:lnTo>
                    <a:pt x="16" y="0"/>
                  </a:lnTo>
                  <a:lnTo>
                    <a:pt x="6" y="0"/>
                  </a:lnTo>
                  <a:lnTo>
                    <a:pt x="0" y="0"/>
                  </a:ln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0" name="Freeform 45"/>
            <p:cNvSpPr>
              <a:spLocks/>
            </p:cNvSpPr>
            <p:nvPr/>
          </p:nvSpPr>
          <p:spPr bwMode="auto">
            <a:xfrm>
              <a:off x="4264"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1" name="Freeform 46"/>
            <p:cNvSpPr>
              <a:spLocks/>
            </p:cNvSpPr>
            <p:nvPr/>
          </p:nvSpPr>
          <p:spPr bwMode="auto">
            <a:xfrm>
              <a:off x="4300"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2" name="Freeform 47"/>
            <p:cNvSpPr>
              <a:spLocks/>
            </p:cNvSpPr>
            <p:nvPr/>
          </p:nvSpPr>
          <p:spPr bwMode="auto">
            <a:xfrm>
              <a:off x="4338"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3" name="Rectangle 48"/>
            <p:cNvSpPr>
              <a:spLocks noChangeArrowheads="1"/>
            </p:cNvSpPr>
            <p:nvPr/>
          </p:nvSpPr>
          <p:spPr bwMode="auto">
            <a:xfrm>
              <a:off x="4264"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44" name="Rectangle 49"/>
            <p:cNvSpPr>
              <a:spLocks noChangeArrowheads="1"/>
            </p:cNvSpPr>
            <p:nvPr/>
          </p:nvSpPr>
          <p:spPr bwMode="auto">
            <a:xfrm>
              <a:off x="4264"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45" name="Freeform 50"/>
            <p:cNvSpPr>
              <a:spLocks/>
            </p:cNvSpPr>
            <p:nvPr/>
          </p:nvSpPr>
          <p:spPr bwMode="auto">
            <a:xfrm>
              <a:off x="4370"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5" y="0"/>
                  </a:moveTo>
                  <a:lnTo>
                    <a:pt x="50" y="57"/>
                  </a:lnTo>
                  <a:lnTo>
                    <a:pt x="50"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6" name="Freeform 51"/>
            <p:cNvSpPr>
              <a:spLocks/>
            </p:cNvSpPr>
            <p:nvPr/>
          </p:nvSpPr>
          <p:spPr bwMode="auto">
            <a:xfrm>
              <a:off x="4405"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7" name="Freeform 52"/>
            <p:cNvSpPr>
              <a:spLocks/>
            </p:cNvSpPr>
            <p:nvPr/>
          </p:nvSpPr>
          <p:spPr bwMode="auto">
            <a:xfrm>
              <a:off x="4444"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48" name="Rectangle 53"/>
            <p:cNvSpPr>
              <a:spLocks noChangeArrowheads="1"/>
            </p:cNvSpPr>
            <p:nvPr/>
          </p:nvSpPr>
          <p:spPr bwMode="auto">
            <a:xfrm>
              <a:off x="4370"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49" name="Rectangle 54"/>
            <p:cNvSpPr>
              <a:spLocks noChangeArrowheads="1"/>
            </p:cNvSpPr>
            <p:nvPr/>
          </p:nvSpPr>
          <p:spPr bwMode="auto">
            <a:xfrm>
              <a:off x="4370"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50" name="Freeform 55"/>
            <p:cNvSpPr>
              <a:spLocks/>
            </p:cNvSpPr>
            <p:nvPr/>
          </p:nvSpPr>
          <p:spPr bwMode="auto">
            <a:xfrm>
              <a:off x="4476" y="1681"/>
              <a:ext cx="24" cy="132"/>
            </a:xfrm>
            <a:custGeom>
              <a:avLst/>
              <a:gdLst>
                <a:gd name="T0" fmla="*/ 6 w 49"/>
                <a:gd name="T1" fmla="*/ 0 h 263"/>
                <a:gd name="T2" fmla="*/ 12 w 49"/>
                <a:gd name="T3" fmla="*/ 15 h 263"/>
                <a:gd name="T4" fmla="*/ 12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1" name="Freeform 56"/>
            <p:cNvSpPr>
              <a:spLocks/>
            </p:cNvSpPr>
            <p:nvPr/>
          </p:nvSpPr>
          <p:spPr bwMode="auto">
            <a:xfrm>
              <a:off x="4511"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2" name="Freeform 57"/>
            <p:cNvSpPr>
              <a:spLocks/>
            </p:cNvSpPr>
            <p:nvPr/>
          </p:nvSpPr>
          <p:spPr bwMode="auto">
            <a:xfrm>
              <a:off x="4549"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3" name="Rectangle 58"/>
            <p:cNvSpPr>
              <a:spLocks noChangeArrowheads="1"/>
            </p:cNvSpPr>
            <p:nvPr/>
          </p:nvSpPr>
          <p:spPr bwMode="auto">
            <a:xfrm>
              <a:off x="4476"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54" name="Rectangle 59"/>
            <p:cNvSpPr>
              <a:spLocks noChangeArrowheads="1"/>
            </p:cNvSpPr>
            <p:nvPr/>
          </p:nvSpPr>
          <p:spPr bwMode="auto">
            <a:xfrm>
              <a:off x="4476"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55" name="Freeform 60"/>
            <p:cNvSpPr>
              <a:spLocks/>
            </p:cNvSpPr>
            <p:nvPr/>
          </p:nvSpPr>
          <p:spPr bwMode="auto">
            <a:xfrm>
              <a:off x="4581"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6" name="Freeform 61"/>
            <p:cNvSpPr>
              <a:spLocks/>
            </p:cNvSpPr>
            <p:nvPr/>
          </p:nvSpPr>
          <p:spPr bwMode="auto">
            <a:xfrm>
              <a:off x="461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7" name="Freeform 62"/>
            <p:cNvSpPr>
              <a:spLocks/>
            </p:cNvSpPr>
            <p:nvPr/>
          </p:nvSpPr>
          <p:spPr bwMode="auto">
            <a:xfrm>
              <a:off x="4655"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58" name="Rectangle 63"/>
            <p:cNvSpPr>
              <a:spLocks noChangeArrowheads="1"/>
            </p:cNvSpPr>
            <p:nvPr/>
          </p:nvSpPr>
          <p:spPr bwMode="auto">
            <a:xfrm>
              <a:off x="4581" y="1716"/>
              <a:ext cx="108"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59" name="Rectangle 64"/>
            <p:cNvSpPr>
              <a:spLocks noChangeArrowheads="1"/>
            </p:cNvSpPr>
            <p:nvPr/>
          </p:nvSpPr>
          <p:spPr bwMode="auto">
            <a:xfrm>
              <a:off x="4581" y="1780"/>
              <a:ext cx="108"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0" name="Freeform 65"/>
            <p:cNvSpPr>
              <a:spLocks/>
            </p:cNvSpPr>
            <p:nvPr/>
          </p:nvSpPr>
          <p:spPr bwMode="auto">
            <a:xfrm>
              <a:off x="4687"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1" name="Freeform 66"/>
            <p:cNvSpPr>
              <a:spLocks/>
            </p:cNvSpPr>
            <p:nvPr/>
          </p:nvSpPr>
          <p:spPr bwMode="auto">
            <a:xfrm>
              <a:off x="4723"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2" name="Freeform 67"/>
            <p:cNvSpPr>
              <a:spLocks/>
            </p:cNvSpPr>
            <p:nvPr/>
          </p:nvSpPr>
          <p:spPr bwMode="auto">
            <a:xfrm>
              <a:off x="4761"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3" name="Rectangle 68"/>
            <p:cNvSpPr>
              <a:spLocks noChangeArrowheads="1"/>
            </p:cNvSpPr>
            <p:nvPr/>
          </p:nvSpPr>
          <p:spPr bwMode="auto">
            <a:xfrm>
              <a:off x="4687"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4" name="Rectangle 69"/>
            <p:cNvSpPr>
              <a:spLocks noChangeArrowheads="1"/>
            </p:cNvSpPr>
            <p:nvPr/>
          </p:nvSpPr>
          <p:spPr bwMode="auto">
            <a:xfrm>
              <a:off x="4687"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5" name="Freeform 70"/>
            <p:cNvSpPr>
              <a:spLocks/>
            </p:cNvSpPr>
            <p:nvPr/>
          </p:nvSpPr>
          <p:spPr bwMode="auto">
            <a:xfrm>
              <a:off x="4793"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6" name="Freeform 71"/>
            <p:cNvSpPr>
              <a:spLocks/>
            </p:cNvSpPr>
            <p:nvPr/>
          </p:nvSpPr>
          <p:spPr bwMode="auto">
            <a:xfrm>
              <a:off x="4829"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7" name="Freeform 72"/>
            <p:cNvSpPr>
              <a:spLocks/>
            </p:cNvSpPr>
            <p:nvPr/>
          </p:nvSpPr>
          <p:spPr bwMode="auto">
            <a:xfrm>
              <a:off x="486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68" name="Rectangle 73"/>
            <p:cNvSpPr>
              <a:spLocks noChangeArrowheads="1"/>
            </p:cNvSpPr>
            <p:nvPr/>
          </p:nvSpPr>
          <p:spPr bwMode="auto">
            <a:xfrm>
              <a:off x="4793"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9" name="Rectangle 74"/>
            <p:cNvSpPr>
              <a:spLocks noChangeArrowheads="1"/>
            </p:cNvSpPr>
            <p:nvPr/>
          </p:nvSpPr>
          <p:spPr bwMode="auto">
            <a:xfrm>
              <a:off x="4793"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70" name="Freeform 75"/>
            <p:cNvSpPr>
              <a:spLocks/>
            </p:cNvSpPr>
            <p:nvPr/>
          </p:nvSpPr>
          <p:spPr bwMode="auto">
            <a:xfrm>
              <a:off x="4898" y="1471"/>
              <a:ext cx="304" cy="420"/>
            </a:xfrm>
            <a:custGeom>
              <a:avLst/>
              <a:gdLst>
                <a:gd name="T0" fmla="*/ 13 w 607"/>
                <a:gd name="T1" fmla="*/ 97 h 841"/>
                <a:gd name="T2" fmla="*/ 35 w 607"/>
                <a:gd name="T3" fmla="*/ 107 h 841"/>
                <a:gd name="T4" fmla="*/ 55 w 607"/>
                <a:gd name="T5" fmla="*/ 134 h 841"/>
                <a:gd name="T6" fmla="*/ 66 w 607"/>
                <a:gd name="T7" fmla="*/ 190 h 841"/>
                <a:gd name="T8" fmla="*/ 76 w 607"/>
                <a:gd name="T9" fmla="*/ 196 h 841"/>
                <a:gd name="T10" fmla="*/ 78 w 607"/>
                <a:gd name="T11" fmla="*/ 162 h 841"/>
                <a:gd name="T12" fmla="*/ 91 w 607"/>
                <a:gd name="T13" fmla="*/ 126 h 841"/>
                <a:gd name="T14" fmla="*/ 125 w 607"/>
                <a:gd name="T15" fmla="*/ 94 h 841"/>
                <a:gd name="T16" fmla="*/ 146 w 607"/>
                <a:gd name="T17" fmla="*/ 84 h 841"/>
                <a:gd name="T18" fmla="*/ 130 w 607"/>
                <a:gd name="T19" fmla="*/ 89 h 841"/>
                <a:gd name="T20" fmla="*/ 109 w 607"/>
                <a:gd name="T21" fmla="*/ 102 h 841"/>
                <a:gd name="T22" fmla="*/ 89 w 607"/>
                <a:gd name="T23" fmla="*/ 124 h 841"/>
                <a:gd name="T24" fmla="*/ 82 w 607"/>
                <a:gd name="T25" fmla="*/ 133 h 841"/>
                <a:gd name="T26" fmla="*/ 86 w 607"/>
                <a:gd name="T27" fmla="*/ 109 h 841"/>
                <a:gd name="T28" fmla="*/ 95 w 607"/>
                <a:gd name="T29" fmla="*/ 76 h 841"/>
                <a:gd name="T30" fmla="*/ 114 w 607"/>
                <a:gd name="T31" fmla="*/ 40 h 841"/>
                <a:gd name="T32" fmla="*/ 117 w 607"/>
                <a:gd name="T33" fmla="*/ 32 h 841"/>
                <a:gd name="T34" fmla="*/ 103 w 607"/>
                <a:gd name="T35" fmla="*/ 54 h 841"/>
                <a:gd name="T36" fmla="*/ 99 w 607"/>
                <a:gd name="T37" fmla="*/ 52 h 841"/>
                <a:gd name="T38" fmla="*/ 105 w 607"/>
                <a:gd name="T39" fmla="*/ 20 h 841"/>
                <a:gd name="T40" fmla="*/ 105 w 607"/>
                <a:gd name="T41" fmla="*/ 18 h 841"/>
                <a:gd name="T42" fmla="*/ 98 w 607"/>
                <a:gd name="T43" fmla="*/ 48 h 841"/>
                <a:gd name="T44" fmla="*/ 91 w 607"/>
                <a:gd name="T45" fmla="*/ 78 h 841"/>
                <a:gd name="T46" fmla="*/ 75 w 607"/>
                <a:gd name="T47" fmla="*/ 132 h 841"/>
                <a:gd name="T48" fmla="*/ 67 w 607"/>
                <a:gd name="T49" fmla="*/ 145 h 841"/>
                <a:gd name="T50" fmla="*/ 61 w 607"/>
                <a:gd name="T51" fmla="*/ 96 h 841"/>
                <a:gd name="T52" fmla="*/ 69 w 607"/>
                <a:gd name="T53" fmla="*/ 42 h 841"/>
                <a:gd name="T54" fmla="*/ 80 w 607"/>
                <a:gd name="T55" fmla="*/ 8 h 841"/>
                <a:gd name="T56" fmla="*/ 79 w 607"/>
                <a:gd name="T57" fmla="*/ 9 h 841"/>
                <a:gd name="T58" fmla="*/ 65 w 607"/>
                <a:gd name="T59" fmla="*/ 50 h 841"/>
                <a:gd name="T60" fmla="*/ 55 w 607"/>
                <a:gd name="T61" fmla="*/ 58 h 841"/>
                <a:gd name="T62" fmla="*/ 38 w 607"/>
                <a:gd name="T63" fmla="*/ 29 h 841"/>
                <a:gd name="T64" fmla="*/ 37 w 607"/>
                <a:gd name="T65" fmla="*/ 29 h 841"/>
                <a:gd name="T66" fmla="*/ 55 w 607"/>
                <a:gd name="T67" fmla="*/ 65 h 841"/>
                <a:gd name="T68" fmla="*/ 58 w 607"/>
                <a:gd name="T69" fmla="*/ 90 h 841"/>
                <a:gd name="T70" fmla="*/ 46 w 607"/>
                <a:gd name="T71" fmla="*/ 91 h 841"/>
                <a:gd name="T72" fmla="*/ 27 w 607"/>
                <a:gd name="T73" fmla="*/ 53 h 841"/>
                <a:gd name="T74" fmla="*/ 25 w 607"/>
                <a:gd name="T75" fmla="*/ 42 h 841"/>
                <a:gd name="T76" fmla="*/ 21 w 607"/>
                <a:gd name="T77" fmla="*/ 56 h 841"/>
                <a:gd name="T78" fmla="*/ 12 w 607"/>
                <a:gd name="T79" fmla="*/ 36 h 841"/>
                <a:gd name="T80" fmla="*/ 11 w 607"/>
                <a:gd name="T81" fmla="*/ 37 h 841"/>
                <a:gd name="T82" fmla="*/ 20 w 607"/>
                <a:gd name="T83" fmla="*/ 58 h 841"/>
                <a:gd name="T84" fmla="*/ 32 w 607"/>
                <a:gd name="T85" fmla="*/ 75 h 841"/>
                <a:gd name="T86" fmla="*/ 40 w 607"/>
                <a:gd name="T87" fmla="*/ 90 h 841"/>
                <a:gd name="T88" fmla="*/ 49 w 607"/>
                <a:gd name="T89" fmla="*/ 99 h 841"/>
                <a:gd name="T90" fmla="*/ 57 w 607"/>
                <a:gd name="T91" fmla="*/ 115 h 841"/>
                <a:gd name="T92" fmla="*/ 56 w 607"/>
                <a:gd name="T93" fmla="*/ 125 h 841"/>
                <a:gd name="T94" fmla="*/ 44 w 607"/>
                <a:gd name="T95" fmla="*/ 109 h 841"/>
                <a:gd name="T96" fmla="*/ 34 w 607"/>
                <a:gd name="T97" fmla="*/ 94 h 841"/>
                <a:gd name="T98" fmla="*/ 33 w 607"/>
                <a:gd name="T99" fmla="*/ 96 h 841"/>
                <a:gd name="T100" fmla="*/ 27 w 607"/>
                <a:gd name="T101" fmla="*/ 99 h 841"/>
                <a:gd name="T102" fmla="*/ 8 w 607"/>
                <a:gd name="T103" fmla="*/ 94 h 84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07" h="841">
                  <a:moveTo>
                    <a:pt x="0" y="379"/>
                  </a:moveTo>
                  <a:lnTo>
                    <a:pt x="15" y="383"/>
                  </a:lnTo>
                  <a:lnTo>
                    <a:pt x="32" y="386"/>
                  </a:lnTo>
                  <a:lnTo>
                    <a:pt x="52" y="391"/>
                  </a:lnTo>
                  <a:lnTo>
                    <a:pt x="73" y="397"/>
                  </a:lnTo>
                  <a:lnTo>
                    <a:pt x="93" y="405"/>
                  </a:lnTo>
                  <a:lnTo>
                    <a:pt x="116" y="415"/>
                  </a:lnTo>
                  <a:lnTo>
                    <a:pt x="138" y="429"/>
                  </a:lnTo>
                  <a:lnTo>
                    <a:pt x="160" y="447"/>
                  </a:lnTo>
                  <a:lnTo>
                    <a:pt x="181" y="471"/>
                  </a:lnTo>
                  <a:lnTo>
                    <a:pt x="202" y="501"/>
                  </a:lnTo>
                  <a:lnTo>
                    <a:pt x="219" y="537"/>
                  </a:lnTo>
                  <a:lnTo>
                    <a:pt x="235" y="580"/>
                  </a:lnTo>
                  <a:lnTo>
                    <a:pt x="248" y="631"/>
                  </a:lnTo>
                  <a:lnTo>
                    <a:pt x="258" y="691"/>
                  </a:lnTo>
                  <a:lnTo>
                    <a:pt x="264" y="761"/>
                  </a:lnTo>
                  <a:lnTo>
                    <a:pt x="266" y="841"/>
                  </a:lnTo>
                  <a:lnTo>
                    <a:pt x="301" y="841"/>
                  </a:lnTo>
                  <a:lnTo>
                    <a:pt x="301" y="815"/>
                  </a:lnTo>
                  <a:lnTo>
                    <a:pt x="301" y="787"/>
                  </a:lnTo>
                  <a:lnTo>
                    <a:pt x="301" y="756"/>
                  </a:lnTo>
                  <a:lnTo>
                    <a:pt x="302" y="722"/>
                  </a:lnTo>
                  <a:lnTo>
                    <a:pt x="304" y="687"/>
                  </a:lnTo>
                  <a:lnTo>
                    <a:pt x="310" y="651"/>
                  </a:lnTo>
                  <a:lnTo>
                    <a:pt x="318" y="613"/>
                  </a:lnTo>
                  <a:lnTo>
                    <a:pt x="329" y="576"/>
                  </a:lnTo>
                  <a:lnTo>
                    <a:pt x="344" y="539"/>
                  </a:lnTo>
                  <a:lnTo>
                    <a:pt x="364" y="504"/>
                  </a:lnTo>
                  <a:lnTo>
                    <a:pt x="388" y="468"/>
                  </a:lnTo>
                  <a:lnTo>
                    <a:pt x="419" y="435"/>
                  </a:lnTo>
                  <a:lnTo>
                    <a:pt x="455" y="405"/>
                  </a:lnTo>
                  <a:lnTo>
                    <a:pt x="499" y="376"/>
                  </a:lnTo>
                  <a:lnTo>
                    <a:pt x="548" y="351"/>
                  </a:lnTo>
                  <a:lnTo>
                    <a:pt x="607" y="330"/>
                  </a:lnTo>
                  <a:lnTo>
                    <a:pt x="597" y="332"/>
                  </a:lnTo>
                  <a:lnTo>
                    <a:pt x="584" y="336"/>
                  </a:lnTo>
                  <a:lnTo>
                    <a:pt x="570" y="339"/>
                  </a:lnTo>
                  <a:lnTo>
                    <a:pt x="554" y="344"/>
                  </a:lnTo>
                  <a:lnTo>
                    <a:pt x="536" y="351"/>
                  </a:lnTo>
                  <a:lnTo>
                    <a:pt x="517" y="359"/>
                  </a:lnTo>
                  <a:lnTo>
                    <a:pt x="498" y="368"/>
                  </a:lnTo>
                  <a:lnTo>
                    <a:pt x="477" y="378"/>
                  </a:lnTo>
                  <a:lnTo>
                    <a:pt x="456" y="392"/>
                  </a:lnTo>
                  <a:lnTo>
                    <a:pt x="434" y="408"/>
                  </a:lnTo>
                  <a:lnTo>
                    <a:pt x="414" y="426"/>
                  </a:lnTo>
                  <a:lnTo>
                    <a:pt x="394" y="447"/>
                  </a:lnTo>
                  <a:lnTo>
                    <a:pt x="373" y="471"/>
                  </a:lnTo>
                  <a:lnTo>
                    <a:pt x="355" y="498"/>
                  </a:lnTo>
                  <a:lnTo>
                    <a:pt x="338" y="528"/>
                  </a:lnTo>
                  <a:lnTo>
                    <a:pt x="321" y="562"/>
                  </a:lnTo>
                  <a:lnTo>
                    <a:pt x="324" y="550"/>
                  </a:lnTo>
                  <a:lnTo>
                    <a:pt x="326" y="533"/>
                  </a:lnTo>
                  <a:lnTo>
                    <a:pt x="328" y="514"/>
                  </a:lnTo>
                  <a:lnTo>
                    <a:pt x="332" y="491"/>
                  </a:lnTo>
                  <a:lnTo>
                    <a:pt x="335" y="464"/>
                  </a:lnTo>
                  <a:lnTo>
                    <a:pt x="341" y="437"/>
                  </a:lnTo>
                  <a:lnTo>
                    <a:pt x="348" y="407"/>
                  </a:lnTo>
                  <a:lnTo>
                    <a:pt x="356" y="375"/>
                  </a:lnTo>
                  <a:lnTo>
                    <a:pt x="366" y="341"/>
                  </a:lnTo>
                  <a:lnTo>
                    <a:pt x="379" y="306"/>
                  </a:lnTo>
                  <a:lnTo>
                    <a:pt x="394" y="270"/>
                  </a:lnTo>
                  <a:lnTo>
                    <a:pt x="411" y="234"/>
                  </a:lnTo>
                  <a:lnTo>
                    <a:pt x="431" y="196"/>
                  </a:lnTo>
                  <a:lnTo>
                    <a:pt x="454" y="160"/>
                  </a:lnTo>
                  <a:lnTo>
                    <a:pt x="480" y="123"/>
                  </a:lnTo>
                  <a:lnTo>
                    <a:pt x="510" y="87"/>
                  </a:lnTo>
                  <a:lnTo>
                    <a:pt x="486" y="109"/>
                  </a:lnTo>
                  <a:lnTo>
                    <a:pt x="467" y="131"/>
                  </a:lnTo>
                  <a:lnTo>
                    <a:pt x="449" y="153"/>
                  </a:lnTo>
                  <a:lnTo>
                    <a:pt x="434" y="175"/>
                  </a:lnTo>
                  <a:lnTo>
                    <a:pt x="422" y="196"/>
                  </a:lnTo>
                  <a:lnTo>
                    <a:pt x="411" y="216"/>
                  </a:lnTo>
                  <a:lnTo>
                    <a:pt x="402" y="234"/>
                  </a:lnTo>
                  <a:lnTo>
                    <a:pt x="394" y="250"/>
                  </a:lnTo>
                  <a:lnTo>
                    <a:pt x="394" y="233"/>
                  </a:lnTo>
                  <a:lnTo>
                    <a:pt x="396" y="208"/>
                  </a:lnTo>
                  <a:lnTo>
                    <a:pt x="400" y="179"/>
                  </a:lnTo>
                  <a:lnTo>
                    <a:pt x="406" y="146"/>
                  </a:lnTo>
                  <a:lnTo>
                    <a:pt x="412" y="114"/>
                  </a:lnTo>
                  <a:lnTo>
                    <a:pt x="420" y="82"/>
                  </a:lnTo>
                  <a:lnTo>
                    <a:pt x="430" y="57"/>
                  </a:lnTo>
                  <a:lnTo>
                    <a:pt x="440" y="38"/>
                  </a:lnTo>
                  <a:lnTo>
                    <a:pt x="430" y="53"/>
                  </a:lnTo>
                  <a:lnTo>
                    <a:pt x="419" y="73"/>
                  </a:lnTo>
                  <a:lnTo>
                    <a:pt x="410" y="97"/>
                  </a:lnTo>
                  <a:lnTo>
                    <a:pt x="402" y="126"/>
                  </a:lnTo>
                  <a:lnTo>
                    <a:pt x="394" y="158"/>
                  </a:lnTo>
                  <a:lnTo>
                    <a:pt x="389" y="192"/>
                  </a:lnTo>
                  <a:lnTo>
                    <a:pt x="385" y="227"/>
                  </a:lnTo>
                  <a:lnTo>
                    <a:pt x="384" y="263"/>
                  </a:lnTo>
                  <a:lnTo>
                    <a:pt x="374" y="283"/>
                  </a:lnTo>
                  <a:lnTo>
                    <a:pt x="362" y="315"/>
                  </a:lnTo>
                  <a:lnTo>
                    <a:pt x="346" y="359"/>
                  </a:lnTo>
                  <a:lnTo>
                    <a:pt x="329" y="410"/>
                  </a:lnTo>
                  <a:lnTo>
                    <a:pt x="313" y="468"/>
                  </a:lnTo>
                  <a:lnTo>
                    <a:pt x="300" y="529"/>
                  </a:lnTo>
                  <a:lnTo>
                    <a:pt x="289" y="590"/>
                  </a:lnTo>
                  <a:lnTo>
                    <a:pt x="283" y="650"/>
                  </a:lnTo>
                  <a:lnTo>
                    <a:pt x="274" y="617"/>
                  </a:lnTo>
                  <a:lnTo>
                    <a:pt x="265" y="581"/>
                  </a:lnTo>
                  <a:lnTo>
                    <a:pt x="257" y="538"/>
                  </a:lnTo>
                  <a:lnTo>
                    <a:pt x="249" y="491"/>
                  </a:lnTo>
                  <a:lnTo>
                    <a:pt x="244" y="440"/>
                  </a:lnTo>
                  <a:lnTo>
                    <a:pt x="242" y="386"/>
                  </a:lnTo>
                  <a:lnTo>
                    <a:pt x="245" y="330"/>
                  </a:lnTo>
                  <a:lnTo>
                    <a:pt x="253" y="271"/>
                  </a:lnTo>
                  <a:lnTo>
                    <a:pt x="265" y="216"/>
                  </a:lnTo>
                  <a:lnTo>
                    <a:pt x="276" y="168"/>
                  </a:lnTo>
                  <a:lnTo>
                    <a:pt x="287" y="125"/>
                  </a:lnTo>
                  <a:lnTo>
                    <a:pt x="297" y="89"/>
                  </a:lnTo>
                  <a:lnTo>
                    <a:pt x="308" y="59"/>
                  </a:lnTo>
                  <a:lnTo>
                    <a:pt x="318" y="34"/>
                  </a:lnTo>
                  <a:lnTo>
                    <a:pt x="326" y="15"/>
                  </a:lnTo>
                  <a:lnTo>
                    <a:pt x="334" y="0"/>
                  </a:lnTo>
                  <a:lnTo>
                    <a:pt x="326" y="15"/>
                  </a:lnTo>
                  <a:lnTo>
                    <a:pt x="313" y="39"/>
                  </a:lnTo>
                  <a:lnTo>
                    <a:pt x="300" y="72"/>
                  </a:lnTo>
                  <a:lnTo>
                    <a:pt x="285" y="111"/>
                  </a:lnTo>
                  <a:lnTo>
                    <a:pt x="270" y="155"/>
                  </a:lnTo>
                  <a:lnTo>
                    <a:pt x="257" y="200"/>
                  </a:lnTo>
                  <a:lnTo>
                    <a:pt x="248" y="245"/>
                  </a:lnTo>
                  <a:lnTo>
                    <a:pt x="243" y="288"/>
                  </a:lnTo>
                  <a:lnTo>
                    <a:pt x="233" y="263"/>
                  </a:lnTo>
                  <a:lnTo>
                    <a:pt x="218" y="234"/>
                  </a:lnTo>
                  <a:lnTo>
                    <a:pt x="200" y="206"/>
                  </a:lnTo>
                  <a:lnTo>
                    <a:pt x="182" y="175"/>
                  </a:lnTo>
                  <a:lnTo>
                    <a:pt x="165" y="145"/>
                  </a:lnTo>
                  <a:lnTo>
                    <a:pt x="150" y="116"/>
                  </a:lnTo>
                  <a:lnTo>
                    <a:pt x="139" y="88"/>
                  </a:lnTo>
                  <a:lnTo>
                    <a:pt x="136" y="63"/>
                  </a:lnTo>
                  <a:lnTo>
                    <a:pt x="136" y="86"/>
                  </a:lnTo>
                  <a:lnTo>
                    <a:pt x="145" y="116"/>
                  </a:lnTo>
                  <a:lnTo>
                    <a:pt x="160" y="152"/>
                  </a:lnTo>
                  <a:lnTo>
                    <a:pt x="180" y="189"/>
                  </a:lnTo>
                  <a:lnTo>
                    <a:pt x="199" y="227"/>
                  </a:lnTo>
                  <a:lnTo>
                    <a:pt x="217" y="261"/>
                  </a:lnTo>
                  <a:lnTo>
                    <a:pt x="230" y="290"/>
                  </a:lnTo>
                  <a:lnTo>
                    <a:pt x="236" y="309"/>
                  </a:lnTo>
                  <a:lnTo>
                    <a:pt x="233" y="336"/>
                  </a:lnTo>
                  <a:lnTo>
                    <a:pt x="229" y="363"/>
                  </a:lnTo>
                  <a:lnTo>
                    <a:pt x="226" y="390"/>
                  </a:lnTo>
                  <a:lnTo>
                    <a:pt x="226" y="414"/>
                  </a:lnTo>
                  <a:lnTo>
                    <a:pt x="204" y="392"/>
                  </a:lnTo>
                  <a:lnTo>
                    <a:pt x="181" y="366"/>
                  </a:lnTo>
                  <a:lnTo>
                    <a:pt x="158" y="334"/>
                  </a:lnTo>
                  <a:lnTo>
                    <a:pt x="136" y="299"/>
                  </a:lnTo>
                  <a:lnTo>
                    <a:pt x="119" y="259"/>
                  </a:lnTo>
                  <a:lnTo>
                    <a:pt x="107" y="214"/>
                  </a:lnTo>
                  <a:lnTo>
                    <a:pt x="101" y="163"/>
                  </a:lnTo>
                  <a:lnTo>
                    <a:pt x="105" y="108"/>
                  </a:lnTo>
                  <a:lnTo>
                    <a:pt x="99" y="134"/>
                  </a:lnTo>
                  <a:lnTo>
                    <a:pt x="98" y="171"/>
                  </a:lnTo>
                  <a:lnTo>
                    <a:pt x="100" y="212"/>
                  </a:lnTo>
                  <a:lnTo>
                    <a:pt x="107" y="252"/>
                  </a:lnTo>
                  <a:lnTo>
                    <a:pt x="94" y="240"/>
                  </a:lnTo>
                  <a:lnTo>
                    <a:pt x="82" y="224"/>
                  </a:lnTo>
                  <a:lnTo>
                    <a:pt x="70" y="206"/>
                  </a:lnTo>
                  <a:lnTo>
                    <a:pt x="61" y="185"/>
                  </a:lnTo>
                  <a:lnTo>
                    <a:pt x="52" y="164"/>
                  </a:lnTo>
                  <a:lnTo>
                    <a:pt x="45" y="145"/>
                  </a:lnTo>
                  <a:lnTo>
                    <a:pt x="41" y="128"/>
                  </a:lnTo>
                  <a:lnTo>
                    <a:pt x="39" y="116"/>
                  </a:lnTo>
                  <a:lnTo>
                    <a:pt x="39" y="130"/>
                  </a:lnTo>
                  <a:lnTo>
                    <a:pt x="43" y="148"/>
                  </a:lnTo>
                  <a:lnTo>
                    <a:pt x="47" y="169"/>
                  </a:lnTo>
                  <a:lnTo>
                    <a:pt x="55" y="191"/>
                  </a:lnTo>
                  <a:lnTo>
                    <a:pt x="66" y="214"/>
                  </a:lnTo>
                  <a:lnTo>
                    <a:pt x="78" y="234"/>
                  </a:lnTo>
                  <a:lnTo>
                    <a:pt x="94" y="254"/>
                  </a:lnTo>
                  <a:lnTo>
                    <a:pt x="113" y="269"/>
                  </a:lnTo>
                  <a:lnTo>
                    <a:pt x="119" y="285"/>
                  </a:lnTo>
                  <a:lnTo>
                    <a:pt x="127" y="301"/>
                  </a:lnTo>
                  <a:lnTo>
                    <a:pt x="134" y="318"/>
                  </a:lnTo>
                  <a:lnTo>
                    <a:pt x="143" y="333"/>
                  </a:lnTo>
                  <a:lnTo>
                    <a:pt x="151" y="348"/>
                  </a:lnTo>
                  <a:lnTo>
                    <a:pt x="160" y="361"/>
                  </a:lnTo>
                  <a:lnTo>
                    <a:pt x="169" y="372"/>
                  </a:lnTo>
                  <a:lnTo>
                    <a:pt x="177" y="382"/>
                  </a:lnTo>
                  <a:lnTo>
                    <a:pt x="185" y="389"/>
                  </a:lnTo>
                  <a:lnTo>
                    <a:pt x="194" y="397"/>
                  </a:lnTo>
                  <a:lnTo>
                    <a:pt x="203" y="407"/>
                  </a:lnTo>
                  <a:lnTo>
                    <a:pt x="211" y="420"/>
                  </a:lnTo>
                  <a:lnTo>
                    <a:pt x="219" y="438"/>
                  </a:lnTo>
                  <a:lnTo>
                    <a:pt x="227" y="462"/>
                  </a:lnTo>
                  <a:lnTo>
                    <a:pt x="233" y="496"/>
                  </a:lnTo>
                  <a:lnTo>
                    <a:pt x="238" y="537"/>
                  </a:lnTo>
                  <a:lnTo>
                    <a:pt x="230" y="521"/>
                  </a:lnTo>
                  <a:lnTo>
                    <a:pt x="221" y="502"/>
                  </a:lnTo>
                  <a:lnTo>
                    <a:pt x="210" y="485"/>
                  </a:lnTo>
                  <a:lnTo>
                    <a:pt x="197" y="468"/>
                  </a:lnTo>
                  <a:lnTo>
                    <a:pt x="184" y="453"/>
                  </a:lnTo>
                  <a:lnTo>
                    <a:pt x="173" y="439"/>
                  </a:lnTo>
                  <a:lnTo>
                    <a:pt x="164" y="429"/>
                  </a:lnTo>
                  <a:lnTo>
                    <a:pt x="156" y="422"/>
                  </a:lnTo>
                  <a:lnTo>
                    <a:pt x="145" y="405"/>
                  </a:lnTo>
                  <a:lnTo>
                    <a:pt x="134" y="379"/>
                  </a:lnTo>
                  <a:lnTo>
                    <a:pt x="126" y="357"/>
                  </a:lnTo>
                  <a:lnTo>
                    <a:pt x="122" y="348"/>
                  </a:lnTo>
                  <a:lnTo>
                    <a:pt x="124" y="366"/>
                  </a:lnTo>
                  <a:lnTo>
                    <a:pt x="130" y="387"/>
                  </a:lnTo>
                  <a:lnTo>
                    <a:pt x="136" y="406"/>
                  </a:lnTo>
                  <a:lnTo>
                    <a:pt x="138" y="414"/>
                  </a:lnTo>
                  <a:lnTo>
                    <a:pt x="122" y="406"/>
                  </a:lnTo>
                  <a:lnTo>
                    <a:pt x="105" y="398"/>
                  </a:lnTo>
                  <a:lnTo>
                    <a:pt x="86" y="391"/>
                  </a:lnTo>
                  <a:lnTo>
                    <a:pt x="67" y="386"/>
                  </a:lnTo>
                  <a:lnTo>
                    <a:pt x="48" y="382"/>
                  </a:lnTo>
                  <a:lnTo>
                    <a:pt x="30" y="379"/>
                  </a:lnTo>
                  <a:lnTo>
                    <a:pt x="14" y="378"/>
                  </a:lnTo>
                  <a:lnTo>
                    <a:pt x="0" y="379"/>
                  </a:lnTo>
                  <a:close/>
                </a:path>
              </a:pathLst>
            </a:custGeom>
            <a:solidFill>
              <a:srgbClr val="0C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1" name="Freeform 76"/>
            <p:cNvSpPr>
              <a:spLocks/>
            </p:cNvSpPr>
            <p:nvPr/>
          </p:nvSpPr>
          <p:spPr bwMode="auto">
            <a:xfrm>
              <a:off x="4812" y="1406"/>
              <a:ext cx="426" cy="307"/>
            </a:xfrm>
            <a:custGeom>
              <a:avLst/>
              <a:gdLst>
                <a:gd name="T0" fmla="*/ 97 w 854"/>
                <a:gd name="T1" fmla="*/ 24 h 614"/>
                <a:gd name="T2" fmla="*/ 88 w 854"/>
                <a:gd name="T3" fmla="*/ 16 h 614"/>
                <a:gd name="T4" fmla="*/ 84 w 854"/>
                <a:gd name="T5" fmla="*/ 10 h 614"/>
                <a:gd name="T6" fmla="*/ 68 w 854"/>
                <a:gd name="T7" fmla="*/ 13 h 614"/>
                <a:gd name="T8" fmla="*/ 51 w 854"/>
                <a:gd name="T9" fmla="*/ 26 h 614"/>
                <a:gd name="T10" fmla="*/ 36 w 854"/>
                <a:gd name="T11" fmla="*/ 37 h 614"/>
                <a:gd name="T12" fmla="*/ 31 w 854"/>
                <a:gd name="T13" fmla="*/ 52 h 614"/>
                <a:gd name="T14" fmla="*/ 33 w 854"/>
                <a:gd name="T15" fmla="*/ 67 h 614"/>
                <a:gd name="T16" fmla="*/ 49 w 854"/>
                <a:gd name="T17" fmla="*/ 72 h 614"/>
                <a:gd name="T18" fmla="*/ 61 w 854"/>
                <a:gd name="T19" fmla="*/ 62 h 614"/>
                <a:gd name="T20" fmla="*/ 78 w 854"/>
                <a:gd name="T21" fmla="*/ 61 h 614"/>
                <a:gd name="T22" fmla="*/ 87 w 854"/>
                <a:gd name="T23" fmla="*/ 61 h 614"/>
                <a:gd name="T24" fmla="*/ 81 w 854"/>
                <a:gd name="T25" fmla="*/ 78 h 614"/>
                <a:gd name="T26" fmla="*/ 60 w 854"/>
                <a:gd name="T27" fmla="*/ 80 h 614"/>
                <a:gd name="T28" fmla="*/ 43 w 854"/>
                <a:gd name="T29" fmla="*/ 82 h 614"/>
                <a:gd name="T30" fmla="*/ 9 w 854"/>
                <a:gd name="T31" fmla="*/ 87 h 614"/>
                <a:gd name="T32" fmla="*/ 0 w 854"/>
                <a:gd name="T33" fmla="*/ 114 h 614"/>
                <a:gd name="T34" fmla="*/ 9 w 854"/>
                <a:gd name="T35" fmla="*/ 135 h 614"/>
                <a:gd name="T36" fmla="*/ 38 w 854"/>
                <a:gd name="T37" fmla="*/ 137 h 614"/>
                <a:gd name="T38" fmla="*/ 71 w 854"/>
                <a:gd name="T39" fmla="*/ 130 h 614"/>
                <a:gd name="T40" fmla="*/ 91 w 854"/>
                <a:gd name="T41" fmla="*/ 118 h 614"/>
                <a:gd name="T42" fmla="*/ 106 w 854"/>
                <a:gd name="T43" fmla="*/ 123 h 614"/>
                <a:gd name="T44" fmla="*/ 112 w 854"/>
                <a:gd name="T45" fmla="*/ 126 h 614"/>
                <a:gd name="T46" fmla="*/ 125 w 854"/>
                <a:gd name="T47" fmla="*/ 152 h 614"/>
                <a:gd name="T48" fmla="*/ 168 w 854"/>
                <a:gd name="T49" fmla="*/ 150 h 614"/>
                <a:gd name="T50" fmla="*/ 175 w 854"/>
                <a:gd name="T51" fmla="*/ 133 h 614"/>
                <a:gd name="T52" fmla="*/ 153 w 854"/>
                <a:gd name="T53" fmla="*/ 116 h 614"/>
                <a:gd name="T54" fmla="*/ 156 w 854"/>
                <a:gd name="T55" fmla="*/ 114 h 614"/>
                <a:gd name="T56" fmla="*/ 180 w 854"/>
                <a:gd name="T57" fmla="*/ 128 h 614"/>
                <a:gd name="T58" fmla="*/ 200 w 854"/>
                <a:gd name="T59" fmla="*/ 121 h 614"/>
                <a:gd name="T60" fmla="*/ 210 w 854"/>
                <a:gd name="T61" fmla="*/ 102 h 614"/>
                <a:gd name="T62" fmla="*/ 202 w 854"/>
                <a:gd name="T63" fmla="*/ 73 h 614"/>
                <a:gd name="T64" fmla="*/ 180 w 854"/>
                <a:gd name="T65" fmla="*/ 67 h 614"/>
                <a:gd name="T66" fmla="*/ 164 w 854"/>
                <a:gd name="T67" fmla="*/ 79 h 614"/>
                <a:gd name="T68" fmla="*/ 148 w 854"/>
                <a:gd name="T69" fmla="*/ 73 h 614"/>
                <a:gd name="T70" fmla="*/ 126 w 854"/>
                <a:gd name="T71" fmla="*/ 75 h 614"/>
                <a:gd name="T72" fmla="*/ 114 w 854"/>
                <a:gd name="T73" fmla="*/ 87 h 614"/>
                <a:gd name="T74" fmla="*/ 119 w 854"/>
                <a:gd name="T75" fmla="*/ 71 h 614"/>
                <a:gd name="T76" fmla="*/ 131 w 854"/>
                <a:gd name="T77" fmla="*/ 62 h 614"/>
                <a:gd name="T78" fmla="*/ 160 w 854"/>
                <a:gd name="T79" fmla="*/ 56 h 614"/>
                <a:gd name="T80" fmla="*/ 191 w 854"/>
                <a:gd name="T81" fmla="*/ 56 h 614"/>
                <a:gd name="T82" fmla="*/ 188 w 854"/>
                <a:gd name="T83" fmla="*/ 40 h 614"/>
                <a:gd name="T84" fmla="*/ 189 w 854"/>
                <a:gd name="T85" fmla="*/ 32 h 614"/>
                <a:gd name="T86" fmla="*/ 176 w 854"/>
                <a:gd name="T87" fmla="*/ 27 h 614"/>
                <a:gd name="T88" fmla="*/ 150 w 854"/>
                <a:gd name="T89" fmla="*/ 33 h 614"/>
                <a:gd name="T90" fmla="*/ 163 w 854"/>
                <a:gd name="T91" fmla="*/ 12 h 614"/>
                <a:gd name="T92" fmla="*/ 149 w 854"/>
                <a:gd name="T93" fmla="*/ 7 h 614"/>
                <a:gd name="T94" fmla="*/ 134 w 854"/>
                <a:gd name="T95" fmla="*/ 0 h 614"/>
                <a:gd name="T96" fmla="*/ 107 w 854"/>
                <a:gd name="T97" fmla="*/ 7 h 614"/>
                <a:gd name="T98" fmla="*/ 105 w 854"/>
                <a:gd name="T99" fmla="*/ 26 h 614"/>
                <a:gd name="T100" fmla="*/ 101 w 854"/>
                <a:gd name="T101" fmla="*/ 34 h 6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54" h="614">
                  <a:moveTo>
                    <a:pt x="393" y="145"/>
                  </a:moveTo>
                  <a:lnTo>
                    <a:pt x="396" y="135"/>
                  </a:lnTo>
                  <a:lnTo>
                    <a:pt x="396" y="123"/>
                  </a:lnTo>
                  <a:lnTo>
                    <a:pt x="394" y="108"/>
                  </a:lnTo>
                  <a:lnTo>
                    <a:pt x="388" y="94"/>
                  </a:lnTo>
                  <a:lnTo>
                    <a:pt x="380" y="81"/>
                  </a:lnTo>
                  <a:lnTo>
                    <a:pt x="371" y="71"/>
                  </a:lnTo>
                  <a:lnTo>
                    <a:pt x="361" y="66"/>
                  </a:lnTo>
                  <a:lnTo>
                    <a:pt x="349" y="67"/>
                  </a:lnTo>
                  <a:lnTo>
                    <a:pt x="355" y="61"/>
                  </a:lnTo>
                  <a:lnTo>
                    <a:pt x="358" y="55"/>
                  </a:lnTo>
                  <a:lnTo>
                    <a:pt x="357" y="50"/>
                  </a:lnTo>
                  <a:lnTo>
                    <a:pt x="354" y="46"/>
                  </a:lnTo>
                  <a:lnTo>
                    <a:pt x="348" y="42"/>
                  </a:lnTo>
                  <a:lnTo>
                    <a:pt x="339" y="40"/>
                  </a:lnTo>
                  <a:lnTo>
                    <a:pt x="330" y="40"/>
                  </a:lnTo>
                  <a:lnTo>
                    <a:pt x="317" y="40"/>
                  </a:lnTo>
                  <a:lnTo>
                    <a:pt x="304" y="41"/>
                  </a:lnTo>
                  <a:lnTo>
                    <a:pt x="290" y="44"/>
                  </a:lnTo>
                  <a:lnTo>
                    <a:pt x="275" y="50"/>
                  </a:lnTo>
                  <a:lnTo>
                    <a:pt x="260" y="57"/>
                  </a:lnTo>
                  <a:lnTo>
                    <a:pt x="245" y="65"/>
                  </a:lnTo>
                  <a:lnTo>
                    <a:pt x="230" y="77"/>
                  </a:lnTo>
                  <a:lnTo>
                    <a:pt x="217" y="89"/>
                  </a:lnTo>
                  <a:lnTo>
                    <a:pt x="204" y="104"/>
                  </a:lnTo>
                  <a:lnTo>
                    <a:pt x="191" y="105"/>
                  </a:lnTo>
                  <a:lnTo>
                    <a:pt x="179" y="111"/>
                  </a:lnTo>
                  <a:lnTo>
                    <a:pt x="165" y="120"/>
                  </a:lnTo>
                  <a:lnTo>
                    <a:pt x="153" y="133"/>
                  </a:lnTo>
                  <a:lnTo>
                    <a:pt x="145" y="147"/>
                  </a:lnTo>
                  <a:lnTo>
                    <a:pt x="142" y="161"/>
                  </a:lnTo>
                  <a:lnTo>
                    <a:pt x="145" y="173"/>
                  </a:lnTo>
                  <a:lnTo>
                    <a:pt x="156" y="183"/>
                  </a:lnTo>
                  <a:lnTo>
                    <a:pt x="138" y="194"/>
                  </a:lnTo>
                  <a:lnTo>
                    <a:pt x="127" y="207"/>
                  </a:lnTo>
                  <a:lnTo>
                    <a:pt x="121" y="221"/>
                  </a:lnTo>
                  <a:lnTo>
                    <a:pt x="119" y="233"/>
                  </a:lnTo>
                  <a:lnTo>
                    <a:pt x="121" y="246"/>
                  </a:lnTo>
                  <a:lnTo>
                    <a:pt x="127" y="257"/>
                  </a:lnTo>
                  <a:lnTo>
                    <a:pt x="135" y="268"/>
                  </a:lnTo>
                  <a:lnTo>
                    <a:pt x="145" y="277"/>
                  </a:lnTo>
                  <a:lnTo>
                    <a:pt x="158" y="284"/>
                  </a:lnTo>
                  <a:lnTo>
                    <a:pt x="171" y="288"/>
                  </a:lnTo>
                  <a:lnTo>
                    <a:pt x="184" y="290"/>
                  </a:lnTo>
                  <a:lnTo>
                    <a:pt x="198" y="287"/>
                  </a:lnTo>
                  <a:lnTo>
                    <a:pt x="211" y="282"/>
                  </a:lnTo>
                  <a:lnTo>
                    <a:pt x="222" y="272"/>
                  </a:lnTo>
                  <a:lnTo>
                    <a:pt x="232" y="257"/>
                  </a:lnTo>
                  <a:lnTo>
                    <a:pt x="238" y="238"/>
                  </a:lnTo>
                  <a:lnTo>
                    <a:pt x="245" y="248"/>
                  </a:lnTo>
                  <a:lnTo>
                    <a:pt x="256" y="255"/>
                  </a:lnTo>
                  <a:lnTo>
                    <a:pt x="270" y="258"/>
                  </a:lnTo>
                  <a:lnTo>
                    <a:pt x="285" y="257"/>
                  </a:lnTo>
                  <a:lnTo>
                    <a:pt x="300" y="253"/>
                  </a:lnTo>
                  <a:lnTo>
                    <a:pt x="312" y="244"/>
                  </a:lnTo>
                  <a:lnTo>
                    <a:pt x="324" y="231"/>
                  </a:lnTo>
                  <a:lnTo>
                    <a:pt x="332" y="215"/>
                  </a:lnTo>
                  <a:lnTo>
                    <a:pt x="338" y="227"/>
                  </a:lnTo>
                  <a:lnTo>
                    <a:pt x="344" y="237"/>
                  </a:lnTo>
                  <a:lnTo>
                    <a:pt x="350" y="244"/>
                  </a:lnTo>
                  <a:lnTo>
                    <a:pt x="353" y="246"/>
                  </a:lnTo>
                  <a:lnTo>
                    <a:pt x="336" y="260"/>
                  </a:lnTo>
                  <a:lnTo>
                    <a:pt x="327" y="278"/>
                  </a:lnTo>
                  <a:lnTo>
                    <a:pt x="323" y="296"/>
                  </a:lnTo>
                  <a:lnTo>
                    <a:pt x="324" y="310"/>
                  </a:lnTo>
                  <a:lnTo>
                    <a:pt x="315" y="308"/>
                  </a:lnTo>
                  <a:lnTo>
                    <a:pt x="301" y="307"/>
                  </a:lnTo>
                  <a:lnTo>
                    <a:pt x="282" y="309"/>
                  </a:lnTo>
                  <a:lnTo>
                    <a:pt x="262" y="313"/>
                  </a:lnTo>
                  <a:lnTo>
                    <a:pt x="240" y="318"/>
                  </a:lnTo>
                  <a:lnTo>
                    <a:pt x="220" y="328"/>
                  </a:lnTo>
                  <a:lnTo>
                    <a:pt x="202" y="338"/>
                  </a:lnTo>
                  <a:lnTo>
                    <a:pt x="189" y="351"/>
                  </a:lnTo>
                  <a:lnTo>
                    <a:pt x="185" y="337"/>
                  </a:lnTo>
                  <a:lnTo>
                    <a:pt x="172" y="325"/>
                  </a:lnTo>
                  <a:lnTo>
                    <a:pt x="150" y="317"/>
                  </a:lnTo>
                  <a:lnTo>
                    <a:pt x="123" y="314"/>
                  </a:lnTo>
                  <a:lnTo>
                    <a:pt x="93" y="316"/>
                  </a:lnTo>
                  <a:lnTo>
                    <a:pt x="65" y="326"/>
                  </a:lnTo>
                  <a:lnTo>
                    <a:pt x="38" y="345"/>
                  </a:lnTo>
                  <a:lnTo>
                    <a:pt x="17" y="374"/>
                  </a:lnTo>
                  <a:lnTo>
                    <a:pt x="9" y="392"/>
                  </a:lnTo>
                  <a:lnTo>
                    <a:pt x="5" y="412"/>
                  </a:lnTo>
                  <a:lnTo>
                    <a:pt x="1" y="432"/>
                  </a:lnTo>
                  <a:lnTo>
                    <a:pt x="0" y="453"/>
                  </a:lnTo>
                  <a:lnTo>
                    <a:pt x="2" y="474"/>
                  </a:lnTo>
                  <a:lnTo>
                    <a:pt x="7" y="493"/>
                  </a:lnTo>
                  <a:lnTo>
                    <a:pt x="15" y="512"/>
                  </a:lnTo>
                  <a:lnTo>
                    <a:pt x="25" y="528"/>
                  </a:lnTo>
                  <a:lnTo>
                    <a:pt x="38" y="540"/>
                  </a:lnTo>
                  <a:lnTo>
                    <a:pt x="54" y="551"/>
                  </a:lnTo>
                  <a:lnTo>
                    <a:pt x="74" y="558"/>
                  </a:lnTo>
                  <a:lnTo>
                    <a:pt x="97" y="559"/>
                  </a:lnTo>
                  <a:lnTo>
                    <a:pt x="122" y="555"/>
                  </a:lnTo>
                  <a:lnTo>
                    <a:pt x="152" y="547"/>
                  </a:lnTo>
                  <a:lnTo>
                    <a:pt x="184" y="531"/>
                  </a:lnTo>
                  <a:lnTo>
                    <a:pt x="221" y="509"/>
                  </a:lnTo>
                  <a:lnTo>
                    <a:pt x="241" y="517"/>
                  </a:lnTo>
                  <a:lnTo>
                    <a:pt x="263" y="520"/>
                  </a:lnTo>
                  <a:lnTo>
                    <a:pt x="285" y="517"/>
                  </a:lnTo>
                  <a:lnTo>
                    <a:pt x="306" y="513"/>
                  </a:lnTo>
                  <a:lnTo>
                    <a:pt x="326" y="505"/>
                  </a:lnTo>
                  <a:lnTo>
                    <a:pt x="343" y="494"/>
                  </a:lnTo>
                  <a:lnTo>
                    <a:pt x="357" y="483"/>
                  </a:lnTo>
                  <a:lnTo>
                    <a:pt x="364" y="471"/>
                  </a:lnTo>
                  <a:lnTo>
                    <a:pt x="369" y="483"/>
                  </a:lnTo>
                  <a:lnTo>
                    <a:pt x="378" y="490"/>
                  </a:lnTo>
                  <a:lnTo>
                    <a:pt x="392" y="493"/>
                  </a:lnTo>
                  <a:lnTo>
                    <a:pt x="407" y="492"/>
                  </a:lnTo>
                  <a:lnTo>
                    <a:pt x="424" y="489"/>
                  </a:lnTo>
                  <a:lnTo>
                    <a:pt x="439" y="482"/>
                  </a:lnTo>
                  <a:lnTo>
                    <a:pt x="453" y="471"/>
                  </a:lnTo>
                  <a:lnTo>
                    <a:pt x="463" y="459"/>
                  </a:lnTo>
                  <a:lnTo>
                    <a:pt x="459" y="478"/>
                  </a:lnTo>
                  <a:lnTo>
                    <a:pt x="452" y="501"/>
                  </a:lnTo>
                  <a:lnTo>
                    <a:pt x="448" y="527"/>
                  </a:lnTo>
                  <a:lnTo>
                    <a:pt x="448" y="551"/>
                  </a:lnTo>
                  <a:lnTo>
                    <a:pt x="456" y="574"/>
                  </a:lnTo>
                  <a:lnTo>
                    <a:pt x="472" y="593"/>
                  </a:lnTo>
                  <a:lnTo>
                    <a:pt x="502" y="607"/>
                  </a:lnTo>
                  <a:lnTo>
                    <a:pt x="546" y="614"/>
                  </a:lnTo>
                  <a:lnTo>
                    <a:pt x="593" y="614"/>
                  </a:lnTo>
                  <a:lnTo>
                    <a:pt x="629" y="612"/>
                  </a:lnTo>
                  <a:lnTo>
                    <a:pt x="657" y="606"/>
                  </a:lnTo>
                  <a:lnTo>
                    <a:pt x="676" y="597"/>
                  </a:lnTo>
                  <a:lnTo>
                    <a:pt x="690" y="588"/>
                  </a:lnTo>
                  <a:lnTo>
                    <a:pt x="697" y="576"/>
                  </a:lnTo>
                  <a:lnTo>
                    <a:pt x="702" y="563"/>
                  </a:lnTo>
                  <a:lnTo>
                    <a:pt x="704" y="550"/>
                  </a:lnTo>
                  <a:lnTo>
                    <a:pt x="702" y="531"/>
                  </a:lnTo>
                  <a:lnTo>
                    <a:pt x="692" y="513"/>
                  </a:lnTo>
                  <a:lnTo>
                    <a:pt x="677" y="494"/>
                  </a:lnTo>
                  <a:lnTo>
                    <a:pt x="659" y="481"/>
                  </a:lnTo>
                  <a:lnTo>
                    <a:pt x="637" y="469"/>
                  </a:lnTo>
                  <a:lnTo>
                    <a:pt x="615" y="463"/>
                  </a:lnTo>
                  <a:lnTo>
                    <a:pt x="594" y="464"/>
                  </a:lnTo>
                  <a:lnTo>
                    <a:pt x="576" y="474"/>
                  </a:lnTo>
                  <a:lnTo>
                    <a:pt x="586" y="467"/>
                  </a:lnTo>
                  <a:lnTo>
                    <a:pt x="604" y="460"/>
                  </a:lnTo>
                  <a:lnTo>
                    <a:pt x="626" y="456"/>
                  </a:lnTo>
                  <a:lnTo>
                    <a:pt x="649" y="455"/>
                  </a:lnTo>
                  <a:lnTo>
                    <a:pt x="673" y="459"/>
                  </a:lnTo>
                  <a:lnTo>
                    <a:pt x="695" y="469"/>
                  </a:lnTo>
                  <a:lnTo>
                    <a:pt x="712" y="486"/>
                  </a:lnTo>
                  <a:lnTo>
                    <a:pt x="722" y="512"/>
                  </a:lnTo>
                  <a:lnTo>
                    <a:pt x="735" y="516"/>
                  </a:lnTo>
                  <a:lnTo>
                    <a:pt x="751" y="515"/>
                  </a:lnTo>
                  <a:lnTo>
                    <a:pt x="770" y="508"/>
                  </a:lnTo>
                  <a:lnTo>
                    <a:pt x="788" y="498"/>
                  </a:lnTo>
                  <a:lnTo>
                    <a:pt x="803" y="484"/>
                  </a:lnTo>
                  <a:lnTo>
                    <a:pt x="813" y="468"/>
                  </a:lnTo>
                  <a:lnTo>
                    <a:pt x="817" y="451"/>
                  </a:lnTo>
                  <a:lnTo>
                    <a:pt x="812" y="433"/>
                  </a:lnTo>
                  <a:lnTo>
                    <a:pt x="828" y="428"/>
                  </a:lnTo>
                  <a:lnTo>
                    <a:pt x="841" y="408"/>
                  </a:lnTo>
                  <a:lnTo>
                    <a:pt x="850" y="382"/>
                  </a:lnTo>
                  <a:lnTo>
                    <a:pt x="854" y="351"/>
                  </a:lnTo>
                  <a:lnTo>
                    <a:pt x="849" y="322"/>
                  </a:lnTo>
                  <a:lnTo>
                    <a:pt x="836" y="300"/>
                  </a:lnTo>
                  <a:lnTo>
                    <a:pt x="812" y="291"/>
                  </a:lnTo>
                  <a:lnTo>
                    <a:pt x="778" y="300"/>
                  </a:lnTo>
                  <a:lnTo>
                    <a:pt x="773" y="285"/>
                  </a:lnTo>
                  <a:lnTo>
                    <a:pt x="762" y="275"/>
                  </a:lnTo>
                  <a:lnTo>
                    <a:pt x="743" y="269"/>
                  </a:lnTo>
                  <a:lnTo>
                    <a:pt x="722" y="268"/>
                  </a:lnTo>
                  <a:lnTo>
                    <a:pt x="700" y="272"/>
                  </a:lnTo>
                  <a:lnTo>
                    <a:pt x="682" y="283"/>
                  </a:lnTo>
                  <a:lnTo>
                    <a:pt x="668" y="299"/>
                  </a:lnTo>
                  <a:lnTo>
                    <a:pt x="661" y="323"/>
                  </a:lnTo>
                  <a:lnTo>
                    <a:pt x="657" y="316"/>
                  </a:lnTo>
                  <a:lnTo>
                    <a:pt x="649" y="309"/>
                  </a:lnTo>
                  <a:lnTo>
                    <a:pt x="637" y="303"/>
                  </a:lnTo>
                  <a:lnTo>
                    <a:pt x="624" y="299"/>
                  </a:lnTo>
                  <a:lnTo>
                    <a:pt x="609" y="294"/>
                  </a:lnTo>
                  <a:lnTo>
                    <a:pt x="593" y="292"/>
                  </a:lnTo>
                  <a:lnTo>
                    <a:pt x="576" y="291"/>
                  </a:lnTo>
                  <a:lnTo>
                    <a:pt x="559" y="290"/>
                  </a:lnTo>
                  <a:lnTo>
                    <a:pt x="541" y="291"/>
                  </a:lnTo>
                  <a:lnTo>
                    <a:pt x="524" y="294"/>
                  </a:lnTo>
                  <a:lnTo>
                    <a:pt x="508" y="298"/>
                  </a:lnTo>
                  <a:lnTo>
                    <a:pt x="494" y="303"/>
                  </a:lnTo>
                  <a:lnTo>
                    <a:pt x="482" y="311"/>
                  </a:lnTo>
                  <a:lnTo>
                    <a:pt x="471" y="321"/>
                  </a:lnTo>
                  <a:lnTo>
                    <a:pt x="464" y="332"/>
                  </a:lnTo>
                  <a:lnTo>
                    <a:pt x="460" y="346"/>
                  </a:lnTo>
                  <a:lnTo>
                    <a:pt x="454" y="330"/>
                  </a:lnTo>
                  <a:lnTo>
                    <a:pt x="454" y="315"/>
                  </a:lnTo>
                  <a:lnTo>
                    <a:pt x="459" y="301"/>
                  </a:lnTo>
                  <a:lnTo>
                    <a:pt x="467" y="290"/>
                  </a:lnTo>
                  <a:lnTo>
                    <a:pt x="477" y="282"/>
                  </a:lnTo>
                  <a:lnTo>
                    <a:pt x="487" y="276"/>
                  </a:lnTo>
                  <a:lnTo>
                    <a:pt x="499" y="273"/>
                  </a:lnTo>
                  <a:lnTo>
                    <a:pt x="510" y="276"/>
                  </a:lnTo>
                  <a:lnTo>
                    <a:pt x="515" y="260"/>
                  </a:lnTo>
                  <a:lnTo>
                    <a:pt x="527" y="245"/>
                  </a:lnTo>
                  <a:lnTo>
                    <a:pt x="543" y="231"/>
                  </a:lnTo>
                  <a:lnTo>
                    <a:pt x="563" y="221"/>
                  </a:lnTo>
                  <a:lnTo>
                    <a:pt x="588" y="215"/>
                  </a:lnTo>
                  <a:lnTo>
                    <a:pt x="614" y="215"/>
                  </a:lnTo>
                  <a:lnTo>
                    <a:pt x="642" y="224"/>
                  </a:lnTo>
                  <a:lnTo>
                    <a:pt x="669" y="242"/>
                  </a:lnTo>
                  <a:lnTo>
                    <a:pt x="691" y="252"/>
                  </a:lnTo>
                  <a:lnTo>
                    <a:pt x="718" y="249"/>
                  </a:lnTo>
                  <a:lnTo>
                    <a:pt x="743" y="238"/>
                  </a:lnTo>
                  <a:lnTo>
                    <a:pt x="765" y="222"/>
                  </a:lnTo>
                  <a:lnTo>
                    <a:pt x="779" y="203"/>
                  </a:lnTo>
                  <a:lnTo>
                    <a:pt x="783" y="185"/>
                  </a:lnTo>
                  <a:lnTo>
                    <a:pt x="774" y="172"/>
                  </a:lnTo>
                  <a:lnTo>
                    <a:pt x="747" y="165"/>
                  </a:lnTo>
                  <a:lnTo>
                    <a:pt x="753" y="160"/>
                  </a:lnTo>
                  <a:lnTo>
                    <a:pt x="758" y="154"/>
                  </a:lnTo>
                  <a:lnTo>
                    <a:pt x="762" y="147"/>
                  </a:lnTo>
                  <a:lnTo>
                    <a:pt x="762" y="140"/>
                  </a:lnTo>
                  <a:lnTo>
                    <a:pt x="760" y="133"/>
                  </a:lnTo>
                  <a:lnTo>
                    <a:pt x="757" y="127"/>
                  </a:lnTo>
                  <a:lnTo>
                    <a:pt x="751" y="120"/>
                  </a:lnTo>
                  <a:lnTo>
                    <a:pt x="743" y="116"/>
                  </a:lnTo>
                  <a:lnTo>
                    <a:pt x="733" y="111"/>
                  </a:lnTo>
                  <a:lnTo>
                    <a:pt x="720" y="109"/>
                  </a:lnTo>
                  <a:lnTo>
                    <a:pt x="706" y="108"/>
                  </a:lnTo>
                  <a:lnTo>
                    <a:pt x="689" y="108"/>
                  </a:lnTo>
                  <a:lnTo>
                    <a:pt x="671" y="110"/>
                  </a:lnTo>
                  <a:lnTo>
                    <a:pt x="650" y="115"/>
                  </a:lnTo>
                  <a:lnTo>
                    <a:pt x="627" y="122"/>
                  </a:lnTo>
                  <a:lnTo>
                    <a:pt x="601" y="132"/>
                  </a:lnTo>
                  <a:lnTo>
                    <a:pt x="623" y="119"/>
                  </a:lnTo>
                  <a:lnTo>
                    <a:pt x="642" y="101"/>
                  </a:lnTo>
                  <a:lnTo>
                    <a:pt x="654" y="81"/>
                  </a:lnTo>
                  <a:lnTo>
                    <a:pt x="659" y="62"/>
                  </a:lnTo>
                  <a:lnTo>
                    <a:pt x="656" y="47"/>
                  </a:lnTo>
                  <a:lnTo>
                    <a:pt x="642" y="39"/>
                  </a:lnTo>
                  <a:lnTo>
                    <a:pt x="618" y="40"/>
                  </a:lnTo>
                  <a:lnTo>
                    <a:pt x="581" y="55"/>
                  </a:lnTo>
                  <a:lnTo>
                    <a:pt x="594" y="40"/>
                  </a:lnTo>
                  <a:lnTo>
                    <a:pt x="600" y="28"/>
                  </a:lnTo>
                  <a:lnTo>
                    <a:pt x="598" y="18"/>
                  </a:lnTo>
                  <a:lnTo>
                    <a:pt x="589" y="10"/>
                  </a:lnTo>
                  <a:lnTo>
                    <a:pt x="575" y="4"/>
                  </a:lnTo>
                  <a:lnTo>
                    <a:pt x="558" y="1"/>
                  </a:lnTo>
                  <a:lnTo>
                    <a:pt x="537" y="0"/>
                  </a:lnTo>
                  <a:lnTo>
                    <a:pt x="514" y="1"/>
                  </a:lnTo>
                  <a:lnTo>
                    <a:pt x="491" y="4"/>
                  </a:lnTo>
                  <a:lnTo>
                    <a:pt x="469" y="10"/>
                  </a:lnTo>
                  <a:lnTo>
                    <a:pt x="449" y="18"/>
                  </a:lnTo>
                  <a:lnTo>
                    <a:pt x="432" y="28"/>
                  </a:lnTo>
                  <a:lnTo>
                    <a:pt x="419" y="41"/>
                  </a:lnTo>
                  <a:lnTo>
                    <a:pt x="412" y="57"/>
                  </a:lnTo>
                  <a:lnTo>
                    <a:pt x="412" y="74"/>
                  </a:lnTo>
                  <a:lnTo>
                    <a:pt x="421" y="95"/>
                  </a:lnTo>
                  <a:lnTo>
                    <a:pt x="423" y="101"/>
                  </a:lnTo>
                  <a:lnTo>
                    <a:pt x="423" y="108"/>
                  </a:lnTo>
                  <a:lnTo>
                    <a:pt x="421" y="115"/>
                  </a:lnTo>
                  <a:lnTo>
                    <a:pt x="417" y="122"/>
                  </a:lnTo>
                  <a:lnTo>
                    <a:pt x="411" y="128"/>
                  </a:lnTo>
                  <a:lnTo>
                    <a:pt x="406" y="135"/>
                  </a:lnTo>
                  <a:lnTo>
                    <a:pt x="399" y="140"/>
                  </a:lnTo>
                  <a:lnTo>
                    <a:pt x="393" y="145"/>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2" name="Freeform 77"/>
            <p:cNvSpPr>
              <a:spLocks/>
            </p:cNvSpPr>
            <p:nvPr/>
          </p:nvSpPr>
          <p:spPr bwMode="auto">
            <a:xfrm>
              <a:off x="3033" y="1505"/>
              <a:ext cx="1125" cy="308"/>
            </a:xfrm>
            <a:custGeom>
              <a:avLst/>
              <a:gdLst>
                <a:gd name="T0" fmla="*/ 562 w 2252"/>
                <a:gd name="T1" fmla="*/ 154 h 615"/>
                <a:gd name="T2" fmla="*/ 561 w 2252"/>
                <a:gd name="T3" fmla="*/ 34 h 615"/>
                <a:gd name="T4" fmla="*/ 555 w 2252"/>
                <a:gd name="T5" fmla="*/ 28 h 615"/>
                <a:gd name="T6" fmla="*/ 547 w 2252"/>
                <a:gd name="T7" fmla="*/ 19 h 615"/>
                <a:gd name="T8" fmla="*/ 541 w 2252"/>
                <a:gd name="T9" fmla="*/ 13 h 615"/>
                <a:gd name="T10" fmla="*/ 540 w 2252"/>
                <a:gd name="T11" fmla="*/ 11 h 615"/>
                <a:gd name="T12" fmla="*/ 540 w 2252"/>
                <a:gd name="T13" fmla="*/ 2 h 615"/>
                <a:gd name="T14" fmla="*/ 532 w 2252"/>
                <a:gd name="T15" fmla="*/ 0 h 615"/>
                <a:gd name="T16" fmla="*/ 485 w 2252"/>
                <a:gd name="T17" fmla="*/ 9 h 615"/>
                <a:gd name="T18" fmla="*/ 470 w 2252"/>
                <a:gd name="T19" fmla="*/ 30 h 615"/>
                <a:gd name="T20" fmla="*/ 442 w 2252"/>
                <a:gd name="T21" fmla="*/ 54 h 615"/>
                <a:gd name="T22" fmla="*/ 455 w 2252"/>
                <a:gd name="T23" fmla="*/ 33 h 615"/>
                <a:gd name="T24" fmla="*/ 395 w 2252"/>
                <a:gd name="T25" fmla="*/ 16 h 615"/>
                <a:gd name="T26" fmla="*/ 385 w 2252"/>
                <a:gd name="T27" fmla="*/ 10 h 615"/>
                <a:gd name="T28" fmla="*/ 377 w 2252"/>
                <a:gd name="T29" fmla="*/ 16 h 615"/>
                <a:gd name="T30" fmla="*/ 303 w 2252"/>
                <a:gd name="T31" fmla="*/ 51 h 615"/>
                <a:gd name="T32" fmla="*/ 298 w 2252"/>
                <a:gd name="T33" fmla="*/ 26 h 615"/>
                <a:gd name="T34" fmla="*/ 290 w 2252"/>
                <a:gd name="T35" fmla="*/ 14 h 615"/>
                <a:gd name="T36" fmla="*/ 280 w 2252"/>
                <a:gd name="T37" fmla="*/ 16 h 615"/>
                <a:gd name="T38" fmla="*/ 270 w 2252"/>
                <a:gd name="T39" fmla="*/ 35 h 615"/>
                <a:gd name="T40" fmla="*/ 227 w 2252"/>
                <a:gd name="T41" fmla="*/ 32 h 615"/>
                <a:gd name="T42" fmla="*/ 182 w 2252"/>
                <a:gd name="T43" fmla="*/ 31 h 615"/>
                <a:gd name="T44" fmla="*/ 141 w 2252"/>
                <a:gd name="T45" fmla="*/ 51 h 615"/>
                <a:gd name="T46" fmla="*/ 134 w 2252"/>
                <a:gd name="T47" fmla="*/ 44 h 615"/>
                <a:gd name="T48" fmla="*/ 132 w 2252"/>
                <a:gd name="T49" fmla="*/ 28 h 615"/>
                <a:gd name="T50" fmla="*/ 128 w 2252"/>
                <a:gd name="T51" fmla="*/ 16 h 615"/>
                <a:gd name="T52" fmla="*/ 124 w 2252"/>
                <a:gd name="T53" fmla="*/ 16 h 615"/>
                <a:gd name="T54" fmla="*/ 120 w 2252"/>
                <a:gd name="T55" fmla="*/ 18 h 615"/>
                <a:gd name="T56" fmla="*/ 116 w 2252"/>
                <a:gd name="T57" fmla="*/ 13 h 615"/>
                <a:gd name="T58" fmla="*/ 111 w 2252"/>
                <a:gd name="T59" fmla="*/ 13 h 615"/>
                <a:gd name="T60" fmla="*/ 107 w 2252"/>
                <a:gd name="T61" fmla="*/ 22 h 615"/>
                <a:gd name="T62" fmla="*/ 103 w 2252"/>
                <a:gd name="T63" fmla="*/ 30 h 615"/>
                <a:gd name="T64" fmla="*/ 99 w 2252"/>
                <a:gd name="T65" fmla="*/ 41 h 615"/>
                <a:gd name="T66" fmla="*/ 90 w 2252"/>
                <a:gd name="T67" fmla="*/ 52 h 615"/>
                <a:gd name="T68" fmla="*/ 79 w 2252"/>
                <a:gd name="T69" fmla="*/ 27 h 615"/>
                <a:gd name="T70" fmla="*/ 32 w 2252"/>
                <a:gd name="T71" fmla="*/ 14 h 615"/>
                <a:gd name="T72" fmla="*/ 18 w 2252"/>
                <a:gd name="T73" fmla="*/ 54 h 615"/>
                <a:gd name="T74" fmla="*/ 0 w 2252"/>
                <a:gd name="T75" fmla="*/ 154 h 61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52" h="615">
                  <a:moveTo>
                    <a:pt x="0" y="615"/>
                  </a:moveTo>
                  <a:lnTo>
                    <a:pt x="2252" y="615"/>
                  </a:lnTo>
                  <a:lnTo>
                    <a:pt x="2252" y="138"/>
                  </a:lnTo>
                  <a:lnTo>
                    <a:pt x="2248" y="134"/>
                  </a:lnTo>
                  <a:lnTo>
                    <a:pt x="2238" y="123"/>
                  </a:lnTo>
                  <a:lnTo>
                    <a:pt x="2223" y="109"/>
                  </a:lnTo>
                  <a:lnTo>
                    <a:pt x="2207" y="92"/>
                  </a:lnTo>
                  <a:lnTo>
                    <a:pt x="2190" y="74"/>
                  </a:lnTo>
                  <a:lnTo>
                    <a:pt x="2176" y="61"/>
                  </a:lnTo>
                  <a:lnTo>
                    <a:pt x="2165" y="50"/>
                  </a:lnTo>
                  <a:lnTo>
                    <a:pt x="2162" y="48"/>
                  </a:lnTo>
                  <a:lnTo>
                    <a:pt x="2162" y="42"/>
                  </a:lnTo>
                  <a:lnTo>
                    <a:pt x="2162" y="25"/>
                  </a:lnTo>
                  <a:lnTo>
                    <a:pt x="2162" y="8"/>
                  </a:lnTo>
                  <a:lnTo>
                    <a:pt x="2162" y="0"/>
                  </a:lnTo>
                  <a:lnTo>
                    <a:pt x="2132" y="0"/>
                  </a:lnTo>
                  <a:lnTo>
                    <a:pt x="2132" y="33"/>
                  </a:lnTo>
                  <a:lnTo>
                    <a:pt x="1944" y="33"/>
                  </a:lnTo>
                  <a:lnTo>
                    <a:pt x="1858" y="120"/>
                  </a:lnTo>
                  <a:lnTo>
                    <a:pt x="1882" y="120"/>
                  </a:lnTo>
                  <a:lnTo>
                    <a:pt x="1882" y="214"/>
                  </a:lnTo>
                  <a:lnTo>
                    <a:pt x="1772" y="214"/>
                  </a:lnTo>
                  <a:lnTo>
                    <a:pt x="1772" y="132"/>
                  </a:lnTo>
                  <a:lnTo>
                    <a:pt x="1821" y="132"/>
                  </a:lnTo>
                  <a:lnTo>
                    <a:pt x="1776" y="63"/>
                  </a:lnTo>
                  <a:lnTo>
                    <a:pt x="1581" y="63"/>
                  </a:lnTo>
                  <a:lnTo>
                    <a:pt x="1581" y="39"/>
                  </a:lnTo>
                  <a:lnTo>
                    <a:pt x="1542" y="39"/>
                  </a:lnTo>
                  <a:lnTo>
                    <a:pt x="1542" y="63"/>
                  </a:lnTo>
                  <a:lnTo>
                    <a:pt x="1512" y="63"/>
                  </a:lnTo>
                  <a:lnTo>
                    <a:pt x="1454" y="204"/>
                  </a:lnTo>
                  <a:lnTo>
                    <a:pt x="1214" y="204"/>
                  </a:lnTo>
                  <a:lnTo>
                    <a:pt x="1208" y="147"/>
                  </a:lnTo>
                  <a:lnTo>
                    <a:pt x="1196" y="103"/>
                  </a:lnTo>
                  <a:lnTo>
                    <a:pt x="1180" y="72"/>
                  </a:lnTo>
                  <a:lnTo>
                    <a:pt x="1162" y="55"/>
                  </a:lnTo>
                  <a:lnTo>
                    <a:pt x="1141" y="51"/>
                  </a:lnTo>
                  <a:lnTo>
                    <a:pt x="1120" y="64"/>
                  </a:lnTo>
                  <a:lnTo>
                    <a:pt x="1099" y="92"/>
                  </a:lnTo>
                  <a:lnTo>
                    <a:pt x="1082" y="137"/>
                  </a:lnTo>
                  <a:lnTo>
                    <a:pt x="1012" y="0"/>
                  </a:lnTo>
                  <a:lnTo>
                    <a:pt x="909" y="126"/>
                  </a:lnTo>
                  <a:lnTo>
                    <a:pt x="824" y="5"/>
                  </a:lnTo>
                  <a:lnTo>
                    <a:pt x="728" y="123"/>
                  </a:lnTo>
                  <a:lnTo>
                    <a:pt x="566" y="123"/>
                  </a:lnTo>
                  <a:lnTo>
                    <a:pt x="566" y="204"/>
                  </a:lnTo>
                  <a:lnTo>
                    <a:pt x="538" y="208"/>
                  </a:lnTo>
                  <a:lnTo>
                    <a:pt x="537" y="176"/>
                  </a:lnTo>
                  <a:lnTo>
                    <a:pt x="534" y="141"/>
                  </a:lnTo>
                  <a:lnTo>
                    <a:pt x="529" y="110"/>
                  </a:lnTo>
                  <a:lnTo>
                    <a:pt x="522" y="83"/>
                  </a:lnTo>
                  <a:lnTo>
                    <a:pt x="514" y="64"/>
                  </a:lnTo>
                  <a:lnTo>
                    <a:pt x="505" y="56"/>
                  </a:lnTo>
                  <a:lnTo>
                    <a:pt x="496" y="63"/>
                  </a:lnTo>
                  <a:lnTo>
                    <a:pt x="485" y="88"/>
                  </a:lnTo>
                  <a:lnTo>
                    <a:pt x="481" y="71"/>
                  </a:lnTo>
                  <a:lnTo>
                    <a:pt x="474" y="57"/>
                  </a:lnTo>
                  <a:lnTo>
                    <a:pt x="466" y="49"/>
                  </a:lnTo>
                  <a:lnTo>
                    <a:pt x="455" y="47"/>
                  </a:lnTo>
                  <a:lnTo>
                    <a:pt x="446" y="51"/>
                  </a:lnTo>
                  <a:lnTo>
                    <a:pt x="437" y="65"/>
                  </a:lnTo>
                  <a:lnTo>
                    <a:pt x="430" y="88"/>
                  </a:lnTo>
                  <a:lnTo>
                    <a:pt x="427" y="123"/>
                  </a:lnTo>
                  <a:lnTo>
                    <a:pt x="415" y="119"/>
                  </a:lnTo>
                  <a:lnTo>
                    <a:pt x="405" y="132"/>
                  </a:lnTo>
                  <a:lnTo>
                    <a:pt x="399" y="163"/>
                  </a:lnTo>
                  <a:lnTo>
                    <a:pt x="397" y="208"/>
                  </a:lnTo>
                  <a:lnTo>
                    <a:pt x="363" y="208"/>
                  </a:lnTo>
                  <a:lnTo>
                    <a:pt x="363" y="153"/>
                  </a:lnTo>
                  <a:lnTo>
                    <a:pt x="317" y="107"/>
                  </a:lnTo>
                  <a:lnTo>
                    <a:pt x="180" y="107"/>
                  </a:lnTo>
                  <a:lnTo>
                    <a:pt x="128" y="55"/>
                  </a:lnTo>
                  <a:lnTo>
                    <a:pt x="74" y="135"/>
                  </a:lnTo>
                  <a:lnTo>
                    <a:pt x="74" y="216"/>
                  </a:lnTo>
                  <a:lnTo>
                    <a:pt x="2" y="216"/>
                  </a:lnTo>
                  <a:lnTo>
                    <a:pt x="0" y="615"/>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3" name="Freeform 78"/>
            <p:cNvSpPr>
              <a:spLocks/>
            </p:cNvSpPr>
            <p:nvPr/>
          </p:nvSpPr>
          <p:spPr bwMode="auto">
            <a:xfrm>
              <a:off x="3058" y="1494"/>
              <a:ext cx="176" cy="319"/>
            </a:xfrm>
            <a:custGeom>
              <a:avLst/>
              <a:gdLst>
                <a:gd name="T0" fmla="*/ 38 w 351"/>
                <a:gd name="T1" fmla="*/ 1 h 638"/>
                <a:gd name="T2" fmla="*/ 30 w 351"/>
                <a:gd name="T3" fmla="*/ 12 h 638"/>
                <a:gd name="T4" fmla="*/ 24 w 351"/>
                <a:gd name="T5" fmla="*/ 30 h 638"/>
                <a:gd name="T6" fmla="*/ 21 w 351"/>
                <a:gd name="T7" fmla="*/ 47 h 638"/>
                <a:gd name="T8" fmla="*/ 19 w 351"/>
                <a:gd name="T9" fmla="*/ 48 h 638"/>
                <a:gd name="T10" fmla="*/ 17 w 351"/>
                <a:gd name="T11" fmla="*/ 37 h 638"/>
                <a:gd name="T12" fmla="*/ 12 w 351"/>
                <a:gd name="T13" fmla="*/ 47 h 638"/>
                <a:gd name="T14" fmla="*/ 8 w 351"/>
                <a:gd name="T15" fmla="*/ 67 h 638"/>
                <a:gd name="T16" fmla="*/ 8 w 351"/>
                <a:gd name="T17" fmla="*/ 81 h 638"/>
                <a:gd name="T18" fmla="*/ 12 w 351"/>
                <a:gd name="T19" fmla="*/ 90 h 638"/>
                <a:gd name="T20" fmla="*/ 12 w 351"/>
                <a:gd name="T21" fmla="*/ 91 h 638"/>
                <a:gd name="T22" fmla="*/ 7 w 351"/>
                <a:gd name="T23" fmla="*/ 88 h 638"/>
                <a:gd name="T24" fmla="*/ 4 w 351"/>
                <a:gd name="T25" fmla="*/ 86 h 638"/>
                <a:gd name="T26" fmla="*/ 3 w 351"/>
                <a:gd name="T27" fmla="*/ 84 h 638"/>
                <a:gd name="T28" fmla="*/ 2 w 351"/>
                <a:gd name="T29" fmla="*/ 92 h 638"/>
                <a:gd name="T30" fmla="*/ 0 w 351"/>
                <a:gd name="T31" fmla="*/ 114 h 638"/>
                <a:gd name="T32" fmla="*/ 2 w 351"/>
                <a:gd name="T33" fmla="*/ 137 h 638"/>
                <a:gd name="T34" fmla="*/ 10 w 351"/>
                <a:gd name="T35" fmla="*/ 155 h 638"/>
                <a:gd name="T36" fmla="*/ 18 w 351"/>
                <a:gd name="T37" fmla="*/ 160 h 638"/>
                <a:gd name="T38" fmla="*/ 25 w 351"/>
                <a:gd name="T39" fmla="*/ 160 h 638"/>
                <a:gd name="T40" fmla="*/ 34 w 351"/>
                <a:gd name="T41" fmla="*/ 160 h 638"/>
                <a:gd name="T42" fmla="*/ 44 w 351"/>
                <a:gd name="T43" fmla="*/ 160 h 638"/>
                <a:gd name="T44" fmla="*/ 54 w 351"/>
                <a:gd name="T45" fmla="*/ 160 h 638"/>
                <a:gd name="T46" fmla="*/ 63 w 351"/>
                <a:gd name="T47" fmla="*/ 160 h 638"/>
                <a:gd name="T48" fmla="*/ 71 w 351"/>
                <a:gd name="T49" fmla="*/ 160 h 638"/>
                <a:gd name="T50" fmla="*/ 75 w 351"/>
                <a:gd name="T51" fmla="*/ 160 h 638"/>
                <a:gd name="T52" fmla="*/ 79 w 351"/>
                <a:gd name="T53" fmla="*/ 156 h 638"/>
                <a:gd name="T54" fmla="*/ 84 w 351"/>
                <a:gd name="T55" fmla="*/ 141 h 638"/>
                <a:gd name="T56" fmla="*/ 88 w 351"/>
                <a:gd name="T57" fmla="*/ 123 h 638"/>
                <a:gd name="T58" fmla="*/ 88 w 351"/>
                <a:gd name="T59" fmla="*/ 107 h 638"/>
                <a:gd name="T60" fmla="*/ 86 w 351"/>
                <a:gd name="T61" fmla="*/ 104 h 638"/>
                <a:gd name="T62" fmla="*/ 83 w 351"/>
                <a:gd name="T63" fmla="*/ 111 h 638"/>
                <a:gd name="T64" fmla="*/ 80 w 351"/>
                <a:gd name="T65" fmla="*/ 116 h 638"/>
                <a:gd name="T66" fmla="*/ 77 w 351"/>
                <a:gd name="T67" fmla="*/ 119 h 638"/>
                <a:gd name="T68" fmla="*/ 78 w 351"/>
                <a:gd name="T69" fmla="*/ 116 h 638"/>
                <a:gd name="T70" fmla="*/ 81 w 351"/>
                <a:gd name="T71" fmla="*/ 104 h 638"/>
                <a:gd name="T72" fmla="*/ 82 w 351"/>
                <a:gd name="T73" fmla="*/ 86 h 638"/>
                <a:gd name="T74" fmla="*/ 78 w 351"/>
                <a:gd name="T75" fmla="*/ 64 h 638"/>
                <a:gd name="T76" fmla="*/ 74 w 351"/>
                <a:gd name="T77" fmla="*/ 56 h 638"/>
                <a:gd name="T78" fmla="*/ 72 w 351"/>
                <a:gd name="T79" fmla="*/ 62 h 638"/>
                <a:gd name="T80" fmla="*/ 68 w 351"/>
                <a:gd name="T81" fmla="*/ 67 h 638"/>
                <a:gd name="T82" fmla="*/ 65 w 351"/>
                <a:gd name="T83" fmla="*/ 71 h 638"/>
                <a:gd name="T84" fmla="*/ 66 w 351"/>
                <a:gd name="T85" fmla="*/ 67 h 638"/>
                <a:gd name="T86" fmla="*/ 66 w 351"/>
                <a:gd name="T87" fmla="*/ 52 h 638"/>
                <a:gd name="T88" fmla="*/ 65 w 351"/>
                <a:gd name="T89" fmla="*/ 35 h 638"/>
                <a:gd name="T90" fmla="*/ 60 w 351"/>
                <a:gd name="T91" fmla="*/ 18 h 638"/>
                <a:gd name="T92" fmla="*/ 57 w 351"/>
                <a:gd name="T93" fmla="*/ 19 h 638"/>
                <a:gd name="T94" fmla="*/ 54 w 351"/>
                <a:gd name="T95" fmla="*/ 28 h 638"/>
                <a:gd name="T96" fmla="*/ 53 w 351"/>
                <a:gd name="T97" fmla="*/ 25 h 638"/>
                <a:gd name="T98" fmla="*/ 50 w 351"/>
                <a:gd name="T99" fmla="*/ 16 h 638"/>
                <a:gd name="T100" fmla="*/ 46 w 351"/>
                <a:gd name="T101" fmla="*/ 7 h 638"/>
                <a:gd name="T102" fmla="*/ 42 w 351"/>
                <a:gd name="T103" fmla="*/ 1 h 6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51" h="638">
                  <a:moveTo>
                    <a:pt x="166" y="0"/>
                  </a:moveTo>
                  <a:lnTo>
                    <a:pt x="150" y="4"/>
                  </a:lnTo>
                  <a:lnTo>
                    <a:pt x="134" y="22"/>
                  </a:lnTo>
                  <a:lnTo>
                    <a:pt x="119" y="48"/>
                  </a:lnTo>
                  <a:lnTo>
                    <a:pt x="106" y="81"/>
                  </a:lnTo>
                  <a:lnTo>
                    <a:pt x="95" y="118"/>
                  </a:lnTo>
                  <a:lnTo>
                    <a:pt x="86" y="154"/>
                  </a:lnTo>
                  <a:lnTo>
                    <a:pt x="82" y="186"/>
                  </a:lnTo>
                  <a:lnTo>
                    <a:pt x="81" y="211"/>
                  </a:lnTo>
                  <a:lnTo>
                    <a:pt x="74" y="192"/>
                  </a:lnTo>
                  <a:lnTo>
                    <a:pt x="69" y="168"/>
                  </a:lnTo>
                  <a:lnTo>
                    <a:pt x="65" y="148"/>
                  </a:lnTo>
                  <a:lnTo>
                    <a:pt x="63" y="140"/>
                  </a:lnTo>
                  <a:lnTo>
                    <a:pt x="46" y="188"/>
                  </a:lnTo>
                  <a:lnTo>
                    <a:pt x="35" y="230"/>
                  </a:lnTo>
                  <a:lnTo>
                    <a:pt x="30" y="267"/>
                  </a:lnTo>
                  <a:lnTo>
                    <a:pt x="29" y="298"/>
                  </a:lnTo>
                  <a:lnTo>
                    <a:pt x="31" y="323"/>
                  </a:lnTo>
                  <a:lnTo>
                    <a:pt x="38" y="343"/>
                  </a:lnTo>
                  <a:lnTo>
                    <a:pt x="46" y="359"/>
                  </a:lnTo>
                  <a:lnTo>
                    <a:pt x="55" y="369"/>
                  </a:lnTo>
                  <a:lnTo>
                    <a:pt x="45" y="362"/>
                  </a:lnTo>
                  <a:lnTo>
                    <a:pt x="36" y="356"/>
                  </a:lnTo>
                  <a:lnTo>
                    <a:pt x="28" y="351"/>
                  </a:lnTo>
                  <a:lnTo>
                    <a:pt x="21" y="345"/>
                  </a:lnTo>
                  <a:lnTo>
                    <a:pt x="15" y="341"/>
                  </a:lnTo>
                  <a:lnTo>
                    <a:pt x="12" y="338"/>
                  </a:lnTo>
                  <a:lnTo>
                    <a:pt x="9" y="336"/>
                  </a:lnTo>
                  <a:lnTo>
                    <a:pt x="8" y="334"/>
                  </a:lnTo>
                  <a:lnTo>
                    <a:pt x="5" y="367"/>
                  </a:lnTo>
                  <a:lnTo>
                    <a:pt x="1" y="407"/>
                  </a:lnTo>
                  <a:lnTo>
                    <a:pt x="0" y="453"/>
                  </a:lnTo>
                  <a:lnTo>
                    <a:pt x="1" y="499"/>
                  </a:lnTo>
                  <a:lnTo>
                    <a:pt x="7" y="545"/>
                  </a:lnTo>
                  <a:lnTo>
                    <a:pt x="18" y="585"/>
                  </a:lnTo>
                  <a:lnTo>
                    <a:pt x="37" y="618"/>
                  </a:lnTo>
                  <a:lnTo>
                    <a:pt x="65" y="638"/>
                  </a:lnTo>
                  <a:lnTo>
                    <a:pt x="71" y="638"/>
                  </a:lnTo>
                  <a:lnTo>
                    <a:pt x="83" y="638"/>
                  </a:lnTo>
                  <a:lnTo>
                    <a:pt x="97" y="638"/>
                  </a:lnTo>
                  <a:lnTo>
                    <a:pt x="114" y="638"/>
                  </a:lnTo>
                  <a:lnTo>
                    <a:pt x="133" y="638"/>
                  </a:lnTo>
                  <a:lnTo>
                    <a:pt x="152" y="638"/>
                  </a:lnTo>
                  <a:lnTo>
                    <a:pt x="173" y="638"/>
                  </a:lnTo>
                  <a:lnTo>
                    <a:pt x="194" y="638"/>
                  </a:lnTo>
                  <a:lnTo>
                    <a:pt x="214" y="638"/>
                  </a:lnTo>
                  <a:lnTo>
                    <a:pt x="234" y="638"/>
                  </a:lnTo>
                  <a:lnTo>
                    <a:pt x="252" y="638"/>
                  </a:lnTo>
                  <a:lnTo>
                    <a:pt x="268" y="638"/>
                  </a:lnTo>
                  <a:lnTo>
                    <a:pt x="282" y="638"/>
                  </a:lnTo>
                  <a:lnTo>
                    <a:pt x="293" y="638"/>
                  </a:lnTo>
                  <a:lnTo>
                    <a:pt x="300" y="638"/>
                  </a:lnTo>
                  <a:lnTo>
                    <a:pt x="302" y="638"/>
                  </a:lnTo>
                  <a:lnTo>
                    <a:pt x="315" y="621"/>
                  </a:lnTo>
                  <a:lnTo>
                    <a:pt x="326" y="594"/>
                  </a:lnTo>
                  <a:lnTo>
                    <a:pt x="336" y="562"/>
                  </a:lnTo>
                  <a:lnTo>
                    <a:pt x="345" y="527"/>
                  </a:lnTo>
                  <a:lnTo>
                    <a:pt x="349" y="491"/>
                  </a:lnTo>
                  <a:lnTo>
                    <a:pt x="351" y="456"/>
                  </a:lnTo>
                  <a:lnTo>
                    <a:pt x="350" y="427"/>
                  </a:lnTo>
                  <a:lnTo>
                    <a:pt x="345" y="402"/>
                  </a:lnTo>
                  <a:lnTo>
                    <a:pt x="342" y="416"/>
                  </a:lnTo>
                  <a:lnTo>
                    <a:pt x="338" y="430"/>
                  </a:lnTo>
                  <a:lnTo>
                    <a:pt x="332" y="441"/>
                  </a:lnTo>
                  <a:lnTo>
                    <a:pt x="326" y="453"/>
                  </a:lnTo>
                  <a:lnTo>
                    <a:pt x="319" y="462"/>
                  </a:lnTo>
                  <a:lnTo>
                    <a:pt x="313" y="469"/>
                  </a:lnTo>
                  <a:lnTo>
                    <a:pt x="308" y="476"/>
                  </a:lnTo>
                  <a:lnTo>
                    <a:pt x="302" y="479"/>
                  </a:lnTo>
                  <a:lnTo>
                    <a:pt x="309" y="464"/>
                  </a:lnTo>
                  <a:lnTo>
                    <a:pt x="317" y="441"/>
                  </a:lnTo>
                  <a:lnTo>
                    <a:pt x="323" y="413"/>
                  </a:lnTo>
                  <a:lnTo>
                    <a:pt x="327" y="379"/>
                  </a:lnTo>
                  <a:lnTo>
                    <a:pt x="328" y="341"/>
                  </a:lnTo>
                  <a:lnTo>
                    <a:pt x="324" y="300"/>
                  </a:lnTo>
                  <a:lnTo>
                    <a:pt x="312" y="256"/>
                  </a:lnTo>
                  <a:lnTo>
                    <a:pt x="293" y="211"/>
                  </a:lnTo>
                  <a:lnTo>
                    <a:pt x="293" y="222"/>
                  </a:lnTo>
                  <a:lnTo>
                    <a:pt x="289" y="234"/>
                  </a:lnTo>
                  <a:lnTo>
                    <a:pt x="285" y="246"/>
                  </a:lnTo>
                  <a:lnTo>
                    <a:pt x="278" y="257"/>
                  </a:lnTo>
                  <a:lnTo>
                    <a:pt x="271" y="268"/>
                  </a:lnTo>
                  <a:lnTo>
                    <a:pt x="265" y="276"/>
                  </a:lnTo>
                  <a:lnTo>
                    <a:pt x="260" y="282"/>
                  </a:lnTo>
                  <a:lnTo>
                    <a:pt x="259" y="284"/>
                  </a:lnTo>
                  <a:lnTo>
                    <a:pt x="262" y="267"/>
                  </a:lnTo>
                  <a:lnTo>
                    <a:pt x="263" y="240"/>
                  </a:lnTo>
                  <a:lnTo>
                    <a:pt x="263" y="208"/>
                  </a:lnTo>
                  <a:lnTo>
                    <a:pt x="262" y="172"/>
                  </a:lnTo>
                  <a:lnTo>
                    <a:pt x="257" y="137"/>
                  </a:lnTo>
                  <a:lnTo>
                    <a:pt x="249" y="102"/>
                  </a:lnTo>
                  <a:lnTo>
                    <a:pt x="239" y="72"/>
                  </a:lnTo>
                  <a:lnTo>
                    <a:pt x="225" y="50"/>
                  </a:lnTo>
                  <a:lnTo>
                    <a:pt x="225" y="73"/>
                  </a:lnTo>
                  <a:lnTo>
                    <a:pt x="220" y="94"/>
                  </a:lnTo>
                  <a:lnTo>
                    <a:pt x="214" y="109"/>
                  </a:lnTo>
                  <a:lnTo>
                    <a:pt x="212" y="115"/>
                  </a:lnTo>
                  <a:lnTo>
                    <a:pt x="210" y="99"/>
                  </a:lnTo>
                  <a:lnTo>
                    <a:pt x="205" y="80"/>
                  </a:lnTo>
                  <a:lnTo>
                    <a:pt x="197" y="61"/>
                  </a:lnTo>
                  <a:lnTo>
                    <a:pt x="189" y="42"/>
                  </a:lnTo>
                  <a:lnTo>
                    <a:pt x="181" y="26"/>
                  </a:lnTo>
                  <a:lnTo>
                    <a:pt x="173" y="12"/>
                  </a:lnTo>
                  <a:lnTo>
                    <a:pt x="168" y="3"/>
                  </a:lnTo>
                  <a:lnTo>
                    <a:pt x="166" y="0"/>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4" name="Freeform 79"/>
            <p:cNvSpPr>
              <a:spLocks/>
            </p:cNvSpPr>
            <p:nvPr/>
          </p:nvSpPr>
          <p:spPr bwMode="auto">
            <a:xfrm>
              <a:off x="3127" y="1589"/>
              <a:ext cx="379" cy="224"/>
            </a:xfrm>
            <a:custGeom>
              <a:avLst/>
              <a:gdLst>
                <a:gd name="T0" fmla="*/ 0 w 758"/>
                <a:gd name="T1" fmla="*/ 57 h 449"/>
                <a:gd name="T2" fmla="*/ 38 w 758"/>
                <a:gd name="T3" fmla="*/ 0 h 449"/>
                <a:gd name="T4" fmla="*/ 75 w 758"/>
                <a:gd name="T5" fmla="*/ 57 h 449"/>
                <a:gd name="T6" fmla="*/ 190 w 758"/>
                <a:gd name="T7" fmla="*/ 57 h 449"/>
                <a:gd name="T8" fmla="*/ 190 w 758"/>
                <a:gd name="T9" fmla="*/ 112 h 449"/>
                <a:gd name="T10" fmla="*/ 0 w 758"/>
                <a:gd name="T11" fmla="*/ 112 h 449"/>
                <a:gd name="T12" fmla="*/ 0 w 758"/>
                <a:gd name="T13" fmla="*/ 57 h 4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8" h="449">
                  <a:moveTo>
                    <a:pt x="0" y="228"/>
                  </a:moveTo>
                  <a:lnTo>
                    <a:pt x="150" y="0"/>
                  </a:lnTo>
                  <a:lnTo>
                    <a:pt x="299" y="228"/>
                  </a:lnTo>
                  <a:lnTo>
                    <a:pt x="758" y="228"/>
                  </a:lnTo>
                  <a:lnTo>
                    <a:pt x="758" y="449"/>
                  </a:lnTo>
                  <a:lnTo>
                    <a:pt x="0" y="449"/>
                  </a:lnTo>
                  <a:lnTo>
                    <a:pt x="0" y="228"/>
                  </a:lnTo>
                  <a:close/>
                </a:path>
              </a:pathLst>
            </a:custGeom>
            <a:solidFill>
              <a:srgbClr val="B2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5" name="Freeform 80"/>
            <p:cNvSpPr>
              <a:spLocks/>
            </p:cNvSpPr>
            <p:nvPr/>
          </p:nvSpPr>
          <p:spPr bwMode="auto">
            <a:xfrm>
              <a:off x="3124" y="1570"/>
              <a:ext cx="386" cy="133"/>
            </a:xfrm>
            <a:custGeom>
              <a:avLst/>
              <a:gdLst>
                <a:gd name="T0" fmla="*/ 191 w 770"/>
                <a:gd name="T1" fmla="*/ 67 h 264"/>
                <a:gd name="T2" fmla="*/ 76 w 770"/>
                <a:gd name="T3" fmla="*/ 67 h 264"/>
                <a:gd name="T4" fmla="*/ 39 w 770"/>
                <a:gd name="T5" fmla="*/ 9 h 264"/>
                <a:gd name="T6" fmla="*/ 2 w 770"/>
                <a:gd name="T7" fmla="*/ 67 h 264"/>
                <a:gd name="T8" fmla="*/ 0 w 770"/>
                <a:gd name="T9" fmla="*/ 60 h 264"/>
                <a:gd name="T10" fmla="*/ 39 w 770"/>
                <a:gd name="T11" fmla="*/ 0 h 264"/>
                <a:gd name="T12" fmla="*/ 78 w 770"/>
                <a:gd name="T13" fmla="*/ 60 h 264"/>
                <a:gd name="T14" fmla="*/ 194 w 770"/>
                <a:gd name="T15" fmla="*/ 60 h 264"/>
                <a:gd name="T16" fmla="*/ 191 w 770"/>
                <a:gd name="T17" fmla="*/ 67 h 2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0" h="264">
                  <a:moveTo>
                    <a:pt x="763" y="264"/>
                  </a:moveTo>
                  <a:lnTo>
                    <a:pt x="304" y="264"/>
                  </a:lnTo>
                  <a:lnTo>
                    <a:pt x="155" y="36"/>
                  </a:lnTo>
                  <a:lnTo>
                    <a:pt x="5" y="264"/>
                  </a:lnTo>
                  <a:lnTo>
                    <a:pt x="0" y="237"/>
                  </a:lnTo>
                  <a:lnTo>
                    <a:pt x="155" y="0"/>
                  </a:lnTo>
                  <a:lnTo>
                    <a:pt x="309" y="237"/>
                  </a:lnTo>
                  <a:lnTo>
                    <a:pt x="770" y="237"/>
                  </a:lnTo>
                  <a:lnTo>
                    <a:pt x="763" y="2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6" name="Rectangle 81"/>
            <p:cNvSpPr>
              <a:spLocks noChangeArrowheads="1"/>
            </p:cNvSpPr>
            <p:nvPr/>
          </p:nvSpPr>
          <p:spPr bwMode="auto">
            <a:xfrm>
              <a:off x="3138" y="1711"/>
              <a:ext cx="134" cy="1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77" name="Freeform 82"/>
            <p:cNvSpPr>
              <a:spLocks/>
            </p:cNvSpPr>
            <p:nvPr/>
          </p:nvSpPr>
          <p:spPr bwMode="auto">
            <a:xfrm>
              <a:off x="3202" y="1570"/>
              <a:ext cx="308" cy="119"/>
            </a:xfrm>
            <a:custGeom>
              <a:avLst/>
              <a:gdLst>
                <a:gd name="T0" fmla="*/ 0 w 615"/>
                <a:gd name="T1" fmla="*/ 0 h 237"/>
                <a:gd name="T2" fmla="*/ 39 w 615"/>
                <a:gd name="T3" fmla="*/ 60 h 237"/>
                <a:gd name="T4" fmla="*/ 154 w 615"/>
                <a:gd name="T5" fmla="*/ 60 h 237"/>
                <a:gd name="T6" fmla="*/ 115 w 615"/>
                <a:gd name="T7" fmla="*/ 0 h 237"/>
                <a:gd name="T8" fmla="*/ 0 w 615"/>
                <a:gd name="T9" fmla="*/ 0 h 2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15" h="237">
                  <a:moveTo>
                    <a:pt x="0" y="0"/>
                  </a:moveTo>
                  <a:lnTo>
                    <a:pt x="154" y="237"/>
                  </a:lnTo>
                  <a:lnTo>
                    <a:pt x="615" y="237"/>
                  </a:lnTo>
                  <a:lnTo>
                    <a:pt x="460" y="0"/>
                  </a:lnTo>
                  <a:lnTo>
                    <a:pt x="0" y="0"/>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78" name="Rectangle 83"/>
            <p:cNvSpPr>
              <a:spLocks noChangeArrowheads="1"/>
            </p:cNvSpPr>
            <p:nvPr/>
          </p:nvSpPr>
          <p:spPr bwMode="auto">
            <a:xfrm>
              <a:off x="3147" y="1719"/>
              <a:ext cx="114" cy="94"/>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79" name="Rectangle 84"/>
            <p:cNvSpPr>
              <a:spLocks noChangeArrowheads="1"/>
            </p:cNvSpPr>
            <p:nvPr/>
          </p:nvSpPr>
          <p:spPr bwMode="auto">
            <a:xfrm>
              <a:off x="3032" y="1813"/>
              <a:ext cx="1126"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0" name="Freeform 85"/>
            <p:cNvSpPr>
              <a:spLocks/>
            </p:cNvSpPr>
            <p:nvPr/>
          </p:nvSpPr>
          <p:spPr bwMode="auto">
            <a:xfrm>
              <a:off x="3485" y="1432"/>
              <a:ext cx="435" cy="205"/>
            </a:xfrm>
            <a:custGeom>
              <a:avLst/>
              <a:gdLst>
                <a:gd name="T0" fmla="*/ 95 w 871"/>
                <a:gd name="T1" fmla="*/ 19 h 409"/>
                <a:gd name="T2" fmla="*/ 217 w 871"/>
                <a:gd name="T3" fmla="*/ 19 h 409"/>
                <a:gd name="T4" fmla="*/ 163 w 871"/>
                <a:gd name="T5" fmla="*/ 103 h 409"/>
                <a:gd name="T6" fmla="*/ 0 w 871"/>
                <a:gd name="T7" fmla="*/ 103 h 409"/>
                <a:gd name="T8" fmla="*/ 55 w 871"/>
                <a:gd name="T9" fmla="*/ 19 h 409"/>
                <a:gd name="T10" fmla="*/ 76 w 871"/>
                <a:gd name="T11" fmla="*/ 19 h 409"/>
                <a:gd name="T12" fmla="*/ 76 w 871"/>
                <a:gd name="T13" fmla="*/ 0 h 409"/>
                <a:gd name="T14" fmla="*/ 95 w 871"/>
                <a:gd name="T15" fmla="*/ 0 h 409"/>
                <a:gd name="T16" fmla="*/ 95 w 871"/>
                <a:gd name="T17" fmla="*/ 19 h 40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1" h="409">
                  <a:moveTo>
                    <a:pt x="380" y="73"/>
                  </a:moveTo>
                  <a:lnTo>
                    <a:pt x="871" y="73"/>
                  </a:lnTo>
                  <a:lnTo>
                    <a:pt x="652" y="409"/>
                  </a:lnTo>
                  <a:lnTo>
                    <a:pt x="0" y="409"/>
                  </a:lnTo>
                  <a:lnTo>
                    <a:pt x="220" y="73"/>
                  </a:lnTo>
                  <a:lnTo>
                    <a:pt x="306" y="73"/>
                  </a:lnTo>
                  <a:lnTo>
                    <a:pt x="306" y="0"/>
                  </a:lnTo>
                  <a:lnTo>
                    <a:pt x="380" y="0"/>
                  </a:lnTo>
                  <a:lnTo>
                    <a:pt x="380" y="73"/>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1" name="Freeform 86"/>
            <p:cNvSpPr>
              <a:spLocks/>
            </p:cNvSpPr>
            <p:nvPr/>
          </p:nvSpPr>
          <p:spPr bwMode="auto">
            <a:xfrm>
              <a:off x="3489" y="1495"/>
              <a:ext cx="537" cy="318"/>
            </a:xfrm>
            <a:custGeom>
              <a:avLst/>
              <a:gdLst>
                <a:gd name="T0" fmla="*/ 269 w 1073"/>
                <a:gd name="T1" fmla="*/ 81 h 636"/>
                <a:gd name="T2" fmla="*/ 216 w 1073"/>
                <a:gd name="T3" fmla="*/ 0 h 636"/>
                <a:gd name="T4" fmla="*/ 163 w 1073"/>
                <a:gd name="T5" fmla="*/ 81 h 636"/>
                <a:gd name="T6" fmla="*/ 0 w 1073"/>
                <a:gd name="T7" fmla="*/ 81 h 636"/>
                <a:gd name="T8" fmla="*/ 0 w 1073"/>
                <a:gd name="T9" fmla="*/ 159 h 636"/>
                <a:gd name="T10" fmla="*/ 269 w 1073"/>
                <a:gd name="T11" fmla="*/ 159 h 636"/>
                <a:gd name="T12" fmla="*/ 269 w 1073"/>
                <a:gd name="T13" fmla="*/ 81 h 6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3" h="636">
                  <a:moveTo>
                    <a:pt x="1073" y="323"/>
                  </a:moveTo>
                  <a:lnTo>
                    <a:pt x="862" y="0"/>
                  </a:lnTo>
                  <a:lnTo>
                    <a:pt x="651" y="323"/>
                  </a:lnTo>
                  <a:lnTo>
                    <a:pt x="0" y="323"/>
                  </a:lnTo>
                  <a:lnTo>
                    <a:pt x="0" y="636"/>
                  </a:lnTo>
                  <a:lnTo>
                    <a:pt x="1073" y="636"/>
                  </a:lnTo>
                  <a:lnTo>
                    <a:pt x="1073" y="323"/>
                  </a:lnTo>
                  <a:close/>
                </a:path>
              </a:pathLst>
            </a:custGeom>
            <a:solidFill>
              <a:srgbClr val="B2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2" name="Rectangle 87"/>
            <p:cNvSpPr>
              <a:spLocks noChangeArrowheads="1"/>
            </p:cNvSpPr>
            <p:nvPr/>
          </p:nvSpPr>
          <p:spPr bwMode="auto">
            <a:xfrm>
              <a:off x="3498" y="1668"/>
              <a:ext cx="312" cy="139"/>
            </a:xfrm>
            <a:prstGeom prst="rect">
              <a:avLst/>
            </a:prstGeom>
            <a:solidFill>
              <a:srgbClr val="D8B2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3" name="Freeform 88"/>
            <p:cNvSpPr>
              <a:spLocks/>
            </p:cNvSpPr>
            <p:nvPr/>
          </p:nvSpPr>
          <p:spPr bwMode="auto">
            <a:xfrm>
              <a:off x="3937" y="1757"/>
              <a:ext cx="174" cy="56"/>
            </a:xfrm>
            <a:custGeom>
              <a:avLst/>
              <a:gdLst>
                <a:gd name="T0" fmla="*/ 76 w 348"/>
                <a:gd name="T1" fmla="*/ 13 h 113"/>
                <a:gd name="T2" fmla="*/ 76 w 348"/>
                <a:gd name="T3" fmla="*/ 0 h 113"/>
                <a:gd name="T4" fmla="*/ 0 w 348"/>
                <a:gd name="T5" fmla="*/ 0 h 113"/>
                <a:gd name="T6" fmla="*/ 0 w 348"/>
                <a:gd name="T7" fmla="*/ 28 h 113"/>
                <a:gd name="T8" fmla="*/ 87 w 348"/>
                <a:gd name="T9" fmla="*/ 28 h 113"/>
                <a:gd name="T10" fmla="*/ 87 w 348"/>
                <a:gd name="T11" fmla="*/ 13 h 113"/>
                <a:gd name="T12" fmla="*/ 76 w 348"/>
                <a:gd name="T13" fmla="*/ 13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8" h="113">
                  <a:moveTo>
                    <a:pt x="303" y="55"/>
                  </a:moveTo>
                  <a:lnTo>
                    <a:pt x="303" y="0"/>
                  </a:lnTo>
                  <a:lnTo>
                    <a:pt x="0" y="0"/>
                  </a:lnTo>
                  <a:lnTo>
                    <a:pt x="0" y="113"/>
                  </a:lnTo>
                  <a:lnTo>
                    <a:pt x="348" y="113"/>
                  </a:lnTo>
                  <a:lnTo>
                    <a:pt x="348" y="55"/>
                  </a:lnTo>
                  <a:lnTo>
                    <a:pt x="303" y="55"/>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4" name="Rectangle 89"/>
            <p:cNvSpPr>
              <a:spLocks noChangeArrowheads="1"/>
            </p:cNvSpPr>
            <p:nvPr/>
          </p:nvSpPr>
          <p:spPr bwMode="auto">
            <a:xfrm>
              <a:off x="3937" y="1665"/>
              <a:ext cx="74" cy="92"/>
            </a:xfrm>
            <a:prstGeom prst="rect">
              <a:avLst/>
            </a:prstGeom>
            <a:solidFill>
              <a:srgbClr val="C1841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5" name="Rectangle 90"/>
            <p:cNvSpPr>
              <a:spLocks noChangeArrowheads="1"/>
            </p:cNvSpPr>
            <p:nvPr/>
          </p:nvSpPr>
          <p:spPr bwMode="auto">
            <a:xfrm>
              <a:off x="3646" y="1683"/>
              <a:ext cx="134" cy="104"/>
            </a:xfrm>
            <a:prstGeom prst="rect">
              <a:avLst/>
            </a:prstGeom>
            <a:solidFill>
              <a:srgbClr val="C1841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6" name="Rectangle 91"/>
            <p:cNvSpPr>
              <a:spLocks noChangeArrowheads="1"/>
            </p:cNvSpPr>
            <p:nvPr/>
          </p:nvSpPr>
          <p:spPr bwMode="auto">
            <a:xfrm>
              <a:off x="3952" y="1675"/>
              <a:ext cx="45" cy="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7" name="Freeform 92"/>
            <p:cNvSpPr>
              <a:spLocks/>
            </p:cNvSpPr>
            <p:nvPr/>
          </p:nvSpPr>
          <p:spPr bwMode="auto">
            <a:xfrm>
              <a:off x="3485" y="1469"/>
              <a:ext cx="545" cy="188"/>
            </a:xfrm>
            <a:custGeom>
              <a:avLst/>
              <a:gdLst>
                <a:gd name="T0" fmla="*/ 2 w 1091"/>
                <a:gd name="T1" fmla="*/ 94 h 375"/>
                <a:gd name="T2" fmla="*/ 165 w 1091"/>
                <a:gd name="T3" fmla="*/ 94 h 375"/>
                <a:gd name="T4" fmla="*/ 217 w 1091"/>
                <a:gd name="T5" fmla="*/ 13 h 375"/>
                <a:gd name="T6" fmla="*/ 270 w 1091"/>
                <a:gd name="T7" fmla="*/ 94 h 375"/>
                <a:gd name="T8" fmla="*/ 272 w 1091"/>
                <a:gd name="T9" fmla="*/ 84 h 375"/>
                <a:gd name="T10" fmla="*/ 217 w 1091"/>
                <a:gd name="T11" fmla="*/ 0 h 375"/>
                <a:gd name="T12" fmla="*/ 163 w 1091"/>
                <a:gd name="T13" fmla="*/ 84 h 375"/>
                <a:gd name="T14" fmla="*/ 0 w 1091"/>
                <a:gd name="T15" fmla="*/ 84 h 375"/>
                <a:gd name="T16" fmla="*/ 2 w 1091"/>
                <a:gd name="T17" fmla="*/ 94 h 3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91" h="375">
                  <a:moveTo>
                    <a:pt x="9" y="375"/>
                  </a:moveTo>
                  <a:lnTo>
                    <a:pt x="660" y="375"/>
                  </a:lnTo>
                  <a:lnTo>
                    <a:pt x="871" y="52"/>
                  </a:lnTo>
                  <a:lnTo>
                    <a:pt x="1082" y="375"/>
                  </a:lnTo>
                  <a:lnTo>
                    <a:pt x="1091" y="336"/>
                  </a:lnTo>
                  <a:lnTo>
                    <a:pt x="871" y="0"/>
                  </a:lnTo>
                  <a:lnTo>
                    <a:pt x="652" y="336"/>
                  </a:lnTo>
                  <a:lnTo>
                    <a:pt x="0" y="336"/>
                  </a:lnTo>
                  <a:lnTo>
                    <a:pt x="9" y="3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88" name="Rectangle 93"/>
            <p:cNvSpPr>
              <a:spLocks noChangeArrowheads="1"/>
            </p:cNvSpPr>
            <p:nvPr/>
          </p:nvSpPr>
          <p:spPr bwMode="auto">
            <a:xfrm>
              <a:off x="3684" y="1689"/>
              <a:ext cx="58"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9" name="Rectangle 94"/>
            <p:cNvSpPr>
              <a:spLocks noChangeArrowheads="1"/>
            </p:cNvSpPr>
            <p:nvPr/>
          </p:nvSpPr>
          <p:spPr bwMode="auto">
            <a:xfrm>
              <a:off x="3653" y="1689"/>
              <a:ext cx="24"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0" name="Rectangle 95"/>
            <p:cNvSpPr>
              <a:spLocks noChangeArrowheads="1"/>
            </p:cNvSpPr>
            <p:nvPr/>
          </p:nvSpPr>
          <p:spPr bwMode="auto">
            <a:xfrm>
              <a:off x="3750" y="1689"/>
              <a:ext cx="23"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1" name="Rectangle 96"/>
            <p:cNvSpPr>
              <a:spLocks noChangeArrowheads="1"/>
            </p:cNvSpPr>
            <p:nvPr/>
          </p:nvSpPr>
          <p:spPr bwMode="auto">
            <a:xfrm>
              <a:off x="3857" y="1689"/>
              <a:ext cx="3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2" name="Rectangle 97"/>
            <p:cNvSpPr>
              <a:spLocks noChangeArrowheads="1"/>
            </p:cNvSpPr>
            <p:nvPr/>
          </p:nvSpPr>
          <p:spPr bwMode="auto">
            <a:xfrm>
              <a:off x="3833" y="1689"/>
              <a:ext cx="1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3" name="Rectangle 98"/>
            <p:cNvSpPr>
              <a:spLocks noChangeArrowheads="1"/>
            </p:cNvSpPr>
            <p:nvPr/>
          </p:nvSpPr>
          <p:spPr bwMode="auto">
            <a:xfrm>
              <a:off x="3902" y="1689"/>
              <a:ext cx="1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4" name="Freeform 99"/>
            <p:cNvSpPr>
              <a:spLocks/>
            </p:cNvSpPr>
            <p:nvPr/>
          </p:nvSpPr>
          <p:spPr bwMode="auto">
            <a:xfrm>
              <a:off x="3888" y="1565"/>
              <a:ext cx="27" cy="20"/>
            </a:xfrm>
            <a:custGeom>
              <a:avLst/>
              <a:gdLst>
                <a:gd name="T0" fmla="*/ 5 w 55"/>
                <a:gd name="T1" fmla="*/ 0 h 42"/>
                <a:gd name="T2" fmla="*/ 3 w 55"/>
                <a:gd name="T3" fmla="*/ 2 h 42"/>
                <a:gd name="T4" fmla="*/ 1 w 55"/>
                <a:gd name="T5" fmla="*/ 4 h 42"/>
                <a:gd name="T6" fmla="*/ 0 w 55"/>
                <a:gd name="T7" fmla="*/ 7 h 42"/>
                <a:gd name="T8" fmla="*/ 0 w 55"/>
                <a:gd name="T9" fmla="*/ 10 h 42"/>
                <a:gd name="T10" fmla="*/ 13 w 55"/>
                <a:gd name="T11" fmla="*/ 10 h 42"/>
                <a:gd name="T12" fmla="*/ 5 w 55"/>
                <a:gd name="T13" fmla="*/ 0 h 4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 h="42">
                  <a:moveTo>
                    <a:pt x="21" y="0"/>
                  </a:moveTo>
                  <a:lnTo>
                    <a:pt x="13" y="8"/>
                  </a:lnTo>
                  <a:lnTo>
                    <a:pt x="7" y="19"/>
                  </a:lnTo>
                  <a:lnTo>
                    <a:pt x="2" y="30"/>
                  </a:lnTo>
                  <a:lnTo>
                    <a:pt x="0" y="42"/>
                  </a:lnTo>
                  <a:lnTo>
                    <a:pt x="55" y="42"/>
                  </a:ln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5" name="Freeform 100"/>
            <p:cNvSpPr>
              <a:spLocks/>
            </p:cNvSpPr>
            <p:nvPr/>
          </p:nvSpPr>
          <p:spPr bwMode="auto">
            <a:xfrm>
              <a:off x="3925" y="1565"/>
              <a:ext cx="28" cy="20"/>
            </a:xfrm>
            <a:custGeom>
              <a:avLst/>
              <a:gdLst>
                <a:gd name="T0" fmla="*/ 9 w 55"/>
                <a:gd name="T1" fmla="*/ 0 h 42"/>
                <a:gd name="T2" fmla="*/ 11 w 55"/>
                <a:gd name="T3" fmla="*/ 2 h 42"/>
                <a:gd name="T4" fmla="*/ 12 w 55"/>
                <a:gd name="T5" fmla="*/ 4 h 42"/>
                <a:gd name="T6" fmla="*/ 14 w 55"/>
                <a:gd name="T7" fmla="*/ 7 h 42"/>
                <a:gd name="T8" fmla="*/ 14 w 55"/>
                <a:gd name="T9" fmla="*/ 10 h 42"/>
                <a:gd name="T10" fmla="*/ 0 w 55"/>
                <a:gd name="T11" fmla="*/ 10 h 42"/>
                <a:gd name="T12" fmla="*/ 9 w 55"/>
                <a:gd name="T13" fmla="*/ 0 h 4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 h="42">
                  <a:moveTo>
                    <a:pt x="33" y="0"/>
                  </a:moveTo>
                  <a:lnTo>
                    <a:pt x="41" y="8"/>
                  </a:lnTo>
                  <a:lnTo>
                    <a:pt x="48" y="19"/>
                  </a:lnTo>
                  <a:lnTo>
                    <a:pt x="53" y="30"/>
                  </a:lnTo>
                  <a:lnTo>
                    <a:pt x="55" y="42"/>
                  </a:lnTo>
                  <a:lnTo>
                    <a:pt x="0" y="42"/>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6" name="Freeform 101"/>
            <p:cNvSpPr>
              <a:spLocks/>
            </p:cNvSpPr>
            <p:nvPr/>
          </p:nvSpPr>
          <p:spPr bwMode="auto">
            <a:xfrm>
              <a:off x="3904" y="1554"/>
              <a:ext cx="32" cy="27"/>
            </a:xfrm>
            <a:custGeom>
              <a:avLst/>
              <a:gdLst>
                <a:gd name="T0" fmla="*/ 8 w 66"/>
                <a:gd name="T1" fmla="*/ 14 h 53"/>
                <a:gd name="T2" fmla="*/ 16 w 66"/>
                <a:gd name="T3" fmla="*/ 3 h 53"/>
                <a:gd name="T4" fmla="*/ 14 w 66"/>
                <a:gd name="T5" fmla="*/ 2 h 53"/>
                <a:gd name="T6" fmla="*/ 12 w 66"/>
                <a:gd name="T7" fmla="*/ 1 h 53"/>
                <a:gd name="T8" fmla="*/ 10 w 66"/>
                <a:gd name="T9" fmla="*/ 1 h 53"/>
                <a:gd name="T10" fmla="*/ 8 w 66"/>
                <a:gd name="T11" fmla="*/ 0 h 53"/>
                <a:gd name="T12" fmla="*/ 6 w 66"/>
                <a:gd name="T13" fmla="*/ 1 h 53"/>
                <a:gd name="T14" fmla="*/ 3 w 66"/>
                <a:gd name="T15" fmla="*/ 1 h 53"/>
                <a:gd name="T16" fmla="*/ 1 w 66"/>
                <a:gd name="T17" fmla="*/ 2 h 53"/>
                <a:gd name="T18" fmla="*/ 0 w 66"/>
                <a:gd name="T19" fmla="*/ 3 h 53"/>
                <a:gd name="T20" fmla="*/ 8 w 66"/>
                <a:gd name="T21" fmla="*/ 14 h 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6" h="53">
                  <a:moveTo>
                    <a:pt x="33" y="53"/>
                  </a:moveTo>
                  <a:lnTo>
                    <a:pt x="66" y="12"/>
                  </a:lnTo>
                  <a:lnTo>
                    <a:pt x="59" y="7"/>
                  </a:lnTo>
                  <a:lnTo>
                    <a:pt x="52" y="4"/>
                  </a:lnTo>
                  <a:lnTo>
                    <a:pt x="43" y="2"/>
                  </a:lnTo>
                  <a:lnTo>
                    <a:pt x="34" y="0"/>
                  </a:lnTo>
                  <a:lnTo>
                    <a:pt x="25" y="2"/>
                  </a:lnTo>
                  <a:lnTo>
                    <a:pt x="15" y="4"/>
                  </a:lnTo>
                  <a:lnTo>
                    <a:pt x="7" y="7"/>
                  </a:lnTo>
                  <a:lnTo>
                    <a:pt x="0" y="12"/>
                  </a:lnTo>
                  <a:lnTo>
                    <a:pt x="33"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7" name="Freeform 102"/>
            <p:cNvSpPr>
              <a:spLocks/>
            </p:cNvSpPr>
            <p:nvPr/>
          </p:nvSpPr>
          <p:spPr bwMode="auto">
            <a:xfrm>
              <a:off x="3924" y="1578"/>
              <a:ext cx="174" cy="87"/>
            </a:xfrm>
            <a:custGeom>
              <a:avLst/>
              <a:gdLst>
                <a:gd name="T0" fmla="*/ 1 w 348"/>
                <a:gd name="T1" fmla="*/ 34 h 174"/>
                <a:gd name="T2" fmla="*/ 22 w 348"/>
                <a:gd name="T3" fmla="*/ 0 h 174"/>
                <a:gd name="T4" fmla="*/ 31 w 348"/>
                <a:gd name="T5" fmla="*/ 0 h 174"/>
                <a:gd name="T6" fmla="*/ 9 w 348"/>
                <a:gd name="T7" fmla="*/ 34 h 174"/>
                <a:gd name="T8" fmla="*/ 43 w 348"/>
                <a:gd name="T9" fmla="*/ 34 h 174"/>
                <a:gd name="T10" fmla="*/ 65 w 348"/>
                <a:gd name="T11" fmla="*/ 0 h 174"/>
                <a:gd name="T12" fmla="*/ 87 w 348"/>
                <a:gd name="T13" fmla="*/ 34 h 174"/>
                <a:gd name="T14" fmla="*/ 85 w 348"/>
                <a:gd name="T15" fmla="*/ 44 h 174"/>
                <a:gd name="T16" fmla="*/ 65 w 348"/>
                <a:gd name="T17" fmla="*/ 13 h 174"/>
                <a:gd name="T18" fmla="*/ 45 w 348"/>
                <a:gd name="T19" fmla="*/ 44 h 174"/>
                <a:gd name="T20" fmla="*/ 3 w 348"/>
                <a:gd name="T21" fmla="*/ 44 h 174"/>
                <a:gd name="T22" fmla="*/ 0 w 348"/>
                <a:gd name="T23" fmla="*/ 34 h 174"/>
                <a:gd name="T24" fmla="*/ 1 w 348"/>
                <a:gd name="T25" fmla="*/ 34 h 17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48" h="174">
                  <a:moveTo>
                    <a:pt x="1" y="136"/>
                  </a:moveTo>
                  <a:lnTo>
                    <a:pt x="88" y="0"/>
                  </a:lnTo>
                  <a:lnTo>
                    <a:pt x="122" y="0"/>
                  </a:lnTo>
                  <a:lnTo>
                    <a:pt x="35" y="136"/>
                  </a:lnTo>
                  <a:lnTo>
                    <a:pt x="171" y="136"/>
                  </a:lnTo>
                  <a:lnTo>
                    <a:pt x="259" y="0"/>
                  </a:lnTo>
                  <a:lnTo>
                    <a:pt x="348" y="136"/>
                  </a:lnTo>
                  <a:lnTo>
                    <a:pt x="340" y="174"/>
                  </a:lnTo>
                  <a:lnTo>
                    <a:pt x="259" y="50"/>
                  </a:lnTo>
                  <a:lnTo>
                    <a:pt x="179" y="174"/>
                  </a:lnTo>
                  <a:lnTo>
                    <a:pt x="9" y="174"/>
                  </a:lnTo>
                  <a:lnTo>
                    <a:pt x="0" y="136"/>
                  </a:lnTo>
                  <a:lnTo>
                    <a:pt x="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98" name="Rectangle 103"/>
            <p:cNvSpPr>
              <a:spLocks noChangeArrowheads="1"/>
            </p:cNvSpPr>
            <p:nvPr/>
          </p:nvSpPr>
          <p:spPr bwMode="auto">
            <a:xfrm>
              <a:off x="4038" y="1789"/>
              <a:ext cx="69"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99" name="Rectangle 104"/>
            <p:cNvSpPr>
              <a:spLocks noChangeArrowheads="1"/>
            </p:cNvSpPr>
            <p:nvPr/>
          </p:nvSpPr>
          <p:spPr bwMode="auto">
            <a:xfrm>
              <a:off x="4015" y="1762"/>
              <a:ext cx="69"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400" name="Freeform 105"/>
            <p:cNvSpPr>
              <a:spLocks/>
            </p:cNvSpPr>
            <p:nvPr/>
          </p:nvSpPr>
          <p:spPr bwMode="auto">
            <a:xfrm>
              <a:off x="4014" y="1604"/>
              <a:ext cx="80" cy="61"/>
            </a:xfrm>
            <a:custGeom>
              <a:avLst/>
              <a:gdLst>
                <a:gd name="T0" fmla="*/ 40 w 161"/>
                <a:gd name="T1" fmla="*/ 30 h 124"/>
                <a:gd name="T2" fmla="*/ 20 w 161"/>
                <a:gd name="T3" fmla="*/ 0 h 124"/>
                <a:gd name="T4" fmla="*/ 0 w 161"/>
                <a:gd name="T5" fmla="*/ 30 h 124"/>
                <a:gd name="T6" fmla="*/ 40 w 161"/>
                <a:gd name="T7" fmla="*/ 30 h 12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1" h="124">
                  <a:moveTo>
                    <a:pt x="161" y="124"/>
                  </a:moveTo>
                  <a:lnTo>
                    <a:pt x="80" y="0"/>
                  </a:lnTo>
                  <a:lnTo>
                    <a:pt x="0" y="124"/>
                  </a:lnTo>
                  <a:lnTo>
                    <a:pt x="161" y="124"/>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1" name="Rectangle 106"/>
            <p:cNvSpPr>
              <a:spLocks noChangeArrowheads="1"/>
            </p:cNvSpPr>
            <p:nvPr/>
          </p:nvSpPr>
          <p:spPr bwMode="auto">
            <a:xfrm>
              <a:off x="4076" y="1665"/>
              <a:ext cx="9"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402" name="Freeform 107"/>
            <p:cNvSpPr>
              <a:spLocks/>
            </p:cNvSpPr>
            <p:nvPr/>
          </p:nvSpPr>
          <p:spPr bwMode="auto">
            <a:xfrm>
              <a:off x="3942" y="1578"/>
              <a:ext cx="111" cy="68"/>
            </a:xfrm>
            <a:custGeom>
              <a:avLst/>
              <a:gdLst>
                <a:gd name="T0" fmla="*/ 21 w 224"/>
                <a:gd name="T1" fmla="*/ 0 h 136"/>
                <a:gd name="T2" fmla="*/ 0 w 224"/>
                <a:gd name="T3" fmla="*/ 34 h 136"/>
                <a:gd name="T4" fmla="*/ 33 w 224"/>
                <a:gd name="T5" fmla="*/ 34 h 136"/>
                <a:gd name="T6" fmla="*/ 55 w 224"/>
                <a:gd name="T7" fmla="*/ 0 h 136"/>
                <a:gd name="T8" fmla="*/ 21 w 224"/>
                <a:gd name="T9" fmla="*/ 0 h 1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 h="136">
                  <a:moveTo>
                    <a:pt x="87" y="0"/>
                  </a:moveTo>
                  <a:lnTo>
                    <a:pt x="0" y="136"/>
                  </a:lnTo>
                  <a:lnTo>
                    <a:pt x="136" y="136"/>
                  </a:lnTo>
                  <a:lnTo>
                    <a:pt x="224" y="0"/>
                  </a:lnTo>
                  <a:lnTo>
                    <a:pt x="87" y="0"/>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3" name="Rectangle 108"/>
            <p:cNvSpPr>
              <a:spLocks noChangeArrowheads="1"/>
            </p:cNvSpPr>
            <p:nvPr/>
          </p:nvSpPr>
          <p:spPr bwMode="auto">
            <a:xfrm>
              <a:off x="4011" y="1665"/>
              <a:ext cx="15"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404" name="Rectangle 109"/>
            <p:cNvSpPr>
              <a:spLocks noChangeArrowheads="1"/>
            </p:cNvSpPr>
            <p:nvPr/>
          </p:nvSpPr>
          <p:spPr bwMode="auto">
            <a:xfrm>
              <a:off x="3937" y="1665"/>
              <a:ext cx="15"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405" name="Freeform 110"/>
            <p:cNvSpPr>
              <a:spLocks/>
            </p:cNvSpPr>
            <p:nvPr/>
          </p:nvSpPr>
          <p:spPr bwMode="auto">
            <a:xfrm>
              <a:off x="2830" y="1813"/>
              <a:ext cx="442" cy="221"/>
            </a:xfrm>
            <a:custGeom>
              <a:avLst/>
              <a:gdLst>
                <a:gd name="T0" fmla="*/ 162 w 882"/>
                <a:gd name="T1" fmla="*/ 1 h 442"/>
                <a:gd name="T2" fmla="*/ 171 w 882"/>
                <a:gd name="T3" fmla="*/ 6 h 442"/>
                <a:gd name="T4" fmla="*/ 177 w 882"/>
                <a:gd name="T5" fmla="*/ 13 h 442"/>
                <a:gd name="T6" fmla="*/ 171 w 882"/>
                <a:gd name="T7" fmla="*/ 20 h 442"/>
                <a:gd name="T8" fmla="*/ 154 w 882"/>
                <a:gd name="T9" fmla="*/ 24 h 442"/>
                <a:gd name="T10" fmla="*/ 139 w 882"/>
                <a:gd name="T11" fmla="*/ 26 h 442"/>
                <a:gd name="T12" fmla="*/ 124 w 882"/>
                <a:gd name="T13" fmla="*/ 28 h 442"/>
                <a:gd name="T14" fmla="*/ 107 w 882"/>
                <a:gd name="T15" fmla="*/ 30 h 442"/>
                <a:gd name="T16" fmla="*/ 91 w 882"/>
                <a:gd name="T17" fmla="*/ 32 h 442"/>
                <a:gd name="T18" fmla="*/ 74 w 882"/>
                <a:gd name="T19" fmla="*/ 34 h 442"/>
                <a:gd name="T20" fmla="*/ 58 w 882"/>
                <a:gd name="T21" fmla="*/ 37 h 442"/>
                <a:gd name="T22" fmla="*/ 43 w 882"/>
                <a:gd name="T23" fmla="*/ 41 h 442"/>
                <a:gd name="T24" fmla="*/ 29 w 882"/>
                <a:gd name="T25" fmla="*/ 46 h 442"/>
                <a:gd name="T26" fmla="*/ 18 w 882"/>
                <a:gd name="T27" fmla="*/ 52 h 442"/>
                <a:gd name="T28" fmla="*/ 8 w 882"/>
                <a:gd name="T29" fmla="*/ 61 h 442"/>
                <a:gd name="T30" fmla="*/ 2 w 882"/>
                <a:gd name="T31" fmla="*/ 70 h 442"/>
                <a:gd name="T32" fmla="*/ 0 w 882"/>
                <a:gd name="T33" fmla="*/ 80 h 442"/>
                <a:gd name="T34" fmla="*/ 3 w 882"/>
                <a:gd name="T35" fmla="*/ 89 h 442"/>
                <a:gd name="T36" fmla="*/ 11 w 882"/>
                <a:gd name="T37" fmla="*/ 99 h 442"/>
                <a:gd name="T38" fmla="*/ 25 w 882"/>
                <a:gd name="T39" fmla="*/ 107 h 442"/>
                <a:gd name="T40" fmla="*/ 38 w 882"/>
                <a:gd name="T41" fmla="*/ 111 h 442"/>
                <a:gd name="T42" fmla="*/ 49 w 882"/>
                <a:gd name="T43" fmla="*/ 111 h 442"/>
                <a:gd name="T44" fmla="*/ 64 w 882"/>
                <a:gd name="T45" fmla="*/ 111 h 442"/>
                <a:gd name="T46" fmla="*/ 81 w 882"/>
                <a:gd name="T47" fmla="*/ 111 h 442"/>
                <a:gd name="T48" fmla="*/ 98 w 882"/>
                <a:gd name="T49" fmla="*/ 111 h 442"/>
                <a:gd name="T50" fmla="*/ 114 w 882"/>
                <a:gd name="T51" fmla="*/ 111 h 442"/>
                <a:gd name="T52" fmla="*/ 126 w 882"/>
                <a:gd name="T53" fmla="*/ 111 h 442"/>
                <a:gd name="T54" fmla="*/ 133 w 882"/>
                <a:gd name="T55" fmla="*/ 111 h 442"/>
                <a:gd name="T56" fmla="*/ 127 w 882"/>
                <a:gd name="T57" fmla="*/ 109 h 442"/>
                <a:gd name="T58" fmla="*/ 110 w 882"/>
                <a:gd name="T59" fmla="*/ 106 h 442"/>
                <a:gd name="T60" fmla="*/ 91 w 882"/>
                <a:gd name="T61" fmla="*/ 101 h 442"/>
                <a:gd name="T62" fmla="*/ 74 w 882"/>
                <a:gd name="T63" fmla="*/ 96 h 442"/>
                <a:gd name="T64" fmla="*/ 59 w 882"/>
                <a:gd name="T65" fmla="*/ 89 h 442"/>
                <a:gd name="T66" fmla="*/ 49 w 882"/>
                <a:gd name="T67" fmla="*/ 81 h 442"/>
                <a:gd name="T68" fmla="*/ 45 w 882"/>
                <a:gd name="T69" fmla="*/ 71 h 442"/>
                <a:gd name="T70" fmla="*/ 51 w 882"/>
                <a:gd name="T71" fmla="*/ 61 h 442"/>
                <a:gd name="T72" fmla="*/ 62 w 882"/>
                <a:gd name="T73" fmla="*/ 52 h 442"/>
                <a:gd name="T74" fmla="*/ 76 w 882"/>
                <a:gd name="T75" fmla="*/ 48 h 442"/>
                <a:gd name="T76" fmla="*/ 94 w 882"/>
                <a:gd name="T77" fmla="*/ 45 h 442"/>
                <a:gd name="T78" fmla="*/ 115 w 882"/>
                <a:gd name="T79" fmla="*/ 43 h 442"/>
                <a:gd name="T80" fmla="*/ 137 w 882"/>
                <a:gd name="T81" fmla="*/ 41 h 442"/>
                <a:gd name="T82" fmla="*/ 158 w 882"/>
                <a:gd name="T83" fmla="*/ 39 h 442"/>
                <a:gd name="T84" fmla="*/ 179 w 882"/>
                <a:gd name="T85" fmla="*/ 36 h 442"/>
                <a:gd name="T86" fmla="*/ 195 w 882"/>
                <a:gd name="T87" fmla="*/ 31 h 442"/>
                <a:gd name="T88" fmla="*/ 211 w 882"/>
                <a:gd name="T89" fmla="*/ 23 h 442"/>
                <a:gd name="T90" fmla="*/ 221 w 882"/>
                <a:gd name="T91" fmla="*/ 14 h 442"/>
                <a:gd name="T92" fmla="*/ 221 w 882"/>
                <a:gd name="T93" fmla="*/ 6 h 442"/>
                <a:gd name="T94" fmla="*/ 217 w 882"/>
                <a:gd name="T95" fmla="*/ 2 h 442"/>
                <a:gd name="T96" fmla="*/ 159 w 882"/>
                <a:gd name="T97" fmla="*/ 0 h 4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82" h="442">
                  <a:moveTo>
                    <a:pt x="632" y="0"/>
                  </a:moveTo>
                  <a:lnTo>
                    <a:pt x="646" y="4"/>
                  </a:lnTo>
                  <a:lnTo>
                    <a:pt x="665" y="12"/>
                  </a:lnTo>
                  <a:lnTo>
                    <a:pt x="683" y="23"/>
                  </a:lnTo>
                  <a:lnTo>
                    <a:pt x="699" y="37"/>
                  </a:lnTo>
                  <a:lnTo>
                    <a:pt x="706" y="52"/>
                  </a:lnTo>
                  <a:lnTo>
                    <a:pt x="703" y="67"/>
                  </a:lnTo>
                  <a:lnTo>
                    <a:pt x="682" y="80"/>
                  </a:lnTo>
                  <a:lnTo>
                    <a:pt x="641" y="91"/>
                  </a:lnTo>
                  <a:lnTo>
                    <a:pt x="613" y="96"/>
                  </a:lnTo>
                  <a:lnTo>
                    <a:pt x="585" y="99"/>
                  </a:lnTo>
                  <a:lnTo>
                    <a:pt x="555" y="104"/>
                  </a:lnTo>
                  <a:lnTo>
                    <a:pt x="524" y="107"/>
                  </a:lnTo>
                  <a:lnTo>
                    <a:pt x="493" y="111"/>
                  </a:lnTo>
                  <a:lnTo>
                    <a:pt x="460" y="114"/>
                  </a:lnTo>
                  <a:lnTo>
                    <a:pt x="427" y="118"/>
                  </a:lnTo>
                  <a:lnTo>
                    <a:pt x="394" y="121"/>
                  </a:lnTo>
                  <a:lnTo>
                    <a:pt x="361" y="126"/>
                  </a:lnTo>
                  <a:lnTo>
                    <a:pt x="328" y="130"/>
                  </a:lnTo>
                  <a:lnTo>
                    <a:pt x="295" y="135"/>
                  </a:lnTo>
                  <a:lnTo>
                    <a:pt x="263" y="141"/>
                  </a:lnTo>
                  <a:lnTo>
                    <a:pt x="232" y="146"/>
                  </a:lnTo>
                  <a:lnTo>
                    <a:pt x="200" y="153"/>
                  </a:lnTo>
                  <a:lnTo>
                    <a:pt x="172" y="161"/>
                  </a:lnTo>
                  <a:lnTo>
                    <a:pt x="143" y="170"/>
                  </a:lnTo>
                  <a:lnTo>
                    <a:pt x="116" y="181"/>
                  </a:lnTo>
                  <a:lnTo>
                    <a:pt x="91" y="194"/>
                  </a:lnTo>
                  <a:lnTo>
                    <a:pt x="69" y="207"/>
                  </a:lnTo>
                  <a:lnTo>
                    <a:pt x="48" y="223"/>
                  </a:lnTo>
                  <a:lnTo>
                    <a:pt x="32" y="241"/>
                  </a:lnTo>
                  <a:lnTo>
                    <a:pt x="18" y="259"/>
                  </a:lnTo>
                  <a:lnTo>
                    <a:pt x="8" y="278"/>
                  </a:lnTo>
                  <a:lnTo>
                    <a:pt x="1" y="297"/>
                  </a:lnTo>
                  <a:lnTo>
                    <a:pt x="0" y="317"/>
                  </a:lnTo>
                  <a:lnTo>
                    <a:pt x="2" y="336"/>
                  </a:lnTo>
                  <a:lnTo>
                    <a:pt x="10" y="356"/>
                  </a:lnTo>
                  <a:lnTo>
                    <a:pt x="23" y="374"/>
                  </a:lnTo>
                  <a:lnTo>
                    <a:pt x="41" y="393"/>
                  </a:lnTo>
                  <a:lnTo>
                    <a:pt x="67" y="411"/>
                  </a:lnTo>
                  <a:lnTo>
                    <a:pt x="98" y="427"/>
                  </a:lnTo>
                  <a:lnTo>
                    <a:pt x="136" y="442"/>
                  </a:lnTo>
                  <a:lnTo>
                    <a:pt x="151" y="442"/>
                  </a:lnTo>
                  <a:lnTo>
                    <a:pt x="170" y="442"/>
                  </a:lnTo>
                  <a:lnTo>
                    <a:pt x="196" y="442"/>
                  </a:lnTo>
                  <a:lnTo>
                    <a:pt x="223" y="442"/>
                  </a:lnTo>
                  <a:lnTo>
                    <a:pt x="256" y="442"/>
                  </a:lnTo>
                  <a:lnTo>
                    <a:pt x="288" y="442"/>
                  </a:lnTo>
                  <a:lnTo>
                    <a:pt x="323" y="442"/>
                  </a:lnTo>
                  <a:lnTo>
                    <a:pt x="357" y="442"/>
                  </a:lnTo>
                  <a:lnTo>
                    <a:pt x="392" y="442"/>
                  </a:lnTo>
                  <a:lnTo>
                    <a:pt x="424" y="442"/>
                  </a:lnTo>
                  <a:lnTo>
                    <a:pt x="454" y="442"/>
                  </a:lnTo>
                  <a:lnTo>
                    <a:pt x="480" y="442"/>
                  </a:lnTo>
                  <a:lnTo>
                    <a:pt x="502" y="442"/>
                  </a:lnTo>
                  <a:lnTo>
                    <a:pt x="518" y="442"/>
                  </a:lnTo>
                  <a:lnTo>
                    <a:pt x="530" y="442"/>
                  </a:lnTo>
                  <a:lnTo>
                    <a:pt x="533" y="442"/>
                  </a:lnTo>
                  <a:lnTo>
                    <a:pt x="505" y="436"/>
                  </a:lnTo>
                  <a:lnTo>
                    <a:pt x="471" y="429"/>
                  </a:lnTo>
                  <a:lnTo>
                    <a:pt x="437" y="422"/>
                  </a:lnTo>
                  <a:lnTo>
                    <a:pt x="400" y="413"/>
                  </a:lnTo>
                  <a:lnTo>
                    <a:pt x="363" y="404"/>
                  </a:lnTo>
                  <a:lnTo>
                    <a:pt x="327" y="393"/>
                  </a:lnTo>
                  <a:lnTo>
                    <a:pt x="293" y="381"/>
                  </a:lnTo>
                  <a:lnTo>
                    <a:pt x="262" y="367"/>
                  </a:lnTo>
                  <a:lnTo>
                    <a:pt x="234" y="353"/>
                  </a:lnTo>
                  <a:lnTo>
                    <a:pt x="211" y="338"/>
                  </a:lnTo>
                  <a:lnTo>
                    <a:pt x="194" y="321"/>
                  </a:lnTo>
                  <a:lnTo>
                    <a:pt x="182" y="303"/>
                  </a:lnTo>
                  <a:lnTo>
                    <a:pt x="180" y="284"/>
                  </a:lnTo>
                  <a:lnTo>
                    <a:pt x="185" y="264"/>
                  </a:lnTo>
                  <a:lnTo>
                    <a:pt x="202" y="241"/>
                  </a:lnTo>
                  <a:lnTo>
                    <a:pt x="228" y="218"/>
                  </a:lnTo>
                  <a:lnTo>
                    <a:pt x="247" y="207"/>
                  </a:lnTo>
                  <a:lnTo>
                    <a:pt x="272" y="198"/>
                  </a:lnTo>
                  <a:lnTo>
                    <a:pt x="302" y="191"/>
                  </a:lnTo>
                  <a:lnTo>
                    <a:pt x="335" y="184"/>
                  </a:lnTo>
                  <a:lnTo>
                    <a:pt x="373" y="180"/>
                  </a:lnTo>
                  <a:lnTo>
                    <a:pt x="414" y="174"/>
                  </a:lnTo>
                  <a:lnTo>
                    <a:pt x="456" y="170"/>
                  </a:lnTo>
                  <a:lnTo>
                    <a:pt x="500" y="166"/>
                  </a:lnTo>
                  <a:lnTo>
                    <a:pt x="545" y="162"/>
                  </a:lnTo>
                  <a:lnTo>
                    <a:pt x="589" y="158"/>
                  </a:lnTo>
                  <a:lnTo>
                    <a:pt x="631" y="153"/>
                  </a:lnTo>
                  <a:lnTo>
                    <a:pt x="673" y="147"/>
                  </a:lnTo>
                  <a:lnTo>
                    <a:pt x="712" y="142"/>
                  </a:lnTo>
                  <a:lnTo>
                    <a:pt x="747" y="134"/>
                  </a:lnTo>
                  <a:lnTo>
                    <a:pt x="778" y="124"/>
                  </a:lnTo>
                  <a:lnTo>
                    <a:pt x="804" y="114"/>
                  </a:lnTo>
                  <a:lnTo>
                    <a:pt x="843" y="92"/>
                  </a:lnTo>
                  <a:lnTo>
                    <a:pt x="868" y="72"/>
                  </a:lnTo>
                  <a:lnTo>
                    <a:pt x="880" y="53"/>
                  </a:lnTo>
                  <a:lnTo>
                    <a:pt x="882" y="37"/>
                  </a:lnTo>
                  <a:lnTo>
                    <a:pt x="880" y="23"/>
                  </a:lnTo>
                  <a:lnTo>
                    <a:pt x="873" y="13"/>
                  </a:lnTo>
                  <a:lnTo>
                    <a:pt x="866" y="5"/>
                  </a:lnTo>
                  <a:lnTo>
                    <a:pt x="861" y="0"/>
                  </a:lnTo>
                  <a:lnTo>
                    <a:pt x="6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6" name="Freeform 111"/>
            <p:cNvSpPr>
              <a:spLocks/>
            </p:cNvSpPr>
            <p:nvPr/>
          </p:nvSpPr>
          <p:spPr bwMode="auto">
            <a:xfrm>
              <a:off x="3389" y="1712"/>
              <a:ext cx="45" cy="170"/>
            </a:xfrm>
            <a:custGeom>
              <a:avLst/>
              <a:gdLst>
                <a:gd name="T0" fmla="*/ 1 w 91"/>
                <a:gd name="T1" fmla="*/ 86 h 338"/>
                <a:gd name="T2" fmla="*/ 1 w 91"/>
                <a:gd name="T3" fmla="*/ 86 h 338"/>
                <a:gd name="T4" fmla="*/ 0 w 91"/>
                <a:gd name="T5" fmla="*/ 84 h 338"/>
                <a:gd name="T6" fmla="*/ 1 w 91"/>
                <a:gd name="T7" fmla="*/ 37 h 338"/>
                <a:gd name="T8" fmla="*/ 1 w 91"/>
                <a:gd name="T9" fmla="*/ 2 h 338"/>
                <a:gd name="T10" fmla="*/ 0 w 91"/>
                <a:gd name="T11" fmla="*/ 1 h 338"/>
                <a:gd name="T12" fmla="*/ 0 w 91"/>
                <a:gd name="T13" fmla="*/ 1 h 338"/>
                <a:gd name="T14" fmla="*/ 14 w 91"/>
                <a:gd name="T15" fmla="*/ 0 h 338"/>
                <a:gd name="T16" fmla="*/ 16 w 91"/>
                <a:gd name="T17" fmla="*/ 2 h 338"/>
                <a:gd name="T18" fmla="*/ 16 w 91"/>
                <a:gd name="T19" fmla="*/ 3 h 338"/>
                <a:gd name="T20" fmla="*/ 16 w 91"/>
                <a:gd name="T21" fmla="*/ 3 h 338"/>
                <a:gd name="T22" fmla="*/ 22 w 91"/>
                <a:gd name="T23" fmla="*/ 84 h 338"/>
                <a:gd name="T24" fmla="*/ 21 w 91"/>
                <a:gd name="T25" fmla="*/ 84 h 338"/>
                <a:gd name="T26" fmla="*/ 20 w 91"/>
                <a:gd name="T27" fmla="*/ 84 h 338"/>
                <a:gd name="T28" fmla="*/ 14 w 91"/>
                <a:gd name="T29" fmla="*/ 3 h 338"/>
                <a:gd name="T30" fmla="*/ 3 w 91"/>
                <a:gd name="T31" fmla="*/ 4 h 338"/>
                <a:gd name="T32" fmla="*/ 1 w 91"/>
                <a:gd name="T33" fmla="*/ 86 h 33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91" h="338">
                  <a:moveTo>
                    <a:pt x="7" y="338"/>
                  </a:moveTo>
                  <a:lnTo>
                    <a:pt x="4" y="338"/>
                  </a:lnTo>
                  <a:lnTo>
                    <a:pt x="0" y="335"/>
                  </a:lnTo>
                  <a:lnTo>
                    <a:pt x="4" y="145"/>
                  </a:lnTo>
                  <a:lnTo>
                    <a:pt x="5" y="7"/>
                  </a:lnTo>
                  <a:lnTo>
                    <a:pt x="3" y="4"/>
                  </a:lnTo>
                  <a:lnTo>
                    <a:pt x="3" y="2"/>
                  </a:lnTo>
                  <a:lnTo>
                    <a:pt x="59" y="0"/>
                  </a:lnTo>
                  <a:lnTo>
                    <a:pt x="66" y="7"/>
                  </a:lnTo>
                  <a:lnTo>
                    <a:pt x="67" y="10"/>
                  </a:lnTo>
                  <a:lnTo>
                    <a:pt x="65" y="10"/>
                  </a:lnTo>
                  <a:lnTo>
                    <a:pt x="91" y="335"/>
                  </a:lnTo>
                  <a:lnTo>
                    <a:pt x="87" y="335"/>
                  </a:lnTo>
                  <a:lnTo>
                    <a:pt x="82" y="332"/>
                  </a:lnTo>
                  <a:lnTo>
                    <a:pt x="58" y="11"/>
                  </a:lnTo>
                  <a:lnTo>
                    <a:pt x="15" y="13"/>
                  </a:lnTo>
                  <a:lnTo>
                    <a:pt x="7" y="338"/>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7" name="Freeform 112"/>
            <p:cNvSpPr>
              <a:spLocks/>
            </p:cNvSpPr>
            <p:nvPr/>
          </p:nvSpPr>
          <p:spPr bwMode="auto">
            <a:xfrm>
              <a:off x="3394" y="1726"/>
              <a:ext cx="26" cy="5"/>
            </a:xfrm>
            <a:custGeom>
              <a:avLst/>
              <a:gdLst>
                <a:gd name="T0" fmla="*/ 13 w 51"/>
                <a:gd name="T1" fmla="*/ 0 h 10"/>
                <a:gd name="T2" fmla="*/ 1 w 51"/>
                <a:gd name="T3" fmla="*/ 1 h 10"/>
                <a:gd name="T4" fmla="*/ 0 w 51"/>
                <a:gd name="T5" fmla="*/ 3 h 10"/>
                <a:gd name="T6" fmla="*/ 13 w 51"/>
                <a:gd name="T7" fmla="*/ 3 h 10"/>
                <a:gd name="T8" fmla="*/ 13 w 51"/>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0">
                  <a:moveTo>
                    <a:pt x="49" y="0"/>
                  </a:moveTo>
                  <a:lnTo>
                    <a:pt x="1" y="2"/>
                  </a:lnTo>
                  <a:lnTo>
                    <a:pt x="0" y="10"/>
                  </a:lnTo>
                  <a:lnTo>
                    <a:pt x="51" y="9"/>
                  </a:lnTo>
                  <a:lnTo>
                    <a:pt x="49"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8" name="Freeform 113"/>
            <p:cNvSpPr>
              <a:spLocks/>
            </p:cNvSpPr>
            <p:nvPr/>
          </p:nvSpPr>
          <p:spPr bwMode="auto">
            <a:xfrm>
              <a:off x="3394" y="1748"/>
              <a:ext cx="27" cy="4"/>
            </a:xfrm>
            <a:custGeom>
              <a:avLst/>
              <a:gdLst>
                <a:gd name="T0" fmla="*/ 13 w 53"/>
                <a:gd name="T1" fmla="*/ 0 h 9"/>
                <a:gd name="T2" fmla="*/ 1 w 53"/>
                <a:gd name="T3" fmla="*/ 0 h 9"/>
                <a:gd name="T4" fmla="*/ 0 w 53"/>
                <a:gd name="T5" fmla="*/ 2 h 9"/>
                <a:gd name="T6" fmla="*/ 14 w 53"/>
                <a:gd name="T7" fmla="*/ 2 h 9"/>
                <a:gd name="T8" fmla="*/ 13 w 53"/>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9">
                  <a:moveTo>
                    <a:pt x="52" y="0"/>
                  </a:moveTo>
                  <a:lnTo>
                    <a:pt x="1" y="1"/>
                  </a:lnTo>
                  <a:lnTo>
                    <a:pt x="0" y="9"/>
                  </a:lnTo>
                  <a:lnTo>
                    <a:pt x="53" y="8"/>
                  </a:lnTo>
                  <a:lnTo>
                    <a:pt x="52"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09" name="Freeform 114"/>
            <p:cNvSpPr>
              <a:spLocks/>
            </p:cNvSpPr>
            <p:nvPr/>
          </p:nvSpPr>
          <p:spPr bwMode="auto">
            <a:xfrm>
              <a:off x="3394" y="1742"/>
              <a:ext cx="27" cy="3"/>
            </a:xfrm>
            <a:custGeom>
              <a:avLst/>
              <a:gdLst>
                <a:gd name="T0" fmla="*/ 13 w 53"/>
                <a:gd name="T1" fmla="*/ 0 h 4"/>
                <a:gd name="T2" fmla="*/ 1 w 53"/>
                <a:gd name="T3" fmla="*/ 1 h 4"/>
                <a:gd name="T4" fmla="*/ 0 w 53"/>
                <a:gd name="T5" fmla="*/ 2 h 4"/>
                <a:gd name="T6" fmla="*/ 14 w 53"/>
                <a:gd name="T7" fmla="*/ 2 h 4"/>
                <a:gd name="T8" fmla="*/ 13 w 53"/>
                <a:gd name="T9" fmla="*/ 0 h 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4">
                  <a:moveTo>
                    <a:pt x="52" y="0"/>
                  </a:moveTo>
                  <a:lnTo>
                    <a:pt x="1" y="1"/>
                  </a:lnTo>
                  <a:lnTo>
                    <a:pt x="0" y="4"/>
                  </a:lnTo>
                  <a:lnTo>
                    <a:pt x="53" y="3"/>
                  </a:lnTo>
                  <a:lnTo>
                    <a:pt x="52"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0" name="Freeform 115"/>
            <p:cNvSpPr>
              <a:spLocks/>
            </p:cNvSpPr>
            <p:nvPr/>
          </p:nvSpPr>
          <p:spPr bwMode="auto">
            <a:xfrm>
              <a:off x="3394" y="1772"/>
              <a:ext cx="29" cy="5"/>
            </a:xfrm>
            <a:custGeom>
              <a:avLst/>
              <a:gdLst>
                <a:gd name="T0" fmla="*/ 15 w 58"/>
                <a:gd name="T1" fmla="*/ 0 h 10"/>
                <a:gd name="T2" fmla="*/ 1 w 58"/>
                <a:gd name="T3" fmla="*/ 1 h 10"/>
                <a:gd name="T4" fmla="*/ 0 w 58"/>
                <a:gd name="T5" fmla="*/ 3 h 10"/>
                <a:gd name="T6" fmla="*/ 15 w 58"/>
                <a:gd name="T7" fmla="*/ 2 h 10"/>
                <a:gd name="T8" fmla="*/ 15 w 58"/>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8" h="10">
                  <a:moveTo>
                    <a:pt x="57" y="0"/>
                  </a:moveTo>
                  <a:lnTo>
                    <a:pt x="1" y="2"/>
                  </a:lnTo>
                  <a:lnTo>
                    <a:pt x="0" y="10"/>
                  </a:lnTo>
                  <a:lnTo>
                    <a:pt x="58" y="8"/>
                  </a:lnTo>
                  <a:lnTo>
                    <a:pt x="57"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1" name="Freeform 116"/>
            <p:cNvSpPr>
              <a:spLocks/>
            </p:cNvSpPr>
            <p:nvPr/>
          </p:nvSpPr>
          <p:spPr bwMode="auto">
            <a:xfrm>
              <a:off x="3394" y="1767"/>
              <a:ext cx="29" cy="3"/>
            </a:xfrm>
            <a:custGeom>
              <a:avLst/>
              <a:gdLst>
                <a:gd name="T0" fmla="*/ 15 w 57"/>
                <a:gd name="T1" fmla="*/ 0 h 6"/>
                <a:gd name="T2" fmla="*/ 1 w 57"/>
                <a:gd name="T3" fmla="*/ 1 h 6"/>
                <a:gd name="T4" fmla="*/ 0 w 57"/>
                <a:gd name="T5" fmla="*/ 2 h 6"/>
                <a:gd name="T6" fmla="*/ 15 w 57"/>
                <a:gd name="T7" fmla="*/ 1 h 6"/>
                <a:gd name="T8" fmla="*/ 15 w 57"/>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 h="6">
                  <a:moveTo>
                    <a:pt x="57" y="0"/>
                  </a:moveTo>
                  <a:lnTo>
                    <a:pt x="1" y="2"/>
                  </a:lnTo>
                  <a:lnTo>
                    <a:pt x="0" y="6"/>
                  </a:lnTo>
                  <a:lnTo>
                    <a:pt x="57" y="4"/>
                  </a:lnTo>
                  <a:lnTo>
                    <a:pt x="57"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2" name="Freeform 117"/>
            <p:cNvSpPr>
              <a:spLocks/>
            </p:cNvSpPr>
            <p:nvPr/>
          </p:nvSpPr>
          <p:spPr bwMode="auto">
            <a:xfrm>
              <a:off x="2528" y="1473"/>
              <a:ext cx="304" cy="444"/>
            </a:xfrm>
            <a:custGeom>
              <a:avLst/>
              <a:gdLst>
                <a:gd name="T0" fmla="*/ 139 w 607"/>
                <a:gd name="T1" fmla="*/ 98 h 888"/>
                <a:gd name="T2" fmla="*/ 118 w 607"/>
                <a:gd name="T3" fmla="*/ 109 h 888"/>
                <a:gd name="T4" fmla="*/ 98 w 607"/>
                <a:gd name="T5" fmla="*/ 139 h 888"/>
                <a:gd name="T6" fmla="*/ 87 w 607"/>
                <a:gd name="T7" fmla="*/ 200 h 888"/>
                <a:gd name="T8" fmla="*/ 77 w 607"/>
                <a:gd name="T9" fmla="*/ 205 h 888"/>
                <a:gd name="T10" fmla="*/ 75 w 607"/>
                <a:gd name="T11" fmla="*/ 166 h 888"/>
                <a:gd name="T12" fmla="*/ 61 w 607"/>
                <a:gd name="T13" fmla="*/ 127 h 888"/>
                <a:gd name="T14" fmla="*/ 27 w 607"/>
                <a:gd name="T15" fmla="*/ 94 h 888"/>
                <a:gd name="T16" fmla="*/ 6 w 607"/>
                <a:gd name="T17" fmla="*/ 84 h 888"/>
                <a:gd name="T18" fmla="*/ 23 w 607"/>
                <a:gd name="T19" fmla="*/ 90 h 888"/>
                <a:gd name="T20" fmla="*/ 44 w 607"/>
                <a:gd name="T21" fmla="*/ 103 h 888"/>
                <a:gd name="T22" fmla="*/ 64 w 607"/>
                <a:gd name="T23" fmla="*/ 125 h 888"/>
                <a:gd name="T24" fmla="*/ 71 w 607"/>
                <a:gd name="T25" fmla="*/ 134 h 888"/>
                <a:gd name="T26" fmla="*/ 67 w 607"/>
                <a:gd name="T27" fmla="*/ 110 h 888"/>
                <a:gd name="T28" fmla="*/ 58 w 607"/>
                <a:gd name="T29" fmla="*/ 77 h 888"/>
                <a:gd name="T30" fmla="*/ 39 w 607"/>
                <a:gd name="T31" fmla="*/ 40 h 888"/>
                <a:gd name="T32" fmla="*/ 36 w 607"/>
                <a:gd name="T33" fmla="*/ 33 h 888"/>
                <a:gd name="T34" fmla="*/ 49 w 607"/>
                <a:gd name="T35" fmla="*/ 55 h 888"/>
                <a:gd name="T36" fmla="*/ 53 w 607"/>
                <a:gd name="T37" fmla="*/ 52 h 888"/>
                <a:gd name="T38" fmla="*/ 47 w 607"/>
                <a:gd name="T39" fmla="*/ 21 h 888"/>
                <a:gd name="T40" fmla="*/ 48 w 607"/>
                <a:gd name="T41" fmla="*/ 19 h 888"/>
                <a:gd name="T42" fmla="*/ 55 w 607"/>
                <a:gd name="T43" fmla="*/ 48 h 888"/>
                <a:gd name="T44" fmla="*/ 62 w 607"/>
                <a:gd name="T45" fmla="*/ 79 h 888"/>
                <a:gd name="T46" fmla="*/ 78 w 607"/>
                <a:gd name="T47" fmla="*/ 133 h 888"/>
                <a:gd name="T48" fmla="*/ 86 w 607"/>
                <a:gd name="T49" fmla="*/ 146 h 888"/>
                <a:gd name="T50" fmla="*/ 92 w 607"/>
                <a:gd name="T51" fmla="*/ 97 h 888"/>
                <a:gd name="T52" fmla="*/ 83 w 607"/>
                <a:gd name="T53" fmla="*/ 42 h 888"/>
                <a:gd name="T54" fmla="*/ 73 w 607"/>
                <a:gd name="T55" fmla="*/ 9 h 888"/>
                <a:gd name="T56" fmla="*/ 74 w 607"/>
                <a:gd name="T57" fmla="*/ 10 h 888"/>
                <a:gd name="T58" fmla="*/ 88 w 607"/>
                <a:gd name="T59" fmla="*/ 50 h 888"/>
                <a:gd name="T60" fmla="*/ 98 w 607"/>
                <a:gd name="T61" fmla="*/ 59 h 888"/>
                <a:gd name="T62" fmla="*/ 115 w 607"/>
                <a:gd name="T63" fmla="*/ 29 h 888"/>
                <a:gd name="T64" fmla="*/ 116 w 607"/>
                <a:gd name="T65" fmla="*/ 29 h 888"/>
                <a:gd name="T66" fmla="*/ 98 w 607"/>
                <a:gd name="T67" fmla="*/ 66 h 888"/>
                <a:gd name="T68" fmla="*/ 95 w 607"/>
                <a:gd name="T69" fmla="*/ 91 h 888"/>
                <a:gd name="T70" fmla="*/ 107 w 607"/>
                <a:gd name="T71" fmla="*/ 92 h 888"/>
                <a:gd name="T72" fmla="*/ 126 w 607"/>
                <a:gd name="T73" fmla="*/ 54 h 888"/>
                <a:gd name="T74" fmla="*/ 128 w 607"/>
                <a:gd name="T75" fmla="*/ 43 h 888"/>
                <a:gd name="T76" fmla="*/ 132 w 607"/>
                <a:gd name="T77" fmla="*/ 57 h 888"/>
                <a:gd name="T78" fmla="*/ 141 w 607"/>
                <a:gd name="T79" fmla="*/ 37 h 888"/>
                <a:gd name="T80" fmla="*/ 142 w 607"/>
                <a:gd name="T81" fmla="*/ 38 h 888"/>
                <a:gd name="T82" fmla="*/ 133 w 607"/>
                <a:gd name="T83" fmla="*/ 59 h 888"/>
                <a:gd name="T84" fmla="*/ 121 w 607"/>
                <a:gd name="T85" fmla="*/ 76 h 888"/>
                <a:gd name="T86" fmla="*/ 112 w 607"/>
                <a:gd name="T87" fmla="*/ 91 h 888"/>
                <a:gd name="T88" fmla="*/ 104 w 607"/>
                <a:gd name="T89" fmla="*/ 100 h 888"/>
                <a:gd name="T90" fmla="*/ 96 w 607"/>
                <a:gd name="T91" fmla="*/ 116 h 888"/>
                <a:gd name="T92" fmla="*/ 97 w 607"/>
                <a:gd name="T93" fmla="*/ 126 h 888"/>
                <a:gd name="T94" fmla="*/ 109 w 607"/>
                <a:gd name="T95" fmla="*/ 110 h 888"/>
                <a:gd name="T96" fmla="*/ 119 w 607"/>
                <a:gd name="T97" fmla="*/ 95 h 888"/>
                <a:gd name="T98" fmla="*/ 120 w 607"/>
                <a:gd name="T99" fmla="*/ 97 h 888"/>
                <a:gd name="T100" fmla="*/ 126 w 607"/>
                <a:gd name="T101" fmla="*/ 100 h 888"/>
                <a:gd name="T102" fmla="*/ 145 w 607"/>
                <a:gd name="T103" fmla="*/ 95 h 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07" h="888">
                  <a:moveTo>
                    <a:pt x="607" y="380"/>
                  </a:moveTo>
                  <a:lnTo>
                    <a:pt x="592" y="383"/>
                  </a:lnTo>
                  <a:lnTo>
                    <a:pt x="575" y="388"/>
                  </a:lnTo>
                  <a:lnTo>
                    <a:pt x="555" y="391"/>
                  </a:lnTo>
                  <a:lnTo>
                    <a:pt x="535" y="398"/>
                  </a:lnTo>
                  <a:lnTo>
                    <a:pt x="514" y="406"/>
                  </a:lnTo>
                  <a:lnTo>
                    <a:pt x="492" y="418"/>
                  </a:lnTo>
                  <a:lnTo>
                    <a:pt x="469" y="434"/>
                  </a:lnTo>
                  <a:lnTo>
                    <a:pt x="447" y="455"/>
                  </a:lnTo>
                  <a:lnTo>
                    <a:pt x="426" y="480"/>
                  </a:lnTo>
                  <a:lnTo>
                    <a:pt x="407" y="513"/>
                  </a:lnTo>
                  <a:lnTo>
                    <a:pt x="390" y="553"/>
                  </a:lnTo>
                  <a:lnTo>
                    <a:pt x="373" y="601"/>
                  </a:lnTo>
                  <a:lnTo>
                    <a:pt x="361" y="657"/>
                  </a:lnTo>
                  <a:lnTo>
                    <a:pt x="350" y="724"/>
                  </a:lnTo>
                  <a:lnTo>
                    <a:pt x="345" y="800"/>
                  </a:lnTo>
                  <a:lnTo>
                    <a:pt x="342" y="888"/>
                  </a:lnTo>
                  <a:lnTo>
                    <a:pt x="308" y="888"/>
                  </a:lnTo>
                  <a:lnTo>
                    <a:pt x="308" y="855"/>
                  </a:lnTo>
                  <a:lnTo>
                    <a:pt x="308" y="818"/>
                  </a:lnTo>
                  <a:lnTo>
                    <a:pt x="308" y="781"/>
                  </a:lnTo>
                  <a:lnTo>
                    <a:pt x="307" y="742"/>
                  </a:lnTo>
                  <a:lnTo>
                    <a:pt x="303" y="703"/>
                  </a:lnTo>
                  <a:lnTo>
                    <a:pt x="299" y="663"/>
                  </a:lnTo>
                  <a:lnTo>
                    <a:pt x="290" y="623"/>
                  </a:lnTo>
                  <a:lnTo>
                    <a:pt x="279" y="582"/>
                  </a:lnTo>
                  <a:lnTo>
                    <a:pt x="264" y="543"/>
                  </a:lnTo>
                  <a:lnTo>
                    <a:pt x="243" y="506"/>
                  </a:lnTo>
                  <a:lnTo>
                    <a:pt x="219" y="471"/>
                  </a:lnTo>
                  <a:lnTo>
                    <a:pt x="189" y="436"/>
                  </a:lnTo>
                  <a:lnTo>
                    <a:pt x="152" y="405"/>
                  </a:lnTo>
                  <a:lnTo>
                    <a:pt x="108" y="376"/>
                  </a:lnTo>
                  <a:lnTo>
                    <a:pt x="59" y="351"/>
                  </a:lnTo>
                  <a:lnTo>
                    <a:pt x="0" y="330"/>
                  </a:lnTo>
                  <a:lnTo>
                    <a:pt x="11" y="333"/>
                  </a:lnTo>
                  <a:lnTo>
                    <a:pt x="23" y="336"/>
                  </a:lnTo>
                  <a:lnTo>
                    <a:pt x="37" y="340"/>
                  </a:lnTo>
                  <a:lnTo>
                    <a:pt x="54" y="344"/>
                  </a:lnTo>
                  <a:lnTo>
                    <a:pt x="72" y="351"/>
                  </a:lnTo>
                  <a:lnTo>
                    <a:pt x="91" y="359"/>
                  </a:lnTo>
                  <a:lnTo>
                    <a:pt x="111" y="368"/>
                  </a:lnTo>
                  <a:lnTo>
                    <a:pt x="131" y="379"/>
                  </a:lnTo>
                  <a:lnTo>
                    <a:pt x="152" y="393"/>
                  </a:lnTo>
                  <a:lnTo>
                    <a:pt x="173" y="409"/>
                  </a:lnTo>
                  <a:lnTo>
                    <a:pt x="194" y="427"/>
                  </a:lnTo>
                  <a:lnTo>
                    <a:pt x="214" y="448"/>
                  </a:lnTo>
                  <a:lnTo>
                    <a:pt x="234" y="472"/>
                  </a:lnTo>
                  <a:lnTo>
                    <a:pt x="254" y="498"/>
                  </a:lnTo>
                  <a:lnTo>
                    <a:pt x="271" y="528"/>
                  </a:lnTo>
                  <a:lnTo>
                    <a:pt x="287" y="563"/>
                  </a:lnTo>
                  <a:lnTo>
                    <a:pt x="285" y="550"/>
                  </a:lnTo>
                  <a:lnTo>
                    <a:pt x="282" y="534"/>
                  </a:lnTo>
                  <a:lnTo>
                    <a:pt x="280" y="515"/>
                  </a:lnTo>
                  <a:lnTo>
                    <a:pt x="277" y="492"/>
                  </a:lnTo>
                  <a:lnTo>
                    <a:pt x="272" y="465"/>
                  </a:lnTo>
                  <a:lnTo>
                    <a:pt x="266" y="437"/>
                  </a:lnTo>
                  <a:lnTo>
                    <a:pt x="261" y="408"/>
                  </a:lnTo>
                  <a:lnTo>
                    <a:pt x="251" y="375"/>
                  </a:lnTo>
                  <a:lnTo>
                    <a:pt x="241" y="342"/>
                  </a:lnTo>
                  <a:lnTo>
                    <a:pt x="229" y="306"/>
                  </a:lnTo>
                  <a:lnTo>
                    <a:pt x="214" y="271"/>
                  </a:lnTo>
                  <a:lnTo>
                    <a:pt x="197" y="235"/>
                  </a:lnTo>
                  <a:lnTo>
                    <a:pt x="176" y="197"/>
                  </a:lnTo>
                  <a:lnTo>
                    <a:pt x="153" y="160"/>
                  </a:lnTo>
                  <a:lnTo>
                    <a:pt x="127" y="123"/>
                  </a:lnTo>
                  <a:lnTo>
                    <a:pt x="97" y="88"/>
                  </a:lnTo>
                  <a:lnTo>
                    <a:pt x="121" y="110"/>
                  </a:lnTo>
                  <a:lnTo>
                    <a:pt x="141" y="131"/>
                  </a:lnTo>
                  <a:lnTo>
                    <a:pt x="158" y="153"/>
                  </a:lnTo>
                  <a:lnTo>
                    <a:pt x="173" y="175"/>
                  </a:lnTo>
                  <a:lnTo>
                    <a:pt x="186" y="197"/>
                  </a:lnTo>
                  <a:lnTo>
                    <a:pt x="196" y="217"/>
                  </a:lnTo>
                  <a:lnTo>
                    <a:pt x="206" y="235"/>
                  </a:lnTo>
                  <a:lnTo>
                    <a:pt x="214" y="251"/>
                  </a:lnTo>
                  <a:lnTo>
                    <a:pt x="214" y="234"/>
                  </a:lnTo>
                  <a:lnTo>
                    <a:pt x="212" y="208"/>
                  </a:lnTo>
                  <a:lnTo>
                    <a:pt x="209" y="180"/>
                  </a:lnTo>
                  <a:lnTo>
                    <a:pt x="203" y="146"/>
                  </a:lnTo>
                  <a:lnTo>
                    <a:pt x="196" y="114"/>
                  </a:lnTo>
                  <a:lnTo>
                    <a:pt x="188" y="83"/>
                  </a:lnTo>
                  <a:lnTo>
                    <a:pt x="178" y="58"/>
                  </a:lnTo>
                  <a:lnTo>
                    <a:pt x="167" y="38"/>
                  </a:lnTo>
                  <a:lnTo>
                    <a:pt x="179" y="53"/>
                  </a:lnTo>
                  <a:lnTo>
                    <a:pt x="189" y="74"/>
                  </a:lnTo>
                  <a:lnTo>
                    <a:pt x="198" y="98"/>
                  </a:lnTo>
                  <a:lnTo>
                    <a:pt x="206" y="127"/>
                  </a:lnTo>
                  <a:lnTo>
                    <a:pt x="213" y="159"/>
                  </a:lnTo>
                  <a:lnTo>
                    <a:pt x="219" y="192"/>
                  </a:lnTo>
                  <a:lnTo>
                    <a:pt x="222" y="228"/>
                  </a:lnTo>
                  <a:lnTo>
                    <a:pt x="225" y="264"/>
                  </a:lnTo>
                  <a:lnTo>
                    <a:pt x="234" y="283"/>
                  </a:lnTo>
                  <a:lnTo>
                    <a:pt x="247" y="315"/>
                  </a:lnTo>
                  <a:lnTo>
                    <a:pt x="263" y="359"/>
                  </a:lnTo>
                  <a:lnTo>
                    <a:pt x="279" y="411"/>
                  </a:lnTo>
                  <a:lnTo>
                    <a:pt x="295" y="469"/>
                  </a:lnTo>
                  <a:lnTo>
                    <a:pt x="309" y="529"/>
                  </a:lnTo>
                  <a:lnTo>
                    <a:pt x="319" y="590"/>
                  </a:lnTo>
                  <a:lnTo>
                    <a:pt x="325" y="650"/>
                  </a:lnTo>
                  <a:lnTo>
                    <a:pt x="333" y="618"/>
                  </a:lnTo>
                  <a:lnTo>
                    <a:pt x="342" y="581"/>
                  </a:lnTo>
                  <a:lnTo>
                    <a:pt x="352" y="539"/>
                  </a:lnTo>
                  <a:lnTo>
                    <a:pt x="358" y="492"/>
                  </a:lnTo>
                  <a:lnTo>
                    <a:pt x="364" y="441"/>
                  </a:lnTo>
                  <a:lnTo>
                    <a:pt x="365" y="387"/>
                  </a:lnTo>
                  <a:lnTo>
                    <a:pt x="363" y="330"/>
                  </a:lnTo>
                  <a:lnTo>
                    <a:pt x="355" y="272"/>
                  </a:lnTo>
                  <a:lnTo>
                    <a:pt x="343" y="217"/>
                  </a:lnTo>
                  <a:lnTo>
                    <a:pt x="332" y="168"/>
                  </a:lnTo>
                  <a:lnTo>
                    <a:pt x="322" y="126"/>
                  </a:lnTo>
                  <a:lnTo>
                    <a:pt x="310" y="90"/>
                  </a:lnTo>
                  <a:lnTo>
                    <a:pt x="300" y="60"/>
                  </a:lnTo>
                  <a:lnTo>
                    <a:pt x="290" y="35"/>
                  </a:lnTo>
                  <a:lnTo>
                    <a:pt x="282" y="15"/>
                  </a:lnTo>
                  <a:lnTo>
                    <a:pt x="274" y="0"/>
                  </a:lnTo>
                  <a:lnTo>
                    <a:pt x="282" y="15"/>
                  </a:lnTo>
                  <a:lnTo>
                    <a:pt x="294" y="39"/>
                  </a:lnTo>
                  <a:lnTo>
                    <a:pt x="309" y="73"/>
                  </a:lnTo>
                  <a:lnTo>
                    <a:pt x="324" y="112"/>
                  </a:lnTo>
                  <a:lnTo>
                    <a:pt x="338" y="156"/>
                  </a:lnTo>
                  <a:lnTo>
                    <a:pt x="350" y="200"/>
                  </a:lnTo>
                  <a:lnTo>
                    <a:pt x="360" y="245"/>
                  </a:lnTo>
                  <a:lnTo>
                    <a:pt x="365" y="289"/>
                  </a:lnTo>
                  <a:lnTo>
                    <a:pt x="376" y="264"/>
                  </a:lnTo>
                  <a:lnTo>
                    <a:pt x="390" y="236"/>
                  </a:lnTo>
                  <a:lnTo>
                    <a:pt x="408" y="206"/>
                  </a:lnTo>
                  <a:lnTo>
                    <a:pt x="426" y="176"/>
                  </a:lnTo>
                  <a:lnTo>
                    <a:pt x="444" y="145"/>
                  </a:lnTo>
                  <a:lnTo>
                    <a:pt x="459" y="116"/>
                  </a:lnTo>
                  <a:lnTo>
                    <a:pt x="468" y="89"/>
                  </a:lnTo>
                  <a:lnTo>
                    <a:pt x="471" y="64"/>
                  </a:lnTo>
                  <a:lnTo>
                    <a:pt x="471" y="87"/>
                  </a:lnTo>
                  <a:lnTo>
                    <a:pt x="462" y="116"/>
                  </a:lnTo>
                  <a:lnTo>
                    <a:pt x="447" y="152"/>
                  </a:lnTo>
                  <a:lnTo>
                    <a:pt x="429" y="190"/>
                  </a:lnTo>
                  <a:lnTo>
                    <a:pt x="409" y="228"/>
                  </a:lnTo>
                  <a:lnTo>
                    <a:pt x="391" y="261"/>
                  </a:lnTo>
                  <a:lnTo>
                    <a:pt x="377" y="290"/>
                  </a:lnTo>
                  <a:lnTo>
                    <a:pt x="371" y="310"/>
                  </a:lnTo>
                  <a:lnTo>
                    <a:pt x="375" y="336"/>
                  </a:lnTo>
                  <a:lnTo>
                    <a:pt x="378" y="364"/>
                  </a:lnTo>
                  <a:lnTo>
                    <a:pt x="381" y="390"/>
                  </a:lnTo>
                  <a:lnTo>
                    <a:pt x="383" y="414"/>
                  </a:lnTo>
                  <a:lnTo>
                    <a:pt x="405" y="393"/>
                  </a:lnTo>
                  <a:lnTo>
                    <a:pt x="428" y="366"/>
                  </a:lnTo>
                  <a:lnTo>
                    <a:pt x="451" y="335"/>
                  </a:lnTo>
                  <a:lnTo>
                    <a:pt x="471" y="299"/>
                  </a:lnTo>
                  <a:lnTo>
                    <a:pt x="489" y="259"/>
                  </a:lnTo>
                  <a:lnTo>
                    <a:pt x="501" y="214"/>
                  </a:lnTo>
                  <a:lnTo>
                    <a:pt x="507" y="164"/>
                  </a:lnTo>
                  <a:lnTo>
                    <a:pt x="504" y="108"/>
                  </a:lnTo>
                  <a:lnTo>
                    <a:pt x="509" y="135"/>
                  </a:lnTo>
                  <a:lnTo>
                    <a:pt x="512" y="172"/>
                  </a:lnTo>
                  <a:lnTo>
                    <a:pt x="508" y="213"/>
                  </a:lnTo>
                  <a:lnTo>
                    <a:pt x="501" y="253"/>
                  </a:lnTo>
                  <a:lnTo>
                    <a:pt x="514" y="242"/>
                  </a:lnTo>
                  <a:lnTo>
                    <a:pt x="525" y="226"/>
                  </a:lnTo>
                  <a:lnTo>
                    <a:pt x="537" y="206"/>
                  </a:lnTo>
                  <a:lnTo>
                    <a:pt x="547" y="185"/>
                  </a:lnTo>
                  <a:lnTo>
                    <a:pt x="555" y="165"/>
                  </a:lnTo>
                  <a:lnTo>
                    <a:pt x="562" y="145"/>
                  </a:lnTo>
                  <a:lnTo>
                    <a:pt x="567" y="129"/>
                  </a:lnTo>
                  <a:lnTo>
                    <a:pt x="569" y="116"/>
                  </a:lnTo>
                  <a:lnTo>
                    <a:pt x="569" y="130"/>
                  </a:lnTo>
                  <a:lnTo>
                    <a:pt x="566" y="149"/>
                  </a:lnTo>
                  <a:lnTo>
                    <a:pt x="561" y="169"/>
                  </a:lnTo>
                  <a:lnTo>
                    <a:pt x="553" y="191"/>
                  </a:lnTo>
                  <a:lnTo>
                    <a:pt x="543" y="214"/>
                  </a:lnTo>
                  <a:lnTo>
                    <a:pt x="529" y="235"/>
                  </a:lnTo>
                  <a:lnTo>
                    <a:pt x="513" y="255"/>
                  </a:lnTo>
                  <a:lnTo>
                    <a:pt x="494" y="269"/>
                  </a:lnTo>
                  <a:lnTo>
                    <a:pt x="489" y="286"/>
                  </a:lnTo>
                  <a:lnTo>
                    <a:pt x="482" y="302"/>
                  </a:lnTo>
                  <a:lnTo>
                    <a:pt x="474" y="319"/>
                  </a:lnTo>
                  <a:lnTo>
                    <a:pt x="466" y="334"/>
                  </a:lnTo>
                  <a:lnTo>
                    <a:pt x="456" y="349"/>
                  </a:lnTo>
                  <a:lnTo>
                    <a:pt x="448" y="362"/>
                  </a:lnTo>
                  <a:lnTo>
                    <a:pt x="439" y="373"/>
                  </a:lnTo>
                  <a:lnTo>
                    <a:pt x="431" y="382"/>
                  </a:lnTo>
                  <a:lnTo>
                    <a:pt x="423" y="390"/>
                  </a:lnTo>
                  <a:lnTo>
                    <a:pt x="415" y="398"/>
                  </a:lnTo>
                  <a:lnTo>
                    <a:pt x="406" y="408"/>
                  </a:lnTo>
                  <a:lnTo>
                    <a:pt x="398" y="421"/>
                  </a:lnTo>
                  <a:lnTo>
                    <a:pt x="390" y="439"/>
                  </a:lnTo>
                  <a:lnTo>
                    <a:pt x="381" y="464"/>
                  </a:lnTo>
                  <a:lnTo>
                    <a:pt x="376" y="496"/>
                  </a:lnTo>
                  <a:lnTo>
                    <a:pt x="370" y="538"/>
                  </a:lnTo>
                  <a:lnTo>
                    <a:pt x="377" y="521"/>
                  </a:lnTo>
                  <a:lnTo>
                    <a:pt x="387" y="503"/>
                  </a:lnTo>
                  <a:lnTo>
                    <a:pt x="399" y="486"/>
                  </a:lnTo>
                  <a:lnTo>
                    <a:pt x="411" y="469"/>
                  </a:lnTo>
                  <a:lnTo>
                    <a:pt x="423" y="454"/>
                  </a:lnTo>
                  <a:lnTo>
                    <a:pt x="434" y="440"/>
                  </a:lnTo>
                  <a:lnTo>
                    <a:pt x="445" y="429"/>
                  </a:lnTo>
                  <a:lnTo>
                    <a:pt x="453" y="422"/>
                  </a:lnTo>
                  <a:lnTo>
                    <a:pt x="463" y="405"/>
                  </a:lnTo>
                  <a:lnTo>
                    <a:pt x="475" y="380"/>
                  </a:lnTo>
                  <a:lnTo>
                    <a:pt x="483" y="358"/>
                  </a:lnTo>
                  <a:lnTo>
                    <a:pt x="486" y="349"/>
                  </a:lnTo>
                  <a:lnTo>
                    <a:pt x="484" y="366"/>
                  </a:lnTo>
                  <a:lnTo>
                    <a:pt x="478" y="388"/>
                  </a:lnTo>
                  <a:lnTo>
                    <a:pt x="471" y="406"/>
                  </a:lnTo>
                  <a:lnTo>
                    <a:pt x="469" y="414"/>
                  </a:lnTo>
                  <a:lnTo>
                    <a:pt x="485" y="406"/>
                  </a:lnTo>
                  <a:lnTo>
                    <a:pt x="502" y="398"/>
                  </a:lnTo>
                  <a:lnTo>
                    <a:pt x="522" y="391"/>
                  </a:lnTo>
                  <a:lnTo>
                    <a:pt x="540" y="387"/>
                  </a:lnTo>
                  <a:lnTo>
                    <a:pt x="560" y="383"/>
                  </a:lnTo>
                  <a:lnTo>
                    <a:pt x="577" y="380"/>
                  </a:lnTo>
                  <a:lnTo>
                    <a:pt x="593" y="380"/>
                  </a:lnTo>
                  <a:lnTo>
                    <a:pt x="607" y="380"/>
                  </a:lnTo>
                  <a:close/>
                </a:path>
              </a:pathLst>
            </a:custGeom>
            <a:solidFill>
              <a:srgbClr val="0C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3" name="Freeform 118"/>
            <p:cNvSpPr>
              <a:spLocks/>
            </p:cNvSpPr>
            <p:nvPr/>
          </p:nvSpPr>
          <p:spPr bwMode="auto">
            <a:xfrm>
              <a:off x="2477" y="1412"/>
              <a:ext cx="408" cy="298"/>
            </a:xfrm>
            <a:custGeom>
              <a:avLst/>
              <a:gdLst>
                <a:gd name="T0" fmla="*/ 128 w 814"/>
                <a:gd name="T1" fmla="*/ 13 h 595"/>
                <a:gd name="T2" fmla="*/ 114 w 814"/>
                <a:gd name="T3" fmla="*/ 2 h 595"/>
                <a:gd name="T4" fmla="*/ 93 w 814"/>
                <a:gd name="T5" fmla="*/ 4 h 595"/>
                <a:gd name="T6" fmla="*/ 78 w 814"/>
                <a:gd name="T7" fmla="*/ 19 h 595"/>
                <a:gd name="T8" fmla="*/ 73 w 814"/>
                <a:gd name="T9" fmla="*/ 36 h 595"/>
                <a:gd name="T10" fmla="*/ 76 w 814"/>
                <a:gd name="T11" fmla="*/ 47 h 595"/>
                <a:gd name="T12" fmla="*/ 71 w 814"/>
                <a:gd name="T13" fmla="*/ 49 h 595"/>
                <a:gd name="T14" fmla="*/ 68 w 814"/>
                <a:gd name="T15" fmla="*/ 53 h 595"/>
                <a:gd name="T16" fmla="*/ 66 w 814"/>
                <a:gd name="T17" fmla="*/ 48 h 595"/>
                <a:gd name="T18" fmla="*/ 68 w 814"/>
                <a:gd name="T19" fmla="*/ 42 h 595"/>
                <a:gd name="T20" fmla="*/ 68 w 814"/>
                <a:gd name="T21" fmla="*/ 26 h 595"/>
                <a:gd name="T22" fmla="*/ 50 w 814"/>
                <a:gd name="T23" fmla="*/ 19 h 595"/>
                <a:gd name="T24" fmla="*/ 26 w 814"/>
                <a:gd name="T25" fmla="*/ 40 h 595"/>
                <a:gd name="T26" fmla="*/ 28 w 814"/>
                <a:gd name="T27" fmla="*/ 56 h 595"/>
                <a:gd name="T28" fmla="*/ 42 w 814"/>
                <a:gd name="T29" fmla="*/ 62 h 595"/>
                <a:gd name="T30" fmla="*/ 37 w 814"/>
                <a:gd name="T31" fmla="*/ 76 h 595"/>
                <a:gd name="T32" fmla="*/ 29 w 814"/>
                <a:gd name="T33" fmla="*/ 61 h 595"/>
                <a:gd name="T34" fmla="*/ 14 w 814"/>
                <a:gd name="T35" fmla="*/ 61 h 595"/>
                <a:gd name="T36" fmla="*/ 12 w 814"/>
                <a:gd name="T37" fmla="*/ 84 h 595"/>
                <a:gd name="T38" fmla="*/ 2 w 814"/>
                <a:gd name="T39" fmla="*/ 84 h 595"/>
                <a:gd name="T40" fmla="*/ 3 w 814"/>
                <a:gd name="T41" fmla="*/ 100 h 595"/>
                <a:gd name="T42" fmla="*/ 18 w 814"/>
                <a:gd name="T43" fmla="*/ 117 h 595"/>
                <a:gd name="T44" fmla="*/ 15 w 814"/>
                <a:gd name="T45" fmla="*/ 122 h 595"/>
                <a:gd name="T46" fmla="*/ 16 w 814"/>
                <a:gd name="T47" fmla="*/ 130 h 595"/>
                <a:gd name="T48" fmla="*/ 22 w 814"/>
                <a:gd name="T49" fmla="*/ 140 h 595"/>
                <a:gd name="T50" fmla="*/ 39 w 814"/>
                <a:gd name="T51" fmla="*/ 146 h 595"/>
                <a:gd name="T52" fmla="*/ 67 w 814"/>
                <a:gd name="T53" fmla="*/ 147 h 595"/>
                <a:gd name="T54" fmla="*/ 88 w 814"/>
                <a:gd name="T55" fmla="*/ 142 h 595"/>
                <a:gd name="T56" fmla="*/ 93 w 814"/>
                <a:gd name="T57" fmla="*/ 134 h 595"/>
                <a:gd name="T58" fmla="*/ 94 w 814"/>
                <a:gd name="T59" fmla="*/ 128 h 595"/>
                <a:gd name="T60" fmla="*/ 107 w 814"/>
                <a:gd name="T61" fmla="*/ 126 h 595"/>
                <a:gd name="T62" fmla="*/ 118 w 814"/>
                <a:gd name="T63" fmla="*/ 119 h 595"/>
                <a:gd name="T64" fmla="*/ 120 w 814"/>
                <a:gd name="T65" fmla="*/ 120 h 595"/>
                <a:gd name="T66" fmla="*/ 121 w 814"/>
                <a:gd name="T67" fmla="*/ 125 h 595"/>
                <a:gd name="T68" fmla="*/ 127 w 814"/>
                <a:gd name="T69" fmla="*/ 129 h 595"/>
                <a:gd name="T70" fmla="*/ 124 w 814"/>
                <a:gd name="T71" fmla="*/ 139 h 595"/>
                <a:gd name="T72" fmla="*/ 132 w 814"/>
                <a:gd name="T73" fmla="*/ 147 h 595"/>
                <a:gd name="T74" fmla="*/ 151 w 814"/>
                <a:gd name="T75" fmla="*/ 149 h 595"/>
                <a:gd name="T76" fmla="*/ 173 w 814"/>
                <a:gd name="T77" fmla="*/ 142 h 595"/>
                <a:gd name="T78" fmla="*/ 191 w 814"/>
                <a:gd name="T79" fmla="*/ 129 h 595"/>
                <a:gd name="T80" fmla="*/ 202 w 814"/>
                <a:gd name="T81" fmla="*/ 114 h 595"/>
                <a:gd name="T82" fmla="*/ 203 w 814"/>
                <a:gd name="T83" fmla="*/ 100 h 595"/>
                <a:gd name="T84" fmla="*/ 193 w 814"/>
                <a:gd name="T85" fmla="*/ 92 h 595"/>
                <a:gd name="T86" fmla="*/ 197 w 814"/>
                <a:gd name="T87" fmla="*/ 76 h 595"/>
                <a:gd name="T88" fmla="*/ 189 w 814"/>
                <a:gd name="T89" fmla="*/ 62 h 595"/>
                <a:gd name="T90" fmla="*/ 178 w 814"/>
                <a:gd name="T91" fmla="*/ 61 h 595"/>
                <a:gd name="T92" fmla="*/ 173 w 814"/>
                <a:gd name="T93" fmla="*/ 56 h 595"/>
                <a:gd name="T94" fmla="*/ 165 w 814"/>
                <a:gd name="T95" fmla="*/ 56 h 595"/>
                <a:gd name="T96" fmla="*/ 174 w 814"/>
                <a:gd name="T97" fmla="*/ 48 h 595"/>
                <a:gd name="T98" fmla="*/ 174 w 814"/>
                <a:gd name="T99" fmla="*/ 36 h 595"/>
                <a:gd name="T100" fmla="*/ 160 w 814"/>
                <a:gd name="T101" fmla="*/ 35 h 595"/>
                <a:gd name="T102" fmla="*/ 166 w 814"/>
                <a:gd name="T103" fmla="*/ 27 h 595"/>
                <a:gd name="T104" fmla="*/ 163 w 814"/>
                <a:gd name="T105" fmla="*/ 19 h 595"/>
                <a:gd name="T106" fmla="*/ 154 w 814"/>
                <a:gd name="T107" fmla="*/ 15 h 595"/>
                <a:gd name="T108" fmla="*/ 142 w 814"/>
                <a:gd name="T109" fmla="*/ 16 h 595"/>
                <a:gd name="T110" fmla="*/ 131 w 814"/>
                <a:gd name="T111" fmla="*/ 28 h 59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814" h="595">
                  <a:moveTo>
                    <a:pt x="507" y="99"/>
                  </a:moveTo>
                  <a:lnTo>
                    <a:pt x="514" y="74"/>
                  </a:lnTo>
                  <a:lnTo>
                    <a:pt x="510" y="51"/>
                  </a:lnTo>
                  <a:lnTo>
                    <a:pt x="497" y="31"/>
                  </a:lnTo>
                  <a:lnTo>
                    <a:pt x="479" y="15"/>
                  </a:lnTo>
                  <a:lnTo>
                    <a:pt x="455" y="5"/>
                  </a:lnTo>
                  <a:lnTo>
                    <a:pt x="427" y="0"/>
                  </a:lnTo>
                  <a:lnTo>
                    <a:pt x="398" y="3"/>
                  </a:lnTo>
                  <a:lnTo>
                    <a:pt x="371" y="14"/>
                  </a:lnTo>
                  <a:lnTo>
                    <a:pt x="345" y="31"/>
                  </a:lnTo>
                  <a:lnTo>
                    <a:pt x="325" y="51"/>
                  </a:lnTo>
                  <a:lnTo>
                    <a:pt x="309" y="73"/>
                  </a:lnTo>
                  <a:lnTo>
                    <a:pt x="298" y="95"/>
                  </a:lnTo>
                  <a:lnTo>
                    <a:pt x="292" y="119"/>
                  </a:lnTo>
                  <a:lnTo>
                    <a:pt x="292" y="142"/>
                  </a:lnTo>
                  <a:lnTo>
                    <a:pt x="298" y="165"/>
                  </a:lnTo>
                  <a:lnTo>
                    <a:pt x="311" y="188"/>
                  </a:lnTo>
                  <a:lnTo>
                    <a:pt x="302" y="188"/>
                  </a:lnTo>
                  <a:lnTo>
                    <a:pt x="295" y="190"/>
                  </a:lnTo>
                  <a:lnTo>
                    <a:pt x="288" y="191"/>
                  </a:lnTo>
                  <a:lnTo>
                    <a:pt x="282" y="195"/>
                  </a:lnTo>
                  <a:lnTo>
                    <a:pt x="277" y="199"/>
                  </a:lnTo>
                  <a:lnTo>
                    <a:pt x="273" y="204"/>
                  </a:lnTo>
                  <a:lnTo>
                    <a:pt x="270" y="211"/>
                  </a:lnTo>
                  <a:lnTo>
                    <a:pt x="268" y="218"/>
                  </a:lnTo>
                  <a:lnTo>
                    <a:pt x="264" y="204"/>
                  </a:lnTo>
                  <a:lnTo>
                    <a:pt x="261" y="191"/>
                  </a:lnTo>
                  <a:lnTo>
                    <a:pt x="258" y="182"/>
                  </a:lnTo>
                  <a:lnTo>
                    <a:pt x="251" y="175"/>
                  </a:lnTo>
                  <a:lnTo>
                    <a:pt x="269" y="167"/>
                  </a:lnTo>
                  <a:lnTo>
                    <a:pt x="277" y="149"/>
                  </a:lnTo>
                  <a:lnTo>
                    <a:pt x="279" y="126"/>
                  </a:lnTo>
                  <a:lnTo>
                    <a:pt x="270" y="102"/>
                  </a:lnTo>
                  <a:lnTo>
                    <a:pt x="253" y="83"/>
                  </a:lnTo>
                  <a:lnTo>
                    <a:pt x="229" y="73"/>
                  </a:lnTo>
                  <a:lnTo>
                    <a:pt x="197" y="76"/>
                  </a:lnTo>
                  <a:lnTo>
                    <a:pt x="158" y="99"/>
                  </a:lnTo>
                  <a:lnTo>
                    <a:pt x="123" y="131"/>
                  </a:lnTo>
                  <a:lnTo>
                    <a:pt x="103" y="160"/>
                  </a:lnTo>
                  <a:lnTo>
                    <a:pt x="97" y="186"/>
                  </a:lnTo>
                  <a:lnTo>
                    <a:pt x="100" y="206"/>
                  </a:lnTo>
                  <a:lnTo>
                    <a:pt x="112" y="223"/>
                  </a:lnTo>
                  <a:lnTo>
                    <a:pt x="128" y="237"/>
                  </a:lnTo>
                  <a:lnTo>
                    <a:pt x="147" y="245"/>
                  </a:lnTo>
                  <a:lnTo>
                    <a:pt x="167" y="248"/>
                  </a:lnTo>
                  <a:lnTo>
                    <a:pt x="158" y="263"/>
                  </a:lnTo>
                  <a:lnTo>
                    <a:pt x="151" y="280"/>
                  </a:lnTo>
                  <a:lnTo>
                    <a:pt x="146" y="301"/>
                  </a:lnTo>
                  <a:lnTo>
                    <a:pt x="145" y="320"/>
                  </a:lnTo>
                  <a:lnTo>
                    <a:pt x="133" y="271"/>
                  </a:lnTo>
                  <a:lnTo>
                    <a:pt x="115" y="241"/>
                  </a:lnTo>
                  <a:lnTo>
                    <a:pt x="93" y="227"/>
                  </a:lnTo>
                  <a:lnTo>
                    <a:pt x="71" y="228"/>
                  </a:lnTo>
                  <a:lnTo>
                    <a:pt x="53" y="241"/>
                  </a:lnTo>
                  <a:lnTo>
                    <a:pt x="40" y="265"/>
                  </a:lnTo>
                  <a:lnTo>
                    <a:pt x="37" y="297"/>
                  </a:lnTo>
                  <a:lnTo>
                    <a:pt x="47" y="336"/>
                  </a:lnTo>
                  <a:lnTo>
                    <a:pt x="34" y="326"/>
                  </a:lnTo>
                  <a:lnTo>
                    <a:pt x="20" y="325"/>
                  </a:lnTo>
                  <a:lnTo>
                    <a:pt x="8" y="334"/>
                  </a:lnTo>
                  <a:lnTo>
                    <a:pt x="0" y="349"/>
                  </a:lnTo>
                  <a:lnTo>
                    <a:pt x="0" y="372"/>
                  </a:lnTo>
                  <a:lnTo>
                    <a:pt x="11" y="398"/>
                  </a:lnTo>
                  <a:lnTo>
                    <a:pt x="35" y="429"/>
                  </a:lnTo>
                  <a:lnTo>
                    <a:pt x="77" y="464"/>
                  </a:lnTo>
                  <a:lnTo>
                    <a:pt x="71" y="465"/>
                  </a:lnTo>
                  <a:lnTo>
                    <a:pt x="67" y="470"/>
                  </a:lnTo>
                  <a:lnTo>
                    <a:pt x="62" y="477"/>
                  </a:lnTo>
                  <a:lnTo>
                    <a:pt x="59" y="486"/>
                  </a:lnTo>
                  <a:lnTo>
                    <a:pt x="57" y="496"/>
                  </a:lnTo>
                  <a:lnTo>
                    <a:pt x="57" y="509"/>
                  </a:lnTo>
                  <a:lnTo>
                    <a:pt x="61" y="520"/>
                  </a:lnTo>
                  <a:lnTo>
                    <a:pt x="67" y="533"/>
                  </a:lnTo>
                  <a:lnTo>
                    <a:pt x="76" y="546"/>
                  </a:lnTo>
                  <a:lnTo>
                    <a:pt x="88" y="557"/>
                  </a:lnTo>
                  <a:lnTo>
                    <a:pt x="106" y="567"/>
                  </a:lnTo>
                  <a:lnTo>
                    <a:pt x="128" y="577"/>
                  </a:lnTo>
                  <a:lnTo>
                    <a:pt x="154" y="584"/>
                  </a:lnTo>
                  <a:lnTo>
                    <a:pt x="186" y="588"/>
                  </a:lnTo>
                  <a:lnTo>
                    <a:pt x="224" y="589"/>
                  </a:lnTo>
                  <a:lnTo>
                    <a:pt x="268" y="587"/>
                  </a:lnTo>
                  <a:lnTo>
                    <a:pt x="304" y="582"/>
                  </a:lnTo>
                  <a:lnTo>
                    <a:pt x="330" y="577"/>
                  </a:lnTo>
                  <a:lnTo>
                    <a:pt x="349" y="567"/>
                  </a:lnTo>
                  <a:lnTo>
                    <a:pt x="362" y="558"/>
                  </a:lnTo>
                  <a:lnTo>
                    <a:pt x="367" y="547"/>
                  </a:lnTo>
                  <a:lnTo>
                    <a:pt x="370" y="534"/>
                  </a:lnTo>
                  <a:lnTo>
                    <a:pt x="367" y="520"/>
                  </a:lnTo>
                  <a:lnTo>
                    <a:pt x="362" y="507"/>
                  </a:lnTo>
                  <a:lnTo>
                    <a:pt x="375" y="509"/>
                  </a:lnTo>
                  <a:lnTo>
                    <a:pt x="391" y="509"/>
                  </a:lnTo>
                  <a:lnTo>
                    <a:pt x="408" y="508"/>
                  </a:lnTo>
                  <a:lnTo>
                    <a:pt x="425" y="503"/>
                  </a:lnTo>
                  <a:lnTo>
                    <a:pt x="441" y="496"/>
                  </a:lnTo>
                  <a:lnTo>
                    <a:pt x="457" y="486"/>
                  </a:lnTo>
                  <a:lnTo>
                    <a:pt x="470" y="473"/>
                  </a:lnTo>
                  <a:lnTo>
                    <a:pt x="481" y="456"/>
                  </a:lnTo>
                  <a:lnTo>
                    <a:pt x="478" y="467"/>
                  </a:lnTo>
                  <a:lnTo>
                    <a:pt x="476" y="478"/>
                  </a:lnTo>
                  <a:lnTo>
                    <a:pt x="476" y="486"/>
                  </a:lnTo>
                  <a:lnTo>
                    <a:pt x="478" y="493"/>
                  </a:lnTo>
                  <a:lnTo>
                    <a:pt x="482" y="500"/>
                  </a:lnTo>
                  <a:lnTo>
                    <a:pt x="488" y="504"/>
                  </a:lnTo>
                  <a:lnTo>
                    <a:pt x="496" y="510"/>
                  </a:lnTo>
                  <a:lnTo>
                    <a:pt x="507" y="515"/>
                  </a:lnTo>
                  <a:lnTo>
                    <a:pt x="495" y="528"/>
                  </a:lnTo>
                  <a:lnTo>
                    <a:pt x="489" y="541"/>
                  </a:lnTo>
                  <a:lnTo>
                    <a:pt x="492" y="555"/>
                  </a:lnTo>
                  <a:lnTo>
                    <a:pt x="499" y="566"/>
                  </a:lnTo>
                  <a:lnTo>
                    <a:pt x="511" y="578"/>
                  </a:lnTo>
                  <a:lnTo>
                    <a:pt x="527" y="586"/>
                  </a:lnTo>
                  <a:lnTo>
                    <a:pt x="546" y="593"/>
                  </a:lnTo>
                  <a:lnTo>
                    <a:pt x="567" y="595"/>
                  </a:lnTo>
                  <a:lnTo>
                    <a:pt x="600" y="594"/>
                  </a:lnTo>
                  <a:lnTo>
                    <a:pt x="631" y="589"/>
                  </a:lnTo>
                  <a:lnTo>
                    <a:pt x="662" y="580"/>
                  </a:lnTo>
                  <a:lnTo>
                    <a:pt x="691" y="567"/>
                  </a:lnTo>
                  <a:lnTo>
                    <a:pt x="716" y="553"/>
                  </a:lnTo>
                  <a:lnTo>
                    <a:pt x="741" y="534"/>
                  </a:lnTo>
                  <a:lnTo>
                    <a:pt x="762" y="516"/>
                  </a:lnTo>
                  <a:lnTo>
                    <a:pt x="780" y="495"/>
                  </a:lnTo>
                  <a:lnTo>
                    <a:pt x="795" y="474"/>
                  </a:lnTo>
                  <a:lnTo>
                    <a:pt x="805" y="454"/>
                  </a:lnTo>
                  <a:lnTo>
                    <a:pt x="812" y="434"/>
                  </a:lnTo>
                  <a:lnTo>
                    <a:pt x="814" y="416"/>
                  </a:lnTo>
                  <a:lnTo>
                    <a:pt x="811" y="400"/>
                  </a:lnTo>
                  <a:lnTo>
                    <a:pt x="803" y="385"/>
                  </a:lnTo>
                  <a:lnTo>
                    <a:pt x="790" y="374"/>
                  </a:lnTo>
                  <a:lnTo>
                    <a:pt x="771" y="366"/>
                  </a:lnTo>
                  <a:lnTo>
                    <a:pt x="782" y="350"/>
                  </a:lnTo>
                  <a:lnTo>
                    <a:pt x="787" y="328"/>
                  </a:lnTo>
                  <a:lnTo>
                    <a:pt x="785" y="303"/>
                  </a:lnTo>
                  <a:lnTo>
                    <a:pt x="780" y="279"/>
                  </a:lnTo>
                  <a:lnTo>
                    <a:pt x="768" y="259"/>
                  </a:lnTo>
                  <a:lnTo>
                    <a:pt x="754" y="245"/>
                  </a:lnTo>
                  <a:lnTo>
                    <a:pt x="736" y="242"/>
                  </a:lnTo>
                  <a:lnTo>
                    <a:pt x="715" y="252"/>
                  </a:lnTo>
                  <a:lnTo>
                    <a:pt x="708" y="243"/>
                  </a:lnTo>
                  <a:lnTo>
                    <a:pt x="703" y="235"/>
                  </a:lnTo>
                  <a:lnTo>
                    <a:pt x="694" y="228"/>
                  </a:lnTo>
                  <a:lnTo>
                    <a:pt x="688" y="223"/>
                  </a:lnTo>
                  <a:lnTo>
                    <a:pt x="678" y="220"/>
                  </a:lnTo>
                  <a:lnTo>
                    <a:pt x="669" y="219"/>
                  </a:lnTo>
                  <a:lnTo>
                    <a:pt x="659" y="221"/>
                  </a:lnTo>
                  <a:lnTo>
                    <a:pt x="647" y="226"/>
                  </a:lnTo>
                  <a:lnTo>
                    <a:pt x="675" y="210"/>
                  </a:lnTo>
                  <a:lnTo>
                    <a:pt x="692" y="192"/>
                  </a:lnTo>
                  <a:lnTo>
                    <a:pt x="700" y="174"/>
                  </a:lnTo>
                  <a:lnTo>
                    <a:pt x="700" y="158"/>
                  </a:lnTo>
                  <a:lnTo>
                    <a:pt x="692" y="144"/>
                  </a:lnTo>
                  <a:lnTo>
                    <a:pt x="679" y="135"/>
                  </a:lnTo>
                  <a:lnTo>
                    <a:pt x="661" y="133"/>
                  </a:lnTo>
                  <a:lnTo>
                    <a:pt x="638" y="137"/>
                  </a:lnTo>
                  <a:lnTo>
                    <a:pt x="651" y="128"/>
                  </a:lnTo>
                  <a:lnTo>
                    <a:pt x="658" y="118"/>
                  </a:lnTo>
                  <a:lnTo>
                    <a:pt x="661" y="106"/>
                  </a:lnTo>
                  <a:lnTo>
                    <a:pt x="660" y="95"/>
                  </a:lnTo>
                  <a:lnTo>
                    <a:pt x="655" y="84"/>
                  </a:lnTo>
                  <a:lnTo>
                    <a:pt x="648" y="75"/>
                  </a:lnTo>
                  <a:lnTo>
                    <a:pt x="638" y="67"/>
                  </a:lnTo>
                  <a:lnTo>
                    <a:pt x="625" y="60"/>
                  </a:lnTo>
                  <a:lnTo>
                    <a:pt x="612" y="57"/>
                  </a:lnTo>
                  <a:lnTo>
                    <a:pt x="597" y="55"/>
                  </a:lnTo>
                  <a:lnTo>
                    <a:pt x="582" y="58"/>
                  </a:lnTo>
                  <a:lnTo>
                    <a:pt x="565" y="64"/>
                  </a:lnTo>
                  <a:lnTo>
                    <a:pt x="550" y="75"/>
                  </a:lnTo>
                  <a:lnTo>
                    <a:pt x="535" y="90"/>
                  </a:lnTo>
                  <a:lnTo>
                    <a:pt x="523" y="111"/>
                  </a:lnTo>
                  <a:lnTo>
                    <a:pt x="511" y="137"/>
                  </a:lnTo>
                  <a:lnTo>
                    <a:pt x="507" y="99"/>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4" name="Freeform 119"/>
            <p:cNvSpPr>
              <a:spLocks/>
            </p:cNvSpPr>
            <p:nvPr/>
          </p:nvSpPr>
          <p:spPr bwMode="auto">
            <a:xfrm>
              <a:off x="2793" y="1789"/>
              <a:ext cx="80" cy="93"/>
            </a:xfrm>
            <a:custGeom>
              <a:avLst/>
              <a:gdLst>
                <a:gd name="T0" fmla="*/ 22 w 160"/>
                <a:gd name="T1" fmla="*/ 44 h 185"/>
                <a:gd name="T2" fmla="*/ 19 w 160"/>
                <a:gd name="T3" fmla="*/ 40 h 185"/>
                <a:gd name="T4" fmla="*/ 14 w 160"/>
                <a:gd name="T5" fmla="*/ 36 h 185"/>
                <a:gd name="T6" fmla="*/ 6 w 160"/>
                <a:gd name="T7" fmla="*/ 35 h 185"/>
                <a:gd name="T8" fmla="*/ 2 w 160"/>
                <a:gd name="T9" fmla="*/ 34 h 185"/>
                <a:gd name="T10" fmla="*/ 5 w 160"/>
                <a:gd name="T11" fmla="*/ 30 h 185"/>
                <a:gd name="T12" fmla="*/ 10 w 160"/>
                <a:gd name="T13" fmla="*/ 29 h 185"/>
                <a:gd name="T14" fmla="*/ 17 w 160"/>
                <a:gd name="T15" fmla="*/ 33 h 185"/>
                <a:gd name="T16" fmla="*/ 20 w 160"/>
                <a:gd name="T17" fmla="*/ 36 h 185"/>
                <a:gd name="T18" fmla="*/ 18 w 160"/>
                <a:gd name="T19" fmla="*/ 30 h 185"/>
                <a:gd name="T20" fmla="*/ 13 w 160"/>
                <a:gd name="T21" fmla="*/ 25 h 185"/>
                <a:gd name="T22" fmla="*/ 6 w 160"/>
                <a:gd name="T23" fmla="*/ 23 h 185"/>
                <a:gd name="T24" fmla="*/ 1 w 160"/>
                <a:gd name="T25" fmla="*/ 22 h 185"/>
                <a:gd name="T26" fmla="*/ 5 w 160"/>
                <a:gd name="T27" fmla="*/ 18 h 185"/>
                <a:gd name="T28" fmla="*/ 11 w 160"/>
                <a:gd name="T29" fmla="*/ 18 h 185"/>
                <a:gd name="T30" fmla="*/ 17 w 160"/>
                <a:gd name="T31" fmla="*/ 25 h 185"/>
                <a:gd name="T32" fmla="*/ 19 w 160"/>
                <a:gd name="T33" fmla="*/ 27 h 185"/>
                <a:gd name="T34" fmla="*/ 17 w 160"/>
                <a:gd name="T35" fmla="*/ 19 h 185"/>
                <a:gd name="T36" fmla="*/ 13 w 160"/>
                <a:gd name="T37" fmla="*/ 12 h 185"/>
                <a:gd name="T38" fmla="*/ 6 w 160"/>
                <a:gd name="T39" fmla="*/ 7 h 185"/>
                <a:gd name="T40" fmla="*/ 4 w 160"/>
                <a:gd name="T41" fmla="*/ 4 h 185"/>
                <a:gd name="T42" fmla="*/ 9 w 160"/>
                <a:gd name="T43" fmla="*/ 4 h 185"/>
                <a:gd name="T44" fmla="*/ 14 w 160"/>
                <a:gd name="T45" fmla="*/ 7 h 185"/>
                <a:gd name="T46" fmla="*/ 19 w 160"/>
                <a:gd name="T47" fmla="*/ 16 h 185"/>
                <a:gd name="T48" fmla="*/ 21 w 160"/>
                <a:gd name="T49" fmla="*/ 17 h 185"/>
                <a:gd name="T50" fmla="*/ 19 w 160"/>
                <a:gd name="T51" fmla="*/ 5 h 185"/>
                <a:gd name="T52" fmla="*/ 18 w 160"/>
                <a:gd name="T53" fmla="*/ 1 h 185"/>
                <a:gd name="T54" fmla="*/ 23 w 160"/>
                <a:gd name="T55" fmla="*/ 6 h 185"/>
                <a:gd name="T56" fmla="*/ 25 w 160"/>
                <a:gd name="T57" fmla="*/ 12 h 185"/>
                <a:gd name="T58" fmla="*/ 26 w 160"/>
                <a:gd name="T59" fmla="*/ 21 h 185"/>
                <a:gd name="T60" fmla="*/ 26 w 160"/>
                <a:gd name="T61" fmla="*/ 23 h 185"/>
                <a:gd name="T62" fmla="*/ 28 w 160"/>
                <a:gd name="T63" fmla="*/ 16 h 185"/>
                <a:gd name="T64" fmla="*/ 32 w 160"/>
                <a:gd name="T65" fmla="*/ 12 h 185"/>
                <a:gd name="T66" fmla="*/ 37 w 160"/>
                <a:gd name="T67" fmla="*/ 11 h 185"/>
                <a:gd name="T68" fmla="*/ 38 w 160"/>
                <a:gd name="T69" fmla="*/ 14 h 185"/>
                <a:gd name="T70" fmla="*/ 32 w 160"/>
                <a:gd name="T71" fmla="*/ 18 h 185"/>
                <a:gd name="T72" fmla="*/ 28 w 160"/>
                <a:gd name="T73" fmla="*/ 24 h 185"/>
                <a:gd name="T74" fmla="*/ 25 w 160"/>
                <a:gd name="T75" fmla="*/ 33 h 185"/>
                <a:gd name="T76" fmla="*/ 25 w 160"/>
                <a:gd name="T77" fmla="*/ 35 h 185"/>
                <a:gd name="T78" fmla="*/ 28 w 160"/>
                <a:gd name="T79" fmla="*/ 29 h 185"/>
                <a:gd name="T80" fmla="*/ 32 w 160"/>
                <a:gd name="T81" fmla="*/ 25 h 185"/>
                <a:gd name="T82" fmla="*/ 37 w 160"/>
                <a:gd name="T83" fmla="*/ 24 h 185"/>
                <a:gd name="T84" fmla="*/ 38 w 160"/>
                <a:gd name="T85" fmla="*/ 26 h 185"/>
                <a:gd name="T86" fmla="*/ 34 w 160"/>
                <a:gd name="T87" fmla="*/ 29 h 185"/>
                <a:gd name="T88" fmla="*/ 29 w 160"/>
                <a:gd name="T89" fmla="*/ 35 h 185"/>
                <a:gd name="T90" fmla="*/ 27 w 160"/>
                <a:gd name="T91" fmla="*/ 42 h 185"/>
                <a:gd name="T92" fmla="*/ 22 w 160"/>
                <a:gd name="T93" fmla="*/ 46 h 18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0" h="185">
                  <a:moveTo>
                    <a:pt x="88" y="183"/>
                  </a:moveTo>
                  <a:lnTo>
                    <a:pt x="87" y="176"/>
                  </a:lnTo>
                  <a:lnTo>
                    <a:pt x="82" y="167"/>
                  </a:lnTo>
                  <a:lnTo>
                    <a:pt x="76" y="159"/>
                  </a:lnTo>
                  <a:lnTo>
                    <a:pt x="67" y="151"/>
                  </a:lnTo>
                  <a:lnTo>
                    <a:pt x="55" y="144"/>
                  </a:lnTo>
                  <a:lnTo>
                    <a:pt x="40" y="140"/>
                  </a:lnTo>
                  <a:lnTo>
                    <a:pt x="22" y="139"/>
                  </a:lnTo>
                  <a:lnTo>
                    <a:pt x="1" y="143"/>
                  </a:lnTo>
                  <a:lnTo>
                    <a:pt x="5" y="135"/>
                  </a:lnTo>
                  <a:lnTo>
                    <a:pt x="9" y="126"/>
                  </a:lnTo>
                  <a:lnTo>
                    <a:pt x="17" y="120"/>
                  </a:lnTo>
                  <a:lnTo>
                    <a:pt x="27" y="116"/>
                  </a:lnTo>
                  <a:lnTo>
                    <a:pt x="38" y="116"/>
                  </a:lnTo>
                  <a:lnTo>
                    <a:pt x="51" y="122"/>
                  </a:lnTo>
                  <a:lnTo>
                    <a:pt x="65" y="132"/>
                  </a:lnTo>
                  <a:lnTo>
                    <a:pt x="80" y="149"/>
                  </a:lnTo>
                  <a:lnTo>
                    <a:pt x="77" y="141"/>
                  </a:lnTo>
                  <a:lnTo>
                    <a:pt x="75" y="131"/>
                  </a:lnTo>
                  <a:lnTo>
                    <a:pt x="69" y="120"/>
                  </a:lnTo>
                  <a:lnTo>
                    <a:pt x="62" y="109"/>
                  </a:lnTo>
                  <a:lnTo>
                    <a:pt x="52" y="100"/>
                  </a:lnTo>
                  <a:lnTo>
                    <a:pt x="38" y="93"/>
                  </a:lnTo>
                  <a:lnTo>
                    <a:pt x="21" y="91"/>
                  </a:lnTo>
                  <a:lnTo>
                    <a:pt x="0" y="94"/>
                  </a:lnTo>
                  <a:lnTo>
                    <a:pt x="2" y="85"/>
                  </a:lnTo>
                  <a:lnTo>
                    <a:pt x="8" y="77"/>
                  </a:lnTo>
                  <a:lnTo>
                    <a:pt x="19" y="71"/>
                  </a:lnTo>
                  <a:lnTo>
                    <a:pt x="30" y="69"/>
                  </a:lnTo>
                  <a:lnTo>
                    <a:pt x="43" y="71"/>
                  </a:lnTo>
                  <a:lnTo>
                    <a:pt x="55" y="80"/>
                  </a:lnTo>
                  <a:lnTo>
                    <a:pt x="68" y="97"/>
                  </a:lnTo>
                  <a:lnTo>
                    <a:pt x="78" y="123"/>
                  </a:lnTo>
                  <a:lnTo>
                    <a:pt x="76" y="108"/>
                  </a:lnTo>
                  <a:lnTo>
                    <a:pt x="73" y="91"/>
                  </a:lnTo>
                  <a:lnTo>
                    <a:pt x="67" y="75"/>
                  </a:lnTo>
                  <a:lnTo>
                    <a:pt x="60" y="59"/>
                  </a:lnTo>
                  <a:lnTo>
                    <a:pt x="51" y="45"/>
                  </a:lnTo>
                  <a:lnTo>
                    <a:pt x="38" y="33"/>
                  </a:lnTo>
                  <a:lnTo>
                    <a:pt x="24" y="25"/>
                  </a:lnTo>
                  <a:lnTo>
                    <a:pt x="7" y="22"/>
                  </a:lnTo>
                  <a:lnTo>
                    <a:pt x="15" y="16"/>
                  </a:lnTo>
                  <a:lnTo>
                    <a:pt x="24" y="13"/>
                  </a:lnTo>
                  <a:lnTo>
                    <a:pt x="34" y="13"/>
                  </a:lnTo>
                  <a:lnTo>
                    <a:pt x="44" y="16"/>
                  </a:lnTo>
                  <a:lnTo>
                    <a:pt x="54" y="25"/>
                  </a:lnTo>
                  <a:lnTo>
                    <a:pt x="65" y="39"/>
                  </a:lnTo>
                  <a:lnTo>
                    <a:pt x="75" y="61"/>
                  </a:lnTo>
                  <a:lnTo>
                    <a:pt x="84" y="91"/>
                  </a:lnTo>
                  <a:lnTo>
                    <a:pt x="84" y="67"/>
                  </a:lnTo>
                  <a:lnTo>
                    <a:pt x="80" y="41"/>
                  </a:lnTo>
                  <a:lnTo>
                    <a:pt x="73" y="18"/>
                  </a:lnTo>
                  <a:lnTo>
                    <a:pt x="60" y="0"/>
                  </a:lnTo>
                  <a:lnTo>
                    <a:pt x="72" y="3"/>
                  </a:lnTo>
                  <a:lnTo>
                    <a:pt x="82" y="10"/>
                  </a:lnTo>
                  <a:lnTo>
                    <a:pt x="90" y="21"/>
                  </a:lnTo>
                  <a:lnTo>
                    <a:pt x="97" y="33"/>
                  </a:lnTo>
                  <a:lnTo>
                    <a:pt x="100" y="48"/>
                  </a:lnTo>
                  <a:lnTo>
                    <a:pt x="103" y="64"/>
                  </a:lnTo>
                  <a:lnTo>
                    <a:pt x="103" y="83"/>
                  </a:lnTo>
                  <a:lnTo>
                    <a:pt x="99" y="102"/>
                  </a:lnTo>
                  <a:lnTo>
                    <a:pt x="103" y="90"/>
                  </a:lnTo>
                  <a:lnTo>
                    <a:pt x="107" y="77"/>
                  </a:lnTo>
                  <a:lnTo>
                    <a:pt x="112" y="64"/>
                  </a:lnTo>
                  <a:lnTo>
                    <a:pt x="119" y="55"/>
                  </a:lnTo>
                  <a:lnTo>
                    <a:pt x="127" y="47"/>
                  </a:lnTo>
                  <a:lnTo>
                    <a:pt x="136" y="42"/>
                  </a:lnTo>
                  <a:lnTo>
                    <a:pt x="148" y="42"/>
                  </a:lnTo>
                  <a:lnTo>
                    <a:pt x="160" y="46"/>
                  </a:lnTo>
                  <a:lnTo>
                    <a:pt x="150" y="53"/>
                  </a:lnTo>
                  <a:lnTo>
                    <a:pt x="138" y="61"/>
                  </a:lnTo>
                  <a:lnTo>
                    <a:pt x="128" y="70"/>
                  </a:lnTo>
                  <a:lnTo>
                    <a:pt x="119" y="82"/>
                  </a:lnTo>
                  <a:lnTo>
                    <a:pt x="111" y="95"/>
                  </a:lnTo>
                  <a:lnTo>
                    <a:pt x="104" y="111"/>
                  </a:lnTo>
                  <a:lnTo>
                    <a:pt x="99" y="129"/>
                  </a:lnTo>
                  <a:lnTo>
                    <a:pt x="97" y="149"/>
                  </a:lnTo>
                  <a:lnTo>
                    <a:pt x="99" y="139"/>
                  </a:lnTo>
                  <a:lnTo>
                    <a:pt x="105" y="128"/>
                  </a:lnTo>
                  <a:lnTo>
                    <a:pt x="111" y="116"/>
                  </a:lnTo>
                  <a:lnTo>
                    <a:pt x="119" y="106"/>
                  </a:lnTo>
                  <a:lnTo>
                    <a:pt x="128" y="98"/>
                  </a:lnTo>
                  <a:lnTo>
                    <a:pt x="137" y="93"/>
                  </a:lnTo>
                  <a:lnTo>
                    <a:pt x="148" y="94"/>
                  </a:lnTo>
                  <a:lnTo>
                    <a:pt x="157" y="101"/>
                  </a:lnTo>
                  <a:lnTo>
                    <a:pt x="151" y="102"/>
                  </a:lnTo>
                  <a:lnTo>
                    <a:pt x="143" y="107"/>
                  </a:lnTo>
                  <a:lnTo>
                    <a:pt x="134" y="115"/>
                  </a:lnTo>
                  <a:lnTo>
                    <a:pt x="125" y="125"/>
                  </a:lnTo>
                  <a:lnTo>
                    <a:pt x="116" y="137"/>
                  </a:lnTo>
                  <a:lnTo>
                    <a:pt x="110" y="152"/>
                  </a:lnTo>
                  <a:lnTo>
                    <a:pt x="106" y="168"/>
                  </a:lnTo>
                  <a:lnTo>
                    <a:pt x="105" y="185"/>
                  </a:lnTo>
                  <a:lnTo>
                    <a:pt x="88" y="183"/>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15" name="Freeform 120"/>
            <p:cNvSpPr>
              <a:spLocks/>
            </p:cNvSpPr>
            <p:nvPr/>
          </p:nvSpPr>
          <p:spPr bwMode="auto">
            <a:xfrm>
              <a:off x="2659" y="1825"/>
              <a:ext cx="47" cy="50"/>
            </a:xfrm>
            <a:custGeom>
              <a:avLst/>
              <a:gdLst>
                <a:gd name="T0" fmla="*/ 16 w 94"/>
                <a:gd name="T1" fmla="*/ 25 h 99"/>
                <a:gd name="T2" fmla="*/ 14 w 94"/>
                <a:gd name="T3" fmla="*/ 21 h 99"/>
                <a:gd name="T4" fmla="*/ 17 w 94"/>
                <a:gd name="T5" fmla="*/ 18 h 99"/>
                <a:gd name="T6" fmla="*/ 19 w 94"/>
                <a:gd name="T7" fmla="*/ 15 h 99"/>
                <a:gd name="T8" fmla="*/ 20 w 94"/>
                <a:gd name="T9" fmla="*/ 12 h 99"/>
                <a:gd name="T10" fmla="*/ 20 w 94"/>
                <a:gd name="T11" fmla="*/ 9 h 99"/>
                <a:gd name="T12" fmla="*/ 18 w 94"/>
                <a:gd name="T13" fmla="*/ 7 h 99"/>
                <a:gd name="T14" fmla="*/ 17 w 94"/>
                <a:gd name="T15" fmla="*/ 6 h 99"/>
                <a:gd name="T16" fmla="*/ 15 w 94"/>
                <a:gd name="T17" fmla="*/ 6 h 99"/>
                <a:gd name="T18" fmla="*/ 13 w 94"/>
                <a:gd name="T19" fmla="*/ 5 h 99"/>
                <a:gd name="T20" fmla="*/ 10 w 94"/>
                <a:gd name="T21" fmla="*/ 5 h 99"/>
                <a:gd name="T22" fmla="*/ 8 w 94"/>
                <a:gd name="T23" fmla="*/ 5 h 99"/>
                <a:gd name="T24" fmla="*/ 6 w 94"/>
                <a:gd name="T25" fmla="*/ 5 h 99"/>
                <a:gd name="T26" fmla="*/ 4 w 94"/>
                <a:gd name="T27" fmla="*/ 6 h 99"/>
                <a:gd name="T28" fmla="*/ 1 w 94"/>
                <a:gd name="T29" fmla="*/ 5 h 99"/>
                <a:gd name="T30" fmla="*/ 0 w 94"/>
                <a:gd name="T31" fmla="*/ 4 h 99"/>
                <a:gd name="T32" fmla="*/ 1 w 94"/>
                <a:gd name="T33" fmla="*/ 2 h 99"/>
                <a:gd name="T34" fmla="*/ 3 w 94"/>
                <a:gd name="T35" fmla="*/ 1 h 99"/>
                <a:gd name="T36" fmla="*/ 5 w 94"/>
                <a:gd name="T37" fmla="*/ 1 h 99"/>
                <a:gd name="T38" fmla="*/ 7 w 94"/>
                <a:gd name="T39" fmla="*/ 0 h 99"/>
                <a:gd name="T40" fmla="*/ 10 w 94"/>
                <a:gd name="T41" fmla="*/ 0 h 99"/>
                <a:gd name="T42" fmla="*/ 14 w 94"/>
                <a:gd name="T43" fmla="*/ 1 h 99"/>
                <a:gd name="T44" fmla="*/ 17 w 94"/>
                <a:gd name="T45" fmla="*/ 2 h 99"/>
                <a:gd name="T46" fmla="*/ 20 w 94"/>
                <a:gd name="T47" fmla="*/ 3 h 99"/>
                <a:gd name="T48" fmla="*/ 22 w 94"/>
                <a:gd name="T49" fmla="*/ 5 h 99"/>
                <a:gd name="T50" fmla="*/ 24 w 94"/>
                <a:gd name="T51" fmla="*/ 9 h 99"/>
                <a:gd name="T52" fmla="*/ 24 w 94"/>
                <a:gd name="T53" fmla="*/ 14 h 99"/>
                <a:gd name="T54" fmla="*/ 22 w 94"/>
                <a:gd name="T55" fmla="*/ 18 h 99"/>
                <a:gd name="T56" fmla="*/ 20 w 94"/>
                <a:gd name="T57" fmla="*/ 20 h 99"/>
                <a:gd name="T58" fmla="*/ 19 w 94"/>
                <a:gd name="T59" fmla="*/ 21 h 99"/>
                <a:gd name="T60" fmla="*/ 20 w 94"/>
                <a:gd name="T61" fmla="*/ 24 h 99"/>
                <a:gd name="T62" fmla="*/ 16 w 94"/>
                <a:gd name="T63" fmla="*/ 25 h 9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4" h="99">
                  <a:moveTo>
                    <a:pt x="64" y="99"/>
                  </a:moveTo>
                  <a:lnTo>
                    <a:pt x="55" y="82"/>
                  </a:lnTo>
                  <a:lnTo>
                    <a:pt x="66" y="72"/>
                  </a:lnTo>
                  <a:lnTo>
                    <a:pt x="76" y="60"/>
                  </a:lnTo>
                  <a:lnTo>
                    <a:pt x="79" y="48"/>
                  </a:lnTo>
                  <a:lnTo>
                    <a:pt x="77" y="34"/>
                  </a:lnTo>
                  <a:lnTo>
                    <a:pt x="72" y="28"/>
                  </a:lnTo>
                  <a:lnTo>
                    <a:pt x="66" y="23"/>
                  </a:lnTo>
                  <a:lnTo>
                    <a:pt x="58" y="21"/>
                  </a:lnTo>
                  <a:lnTo>
                    <a:pt x="49" y="19"/>
                  </a:lnTo>
                  <a:lnTo>
                    <a:pt x="40" y="19"/>
                  </a:lnTo>
                  <a:lnTo>
                    <a:pt x="31" y="19"/>
                  </a:lnTo>
                  <a:lnTo>
                    <a:pt x="22" y="20"/>
                  </a:lnTo>
                  <a:lnTo>
                    <a:pt x="13" y="21"/>
                  </a:lnTo>
                  <a:lnTo>
                    <a:pt x="4" y="20"/>
                  </a:lnTo>
                  <a:lnTo>
                    <a:pt x="0" y="15"/>
                  </a:lnTo>
                  <a:lnTo>
                    <a:pt x="1" y="8"/>
                  </a:lnTo>
                  <a:lnTo>
                    <a:pt x="9" y="4"/>
                  </a:lnTo>
                  <a:lnTo>
                    <a:pt x="17" y="2"/>
                  </a:lnTo>
                  <a:lnTo>
                    <a:pt x="27" y="0"/>
                  </a:lnTo>
                  <a:lnTo>
                    <a:pt x="40" y="0"/>
                  </a:lnTo>
                  <a:lnTo>
                    <a:pt x="54" y="2"/>
                  </a:lnTo>
                  <a:lnTo>
                    <a:pt x="66" y="5"/>
                  </a:lnTo>
                  <a:lnTo>
                    <a:pt x="78" y="11"/>
                  </a:lnTo>
                  <a:lnTo>
                    <a:pt x="87" y="20"/>
                  </a:lnTo>
                  <a:lnTo>
                    <a:pt x="93" y="33"/>
                  </a:lnTo>
                  <a:lnTo>
                    <a:pt x="94" y="56"/>
                  </a:lnTo>
                  <a:lnTo>
                    <a:pt x="87" y="72"/>
                  </a:lnTo>
                  <a:lnTo>
                    <a:pt x="79" y="80"/>
                  </a:lnTo>
                  <a:lnTo>
                    <a:pt x="76" y="83"/>
                  </a:lnTo>
                  <a:lnTo>
                    <a:pt x="79" y="95"/>
                  </a:lnTo>
                  <a:lnTo>
                    <a:pt x="64" y="99"/>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3317" name="Picture 122" descr="图片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6288" y="1055688"/>
            <a:ext cx="20335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5" name="Rectangle 3"/>
          <p:cNvSpPr>
            <a:spLocks noChangeArrowheads="1"/>
          </p:cNvSpPr>
          <p:nvPr/>
        </p:nvSpPr>
        <p:spPr bwMode="auto">
          <a:xfrm>
            <a:off x="614363" y="3570288"/>
            <a:ext cx="79502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en-US" altLang="zh-CN" b="1" dirty="0">
                <a:solidFill>
                  <a:srgbClr val="FF0000"/>
                </a:solidFill>
                <a:latin typeface="楷体_GB2312" pitchFamily="49" charset="-122"/>
                <a:ea typeface="楷体_GB2312" pitchFamily="49" charset="-122"/>
              </a:rPr>
              <a:t>     </a:t>
            </a:r>
            <a:r>
              <a:rPr kumimoji="1" lang="en-US" altLang="zh-CN"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过于</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一指</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非常</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，二有</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过头</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的意思</a:t>
            </a:r>
            <a:r>
              <a:rPr kumimoji="1" lang="en-US" altLang="zh-CN"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（他的全部功过，都由这一点生发出来）所以，本句话既有非常自尊自信的意思，又有自信过分、自尊过分的意思。</a:t>
            </a:r>
          </a:p>
        </p:txBody>
      </p:sp>
      <p:sp>
        <p:nvSpPr>
          <p:cNvPr id="228357" name="Rectangle 5"/>
          <p:cNvSpPr>
            <a:spLocks noChangeArrowheads="1"/>
          </p:cNvSpPr>
          <p:nvPr/>
        </p:nvSpPr>
        <p:spPr bwMode="auto">
          <a:xfrm>
            <a:off x="614363" y="2944813"/>
            <a:ext cx="7285037" cy="639762"/>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lnSpc>
                <a:spcPct val="150000"/>
              </a:lnSpc>
            </a:pPr>
            <a:r>
              <a:rPr kumimoji="1" lang="zh-CN" altLang="en-US" b="1" dirty="0">
                <a:solidFill>
                  <a:srgbClr val="FF0000"/>
                </a:solidFill>
                <a:latin typeface="楷体_GB2312" pitchFamily="49" charset="-122"/>
                <a:ea typeface="楷体_GB2312" pitchFamily="49" charset="-122"/>
              </a:rPr>
              <a:t>老头子的性格核心</a:t>
            </a:r>
            <a:r>
              <a:rPr kumimoji="1" lang="en-US" altLang="zh-CN"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过于自信和自尊</a:t>
            </a:r>
            <a:r>
              <a:rPr kumimoji="1" lang="zh-CN" altLang="en-US" b="1" dirty="0">
                <a:solidFill>
                  <a:srgbClr val="FF0000"/>
                </a:solidFill>
                <a:latin typeface="宋体" pitchFamily="2" charset="-122"/>
                <a:ea typeface="楷体_GB2312" pitchFamily="49" charset="-122"/>
              </a:rPr>
              <a:t>”</a:t>
            </a:r>
            <a:endParaRPr kumimoji="1" lang="zh-CN" altLang="en-US" b="1" dirty="0">
              <a:solidFill>
                <a:srgbClr val="FF0000"/>
              </a:solidFill>
              <a:latin typeface="楷体_GB2312" pitchFamily="49" charset="-122"/>
              <a:ea typeface="楷体_GB2312" pitchFamily="49" charset="-122"/>
            </a:endParaRPr>
          </a:p>
        </p:txBody>
      </p:sp>
      <p:sp>
        <p:nvSpPr>
          <p:cNvPr id="228359" name="Text Box 7"/>
          <p:cNvSpPr txBox="1">
            <a:spLocks noChangeArrowheads="1"/>
          </p:cNvSpPr>
          <p:nvPr/>
        </p:nvSpPr>
        <p:spPr bwMode="auto">
          <a:xfrm>
            <a:off x="614363" y="1943100"/>
            <a:ext cx="3917950" cy="1004888"/>
          </a:xfrm>
          <a:prstGeom prst="rect">
            <a:avLst/>
          </a:prstGeom>
          <a:noFill/>
          <a:ln>
            <a:noFill/>
          </a:ln>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 uri="{AF507438-7753-43E0-B8FC-AC1667EBCBE1}">
              <a14:hiddenEffects xmlns:a14="http://schemas.microsoft.com/office/drawing/2010/main">
                <a:effectLst>
                  <a:outerShdw dist="35921" dir="2700000" sy="50000" kx="2115830" algn="bl" rotWithShape="0">
                    <a:srgbClr val="C0C0C0">
                      <a:alpha val="79999"/>
                    </a:srgbClr>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kumimoji="1" lang="zh-CN" altLang="en-US" b="1" dirty="0">
                <a:solidFill>
                  <a:srgbClr val="FF0000"/>
                </a:solidFill>
                <a:latin typeface="楷体_GB2312" pitchFamily="49" charset="-122"/>
                <a:ea typeface="楷体_GB2312" pitchFamily="49" charset="-122"/>
              </a:rPr>
              <a:t>主要人物：老头子</a:t>
            </a:r>
          </a:p>
          <a:p>
            <a:pPr algn="l" eaLnBrk="1" hangingPunct="1">
              <a:spcBef>
                <a:spcPct val="50000"/>
              </a:spcBef>
            </a:pPr>
            <a:r>
              <a:rPr lang="zh-CN" altLang="en-US" b="1" dirty="0">
                <a:solidFill>
                  <a:srgbClr val="FF0000"/>
                </a:solidFill>
                <a:latin typeface="楷体_GB2312" pitchFamily="49" charset="-122"/>
                <a:ea typeface="楷体_GB2312" pitchFamily="49" charset="-122"/>
              </a:rPr>
              <a:t>人物性格分析</a:t>
            </a:r>
          </a:p>
        </p:txBody>
      </p:sp>
      <p:sp>
        <p:nvSpPr>
          <p:cNvPr id="14341" name="Rectangle 8"/>
          <p:cNvSpPr>
            <a:spLocks noChangeArrowheads="1"/>
          </p:cNvSpPr>
          <p:nvPr/>
        </p:nvSpPr>
        <p:spPr bwMode="auto">
          <a:xfrm>
            <a:off x="425450" y="1208088"/>
            <a:ext cx="8218488" cy="639762"/>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lnSpc>
                <a:spcPct val="150000"/>
              </a:lnSpc>
            </a:pPr>
            <a:r>
              <a:rPr lang="en-US" altLang="zh-CN" b="1" dirty="0">
                <a:solidFill>
                  <a:srgbClr val="0000FF"/>
                </a:solidFill>
                <a:latin typeface="宋体" pitchFamily="2" charset="-122"/>
              </a:rPr>
              <a:t>1.</a:t>
            </a:r>
            <a:r>
              <a:rPr lang="zh-CN" altLang="en-US" b="1" dirty="0">
                <a:solidFill>
                  <a:srgbClr val="0000FF"/>
                </a:solidFill>
                <a:latin typeface="宋体" pitchFamily="2" charset="-122"/>
              </a:rPr>
              <a:t>本文</a:t>
            </a:r>
            <a:r>
              <a:rPr lang="zh-CN" altLang="en-US" b="1" dirty="0">
                <a:solidFill>
                  <a:srgbClr val="0000FF"/>
                </a:solidFill>
              </a:rPr>
              <a:t>的主人公是谁？全文表现了人物怎样的性格特点？</a:t>
            </a:r>
          </a:p>
        </p:txBody>
      </p:sp>
      <p:pic>
        <p:nvPicPr>
          <p:cNvPr id="14342" name="Picture 9" descr="200811172257268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6913" y="674688"/>
            <a:ext cx="762000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35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835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83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p:bldP spid="228357" grpId="0"/>
      <p:bldP spid="2283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593725" y="1219200"/>
            <a:ext cx="62658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2800" b="1" dirty="0">
                <a:solidFill>
                  <a:srgbClr val="0000FF"/>
                </a:solidFill>
                <a:latin typeface="宋体" pitchFamily="2" charset="-122"/>
              </a:rPr>
              <a:t>过于自信体现：</a:t>
            </a:r>
          </a:p>
        </p:txBody>
      </p:sp>
      <p:sp>
        <p:nvSpPr>
          <p:cNvPr id="229380" name="Rectangle 4"/>
          <p:cNvSpPr>
            <a:spLocks noChangeArrowheads="1"/>
          </p:cNvSpPr>
          <p:nvPr/>
        </p:nvSpPr>
        <p:spPr bwMode="auto">
          <a:xfrm>
            <a:off x="593725" y="1771650"/>
            <a:ext cx="8094663" cy="458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zh-CN" altLang="en-US" sz="2800" b="1" dirty="0">
                <a:solidFill>
                  <a:srgbClr val="FF0000"/>
                </a:solidFill>
                <a:latin typeface="楷体_GB2312" pitchFamily="49" charset="-122"/>
                <a:ea typeface="楷体_GB2312" pitchFamily="49" charset="-122"/>
              </a:rPr>
              <a:t>如：第</a:t>
            </a:r>
            <a:r>
              <a:rPr kumimoji="1" lang="en-US" altLang="zh-CN" sz="2800" b="1" dirty="0">
                <a:solidFill>
                  <a:srgbClr val="FF0000"/>
                </a:solidFill>
                <a:latin typeface="楷体_GB2312" pitchFamily="49" charset="-122"/>
                <a:ea typeface="楷体_GB2312" pitchFamily="49" charset="-122"/>
              </a:rPr>
              <a:t>5</a:t>
            </a:r>
            <a:r>
              <a:rPr kumimoji="1" lang="zh-CN" altLang="en-US" sz="2800" b="1" dirty="0">
                <a:solidFill>
                  <a:srgbClr val="FF0000"/>
                </a:solidFill>
                <a:latin typeface="楷体_GB2312" pitchFamily="49" charset="-122"/>
                <a:ea typeface="楷体_GB2312" pitchFamily="49" charset="-122"/>
              </a:rPr>
              <a:t>段</a:t>
            </a:r>
            <a:r>
              <a:rPr kumimoji="1" lang="zh-CN" altLang="en-US"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你什么也靠给我，我什么也靠给水上的能耐，</a:t>
            </a:r>
            <a:r>
              <a:rPr kumimoji="1" lang="en-US" altLang="zh-CN" sz="2800" b="1" dirty="0">
                <a:solidFill>
                  <a:srgbClr val="FF0000"/>
                </a:solidFill>
                <a:latin typeface="宋体" pitchFamily="2" charset="-122"/>
                <a:ea typeface="楷体_GB2312" pitchFamily="49" charset="-122"/>
              </a:rPr>
              <a:t>……”</a:t>
            </a:r>
            <a:endParaRPr kumimoji="1" lang="en-US" altLang="zh-CN" sz="2800" b="1" dirty="0">
              <a:solidFill>
                <a:srgbClr val="FF0000"/>
              </a:solidFill>
              <a:latin typeface="楷体_GB2312" pitchFamily="49" charset="-122"/>
              <a:ea typeface="楷体_GB2312" pitchFamily="49" charset="-122"/>
            </a:endParaRPr>
          </a:p>
          <a:p>
            <a:pPr algn="l">
              <a:lnSpc>
                <a:spcPct val="150000"/>
              </a:lnSpc>
            </a:pPr>
            <a:r>
              <a:rPr kumimoji="1" lang="zh-CN" altLang="en-US" sz="2800" b="1" dirty="0">
                <a:solidFill>
                  <a:srgbClr val="FF0000"/>
                </a:solidFill>
                <a:latin typeface="楷体_GB2312" pitchFamily="49" charset="-122"/>
                <a:ea typeface="楷体_GB2312" pitchFamily="49" charset="-122"/>
              </a:rPr>
              <a:t>第</a:t>
            </a:r>
            <a:r>
              <a:rPr kumimoji="1" lang="en-US" altLang="zh-CN" sz="2800" b="1" dirty="0">
                <a:solidFill>
                  <a:srgbClr val="FF0000"/>
                </a:solidFill>
                <a:latin typeface="楷体_GB2312" pitchFamily="49" charset="-122"/>
                <a:ea typeface="楷体_GB2312" pitchFamily="49" charset="-122"/>
              </a:rPr>
              <a:t>10</a:t>
            </a:r>
            <a:r>
              <a:rPr kumimoji="1" lang="zh-CN" altLang="en-US" sz="2800" b="1" dirty="0">
                <a:solidFill>
                  <a:srgbClr val="FF0000"/>
                </a:solidFill>
                <a:latin typeface="楷体_GB2312" pitchFamily="49" charset="-122"/>
                <a:ea typeface="楷体_GB2312" pitchFamily="49" charset="-122"/>
              </a:rPr>
              <a:t>段</a:t>
            </a:r>
            <a:r>
              <a:rPr kumimoji="1" lang="zh-CN" altLang="en-US"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安心睡一觉吧</a:t>
            </a:r>
            <a:r>
              <a:rPr kumimoji="1" lang="en-US" altLang="zh-CN" sz="2800" b="1" dirty="0">
                <a:solidFill>
                  <a:srgbClr val="FF0000"/>
                </a:solidFill>
                <a:latin typeface="宋体" pitchFamily="2" charset="-122"/>
                <a:ea typeface="楷体_GB2312" pitchFamily="49" charset="-122"/>
              </a:rPr>
              <a:t>……”</a:t>
            </a:r>
            <a:endParaRPr kumimoji="1" lang="en-US" altLang="zh-CN" sz="2800" b="1" dirty="0">
              <a:solidFill>
                <a:srgbClr val="FF0000"/>
              </a:solidFill>
              <a:latin typeface="楷体_GB2312" pitchFamily="49" charset="-122"/>
              <a:ea typeface="楷体_GB2312" pitchFamily="49" charset="-122"/>
            </a:endParaRPr>
          </a:p>
          <a:p>
            <a:pPr algn="l">
              <a:lnSpc>
                <a:spcPct val="150000"/>
              </a:lnSpc>
            </a:pPr>
            <a:r>
              <a:rPr kumimoji="1" lang="zh-CN" altLang="en-US" sz="2800" b="1" dirty="0">
                <a:solidFill>
                  <a:srgbClr val="FF0000"/>
                </a:solidFill>
                <a:latin typeface="楷体_GB2312" pitchFamily="49" charset="-122"/>
                <a:ea typeface="楷体_GB2312" pitchFamily="49" charset="-122"/>
              </a:rPr>
              <a:t>第</a:t>
            </a:r>
            <a:r>
              <a:rPr kumimoji="1" lang="en-US" altLang="zh-CN" sz="2800" b="1" dirty="0">
                <a:solidFill>
                  <a:srgbClr val="FF0000"/>
                </a:solidFill>
                <a:latin typeface="楷体_GB2312" pitchFamily="49" charset="-122"/>
                <a:ea typeface="楷体_GB2312" pitchFamily="49" charset="-122"/>
              </a:rPr>
              <a:t>21</a:t>
            </a:r>
            <a:r>
              <a:rPr kumimoji="1" lang="zh-CN" altLang="en-US" sz="2800" b="1" dirty="0">
                <a:solidFill>
                  <a:srgbClr val="FF0000"/>
                </a:solidFill>
                <a:latin typeface="楷体_GB2312" pitchFamily="49" charset="-122"/>
                <a:ea typeface="楷体_GB2312" pitchFamily="49" charset="-122"/>
              </a:rPr>
              <a:t>段</a:t>
            </a:r>
            <a:r>
              <a:rPr kumimoji="1" lang="zh-CN" altLang="en-US"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不怕，小火轮上的探照灯，它照不见我们。</a:t>
            </a:r>
            <a:r>
              <a:rPr kumimoji="1" lang="zh-CN" altLang="en-US" sz="2800" b="1" dirty="0">
                <a:solidFill>
                  <a:srgbClr val="FF0000"/>
                </a:solidFill>
                <a:latin typeface="宋体" pitchFamily="2" charset="-122"/>
                <a:ea typeface="楷体_GB2312" pitchFamily="49" charset="-122"/>
              </a:rPr>
              <a:t>”</a:t>
            </a:r>
            <a:endParaRPr kumimoji="1" lang="zh-CN" altLang="en-US" sz="2800" b="1" dirty="0">
              <a:solidFill>
                <a:srgbClr val="FF0000"/>
              </a:solidFill>
              <a:latin typeface="楷体_GB2312" pitchFamily="49" charset="-122"/>
              <a:ea typeface="楷体_GB2312" pitchFamily="49" charset="-122"/>
            </a:endParaRPr>
          </a:p>
          <a:p>
            <a:pPr algn="l">
              <a:lnSpc>
                <a:spcPct val="150000"/>
              </a:lnSpc>
            </a:pPr>
            <a:r>
              <a:rPr kumimoji="1" lang="zh-CN" altLang="en-US" sz="2800" b="1" dirty="0">
                <a:solidFill>
                  <a:srgbClr val="FF0000"/>
                </a:solidFill>
                <a:latin typeface="楷体_GB2312" pitchFamily="49" charset="-122"/>
                <a:ea typeface="楷体_GB2312" pitchFamily="49" charset="-122"/>
              </a:rPr>
              <a:t>第</a:t>
            </a:r>
            <a:r>
              <a:rPr kumimoji="1" lang="en-US" altLang="zh-CN" sz="2800" b="1" dirty="0">
                <a:solidFill>
                  <a:srgbClr val="FF0000"/>
                </a:solidFill>
                <a:latin typeface="楷体_GB2312" pitchFamily="49" charset="-122"/>
                <a:ea typeface="楷体_GB2312" pitchFamily="49" charset="-122"/>
              </a:rPr>
              <a:t>31</a:t>
            </a:r>
            <a:r>
              <a:rPr kumimoji="1" lang="zh-CN" altLang="en-US" sz="2800" b="1" dirty="0">
                <a:solidFill>
                  <a:srgbClr val="FF0000"/>
                </a:solidFill>
                <a:latin typeface="楷体_GB2312" pitchFamily="49" charset="-122"/>
                <a:ea typeface="楷体_GB2312" pitchFamily="49" charset="-122"/>
              </a:rPr>
              <a:t>段</a:t>
            </a:r>
            <a:r>
              <a:rPr kumimoji="1" lang="zh-CN" altLang="en-US"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不怕。他打不着我们！</a:t>
            </a:r>
            <a:r>
              <a:rPr kumimoji="1" lang="zh-CN" altLang="en-US" sz="2800" b="1" dirty="0">
                <a:solidFill>
                  <a:srgbClr val="FF0000"/>
                </a:solidFill>
                <a:latin typeface="宋体" pitchFamily="2" charset="-122"/>
                <a:ea typeface="楷体_GB2312" pitchFamily="49" charset="-122"/>
              </a:rPr>
              <a:t>”</a:t>
            </a:r>
            <a:endParaRPr kumimoji="1" lang="zh-CN" altLang="en-US" sz="2800" b="1" dirty="0">
              <a:solidFill>
                <a:srgbClr val="FF0000"/>
              </a:solidFill>
              <a:latin typeface="楷体_GB2312" pitchFamily="49" charset="-122"/>
              <a:ea typeface="楷体_GB2312" pitchFamily="49" charset="-122"/>
            </a:endParaRPr>
          </a:p>
          <a:p>
            <a:pPr algn="l">
              <a:lnSpc>
                <a:spcPct val="150000"/>
              </a:lnSpc>
            </a:pPr>
            <a:r>
              <a:rPr kumimoji="1" lang="zh-CN" altLang="en-US" sz="2800" b="1" dirty="0">
                <a:solidFill>
                  <a:srgbClr val="FF0000"/>
                </a:solidFill>
                <a:latin typeface="楷体_GB2312" pitchFamily="49" charset="-122"/>
                <a:ea typeface="楷体_GB2312" pitchFamily="49" charset="-122"/>
              </a:rPr>
              <a:t>第</a:t>
            </a:r>
            <a:r>
              <a:rPr kumimoji="1" lang="en-US" altLang="zh-CN" sz="2800" b="1" dirty="0">
                <a:solidFill>
                  <a:srgbClr val="FF0000"/>
                </a:solidFill>
                <a:latin typeface="楷体_GB2312" pitchFamily="49" charset="-122"/>
                <a:ea typeface="楷体_GB2312" pitchFamily="49" charset="-122"/>
              </a:rPr>
              <a:t>6</a:t>
            </a:r>
            <a:r>
              <a:rPr kumimoji="1" lang="zh-CN" altLang="en-US" sz="2800" b="1" dirty="0">
                <a:solidFill>
                  <a:srgbClr val="FF0000"/>
                </a:solidFill>
                <a:latin typeface="楷体_GB2312" pitchFamily="49" charset="-122"/>
                <a:ea typeface="楷体_GB2312" pitchFamily="49" charset="-122"/>
              </a:rPr>
              <a:t>段</a:t>
            </a:r>
            <a:r>
              <a:rPr kumimoji="1" lang="zh-CN" altLang="en-US"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每天夜里</a:t>
            </a:r>
            <a:r>
              <a:rPr kumimoji="1" lang="en-US" altLang="zh-CN"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也使别人高兴的事情。</a:t>
            </a:r>
            <a:r>
              <a:rPr kumimoji="1" lang="zh-CN" altLang="en-US" sz="2800" b="1" dirty="0">
                <a:solidFill>
                  <a:srgbClr val="FF0000"/>
                </a:solidFill>
                <a:latin typeface="宋体" pitchFamily="2" charset="-122"/>
                <a:ea typeface="楷体_GB2312" pitchFamily="49" charset="-122"/>
              </a:rPr>
              <a:t>”</a:t>
            </a:r>
            <a:endParaRPr kumimoji="1" lang="zh-CN" altLang="en-US" sz="2800" b="1" dirty="0">
              <a:solidFill>
                <a:srgbClr val="FF0000"/>
              </a:solidFill>
              <a:latin typeface="楷体_GB2312" pitchFamily="49" charset="-122"/>
              <a:ea typeface="楷体_GB2312" pitchFamily="49" charset="-122"/>
            </a:endParaRPr>
          </a:p>
        </p:txBody>
      </p:sp>
      <p:sp>
        <p:nvSpPr>
          <p:cNvPr id="15364" name="Text Box 5"/>
          <p:cNvSpPr txBox="1">
            <a:spLocks noChangeArrowheads="1"/>
          </p:cNvSpPr>
          <p:nvPr/>
        </p:nvSpPr>
        <p:spPr bwMode="auto">
          <a:xfrm>
            <a:off x="2851150" y="574675"/>
            <a:ext cx="3263900" cy="519113"/>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r>
              <a:rPr lang="zh-CN" altLang="en-US" sz="2800" b="1" dirty="0">
                <a:solidFill>
                  <a:srgbClr val="0000FF"/>
                </a:solidFill>
              </a:rPr>
              <a:t>人物性格分析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3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8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827088" y="1533525"/>
            <a:ext cx="37449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dirty="0">
                <a:solidFill>
                  <a:srgbClr val="0000FF"/>
                </a:solidFill>
                <a:latin typeface="宋体" pitchFamily="2" charset="-122"/>
              </a:rPr>
              <a:t>过于自尊体现：</a:t>
            </a:r>
          </a:p>
        </p:txBody>
      </p:sp>
      <p:sp>
        <p:nvSpPr>
          <p:cNvPr id="230404" name="Rectangle 4"/>
          <p:cNvSpPr>
            <a:spLocks noChangeArrowheads="1"/>
          </p:cNvSpPr>
          <p:nvPr/>
        </p:nvSpPr>
        <p:spPr bwMode="auto">
          <a:xfrm>
            <a:off x="873125" y="1870075"/>
            <a:ext cx="7826375"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zh-CN" altLang="en-US" b="1" dirty="0">
                <a:solidFill>
                  <a:srgbClr val="FF0000"/>
                </a:solidFill>
                <a:latin typeface="楷体_GB2312" pitchFamily="49" charset="-122"/>
                <a:ea typeface="楷体_GB2312" pitchFamily="49" charset="-122"/>
              </a:rPr>
              <a:t>如：第</a:t>
            </a:r>
            <a:r>
              <a:rPr kumimoji="1" lang="en-US" altLang="zh-CN" b="1" dirty="0">
                <a:solidFill>
                  <a:srgbClr val="FF0000"/>
                </a:solidFill>
                <a:latin typeface="楷体_GB2312" pitchFamily="49" charset="-122"/>
                <a:ea typeface="楷体_GB2312" pitchFamily="49" charset="-122"/>
              </a:rPr>
              <a:t>38</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39</a:t>
            </a:r>
            <a:r>
              <a:rPr kumimoji="1" lang="zh-CN" altLang="en-US" b="1" dirty="0">
                <a:solidFill>
                  <a:srgbClr val="FF0000"/>
                </a:solidFill>
                <a:latin typeface="楷体_GB2312" pitchFamily="49" charset="-122"/>
                <a:ea typeface="楷体_GB2312" pitchFamily="49" charset="-122"/>
              </a:rPr>
              <a:t>段    知道女孩因为他的不慎而受伤后十分难过</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我不能送你们进去了</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a:t>
            </a:r>
          </a:p>
          <a:p>
            <a:pPr algn="l">
              <a:lnSpc>
                <a:spcPct val="150000"/>
              </a:lnSpc>
            </a:pPr>
            <a:r>
              <a:rPr kumimoji="1" lang="zh-CN" altLang="en-US" b="1" dirty="0">
                <a:solidFill>
                  <a:srgbClr val="FF0000"/>
                </a:solidFill>
                <a:latin typeface="楷体_GB2312" pitchFamily="49" charset="-122"/>
                <a:ea typeface="楷体_GB2312" pitchFamily="49" charset="-122"/>
              </a:rPr>
              <a:t>第</a:t>
            </a:r>
            <a:r>
              <a:rPr kumimoji="1" lang="en-US" altLang="zh-CN" b="1" dirty="0">
                <a:solidFill>
                  <a:srgbClr val="FF0000"/>
                </a:solidFill>
                <a:latin typeface="楷体_GB2312" pitchFamily="49" charset="-122"/>
                <a:ea typeface="楷体_GB2312" pitchFamily="49" charset="-122"/>
              </a:rPr>
              <a:t>47</a:t>
            </a:r>
            <a:r>
              <a:rPr kumimoji="1" lang="zh-CN" altLang="en-US" b="1" dirty="0">
                <a:solidFill>
                  <a:srgbClr val="FF0000"/>
                </a:solidFill>
                <a:latin typeface="楷体_GB2312" pitchFamily="49" charset="-122"/>
                <a:ea typeface="楷体_GB2312" pitchFamily="49" charset="-122"/>
              </a:rPr>
              <a:t>段   由自尊自信激起他对日本鬼子无限的怒火；</a:t>
            </a:r>
          </a:p>
          <a:p>
            <a:pPr algn="l">
              <a:lnSpc>
                <a:spcPct val="150000"/>
              </a:lnSpc>
            </a:pPr>
            <a:r>
              <a:rPr kumimoji="1" lang="zh-CN" altLang="en-US" b="1" dirty="0">
                <a:solidFill>
                  <a:srgbClr val="FF0000"/>
                </a:solidFill>
                <a:latin typeface="楷体_GB2312" pitchFamily="49" charset="-122"/>
                <a:ea typeface="楷体_GB2312" pitchFamily="49" charset="-122"/>
              </a:rPr>
              <a:t>第</a:t>
            </a:r>
            <a:r>
              <a:rPr kumimoji="1" lang="en-US" altLang="zh-CN" b="1" dirty="0">
                <a:solidFill>
                  <a:srgbClr val="FF0000"/>
                </a:solidFill>
                <a:latin typeface="楷体_GB2312" pitchFamily="49" charset="-122"/>
                <a:ea typeface="楷体_GB2312" pitchFamily="49" charset="-122"/>
              </a:rPr>
              <a:t>51</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54</a:t>
            </a:r>
            <a:r>
              <a:rPr kumimoji="1" lang="zh-CN" altLang="en-US" b="1" dirty="0">
                <a:solidFill>
                  <a:srgbClr val="FF0000"/>
                </a:solidFill>
                <a:latin typeface="楷体_GB2312" pitchFamily="49" charset="-122"/>
                <a:ea typeface="楷体_GB2312" pitchFamily="49" charset="-122"/>
              </a:rPr>
              <a:t>段   女孩与老头子的对话，表现老人的自尊。</a:t>
            </a:r>
          </a:p>
        </p:txBody>
      </p:sp>
      <p:sp>
        <p:nvSpPr>
          <p:cNvPr id="230405" name="Rectangle 5"/>
          <p:cNvSpPr>
            <a:spLocks noChangeArrowheads="1"/>
          </p:cNvSpPr>
          <p:nvPr/>
        </p:nvSpPr>
        <p:spPr bwMode="auto">
          <a:xfrm>
            <a:off x="914400" y="4595813"/>
            <a:ext cx="74898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zh-CN" altLang="en-US" b="1">
                <a:solidFill>
                  <a:srgbClr val="FF0000"/>
                </a:solidFill>
                <a:latin typeface="楷体_GB2312" pitchFamily="49" charset="-122"/>
                <a:ea typeface="楷体_GB2312" pitchFamily="49" charset="-122"/>
              </a:rPr>
              <a:t>有爱国抗日的热情，有老当益壮的气概；自尊自信，固执任性；爱憎分明，有勇有谋。</a:t>
            </a:r>
          </a:p>
        </p:txBody>
      </p:sp>
      <p:sp>
        <p:nvSpPr>
          <p:cNvPr id="230406" name="Rectangle 6"/>
          <p:cNvSpPr>
            <a:spLocks noChangeArrowheads="1"/>
          </p:cNvSpPr>
          <p:nvPr/>
        </p:nvSpPr>
        <p:spPr bwMode="auto">
          <a:xfrm>
            <a:off x="909638" y="4200525"/>
            <a:ext cx="36718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dirty="0">
                <a:solidFill>
                  <a:srgbClr val="0000FF"/>
                </a:solidFill>
                <a:latin typeface="宋体" pitchFamily="2" charset="-122"/>
              </a:rPr>
              <a:t>具体性格特征：</a:t>
            </a:r>
          </a:p>
        </p:txBody>
      </p:sp>
      <p:sp>
        <p:nvSpPr>
          <p:cNvPr id="16390" name="Text Box 7"/>
          <p:cNvSpPr txBox="1">
            <a:spLocks noChangeArrowheads="1"/>
          </p:cNvSpPr>
          <p:nvPr/>
        </p:nvSpPr>
        <p:spPr bwMode="auto">
          <a:xfrm>
            <a:off x="3319463" y="844550"/>
            <a:ext cx="2708275" cy="519113"/>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r>
              <a:rPr lang="zh-CN" altLang="en-US" sz="2800" b="1" dirty="0">
                <a:solidFill>
                  <a:srgbClr val="0000FF"/>
                </a:solidFill>
              </a:rPr>
              <a:t>人物性格分析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40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040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04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4" grpId="0"/>
      <p:bldP spid="230405" grpId="0"/>
      <p:bldP spid="23040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5"/>
          <p:cNvSpPr txBox="1">
            <a:spLocks noChangeArrowheads="1"/>
          </p:cNvSpPr>
          <p:nvPr/>
        </p:nvSpPr>
        <p:spPr bwMode="auto">
          <a:xfrm>
            <a:off x="3359150" y="863600"/>
            <a:ext cx="2327275" cy="519113"/>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wrap="none">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r>
              <a:rPr lang="zh-CN" altLang="en-US" sz="2800" b="1">
                <a:solidFill>
                  <a:srgbClr val="0000FF"/>
                </a:solidFill>
              </a:rPr>
              <a:t>人物性格分析</a:t>
            </a:r>
          </a:p>
        </p:txBody>
      </p:sp>
      <p:grpSp>
        <p:nvGrpSpPr>
          <p:cNvPr id="231440" name="Group 16"/>
          <p:cNvGrpSpPr>
            <a:grpSpLocks/>
          </p:cNvGrpSpPr>
          <p:nvPr/>
        </p:nvGrpSpPr>
        <p:grpSpPr bwMode="auto">
          <a:xfrm>
            <a:off x="2678113" y="1608138"/>
            <a:ext cx="5611812" cy="576262"/>
            <a:chOff x="1701" y="754"/>
            <a:chExt cx="3493" cy="363"/>
          </a:xfrm>
        </p:grpSpPr>
        <p:sp>
          <p:nvSpPr>
            <p:cNvPr id="17428" name="AutoShape 6"/>
            <p:cNvSpPr>
              <a:spLocks noChangeArrowheads="1"/>
            </p:cNvSpPr>
            <p:nvPr/>
          </p:nvSpPr>
          <p:spPr bwMode="auto">
            <a:xfrm>
              <a:off x="1701" y="754"/>
              <a:ext cx="3438" cy="363"/>
            </a:xfrm>
            <a:prstGeom prst="roundRect">
              <a:avLst>
                <a:gd name="adj" fmla="val 13745"/>
              </a:avLst>
            </a:prstGeom>
            <a:noFill/>
            <a:ln>
              <a:noFill/>
            </a:ln>
            <a:extLst>
              <a:ext uri="{909E8E84-426E-40DD-AFC4-6F175D3DCCD1}">
                <a14:hiddenFill xmlns:a14="http://schemas.microsoft.com/office/drawing/2010/main">
                  <a:solidFill>
                    <a:srgbClr val="FFCCCC">
                      <a:alpha val="81960"/>
                    </a:srgbClr>
                  </a:solidFill>
                </a14:hiddenFill>
              </a:ext>
              <a:ext uri="{91240B29-F687-4F45-9708-019B960494DF}">
                <a14:hiddenLine xmlns:a14="http://schemas.microsoft.com/office/drawing/2010/main" w="38100">
                  <a:solidFill>
                    <a:schemeClr val="hlink"/>
                  </a:solidFill>
                  <a:round/>
                  <a:headEnd/>
                  <a:tailEnd/>
                </a14:hiddenLine>
              </a:ext>
            </a:extLst>
          </p:spPr>
          <p:txBody>
            <a:bodyPr wrap="none" anchor="ctr"/>
            <a:lstStyle/>
            <a:p>
              <a:pPr algn="l"/>
              <a:endParaRPr lang="zh-CN" altLang="zh-CN" b="1">
                <a:solidFill>
                  <a:srgbClr val="0000FF"/>
                </a:solidFill>
              </a:endParaRPr>
            </a:p>
          </p:txBody>
        </p:sp>
        <p:sp>
          <p:nvSpPr>
            <p:cNvPr id="17429" name="Rectangle 18"/>
            <p:cNvSpPr>
              <a:spLocks noChangeArrowheads="1"/>
            </p:cNvSpPr>
            <p:nvPr/>
          </p:nvSpPr>
          <p:spPr bwMode="auto">
            <a:xfrm>
              <a:off x="1701" y="780"/>
              <a:ext cx="349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b="1">
                  <a:solidFill>
                    <a:srgbClr val="0000FF"/>
                  </a:solidFill>
                  <a:latin typeface="宋体" pitchFamily="2" charset="-122"/>
                </a:rPr>
                <a:t>1.</a:t>
              </a:r>
              <a:r>
                <a:rPr kumimoji="1" lang="zh-CN" altLang="en-US" b="1">
                  <a:solidFill>
                    <a:srgbClr val="0000FF"/>
                  </a:solidFill>
                  <a:latin typeface="宋体" pitchFamily="2" charset="-122"/>
                </a:rPr>
                <a:t>爱国抗日的热情，老当益壮的气概。</a:t>
              </a:r>
            </a:p>
          </p:txBody>
        </p:sp>
      </p:grpSp>
      <p:grpSp>
        <p:nvGrpSpPr>
          <p:cNvPr id="231443" name="Group 19"/>
          <p:cNvGrpSpPr>
            <a:grpSpLocks/>
          </p:cNvGrpSpPr>
          <p:nvPr/>
        </p:nvGrpSpPr>
        <p:grpSpPr bwMode="auto">
          <a:xfrm>
            <a:off x="2686050" y="2555875"/>
            <a:ext cx="5616575" cy="576263"/>
            <a:chOff x="1692" y="1372"/>
            <a:chExt cx="3538" cy="363"/>
          </a:xfrm>
        </p:grpSpPr>
        <p:sp>
          <p:nvSpPr>
            <p:cNvPr id="17426" name="AutoShape 6"/>
            <p:cNvSpPr>
              <a:spLocks noChangeArrowheads="1"/>
            </p:cNvSpPr>
            <p:nvPr/>
          </p:nvSpPr>
          <p:spPr bwMode="auto">
            <a:xfrm>
              <a:off x="1701" y="1372"/>
              <a:ext cx="3404" cy="363"/>
            </a:xfrm>
            <a:prstGeom prst="roundRect">
              <a:avLst>
                <a:gd name="adj" fmla="val 13745"/>
              </a:avLst>
            </a:prstGeom>
            <a:noFill/>
            <a:ln>
              <a:noFill/>
            </a:ln>
            <a:extLst>
              <a:ext uri="{909E8E84-426E-40DD-AFC4-6F175D3DCCD1}">
                <a14:hiddenFill xmlns:a14="http://schemas.microsoft.com/office/drawing/2010/main">
                  <a:solidFill>
                    <a:srgbClr val="FFCCCC">
                      <a:alpha val="81960"/>
                    </a:srgbClr>
                  </a:solidFill>
                </a14:hiddenFill>
              </a:ext>
              <a:ext uri="{91240B29-F687-4F45-9708-019B960494DF}">
                <a14:hiddenLine xmlns:a14="http://schemas.microsoft.com/office/drawing/2010/main" w="38100">
                  <a:solidFill>
                    <a:schemeClr val="hlink"/>
                  </a:solidFill>
                  <a:round/>
                  <a:headEnd/>
                  <a:tailEnd/>
                </a14:hiddenLine>
              </a:ext>
            </a:extLst>
          </p:spPr>
          <p:txBody>
            <a:bodyPr wrap="none" anchor="ctr"/>
            <a:lstStyle/>
            <a:p>
              <a:pPr algn="l"/>
              <a:endParaRPr lang="zh-CN" altLang="zh-CN" b="1">
                <a:solidFill>
                  <a:srgbClr val="0000FF"/>
                </a:solidFill>
              </a:endParaRPr>
            </a:p>
          </p:txBody>
        </p:sp>
        <p:sp>
          <p:nvSpPr>
            <p:cNvPr id="17427" name="Rectangle 21"/>
            <p:cNvSpPr>
              <a:spLocks noChangeArrowheads="1"/>
            </p:cNvSpPr>
            <p:nvPr/>
          </p:nvSpPr>
          <p:spPr bwMode="auto">
            <a:xfrm>
              <a:off x="1692" y="1423"/>
              <a:ext cx="353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b="1">
                  <a:solidFill>
                    <a:srgbClr val="0000FF"/>
                  </a:solidFill>
                  <a:latin typeface="宋体" pitchFamily="2" charset="-122"/>
                </a:rPr>
                <a:t>2</a:t>
              </a:r>
              <a:r>
                <a:rPr kumimoji="1" lang="en-US" altLang="zh-CN">
                  <a:solidFill>
                    <a:srgbClr val="0000FF"/>
                  </a:solidFill>
                  <a:latin typeface="宋体" pitchFamily="2" charset="-122"/>
                </a:rPr>
                <a:t>.</a:t>
              </a:r>
              <a:r>
                <a:rPr kumimoji="1" lang="zh-CN" altLang="en-US" b="1">
                  <a:solidFill>
                    <a:srgbClr val="0000FF"/>
                  </a:solidFill>
                  <a:latin typeface="宋体" pitchFamily="2" charset="-122"/>
                </a:rPr>
                <a:t>爱憎分明的强烈感情。</a:t>
              </a:r>
            </a:p>
          </p:txBody>
        </p:sp>
      </p:grpSp>
      <p:grpSp>
        <p:nvGrpSpPr>
          <p:cNvPr id="231446" name="Group 22"/>
          <p:cNvGrpSpPr>
            <a:grpSpLocks/>
          </p:cNvGrpSpPr>
          <p:nvPr/>
        </p:nvGrpSpPr>
        <p:grpSpPr bwMode="auto">
          <a:xfrm>
            <a:off x="2686050" y="3606800"/>
            <a:ext cx="5429250" cy="581025"/>
            <a:chOff x="1692" y="2034"/>
            <a:chExt cx="3420" cy="366"/>
          </a:xfrm>
        </p:grpSpPr>
        <p:sp>
          <p:nvSpPr>
            <p:cNvPr id="17424" name="AutoShape 6"/>
            <p:cNvSpPr>
              <a:spLocks noChangeArrowheads="1"/>
            </p:cNvSpPr>
            <p:nvPr/>
          </p:nvSpPr>
          <p:spPr bwMode="auto">
            <a:xfrm>
              <a:off x="1701" y="2037"/>
              <a:ext cx="3411" cy="363"/>
            </a:xfrm>
            <a:prstGeom prst="roundRect">
              <a:avLst>
                <a:gd name="adj" fmla="val 13745"/>
              </a:avLst>
            </a:prstGeom>
            <a:noFill/>
            <a:ln>
              <a:noFill/>
            </a:ln>
            <a:extLst>
              <a:ext uri="{909E8E84-426E-40DD-AFC4-6F175D3DCCD1}">
                <a14:hiddenFill xmlns:a14="http://schemas.microsoft.com/office/drawing/2010/main">
                  <a:solidFill>
                    <a:srgbClr val="FFCCCC">
                      <a:alpha val="81960"/>
                    </a:srgbClr>
                  </a:solidFill>
                </a14:hiddenFill>
              </a:ext>
              <a:ext uri="{91240B29-F687-4F45-9708-019B960494DF}">
                <a14:hiddenLine xmlns:a14="http://schemas.microsoft.com/office/drawing/2010/main" w="38100">
                  <a:solidFill>
                    <a:schemeClr val="hlink"/>
                  </a:solidFill>
                  <a:round/>
                  <a:headEnd/>
                  <a:tailEnd/>
                </a14:hiddenLine>
              </a:ext>
            </a:extLst>
          </p:spPr>
          <p:txBody>
            <a:bodyPr wrap="none" anchor="ctr"/>
            <a:lstStyle/>
            <a:p>
              <a:pPr algn="l"/>
              <a:endParaRPr lang="zh-CN" altLang="zh-CN" b="1">
                <a:solidFill>
                  <a:srgbClr val="0000FF"/>
                </a:solidFill>
              </a:endParaRPr>
            </a:p>
          </p:txBody>
        </p:sp>
        <p:sp>
          <p:nvSpPr>
            <p:cNvPr id="17425" name="Rectangle 24"/>
            <p:cNvSpPr>
              <a:spLocks noChangeArrowheads="1"/>
            </p:cNvSpPr>
            <p:nvPr/>
          </p:nvSpPr>
          <p:spPr bwMode="auto">
            <a:xfrm>
              <a:off x="1692" y="2034"/>
              <a:ext cx="292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b="1">
                  <a:solidFill>
                    <a:srgbClr val="0000FF"/>
                  </a:solidFill>
                  <a:latin typeface="宋体" pitchFamily="2" charset="-122"/>
                </a:rPr>
                <a:t>3.</a:t>
              </a:r>
              <a:r>
                <a:rPr kumimoji="1" lang="zh-CN" altLang="en-US" b="1">
                  <a:solidFill>
                    <a:srgbClr val="0000FF"/>
                  </a:solidFill>
                  <a:latin typeface="宋体" pitchFamily="2" charset="-122"/>
                </a:rPr>
                <a:t>过于自信与自尊。</a:t>
              </a:r>
            </a:p>
          </p:txBody>
        </p:sp>
      </p:grpSp>
      <p:grpSp>
        <p:nvGrpSpPr>
          <p:cNvPr id="231449" name="Group 25"/>
          <p:cNvGrpSpPr>
            <a:grpSpLocks/>
          </p:cNvGrpSpPr>
          <p:nvPr/>
        </p:nvGrpSpPr>
        <p:grpSpPr bwMode="auto">
          <a:xfrm>
            <a:off x="2686050" y="4610100"/>
            <a:ext cx="5395913" cy="581025"/>
            <a:chOff x="1692" y="2666"/>
            <a:chExt cx="3399" cy="366"/>
          </a:xfrm>
        </p:grpSpPr>
        <p:sp>
          <p:nvSpPr>
            <p:cNvPr id="17422" name="AutoShape 6"/>
            <p:cNvSpPr>
              <a:spLocks noChangeArrowheads="1"/>
            </p:cNvSpPr>
            <p:nvPr/>
          </p:nvSpPr>
          <p:spPr bwMode="auto">
            <a:xfrm>
              <a:off x="1701" y="2669"/>
              <a:ext cx="3390" cy="363"/>
            </a:xfrm>
            <a:prstGeom prst="roundRect">
              <a:avLst>
                <a:gd name="adj" fmla="val 13745"/>
              </a:avLst>
            </a:prstGeom>
            <a:noFill/>
            <a:ln>
              <a:noFill/>
            </a:ln>
            <a:extLst>
              <a:ext uri="{909E8E84-426E-40DD-AFC4-6F175D3DCCD1}">
                <a14:hiddenFill xmlns:a14="http://schemas.microsoft.com/office/drawing/2010/main">
                  <a:solidFill>
                    <a:srgbClr val="FFCCCC">
                      <a:alpha val="81960"/>
                    </a:srgbClr>
                  </a:solidFill>
                </a14:hiddenFill>
              </a:ext>
              <a:ext uri="{91240B29-F687-4F45-9708-019B960494DF}">
                <a14:hiddenLine xmlns:a14="http://schemas.microsoft.com/office/drawing/2010/main" w="38100">
                  <a:solidFill>
                    <a:schemeClr val="hlink"/>
                  </a:solidFill>
                  <a:round/>
                  <a:headEnd/>
                  <a:tailEnd/>
                </a14:hiddenLine>
              </a:ext>
            </a:extLst>
          </p:spPr>
          <p:txBody>
            <a:bodyPr wrap="none" anchor="ctr"/>
            <a:lstStyle/>
            <a:p>
              <a:pPr algn="l"/>
              <a:endParaRPr lang="zh-CN" altLang="zh-CN" b="1">
                <a:solidFill>
                  <a:srgbClr val="0000FF"/>
                </a:solidFill>
              </a:endParaRPr>
            </a:p>
          </p:txBody>
        </p:sp>
        <p:sp>
          <p:nvSpPr>
            <p:cNvPr id="17423" name="Rectangle 27"/>
            <p:cNvSpPr>
              <a:spLocks noChangeArrowheads="1"/>
            </p:cNvSpPr>
            <p:nvPr/>
          </p:nvSpPr>
          <p:spPr bwMode="auto">
            <a:xfrm>
              <a:off x="1692" y="2666"/>
              <a:ext cx="30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b="1">
                  <a:solidFill>
                    <a:srgbClr val="0000FF"/>
                  </a:solidFill>
                  <a:latin typeface="宋体" pitchFamily="2" charset="-122"/>
                </a:rPr>
                <a:t>4.</a:t>
              </a:r>
              <a:r>
                <a:rPr kumimoji="1" lang="zh-CN" altLang="en-US" b="1">
                  <a:solidFill>
                    <a:srgbClr val="0000FF"/>
                  </a:solidFill>
                  <a:latin typeface="宋体" pitchFamily="2" charset="-122"/>
                </a:rPr>
                <a:t>智勇双全的英雄行为。</a:t>
              </a:r>
            </a:p>
          </p:txBody>
        </p:sp>
      </p:grpSp>
      <p:sp>
        <p:nvSpPr>
          <p:cNvPr id="17415" name="AutoShape 28"/>
          <p:cNvSpPr>
            <a:spLocks noChangeArrowheads="1"/>
          </p:cNvSpPr>
          <p:nvPr/>
        </p:nvSpPr>
        <p:spPr bwMode="auto">
          <a:xfrm>
            <a:off x="1042988" y="1585913"/>
            <a:ext cx="863600" cy="3473450"/>
          </a:xfrm>
          <a:prstGeom prst="verticalScroll">
            <a:avLst>
              <a:gd name="adj" fmla="val 12500"/>
            </a:avLst>
          </a:prstGeom>
          <a:noFill/>
          <a:ln>
            <a:noFill/>
          </a:ln>
          <a:effectLst/>
          <a:extLst>
            <a:ext uri="{909E8E84-426E-40DD-AFC4-6F175D3DCCD1}">
              <a14:hiddenFill xmlns:a14="http://schemas.microsoft.com/office/drawing/2010/main">
                <a:solidFill>
                  <a:srgbClr val="FF99FF"/>
                </a:solidFill>
              </a14:hiddenFill>
            </a:ext>
            <a:ext uri="{91240B29-F687-4F45-9708-019B960494DF}">
              <a14:hiddenLine xmlns:a14="http://schemas.microsoft.com/office/drawing/2010/main" w="19050">
                <a:solidFill>
                  <a:schemeClr val="tx1"/>
                </a:solidFill>
                <a:round/>
                <a:headEnd/>
                <a:tailEnd/>
              </a14:hiddenLine>
            </a:ext>
            <a:ext uri="{AF507438-7753-43E0-B8FC-AC1667EBCBE1}">
              <a14:hiddenEffects xmlns:a14="http://schemas.microsoft.com/office/drawing/2010/main">
                <a:effectLst>
                  <a:outerShdw dist="35921" dir="2700000" algn="ctr" rotWithShape="0">
                    <a:srgbClr val="990000"/>
                  </a:outerShdw>
                </a:effectLst>
              </a14:hiddenEffects>
            </a:ext>
          </a:extLst>
        </p:spPr>
        <p:txBody>
          <a:bodyPr wrap="none" anchor="ctr"/>
          <a:lstStyle/>
          <a:p>
            <a:r>
              <a:rPr lang="zh-CN" altLang="en-US" sz="2800" b="1">
                <a:solidFill>
                  <a:srgbClr val="0000FF"/>
                </a:solidFill>
              </a:rPr>
              <a:t>老</a:t>
            </a:r>
          </a:p>
          <a:p>
            <a:r>
              <a:rPr lang="zh-CN" altLang="en-US" sz="2800" b="1">
                <a:solidFill>
                  <a:srgbClr val="0000FF"/>
                </a:solidFill>
              </a:rPr>
              <a:t>头</a:t>
            </a:r>
          </a:p>
          <a:p>
            <a:r>
              <a:rPr lang="zh-CN" altLang="en-US" sz="2800" b="1">
                <a:solidFill>
                  <a:srgbClr val="0000FF"/>
                </a:solidFill>
              </a:rPr>
              <a:t>子</a:t>
            </a:r>
          </a:p>
          <a:p>
            <a:r>
              <a:rPr lang="zh-CN" altLang="en-US" sz="2800" b="1">
                <a:solidFill>
                  <a:srgbClr val="0000FF"/>
                </a:solidFill>
              </a:rPr>
              <a:t>性</a:t>
            </a:r>
          </a:p>
          <a:p>
            <a:r>
              <a:rPr lang="zh-CN" altLang="en-US" sz="2800" b="1">
                <a:solidFill>
                  <a:srgbClr val="0000FF"/>
                </a:solidFill>
              </a:rPr>
              <a:t>格</a:t>
            </a:r>
          </a:p>
          <a:p>
            <a:r>
              <a:rPr lang="zh-CN" altLang="en-US" sz="2800" b="1">
                <a:solidFill>
                  <a:srgbClr val="0000FF"/>
                </a:solidFill>
              </a:rPr>
              <a:t>特</a:t>
            </a:r>
          </a:p>
          <a:p>
            <a:r>
              <a:rPr lang="zh-CN" altLang="en-US" sz="2800" b="1">
                <a:solidFill>
                  <a:srgbClr val="0000FF"/>
                </a:solidFill>
              </a:rPr>
              <a:t>征</a:t>
            </a:r>
          </a:p>
        </p:txBody>
      </p:sp>
      <p:grpSp>
        <p:nvGrpSpPr>
          <p:cNvPr id="231453" name="Group 29"/>
          <p:cNvGrpSpPr>
            <a:grpSpLocks/>
          </p:cNvGrpSpPr>
          <p:nvPr/>
        </p:nvGrpSpPr>
        <p:grpSpPr bwMode="auto">
          <a:xfrm>
            <a:off x="1843088" y="1878013"/>
            <a:ext cx="792162" cy="3024187"/>
            <a:chOff x="793" y="1253"/>
            <a:chExt cx="499" cy="1905"/>
          </a:xfrm>
        </p:grpSpPr>
        <p:sp>
          <p:nvSpPr>
            <p:cNvPr id="17418" name="Line 30"/>
            <p:cNvSpPr>
              <a:spLocks noChangeShapeType="1"/>
            </p:cNvSpPr>
            <p:nvPr/>
          </p:nvSpPr>
          <p:spPr bwMode="auto">
            <a:xfrm flipV="1">
              <a:off x="793" y="1253"/>
              <a:ext cx="409" cy="862"/>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sp>
          <p:nvSpPr>
            <p:cNvPr id="17419" name="Line 31"/>
            <p:cNvSpPr>
              <a:spLocks noChangeShapeType="1"/>
            </p:cNvSpPr>
            <p:nvPr/>
          </p:nvSpPr>
          <p:spPr bwMode="auto">
            <a:xfrm flipV="1">
              <a:off x="793" y="1888"/>
              <a:ext cx="409" cy="272"/>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sp>
          <p:nvSpPr>
            <p:cNvPr id="17420" name="Line 32"/>
            <p:cNvSpPr>
              <a:spLocks noChangeShapeType="1"/>
            </p:cNvSpPr>
            <p:nvPr/>
          </p:nvSpPr>
          <p:spPr bwMode="auto">
            <a:xfrm>
              <a:off x="793" y="2160"/>
              <a:ext cx="499" cy="363"/>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sp>
          <p:nvSpPr>
            <p:cNvPr id="17421" name="Line 33"/>
            <p:cNvSpPr>
              <a:spLocks noChangeShapeType="1"/>
            </p:cNvSpPr>
            <p:nvPr/>
          </p:nvSpPr>
          <p:spPr bwMode="auto">
            <a:xfrm>
              <a:off x="793" y="2160"/>
              <a:ext cx="454" cy="998"/>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grpSp>
      <p:pic>
        <p:nvPicPr>
          <p:cNvPr id="17417" name="Picture 34" descr="0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50875" y="5945188"/>
            <a:ext cx="78279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1453"/>
                                        </p:tgtEl>
                                        <p:attrNameLst>
                                          <p:attrName>style.visibility</p:attrName>
                                        </p:attrNameLst>
                                      </p:cBhvr>
                                      <p:to>
                                        <p:strVal val="visible"/>
                                      </p:to>
                                    </p:set>
                                    <p:animEffect transition="in" filter="wipe(left)">
                                      <p:cBhvr>
                                        <p:cTn id="7" dur="500"/>
                                        <p:tgtEl>
                                          <p:spTgt spid="23145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1440"/>
                                        </p:tgtEl>
                                        <p:attrNameLst>
                                          <p:attrName>style.visibility</p:attrName>
                                        </p:attrNameLst>
                                      </p:cBhvr>
                                      <p:to>
                                        <p:strVal val="visible"/>
                                      </p:to>
                                    </p:set>
                                    <p:animEffect transition="in" filter="wipe(left)">
                                      <p:cBhvr>
                                        <p:cTn id="12" dur="500"/>
                                        <p:tgtEl>
                                          <p:spTgt spid="2314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1443"/>
                                        </p:tgtEl>
                                        <p:attrNameLst>
                                          <p:attrName>style.visibility</p:attrName>
                                        </p:attrNameLst>
                                      </p:cBhvr>
                                      <p:to>
                                        <p:strVal val="visible"/>
                                      </p:to>
                                    </p:set>
                                    <p:animEffect transition="in" filter="wipe(left)">
                                      <p:cBhvr>
                                        <p:cTn id="17" dur="500"/>
                                        <p:tgtEl>
                                          <p:spTgt spid="2314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1446"/>
                                        </p:tgtEl>
                                        <p:attrNameLst>
                                          <p:attrName>style.visibility</p:attrName>
                                        </p:attrNameLst>
                                      </p:cBhvr>
                                      <p:to>
                                        <p:strVal val="visible"/>
                                      </p:to>
                                    </p:set>
                                    <p:animEffect transition="in" filter="wipe(left)">
                                      <p:cBhvr>
                                        <p:cTn id="22" dur="500"/>
                                        <p:tgtEl>
                                          <p:spTgt spid="2314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31449"/>
                                        </p:tgtEl>
                                        <p:attrNameLst>
                                          <p:attrName>style.visibility</p:attrName>
                                        </p:attrNameLst>
                                      </p:cBhvr>
                                      <p:to>
                                        <p:strVal val="visible"/>
                                      </p:to>
                                    </p:set>
                                    <p:animEffect transition="in" filter="wipe(left)">
                                      <p:cBhvr>
                                        <p:cTn id="27" dur="500"/>
                                        <p:tgtEl>
                                          <p:spTgt spid="231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0" name="Rectangle 30"/>
          <p:cNvSpPr>
            <a:spLocks noChangeArrowheads="1"/>
          </p:cNvSpPr>
          <p:nvPr/>
        </p:nvSpPr>
        <p:spPr bwMode="auto">
          <a:xfrm>
            <a:off x="625475" y="1820863"/>
            <a:ext cx="6940550" cy="228282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lnSpc>
                <a:spcPct val="120000"/>
              </a:lnSpc>
            </a:pPr>
            <a:r>
              <a:rPr kumimoji="1" lang="zh-CN" altLang="en-US" b="1" dirty="0">
                <a:solidFill>
                  <a:srgbClr val="FF0000"/>
                </a:solidFill>
                <a:latin typeface="楷体_GB2312" pitchFamily="49" charset="-122"/>
                <a:ea typeface="楷体_GB2312" pitchFamily="49" charset="-122"/>
              </a:rPr>
              <a:t>正面描写：</a:t>
            </a:r>
          </a:p>
          <a:p>
            <a:pPr algn="l">
              <a:lnSpc>
                <a:spcPct val="120000"/>
              </a:lnSpc>
            </a:pPr>
            <a:r>
              <a:rPr kumimoji="1" lang="zh-CN" altLang="en-US" b="1" dirty="0">
                <a:solidFill>
                  <a:srgbClr val="FF0000"/>
                </a:solidFill>
                <a:latin typeface="楷体_GB2312" pitchFamily="49" charset="-122"/>
                <a:ea typeface="楷体_GB2312" pitchFamily="49" charset="-122"/>
              </a:rPr>
              <a:t>外貌描写（如第</a:t>
            </a:r>
            <a:r>
              <a:rPr kumimoji="1" lang="en-US" altLang="zh-CN" b="1" dirty="0">
                <a:solidFill>
                  <a:srgbClr val="FF0000"/>
                </a:solidFill>
                <a:latin typeface="楷体_GB2312" pitchFamily="49" charset="-122"/>
                <a:ea typeface="楷体_GB2312" pitchFamily="49" charset="-122"/>
              </a:rPr>
              <a:t>3</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4</a:t>
            </a:r>
            <a:r>
              <a:rPr kumimoji="1" lang="zh-CN" altLang="en-US" b="1" dirty="0">
                <a:solidFill>
                  <a:srgbClr val="FF0000"/>
                </a:solidFill>
                <a:latin typeface="楷体_GB2312" pitchFamily="49" charset="-122"/>
                <a:ea typeface="楷体_GB2312" pitchFamily="49" charset="-122"/>
              </a:rPr>
              <a:t>段）</a:t>
            </a:r>
          </a:p>
          <a:p>
            <a:pPr algn="l">
              <a:lnSpc>
                <a:spcPct val="120000"/>
              </a:lnSpc>
            </a:pPr>
            <a:r>
              <a:rPr kumimoji="1" lang="zh-CN" altLang="en-US" b="1" dirty="0">
                <a:solidFill>
                  <a:srgbClr val="FF0000"/>
                </a:solidFill>
                <a:latin typeface="楷体_GB2312" pitchFamily="49" charset="-122"/>
                <a:ea typeface="楷体_GB2312" pitchFamily="49" charset="-122"/>
              </a:rPr>
              <a:t>行动描写（如第</a:t>
            </a:r>
            <a:r>
              <a:rPr kumimoji="1" lang="en-US" altLang="zh-CN" b="1" dirty="0">
                <a:solidFill>
                  <a:srgbClr val="FF0000"/>
                </a:solidFill>
                <a:latin typeface="楷体_GB2312" pitchFamily="49" charset="-122"/>
                <a:ea typeface="楷体_GB2312" pitchFamily="49" charset="-122"/>
              </a:rPr>
              <a:t>55</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57</a:t>
            </a:r>
            <a:r>
              <a:rPr kumimoji="1" lang="zh-CN" altLang="en-US" b="1" dirty="0">
                <a:solidFill>
                  <a:srgbClr val="FF0000"/>
                </a:solidFill>
                <a:latin typeface="楷体_GB2312" pitchFamily="49" charset="-122"/>
                <a:ea typeface="楷体_GB2312" pitchFamily="49" charset="-122"/>
              </a:rPr>
              <a:t>、</a:t>
            </a:r>
            <a:r>
              <a:rPr kumimoji="1" lang="en-US" altLang="zh-CN" b="1" dirty="0">
                <a:solidFill>
                  <a:srgbClr val="FF0000"/>
                </a:solidFill>
                <a:latin typeface="楷体_GB2312" pitchFamily="49" charset="-122"/>
                <a:ea typeface="楷体_GB2312" pitchFamily="49" charset="-122"/>
              </a:rPr>
              <a:t>61</a:t>
            </a:r>
            <a:r>
              <a:rPr kumimoji="1" lang="zh-CN" altLang="en-US" b="1" dirty="0">
                <a:solidFill>
                  <a:srgbClr val="FF0000"/>
                </a:solidFill>
                <a:latin typeface="楷体_GB2312" pitchFamily="49" charset="-122"/>
                <a:ea typeface="楷体_GB2312" pitchFamily="49" charset="-122"/>
              </a:rPr>
              <a:t>段等）</a:t>
            </a:r>
          </a:p>
          <a:p>
            <a:pPr algn="l">
              <a:lnSpc>
                <a:spcPct val="120000"/>
              </a:lnSpc>
            </a:pPr>
            <a:r>
              <a:rPr kumimoji="1" lang="zh-CN" altLang="en-US" b="1" dirty="0">
                <a:solidFill>
                  <a:srgbClr val="FF0000"/>
                </a:solidFill>
                <a:latin typeface="楷体_GB2312" pitchFamily="49" charset="-122"/>
                <a:ea typeface="楷体_GB2312" pitchFamily="49" charset="-122"/>
              </a:rPr>
              <a:t>语言描写（如第</a:t>
            </a:r>
            <a:r>
              <a:rPr kumimoji="1" lang="en-US" altLang="zh-CN" b="1" dirty="0">
                <a:solidFill>
                  <a:srgbClr val="FF0000"/>
                </a:solidFill>
                <a:latin typeface="楷体_GB2312" pitchFamily="49" charset="-122"/>
                <a:ea typeface="楷体_GB2312" pitchFamily="49" charset="-122"/>
              </a:rPr>
              <a:t>21</a:t>
            </a:r>
            <a:r>
              <a:rPr kumimoji="1" lang="zh-CN" altLang="en-US" b="1" dirty="0">
                <a:solidFill>
                  <a:srgbClr val="FF0000"/>
                </a:solidFill>
                <a:latin typeface="楷体_GB2312" pitchFamily="49" charset="-122"/>
                <a:ea typeface="楷体_GB2312" pitchFamily="49" charset="-122"/>
              </a:rPr>
              <a:t>段等）</a:t>
            </a:r>
          </a:p>
          <a:p>
            <a:pPr algn="l">
              <a:lnSpc>
                <a:spcPct val="120000"/>
              </a:lnSpc>
            </a:pPr>
            <a:r>
              <a:rPr kumimoji="1" lang="zh-CN" altLang="en-US" b="1" dirty="0">
                <a:solidFill>
                  <a:srgbClr val="FF0000"/>
                </a:solidFill>
                <a:latin typeface="楷体_GB2312" pitchFamily="49" charset="-122"/>
                <a:ea typeface="楷体_GB2312" pitchFamily="49" charset="-122"/>
              </a:rPr>
              <a:t>心理描写（如第</a:t>
            </a:r>
            <a:r>
              <a:rPr kumimoji="1" lang="en-US" altLang="zh-CN" b="1" dirty="0">
                <a:solidFill>
                  <a:srgbClr val="FF0000"/>
                </a:solidFill>
                <a:latin typeface="楷体_GB2312" pitchFamily="49" charset="-122"/>
                <a:ea typeface="楷体_GB2312" pitchFamily="49" charset="-122"/>
              </a:rPr>
              <a:t>47</a:t>
            </a:r>
            <a:r>
              <a:rPr kumimoji="1" lang="zh-CN" altLang="en-US" b="1" dirty="0">
                <a:solidFill>
                  <a:srgbClr val="FF0000"/>
                </a:solidFill>
                <a:latin typeface="楷体_GB2312" pitchFamily="49" charset="-122"/>
                <a:ea typeface="楷体_GB2312" pitchFamily="49" charset="-122"/>
              </a:rPr>
              <a:t>段）</a:t>
            </a:r>
          </a:p>
        </p:txBody>
      </p:sp>
      <p:sp>
        <p:nvSpPr>
          <p:cNvPr id="18435" name="Text Box 40"/>
          <p:cNvSpPr txBox="1">
            <a:spLocks noChangeArrowheads="1"/>
          </p:cNvSpPr>
          <p:nvPr/>
        </p:nvSpPr>
        <p:spPr bwMode="auto">
          <a:xfrm>
            <a:off x="539750" y="784225"/>
            <a:ext cx="8056563" cy="96837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20000"/>
              </a:lnSpc>
            </a:pPr>
            <a:r>
              <a:rPr lang="en-US" altLang="zh-CN" b="1">
                <a:solidFill>
                  <a:srgbClr val="0000FF"/>
                </a:solidFill>
                <a:latin typeface="宋体" pitchFamily="2" charset="-122"/>
              </a:rPr>
              <a:t>2.</a:t>
            </a:r>
            <a:r>
              <a:rPr lang="zh-CN" altLang="en-US" b="1">
                <a:solidFill>
                  <a:srgbClr val="0000FF"/>
                </a:solidFill>
                <a:latin typeface="宋体" pitchFamily="2" charset="-122"/>
              </a:rPr>
              <a:t>本文在刻画人物时用了怎样的写作手法？揣摩描写“老头子”外貌、语言、行动、心理的文字。</a:t>
            </a:r>
          </a:p>
        </p:txBody>
      </p:sp>
      <p:sp>
        <p:nvSpPr>
          <p:cNvPr id="122922" name="Rectangle 42"/>
          <p:cNvSpPr>
            <a:spLocks noChangeArrowheads="1"/>
          </p:cNvSpPr>
          <p:nvPr/>
        </p:nvSpPr>
        <p:spPr bwMode="auto">
          <a:xfrm>
            <a:off x="592138" y="4051300"/>
            <a:ext cx="7964487" cy="140652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lnSpc>
                <a:spcPct val="120000"/>
              </a:lnSpc>
            </a:pPr>
            <a:r>
              <a:rPr kumimoji="1" lang="zh-CN" altLang="en-US" b="1" dirty="0">
                <a:solidFill>
                  <a:srgbClr val="FF0000"/>
                </a:solidFill>
                <a:latin typeface="楷体_GB2312" pitchFamily="49" charset="-122"/>
                <a:ea typeface="楷体_GB2312" pitchFamily="49" charset="-122"/>
              </a:rPr>
              <a:t>侧面描写：</a:t>
            </a:r>
          </a:p>
          <a:p>
            <a:pPr algn="l">
              <a:lnSpc>
                <a:spcPct val="120000"/>
              </a:lnSpc>
            </a:pPr>
            <a:r>
              <a:rPr kumimoji="1" lang="zh-CN" altLang="en-US" b="1" dirty="0">
                <a:solidFill>
                  <a:srgbClr val="FF0000"/>
                </a:solidFill>
                <a:latin typeface="楷体_GB2312" pitchFamily="49" charset="-122"/>
                <a:ea typeface="楷体_GB2312" pitchFamily="49" charset="-122"/>
              </a:rPr>
              <a:t>    如第</a:t>
            </a:r>
            <a:r>
              <a:rPr kumimoji="1" lang="en-US" altLang="zh-CN" b="1" dirty="0">
                <a:solidFill>
                  <a:srgbClr val="FF0000"/>
                </a:solidFill>
                <a:latin typeface="楷体_GB2312" pitchFamily="49" charset="-122"/>
                <a:ea typeface="楷体_GB2312" pitchFamily="49" charset="-122"/>
              </a:rPr>
              <a:t>1</a:t>
            </a:r>
            <a:r>
              <a:rPr kumimoji="1" lang="zh-CN" altLang="en-US" b="1" dirty="0">
                <a:solidFill>
                  <a:srgbClr val="FF0000"/>
                </a:solidFill>
                <a:latin typeface="楷体_GB2312" pitchFamily="49" charset="-122"/>
                <a:ea typeface="楷体_GB2312" pitchFamily="49" charset="-122"/>
              </a:rPr>
              <a:t>段首句中的</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呆望</a:t>
            </a:r>
            <a:r>
              <a:rPr kumimoji="1" lang="zh-CN" altLang="en-US" b="1" dirty="0">
                <a:solidFill>
                  <a:srgbClr val="FF0000"/>
                </a:solidFill>
                <a:latin typeface="宋体" pitchFamily="2" charset="-122"/>
                <a:ea typeface="楷体_GB2312" pitchFamily="49" charset="-122"/>
              </a:rPr>
              <a:t>”</a:t>
            </a:r>
            <a:r>
              <a:rPr kumimoji="1" lang="zh-CN" altLang="en-US" b="1" dirty="0">
                <a:solidFill>
                  <a:srgbClr val="FF0000"/>
                </a:solidFill>
                <a:latin typeface="楷体_GB2312" pitchFamily="49" charset="-122"/>
                <a:ea typeface="楷体_GB2312" pitchFamily="49" charset="-122"/>
              </a:rPr>
              <a:t>以及文中对二菱怀疑、不信任老头子的描写，都从侧面描写了老头子的英雄行为。</a:t>
            </a:r>
          </a:p>
        </p:txBody>
      </p:sp>
      <p:pic>
        <p:nvPicPr>
          <p:cNvPr id="18437" name="Picture 43" descr="0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1188" y="6111875"/>
            <a:ext cx="78279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29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0" grpId="0"/>
      <p:bldP spid="1229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698500" y="1811338"/>
            <a:ext cx="5984875" cy="522287"/>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12700" algn="ctr">
                <a:solidFill>
                  <a:srgbClr val="EAEAEA"/>
                </a:solidFill>
                <a:miter lim="800000"/>
                <a:headEnd/>
                <a:tailEnd/>
              </a14:hiddenLine>
            </a:ext>
          </a:extLst>
        </p:spPr>
        <p:txBody>
          <a:bodyPr anchor="ctr">
            <a:spAutoFit/>
          </a:bodyPr>
          <a:lstStyle/>
          <a:p>
            <a:pPr algn="l"/>
            <a:r>
              <a:rPr kumimoji="1" lang="zh-CN" altLang="en-US" sz="2800" b="1" dirty="0">
                <a:solidFill>
                  <a:srgbClr val="0000FF"/>
                </a:solidFill>
                <a:latin typeface="Times New Roman" pitchFamily="18" charset="0"/>
              </a:rPr>
              <a:t>二、品读语段</a:t>
            </a:r>
            <a:r>
              <a:rPr kumimoji="1" lang="en-US" altLang="zh-CN" sz="2800" b="1" dirty="0">
                <a:solidFill>
                  <a:srgbClr val="0000FF"/>
                </a:solidFill>
                <a:latin typeface="宋体" pitchFamily="2" charset="-122"/>
              </a:rPr>
              <a:t>——</a:t>
            </a:r>
            <a:r>
              <a:rPr kumimoji="1" lang="zh-CN" altLang="en-US" sz="2800" b="1" dirty="0">
                <a:solidFill>
                  <a:srgbClr val="0000FF"/>
                </a:solidFill>
                <a:latin typeface="Times New Roman" pitchFamily="18" charset="0"/>
              </a:rPr>
              <a:t>识人物，学方法</a:t>
            </a:r>
          </a:p>
        </p:txBody>
      </p:sp>
      <p:sp>
        <p:nvSpPr>
          <p:cNvPr id="19459" name="Text Box 7"/>
          <p:cNvSpPr txBox="1">
            <a:spLocks noChangeArrowheads="1"/>
          </p:cNvSpPr>
          <p:nvPr/>
        </p:nvSpPr>
        <p:spPr bwMode="auto">
          <a:xfrm>
            <a:off x="698500" y="2401888"/>
            <a:ext cx="8197850" cy="2032000"/>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50000"/>
              </a:lnSpc>
            </a:pPr>
            <a:r>
              <a:rPr lang="zh-CN" altLang="en-US" sz="2800" b="1" dirty="0">
                <a:solidFill>
                  <a:srgbClr val="0000FF"/>
                </a:solidFill>
                <a:latin typeface="宋体" pitchFamily="2" charset="-122"/>
              </a:rPr>
              <a:t>请同学们品读老英雄“痛打鬼子”，为大菱复仇的故事。谈谈自己的阅读感悟。</a:t>
            </a:r>
            <a:endParaRPr lang="en-US" altLang="zh-CN" sz="2800" b="1" dirty="0">
              <a:solidFill>
                <a:srgbClr val="0000FF"/>
              </a:solidFill>
              <a:latin typeface="宋体" pitchFamily="2" charset="-122"/>
            </a:endParaRPr>
          </a:p>
          <a:p>
            <a:pPr algn="l" eaLnBrk="1" hangingPunct="1">
              <a:lnSpc>
                <a:spcPct val="150000"/>
              </a:lnSpc>
            </a:pPr>
            <a:r>
              <a:rPr lang="zh-CN" altLang="en-US" sz="2800" b="1" dirty="0">
                <a:solidFill>
                  <a:srgbClr val="0000FF"/>
                </a:solidFill>
                <a:latin typeface="宋体" pitchFamily="2" charset="-122"/>
              </a:rPr>
              <a:t>提示：结合</a:t>
            </a:r>
          </a:p>
        </p:txBody>
      </p:sp>
      <p:grpSp>
        <p:nvGrpSpPr>
          <p:cNvPr id="19460" name="Group 22"/>
          <p:cNvGrpSpPr>
            <a:grpSpLocks/>
          </p:cNvGrpSpPr>
          <p:nvPr/>
        </p:nvGrpSpPr>
        <p:grpSpPr bwMode="auto">
          <a:xfrm>
            <a:off x="723900" y="5522913"/>
            <a:ext cx="7702550" cy="877887"/>
            <a:chOff x="2474" y="1406"/>
            <a:chExt cx="2792" cy="628"/>
          </a:xfrm>
        </p:grpSpPr>
        <p:sp>
          <p:nvSpPr>
            <p:cNvPr id="19462" name="Freeform 23"/>
            <p:cNvSpPr>
              <a:spLocks/>
            </p:cNvSpPr>
            <p:nvPr/>
          </p:nvSpPr>
          <p:spPr bwMode="auto">
            <a:xfrm>
              <a:off x="2474" y="1513"/>
              <a:ext cx="559" cy="300"/>
            </a:xfrm>
            <a:custGeom>
              <a:avLst/>
              <a:gdLst>
                <a:gd name="T0" fmla="*/ 279 w 1119"/>
                <a:gd name="T1" fmla="*/ 15 h 600"/>
                <a:gd name="T2" fmla="*/ 239 w 1119"/>
                <a:gd name="T3" fmla="*/ 15 h 600"/>
                <a:gd name="T4" fmla="*/ 239 w 1119"/>
                <a:gd name="T5" fmla="*/ 37 h 600"/>
                <a:gd name="T6" fmla="*/ 229 w 1119"/>
                <a:gd name="T7" fmla="*/ 47 h 600"/>
                <a:gd name="T8" fmla="*/ 217 w 1119"/>
                <a:gd name="T9" fmla="*/ 47 h 600"/>
                <a:gd name="T10" fmla="*/ 217 w 1119"/>
                <a:gd name="T11" fmla="*/ 24 h 600"/>
                <a:gd name="T12" fmla="*/ 184 w 1119"/>
                <a:gd name="T13" fmla="*/ 24 h 600"/>
                <a:gd name="T14" fmla="*/ 184 w 1119"/>
                <a:gd name="T15" fmla="*/ 51 h 600"/>
                <a:gd name="T16" fmla="*/ 172 w 1119"/>
                <a:gd name="T17" fmla="*/ 51 h 600"/>
                <a:gd name="T18" fmla="*/ 171 w 1119"/>
                <a:gd name="T19" fmla="*/ 42 h 600"/>
                <a:gd name="T20" fmla="*/ 169 w 1119"/>
                <a:gd name="T21" fmla="*/ 34 h 600"/>
                <a:gd name="T22" fmla="*/ 166 w 1119"/>
                <a:gd name="T23" fmla="*/ 27 h 600"/>
                <a:gd name="T24" fmla="*/ 163 w 1119"/>
                <a:gd name="T25" fmla="*/ 22 h 600"/>
                <a:gd name="T26" fmla="*/ 159 w 1119"/>
                <a:gd name="T27" fmla="*/ 17 h 600"/>
                <a:gd name="T28" fmla="*/ 156 w 1119"/>
                <a:gd name="T29" fmla="*/ 13 h 600"/>
                <a:gd name="T30" fmla="*/ 153 w 1119"/>
                <a:gd name="T31" fmla="*/ 10 h 600"/>
                <a:gd name="T32" fmla="*/ 151 w 1119"/>
                <a:gd name="T33" fmla="*/ 7 h 600"/>
                <a:gd name="T34" fmla="*/ 149 w 1119"/>
                <a:gd name="T35" fmla="*/ 10 h 600"/>
                <a:gd name="T36" fmla="*/ 147 w 1119"/>
                <a:gd name="T37" fmla="*/ 14 h 600"/>
                <a:gd name="T38" fmla="*/ 145 w 1119"/>
                <a:gd name="T39" fmla="*/ 19 h 600"/>
                <a:gd name="T40" fmla="*/ 142 w 1119"/>
                <a:gd name="T41" fmla="*/ 24 h 600"/>
                <a:gd name="T42" fmla="*/ 140 w 1119"/>
                <a:gd name="T43" fmla="*/ 28 h 600"/>
                <a:gd name="T44" fmla="*/ 139 w 1119"/>
                <a:gd name="T45" fmla="*/ 33 h 600"/>
                <a:gd name="T46" fmla="*/ 137 w 1119"/>
                <a:gd name="T47" fmla="*/ 37 h 600"/>
                <a:gd name="T48" fmla="*/ 136 w 1119"/>
                <a:gd name="T49" fmla="*/ 39 h 600"/>
                <a:gd name="T50" fmla="*/ 135 w 1119"/>
                <a:gd name="T51" fmla="*/ 36 h 600"/>
                <a:gd name="T52" fmla="*/ 134 w 1119"/>
                <a:gd name="T53" fmla="*/ 32 h 600"/>
                <a:gd name="T54" fmla="*/ 132 w 1119"/>
                <a:gd name="T55" fmla="*/ 28 h 600"/>
                <a:gd name="T56" fmla="*/ 130 w 1119"/>
                <a:gd name="T57" fmla="*/ 23 h 600"/>
                <a:gd name="T58" fmla="*/ 128 w 1119"/>
                <a:gd name="T59" fmla="*/ 19 h 600"/>
                <a:gd name="T60" fmla="*/ 126 w 1119"/>
                <a:gd name="T61" fmla="*/ 16 h 600"/>
                <a:gd name="T62" fmla="*/ 124 w 1119"/>
                <a:gd name="T63" fmla="*/ 12 h 600"/>
                <a:gd name="T64" fmla="*/ 123 w 1119"/>
                <a:gd name="T65" fmla="*/ 10 h 600"/>
                <a:gd name="T66" fmla="*/ 120 w 1119"/>
                <a:gd name="T67" fmla="*/ 14 h 600"/>
                <a:gd name="T68" fmla="*/ 118 w 1119"/>
                <a:gd name="T69" fmla="*/ 19 h 600"/>
                <a:gd name="T70" fmla="*/ 115 w 1119"/>
                <a:gd name="T71" fmla="*/ 25 h 600"/>
                <a:gd name="T72" fmla="*/ 113 w 1119"/>
                <a:gd name="T73" fmla="*/ 32 h 600"/>
                <a:gd name="T74" fmla="*/ 111 w 1119"/>
                <a:gd name="T75" fmla="*/ 39 h 600"/>
                <a:gd name="T76" fmla="*/ 109 w 1119"/>
                <a:gd name="T77" fmla="*/ 46 h 600"/>
                <a:gd name="T78" fmla="*/ 108 w 1119"/>
                <a:gd name="T79" fmla="*/ 53 h 600"/>
                <a:gd name="T80" fmla="*/ 108 w 1119"/>
                <a:gd name="T81" fmla="*/ 60 h 600"/>
                <a:gd name="T82" fmla="*/ 87 w 1119"/>
                <a:gd name="T83" fmla="*/ 60 h 600"/>
                <a:gd name="T84" fmla="*/ 87 w 1119"/>
                <a:gd name="T85" fmla="*/ 47 h 600"/>
                <a:gd name="T86" fmla="*/ 93 w 1119"/>
                <a:gd name="T87" fmla="*/ 47 h 600"/>
                <a:gd name="T88" fmla="*/ 79 w 1119"/>
                <a:gd name="T89" fmla="*/ 22 h 600"/>
                <a:gd name="T90" fmla="*/ 37 w 1119"/>
                <a:gd name="T91" fmla="*/ 22 h 600"/>
                <a:gd name="T92" fmla="*/ 26 w 1119"/>
                <a:gd name="T93" fmla="*/ 0 h 600"/>
                <a:gd name="T94" fmla="*/ 0 w 1119"/>
                <a:gd name="T95" fmla="*/ 58 h 600"/>
                <a:gd name="T96" fmla="*/ 0 w 1119"/>
                <a:gd name="T97" fmla="*/ 150 h 600"/>
                <a:gd name="T98" fmla="*/ 279 w 1119"/>
                <a:gd name="T99" fmla="*/ 150 h 600"/>
                <a:gd name="T100" fmla="*/ 279 w 1119"/>
                <a:gd name="T101" fmla="*/ 15 h 6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19" h="600">
                  <a:moveTo>
                    <a:pt x="1119" y="59"/>
                  </a:moveTo>
                  <a:lnTo>
                    <a:pt x="957" y="59"/>
                  </a:lnTo>
                  <a:lnTo>
                    <a:pt x="957" y="147"/>
                  </a:lnTo>
                  <a:lnTo>
                    <a:pt x="918" y="186"/>
                  </a:lnTo>
                  <a:lnTo>
                    <a:pt x="870" y="186"/>
                  </a:lnTo>
                  <a:lnTo>
                    <a:pt x="870" y="93"/>
                  </a:lnTo>
                  <a:lnTo>
                    <a:pt x="737" y="93"/>
                  </a:lnTo>
                  <a:lnTo>
                    <a:pt x="737" y="204"/>
                  </a:lnTo>
                  <a:lnTo>
                    <a:pt x="689" y="204"/>
                  </a:lnTo>
                  <a:lnTo>
                    <a:pt x="685" y="166"/>
                  </a:lnTo>
                  <a:lnTo>
                    <a:pt x="678" y="135"/>
                  </a:lnTo>
                  <a:lnTo>
                    <a:pt x="667" y="108"/>
                  </a:lnTo>
                  <a:lnTo>
                    <a:pt x="653" y="85"/>
                  </a:lnTo>
                  <a:lnTo>
                    <a:pt x="639" y="66"/>
                  </a:lnTo>
                  <a:lnTo>
                    <a:pt x="627" y="51"/>
                  </a:lnTo>
                  <a:lnTo>
                    <a:pt x="615" y="38"/>
                  </a:lnTo>
                  <a:lnTo>
                    <a:pt x="607" y="27"/>
                  </a:lnTo>
                  <a:lnTo>
                    <a:pt x="599" y="40"/>
                  </a:lnTo>
                  <a:lnTo>
                    <a:pt x="590" y="55"/>
                  </a:lnTo>
                  <a:lnTo>
                    <a:pt x="580" y="73"/>
                  </a:lnTo>
                  <a:lnTo>
                    <a:pt x="571" y="93"/>
                  </a:lnTo>
                  <a:lnTo>
                    <a:pt x="563" y="111"/>
                  </a:lnTo>
                  <a:lnTo>
                    <a:pt x="556" y="130"/>
                  </a:lnTo>
                  <a:lnTo>
                    <a:pt x="551" y="145"/>
                  </a:lnTo>
                  <a:lnTo>
                    <a:pt x="547" y="156"/>
                  </a:lnTo>
                  <a:lnTo>
                    <a:pt x="541" y="142"/>
                  </a:lnTo>
                  <a:lnTo>
                    <a:pt x="536" y="126"/>
                  </a:lnTo>
                  <a:lnTo>
                    <a:pt x="529" y="109"/>
                  </a:lnTo>
                  <a:lnTo>
                    <a:pt x="521" y="92"/>
                  </a:lnTo>
                  <a:lnTo>
                    <a:pt x="514" y="76"/>
                  </a:lnTo>
                  <a:lnTo>
                    <a:pt x="506" y="61"/>
                  </a:lnTo>
                  <a:lnTo>
                    <a:pt x="499" y="48"/>
                  </a:lnTo>
                  <a:lnTo>
                    <a:pt x="493" y="39"/>
                  </a:lnTo>
                  <a:lnTo>
                    <a:pt x="483" y="55"/>
                  </a:lnTo>
                  <a:lnTo>
                    <a:pt x="472" y="76"/>
                  </a:lnTo>
                  <a:lnTo>
                    <a:pt x="462" y="100"/>
                  </a:lnTo>
                  <a:lnTo>
                    <a:pt x="453" y="127"/>
                  </a:lnTo>
                  <a:lnTo>
                    <a:pt x="445" y="155"/>
                  </a:lnTo>
                  <a:lnTo>
                    <a:pt x="439" y="184"/>
                  </a:lnTo>
                  <a:lnTo>
                    <a:pt x="434" y="212"/>
                  </a:lnTo>
                  <a:lnTo>
                    <a:pt x="432" y="240"/>
                  </a:lnTo>
                  <a:lnTo>
                    <a:pt x="351" y="240"/>
                  </a:lnTo>
                  <a:lnTo>
                    <a:pt x="351" y="186"/>
                  </a:lnTo>
                  <a:lnTo>
                    <a:pt x="375" y="186"/>
                  </a:lnTo>
                  <a:lnTo>
                    <a:pt x="318" y="87"/>
                  </a:lnTo>
                  <a:lnTo>
                    <a:pt x="150" y="87"/>
                  </a:lnTo>
                  <a:lnTo>
                    <a:pt x="104" y="0"/>
                  </a:lnTo>
                  <a:lnTo>
                    <a:pt x="0" y="229"/>
                  </a:lnTo>
                  <a:lnTo>
                    <a:pt x="0" y="600"/>
                  </a:lnTo>
                  <a:lnTo>
                    <a:pt x="1119" y="600"/>
                  </a:lnTo>
                  <a:lnTo>
                    <a:pt x="1119" y="59"/>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3" name="Rectangle 24"/>
            <p:cNvSpPr>
              <a:spLocks noChangeArrowheads="1"/>
            </p:cNvSpPr>
            <p:nvPr/>
          </p:nvSpPr>
          <p:spPr bwMode="auto">
            <a:xfrm>
              <a:off x="2474" y="1795"/>
              <a:ext cx="558"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64" name="Freeform 25"/>
            <p:cNvSpPr>
              <a:spLocks/>
            </p:cNvSpPr>
            <p:nvPr/>
          </p:nvSpPr>
          <p:spPr bwMode="auto">
            <a:xfrm>
              <a:off x="4159" y="1502"/>
              <a:ext cx="1107" cy="311"/>
            </a:xfrm>
            <a:custGeom>
              <a:avLst/>
              <a:gdLst>
                <a:gd name="T0" fmla="*/ 554 w 2214"/>
                <a:gd name="T1" fmla="*/ 37 h 621"/>
                <a:gd name="T2" fmla="*/ 522 w 2214"/>
                <a:gd name="T3" fmla="*/ 48 h 621"/>
                <a:gd name="T4" fmla="*/ 506 w 2214"/>
                <a:gd name="T5" fmla="*/ 17 h 621"/>
                <a:gd name="T6" fmla="*/ 495 w 2214"/>
                <a:gd name="T7" fmla="*/ 42 h 621"/>
                <a:gd name="T8" fmla="*/ 489 w 2214"/>
                <a:gd name="T9" fmla="*/ 30 h 621"/>
                <a:gd name="T10" fmla="*/ 471 w 2214"/>
                <a:gd name="T11" fmla="*/ 13 h 621"/>
                <a:gd name="T12" fmla="*/ 466 w 2214"/>
                <a:gd name="T13" fmla="*/ 13 h 621"/>
                <a:gd name="T14" fmla="*/ 457 w 2214"/>
                <a:gd name="T15" fmla="*/ 13 h 621"/>
                <a:gd name="T16" fmla="*/ 446 w 2214"/>
                <a:gd name="T17" fmla="*/ 13 h 621"/>
                <a:gd name="T18" fmla="*/ 435 w 2214"/>
                <a:gd name="T19" fmla="*/ 13 h 621"/>
                <a:gd name="T20" fmla="*/ 424 w 2214"/>
                <a:gd name="T21" fmla="*/ 13 h 621"/>
                <a:gd name="T22" fmla="*/ 415 w 2214"/>
                <a:gd name="T23" fmla="*/ 13 h 621"/>
                <a:gd name="T24" fmla="*/ 410 w 2214"/>
                <a:gd name="T25" fmla="*/ 13 h 621"/>
                <a:gd name="T26" fmla="*/ 408 w 2214"/>
                <a:gd name="T27" fmla="*/ 14 h 621"/>
                <a:gd name="T28" fmla="*/ 402 w 2214"/>
                <a:gd name="T29" fmla="*/ 19 h 621"/>
                <a:gd name="T30" fmla="*/ 395 w 2214"/>
                <a:gd name="T31" fmla="*/ 27 h 621"/>
                <a:gd name="T32" fmla="*/ 389 w 2214"/>
                <a:gd name="T33" fmla="*/ 33 h 621"/>
                <a:gd name="T34" fmla="*/ 397 w 2214"/>
                <a:gd name="T35" fmla="*/ 34 h 621"/>
                <a:gd name="T36" fmla="*/ 379 w 2214"/>
                <a:gd name="T37" fmla="*/ 52 h 621"/>
                <a:gd name="T38" fmla="*/ 379 w 2214"/>
                <a:gd name="T39" fmla="*/ 31 h 621"/>
                <a:gd name="T40" fmla="*/ 379 w 2214"/>
                <a:gd name="T41" fmla="*/ 10 h 621"/>
                <a:gd name="T42" fmla="*/ 377 w 2214"/>
                <a:gd name="T43" fmla="*/ 10 h 621"/>
                <a:gd name="T44" fmla="*/ 371 w 2214"/>
                <a:gd name="T45" fmla="*/ 10 h 621"/>
                <a:gd name="T46" fmla="*/ 362 w 2214"/>
                <a:gd name="T47" fmla="*/ 10 h 621"/>
                <a:gd name="T48" fmla="*/ 353 w 2214"/>
                <a:gd name="T49" fmla="*/ 10 h 621"/>
                <a:gd name="T50" fmla="*/ 343 w 2214"/>
                <a:gd name="T51" fmla="*/ 10 h 621"/>
                <a:gd name="T52" fmla="*/ 335 w 2214"/>
                <a:gd name="T53" fmla="*/ 10 h 621"/>
                <a:gd name="T54" fmla="*/ 329 w 2214"/>
                <a:gd name="T55" fmla="*/ 10 h 621"/>
                <a:gd name="T56" fmla="*/ 326 w 2214"/>
                <a:gd name="T57" fmla="*/ 10 h 621"/>
                <a:gd name="T58" fmla="*/ 266 w 2214"/>
                <a:gd name="T59" fmla="*/ 21 h 621"/>
                <a:gd name="T60" fmla="*/ 263 w 2214"/>
                <a:gd name="T61" fmla="*/ 31 h 621"/>
                <a:gd name="T62" fmla="*/ 255 w 2214"/>
                <a:gd name="T63" fmla="*/ 35 h 621"/>
                <a:gd name="T64" fmla="*/ 249 w 2214"/>
                <a:gd name="T65" fmla="*/ 40 h 621"/>
                <a:gd name="T66" fmla="*/ 246 w 2214"/>
                <a:gd name="T67" fmla="*/ 48 h 621"/>
                <a:gd name="T68" fmla="*/ 239 w 2214"/>
                <a:gd name="T69" fmla="*/ 52 h 621"/>
                <a:gd name="T70" fmla="*/ 236 w 2214"/>
                <a:gd name="T71" fmla="*/ 39 h 621"/>
                <a:gd name="T72" fmla="*/ 231 w 2214"/>
                <a:gd name="T73" fmla="*/ 33 h 621"/>
                <a:gd name="T74" fmla="*/ 225 w 2214"/>
                <a:gd name="T75" fmla="*/ 38 h 621"/>
                <a:gd name="T76" fmla="*/ 222 w 2214"/>
                <a:gd name="T77" fmla="*/ 52 h 621"/>
                <a:gd name="T78" fmla="*/ 206 w 2214"/>
                <a:gd name="T79" fmla="*/ 3 h 621"/>
                <a:gd name="T80" fmla="*/ 196 w 2214"/>
                <a:gd name="T81" fmla="*/ 19 h 621"/>
                <a:gd name="T82" fmla="*/ 131 w 2214"/>
                <a:gd name="T83" fmla="*/ 3 h 621"/>
                <a:gd name="T84" fmla="*/ 60 w 2214"/>
                <a:gd name="T85" fmla="*/ 19 h 621"/>
                <a:gd name="T86" fmla="*/ 44 w 2214"/>
                <a:gd name="T87" fmla="*/ 39 h 621"/>
                <a:gd name="T88" fmla="*/ 41 w 2214"/>
                <a:gd name="T89" fmla="*/ 35 h 621"/>
                <a:gd name="T90" fmla="*/ 37 w 2214"/>
                <a:gd name="T91" fmla="*/ 30 h 621"/>
                <a:gd name="T92" fmla="*/ 34 w 2214"/>
                <a:gd name="T93" fmla="*/ 25 h 621"/>
                <a:gd name="T94" fmla="*/ 33 w 2214"/>
                <a:gd name="T95" fmla="*/ 23 h 621"/>
                <a:gd name="T96" fmla="*/ 21 w 2214"/>
                <a:gd name="T97" fmla="*/ 0 h 621"/>
                <a:gd name="T98" fmla="*/ 12 w 2214"/>
                <a:gd name="T99" fmla="*/ 22 h 621"/>
                <a:gd name="T100" fmla="*/ 9 w 2214"/>
                <a:gd name="T101" fmla="*/ 39 h 621"/>
                <a:gd name="T102" fmla="*/ 0 w 2214"/>
                <a:gd name="T103" fmla="*/ 156 h 621"/>
                <a:gd name="T104" fmla="*/ 554 w 2214"/>
                <a:gd name="T105" fmla="*/ 37 h 6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214" h="621">
                  <a:moveTo>
                    <a:pt x="2214" y="147"/>
                  </a:moveTo>
                  <a:lnTo>
                    <a:pt x="2214" y="147"/>
                  </a:lnTo>
                  <a:lnTo>
                    <a:pt x="2163" y="75"/>
                  </a:lnTo>
                  <a:lnTo>
                    <a:pt x="2087" y="190"/>
                  </a:lnTo>
                  <a:lnTo>
                    <a:pt x="2087" y="108"/>
                  </a:lnTo>
                  <a:lnTo>
                    <a:pt x="2024" y="65"/>
                  </a:lnTo>
                  <a:lnTo>
                    <a:pt x="1977" y="117"/>
                  </a:lnTo>
                  <a:lnTo>
                    <a:pt x="1977" y="168"/>
                  </a:lnTo>
                  <a:lnTo>
                    <a:pt x="1955" y="168"/>
                  </a:lnTo>
                  <a:lnTo>
                    <a:pt x="1955" y="120"/>
                  </a:lnTo>
                  <a:lnTo>
                    <a:pt x="1885" y="49"/>
                  </a:lnTo>
                  <a:lnTo>
                    <a:pt x="1882" y="49"/>
                  </a:lnTo>
                  <a:lnTo>
                    <a:pt x="1874" y="49"/>
                  </a:lnTo>
                  <a:lnTo>
                    <a:pt x="1861" y="49"/>
                  </a:lnTo>
                  <a:lnTo>
                    <a:pt x="1846" y="49"/>
                  </a:lnTo>
                  <a:lnTo>
                    <a:pt x="1828" y="49"/>
                  </a:lnTo>
                  <a:lnTo>
                    <a:pt x="1806" y="49"/>
                  </a:lnTo>
                  <a:lnTo>
                    <a:pt x="1784" y="49"/>
                  </a:lnTo>
                  <a:lnTo>
                    <a:pt x="1761" y="49"/>
                  </a:lnTo>
                  <a:lnTo>
                    <a:pt x="1738" y="49"/>
                  </a:lnTo>
                  <a:lnTo>
                    <a:pt x="1716" y="49"/>
                  </a:lnTo>
                  <a:lnTo>
                    <a:pt x="1694" y="49"/>
                  </a:lnTo>
                  <a:lnTo>
                    <a:pt x="1676" y="49"/>
                  </a:lnTo>
                  <a:lnTo>
                    <a:pt x="1660" y="49"/>
                  </a:lnTo>
                  <a:lnTo>
                    <a:pt x="1647" y="49"/>
                  </a:lnTo>
                  <a:lnTo>
                    <a:pt x="1639" y="49"/>
                  </a:lnTo>
                  <a:lnTo>
                    <a:pt x="1636" y="49"/>
                  </a:lnTo>
                  <a:lnTo>
                    <a:pt x="1631" y="53"/>
                  </a:lnTo>
                  <a:lnTo>
                    <a:pt x="1621" y="63"/>
                  </a:lnTo>
                  <a:lnTo>
                    <a:pt x="1607" y="76"/>
                  </a:lnTo>
                  <a:lnTo>
                    <a:pt x="1592" y="92"/>
                  </a:lnTo>
                  <a:lnTo>
                    <a:pt x="1577" y="108"/>
                  </a:lnTo>
                  <a:lnTo>
                    <a:pt x="1563" y="121"/>
                  </a:lnTo>
                  <a:lnTo>
                    <a:pt x="1554" y="131"/>
                  </a:lnTo>
                  <a:lnTo>
                    <a:pt x="1550" y="135"/>
                  </a:lnTo>
                  <a:lnTo>
                    <a:pt x="1587" y="135"/>
                  </a:lnTo>
                  <a:lnTo>
                    <a:pt x="1587" y="205"/>
                  </a:lnTo>
                  <a:lnTo>
                    <a:pt x="1515" y="205"/>
                  </a:lnTo>
                  <a:lnTo>
                    <a:pt x="1515" y="178"/>
                  </a:lnTo>
                  <a:lnTo>
                    <a:pt x="1515" y="121"/>
                  </a:lnTo>
                  <a:lnTo>
                    <a:pt x="1515" y="63"/>
                  </a:lnTo>
                  <a:lnTo>
                    <a:pt x="1515" y="39"/>
                  </a:lnTo>
                  <a:lnTo>
                    <a:pt x="1512" y="39"/>
                  </a:lnTo>
                  <a:lnTo>
                    <a:pt x="1505" y="40"/>
                  </a:lnTo>
                  <a:lnTo>
                    <a:pt x="1495" y="40"/>
                  </a:lnTo>
                  <a:lnTo>
                    <a:pt x="1481" y="40"/>
                  </a:lnTo>
                  <a:lnTo>
                    <a:pt x="1466" y="40"/>
                  </a:lnTo>
                  <a:lnTo>
                    <a:pt x="1448" y="40"/>
                  </a:lnTo>
                  <a:lnTo>
                    <a:pt x="1429" y="40"/>
                  </a:lnTo>
                  <a:lnTo>
                    <a:pt x="1410" y="40"/>
                  </a:lnTo>
                  <a:lnTo>
                    <a:pt x="1389" y="40"/>
                  </a:lnTo>
                  <a:lnTo>
                    <a:pt x="1371" y="40"/>
                  </a:lnTo>
                  <a:lnTo>
                    <a:pt x="1352" y="39"/>
                  </a:lnTo>
                  <a:lnTo>
                    <a:pt x="1337" y="39"/>
                  </a:lnTo>
                  <a:lnTo>
                    <a:pt x="1323" y="39"/>
                  </a:lnTo>
                  <a:lnTo>
                    <a:pt x="1313" y="39"/>
                  </a:lnTo>
                  <a:lnTo>
                    <a:pt x="1306" y="39"/>
                  </a:lnTo>
                  <a:lnTo>
                    <a:pt x="1304" y="39"/>
                  </a:lnTo>
                  <a:lnTo>
                    <a:pt x="1304" y="84"/>
                  </a:lnTo>
                  <a:lnTo>
                    <a:pt x="1063" y="84"/>
                  </a:lnTo>
                  <a:lnTo>
                    <a:pt x="1063" y="123"/>
                  </a:lnTo>
                  <a:lnTo>
                    <a:pt x="1049" y="124"/>
                  </a:lnTo>
                  <a:lnTo>
                    <a:pt x="1035" y="129"/>
                  </a:lnTo>
                  <a:lnTo>
                    <a:pt x="1020" y="137"/>
                  </a:lnTo>
                  <a:lnTo>
                    <a:pt x="1008" y="147"/>
                  </a:lnTo>
                  <a:lnTo>
                    <a:pt x="996" y="159"/>
                  </a:lnTo>
                  <a:lnTo>
                    <a:pt x="987" y="174"/>
                  </a:lnTo>
                  <a:lnTo>
                    <a:pt x="981" y="190"/>
                  </a:lnTo>
                  <a:lnTo>
                    <a:pt x="979" y="207"/>
                  </a:lnTo>
                  <a:lnTo>
                    <a:pt x="955" y="207"/>
                  </a:lnTo>
                  <a:lnTo>
                    <a:pt x="952" y="176"/>
                  </a:lnTo>
                  <a:lnTo>
                    <a:pt x="944" y="153"/>
                  </a:lnTo>
                  <a:lnTo>
                    <a:pt x="934" y="138"/>
                  </a:lnTo>
                  <a:lnTo>
                    <a:pt x="921" y="132"/>
                  </a:lnTo>
                  <a:lnTo>
                    <a:pt x="909" y="137"/>
                  </a:lnTo>
                  <a:lnTo>
                    <a:pt x="898" y="149"/>
                  </a:lnTo>
                  <a:lnTo>
                    <a:pt x="890" y="174"/>
                  </a:lnTo>
                  <a:lnTo>
                    <a:pt x="888" y="207"/>
                  </a:lnTo>
                  <a:lnTo>
                    <a:pt x="822" y="207"/>
                  </a:lnTo>
                  <a:lnTo>
                    <a:pt x="822" y="11"/>
                  </a:lnTo>
                  <a:lnTo>
                    <a:pt x="783" y="11"/>
                  </a:lnTo>
                  <a:lnTo>
                    <a:pt x="783" y="75"/>
                  </a:lnTo>
                  <a:lnTo>
                    <a:pt x="567" y="75"/>
                  </a:lnTo>
                  <a:lnTo>
                    <a:pt x="524" y="9"/>
                  </a:lnTo>
                  <a:lnTo>
                    <a:pt x="481" y="75"/>
                  </a:lnTo>
                  <a:lnTo>
                    <a:pt x="237" y="75"/>
                  </a:lnTo>
                  <a:lnTo>
                    <a:pt x="237" y="156"/>
                  </a:lnTo>
                  <a:lnTo>
                    <a:pt x="175" y="156"/>
                  </a:lnTo>
                  <a:lnTo>
                    <a:pt x="169" y="149"/>
                  </a:lnTo>
                  <a:lnTo>
                    <a:pt x="162" y="139"/>
                  </a:lnTo>
                  <a:lnTo>
                    <a:pt x="155" y="129"/>
                  </a:lnTo>
                  <a:lnTo>
                    <a:pt x="147" y="117"/>
                  </a:lnTo>
                  <a:lnTo>
                    <a:pt x="140" y="107"/>
                  </a:lnTo>
                  <a:lnTo>
                    <a:pt x="134" y="98"/>
                  </a:lnTo>
                  <a:lnTo>
                    <a:pt x="130" y="92"/>
                  </a:lnTo>
                  <a:lnTo>
                    <a:pt x="129" y="90"/>
                  </a:lnTo>
                  <a:lnTo>
                    <a:pt x="151" y="93"/>
                  </a:lnTo>
                  <a:lnTo>
                    <a:pt x="84" y="0"/>
                  </a:lnTo>
                  <a:lnTo>
                    <a:pt x="26" y="87"/>
                  </a:lnTo>
                  <a:lnTo>
                    <a:pt x="45" y="87"/>
                  </a:lnTo>
                  <a:lnTo>
                    <a:pt x="11" y="151"/>
                  </a:lnTo>
                  <a:lnTo>
                    <a:pt x="33" y="156"/>
                  </a:lnTo>
                  <a:lnTo>
                    <a:pt x="0" y="192"/>
                  </a:lnTo>
                  <a:lnTo>
                    <a:pt x="0" y="621"/>
                  </a:lnTo>
                  <a:lnTo>
                    <a:pt x="2214" y="621"/>
                  </a:lnTo>
                  <a:lnTo>
                    <a:pt x="2214" y="147"/>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5" name="Rectangle 26"/>
            <p:cNvSpPr>
              <a:spLocks noChangeArrowheads="1"/>
            </p:cNvSpPr>
            <p:nvPr/>
          </p:nvSpPr>
          <p:spPr bwMode="auto">
            <a:xfrm>
              <a:off x="4158" y="1813"/>
              <a:ext cx="1108"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66" name="Freeform 27"/>
            <p:cNvSpPr>
              <a:spLocks/>
            </p:cNvSpPr>
            <p:nvPr/>
          </p:nvSpPr>
          <p:spPr bwMode="auto">
            <a:xfrm>
              <a:off x="4158"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7" name="Freeform 28"/>
            <p:cNvSpPr>
              <a:spLocks/>
            </p:cNvSpPr>
            <p:nvPr/>
          </p:nvSpPr>
          <p:spPr bwMode="auto">
            <a:xfrm>
              <a:off x="4194"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8" name="Freeform 29"/>
            <p:cNvSpPr>
              <a:spLocks/>
            </p:cNvSpPr>
            <p:nvPr/>
          </p:nvSpPr>
          <p:spPr bwMode="auto">
            <a:xfrm>
              <a:off x="4232"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5" y="0"/>
                  </a:moveTo>
                  <a:lnTo>
                    <a:pt x="50" y="57"/>
                  </a:lnTo>
                  <a:lnTo>
                    <a:pt x="50"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9" name="Rectangle 30"/>
            <p:cNvSpPr>
              <a:spLocks noChangeArrowheads="1"/>
            </p:cNvSpPr>
            <p:nvPr/>
          </p:nvSpPr>
          <p:spPr bwMode="auto">
            <a:xfrm>
              <a:off x="4158"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70" name="Rectangle 31"/>
            <p:cNvSpPr>
              <a:spLocks noChangeArrowheads="1"/>
            </p:cNvSpPr>
            <p:nvPr/>
          </p:nvSpPr>
          <p:spPr bwMode="auto">
            <a:xfrm>
              <a:off x="4158"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71" name="Freeform 32"/>
            <p:cNvSpPr>
              <a:spLocks/>
            </p:cNvSpPr>
            <p:nvPr/>
          </p:nvSpPr>
          <p:spPr bwMode="auto">
            <a:xfrm>
              <a:off x="4881"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2" name="Freeform 33"/>
            <p:cNvSpPr>
              <a:spLocks/>
            </p:cNvSpPr>
            <p:nvPr/>
          </p:nvSpPr>
          <p:spPr bwMode="auto">
            <a:xfrm>
              <a:off x="491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3" name="Freeform 34"/>
            <p:cNvSpPr>
              <a:spLocks/>
            </p:cNvSpPr>
            <p:nvPr/>
          </p:nvSpPr>
          <p:spPr bwMode="auto">
            <a:xfrm>
              <a:off x="4955"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4" name="Freeform 35"/>
            <p:cNvSpPr>
              <a:spLocks/>
            </p:cNvSpPr>
            <p:nvPr/>
          </p:nvSpPr>
          <p:spPr bwMode="auto">
            <a:xfrm>
              <a:off x="4993"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5" name="Freeform 36"/>
            <p:cNvSpPr>
              <a:spLocks/>
            </p:cNvSpPr>
            <p:nvPr/>
          </p:nvSpPr>
          <p:spPr bwMode="auto">
            <a:xfrm>
              <a:off x="5031" y="1681"/>
              <a:ext cx="25" cy="144"/>
            </a:xfrm>
            <a:custGeom>
              <a:avLst/>
              <a:gdLst>
                <a:gd name="T0" fmla="*/ 7 w 49"/>
                <a:gd name="T1" fmla="*/ 0 h 286"/>
                <a:gd name="T2" fmla="*/ 13 w 49"/>
                <a:gd name="T3" fmla="*/ 15 h 286"/>
                <a:gd name="T4" fmla="*/ 13 w 49"/>
                <a:gd name="T5" fmla="*/ 73 h 286"/>
                <a:gd name="T6" fmla="*/ 0 w 49"/>
                <a:gd name="T7" fmla="*/ 69 h 286"/>
                <a:gd name="T8" fmla="*/ 0 w 49"/>
                <a:gd name="T9" fmla="*/ 15 h 286"/>
                <a:gd name="T10" fmla="*/ 7 w 49"/>
                <a:gd name="T11" fmla="*/ 0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86">
                  <a:moveTo>
                    <a:pt x="25" y="0"/>
                  </a:moveTo>
                  <a:lnTo>
                    <a:pt x="49" y="57"/>
                  </a:lnTo>
                  <a:lnTo>
                    <a:pt x="49" y="286"/>
                  </a:lnTo>
                  <a:lnTo>
                    <a:pt x="0" y="272"/>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6" name="Freeform 37"/>
            <p:cNvSpPr>
              <a:spLocks/>
            </p:cNvSpPr>
            <p:nvPr/>
          </p:nvSpPr>
          <p:spPr bwMode="auto">
            <a:xfrm>
              <a:off x="5069" y="1689"/>
              <a:ext cx="25" cy="148"/>
            </a:xfrm>
            <a:custGeom>
              <a:avLst/>
              <a:gdLst>
                <a:gd name="T0" fmla="*/ 7 w 50"/>
                <a:gd name="T1" fmla="*/ 0 h 295"/>
                <a:gd name="T2" fmla="*/ 13 w 50"/>
                <a:gd name="T3" fmla="*/ 14 h 295"/>
                <a:gd name="T4" fmla="*/ 13 w 50"/>
                <a:gd name="T5" fmla="*/ 74 h 295"/>
                <a:gd name="T6" fmla="*/ 0 w 50"/>
                <a:gd name="T7" fmla="*/ 69 h 295"/>
                <a:gd name="T8" fmla="*/ 0 w 50"/>
                <a:gd name="T9" fmla="*/ 14 h 295"/>
                <a:gd name="T10" fmla="*/ 7 w 50"/>
                <a:gd name="T11" fmla="*/ 0 h 2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95">
                  <a:moveTo>
                    <a:pt x="25" y="0"/>
                  </a:moveTo>
                  <a:lnTo>
                    <a:pt x="50" y="56"/>
                  </a:lnTo>
                  <a:lnTo>
                    <a:pt x="50" y="295"/>
                  </a:lnTo>
                  <a:lnTo>
                    <a:pt x="0" y="276"/>
                  </a:lnTo>
                  <a:lnTo>
                    <a:pt x="0" y="56"/>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7" name="Freeform 38"/>
            <p:cNvSpPr>
              <a:spLocks/>
            </p:cNvSpPr>
            <p:nvPr/>
          </p:nvSpPr>
          <p:spPr bwMode="auto">
            <a:xfrm>
              <a:off x="5108" y="1697"/>
              <a:ext cx="24" cy="156"/>
            </a:xfrm>
            <a:custGeom>
              <a:avLst/>
              <a:gdLst>
                <a:gd name="T0" fmla="*/ 6 w 49"/>
                <a:gd name="T1" fmla="*/ 0 h 313"/>
                <a:gd name="T2" fmla="*/ 12 w 49"/>
                <a:gd name="T3" fmla="*/ 14 h 313"/>
                <a:gd name="T4" fmla="*/ 12 w 49"/>
                <a:gd name="T5" fmla="*/ 78 h 313"/>
                <a:gd name="T6" fmla="*/ 0 w 49"/>
                <a:gd name="T7" fmla="*/ 72 h 313"/>
                <a:gd name="T8" fmla="*/ 0 w 49"/>
                <a:gd name="T9" fmla="*/ 14 h 313"/>
                <a:gd name="T10" fmla="*/ 6 w 49"/>
                <a:gd name="T11" fmla="*/ 0 h 3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313">
                  <a:moveTo>
                    <a:pt x="24" y="0"/>
                  </a:moveTo>
                  <a:lnTo>
                    <a:pt x="49" y="57"/>
                  </a:lnTo>
                  <a:lnTo>
                    <a:pt x="49" y="313"/>
                  </a:lnTo>
                  <a:lnTo>
                    <a:pt x="0" y="290"/>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8" name="Freeform 39"/>
            <p:cNvSpPr>
              <a:spLocks/>
            </p:cNvSpPr>
            <p:nvPr/>
          </p:nvSpPr>
          <p:spPr bwMode="auto">
            <a:xfrm>
              <a:off x="5146" y="1707"/>
              <a:ext cx="24" cy="169"/>
            </a:xfrm>
            <a:custGeom>
              <a:avLst/>
              <a:gdLst>
                <a:gd name="T0" fmla="*/ 6 w 50"/>
                <a:gd name="T1" fmla="*/ 0 h 340"/>
                <a:gd name="T2" fmla="*/ 12 w 50"/>
                <a:gd name="T3" fmla="*/ 14 h 340"/>
                <a:gd name="T4" fmla="*/ 12 w 50"/>
                <a:gd name="T5" fmla="*/ 84 h 340"/>
                <a:gd name="T6" fmla="*/ 0 w 50"/>
                <a:gd name="T7" fmla="*/ 77 h 340"/>
                <a:gd name="T8" fmla="*/ 0 w 50"/>
                <a:gd name="T9" fmla="*/ 14 h 340"/>
                <a:gd name="T10" fmla="*/ 6 w 50"/>
                <a:gd name="T11" fmla="*/ 0 h 3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340">
                  <a:moveTo>
                    <a:pt x="24" y="0"/>
                  </a:moveTo>
                  <a:lnTo>
                    <a:pt x="50" y="58"/>
                  </a:lnTo>
                  <a:lnTo>
                    <a:pt x="50" y="340"/>
                  </a:lnTo>
                  <a:lnTo>
                    <a:pt x="0" y="309"/>
                  </a:lnTo>
                  <a:lnTo>
                    <a:pt x="0" y="58"/>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9" name="Freeform 40"/>
            <p:cNvSpPr>
              <a:spLocks/>
            </p:cNvSpPr>
            <p:nvPr/>
          </p:nvSpPr>
          <p:spPr bwMode="auto">
            <a:xfrm>
              <a:off x="5184" y="1722"/>
              <a:ext cx="24" cy="186"/>
            </a:xfrm>
            <a:custGeom>
              <a:avLst/>
              <a:gdLst>
                <a:gd name="T0" fmla="*/ 6 w 50"/>
                <a:gd name="T1" fmla="*/ 0 h 373"/>
                <a:gd name="T2" fmla="*/ 12 w 50"/>
                <a:gd name="T3" fmla="*/ 14 h 373"/>
                <a:gd name="T4" fmla="*/ 12 w 50"/>
                <a:gd name="T5" fmla="*/ 93 h 373"/>
                <a:gd name="T6" fmla="*/ 0 w 50"/>
                <a:gd name="T7" fmla="*/ 81 h 373"/>
                <a:gd name="T8" fmla="*/ 0 w 50"/>
                <a:gd name="T9" fmla="*/ 14 h 373"/>
                <a:gd name="T10" fmla="*/ 6 w 50"/>
                <a:gd name="T11" fmla="*/ 0 h 37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373">
                  <a:moveTo>
                    <a:pt x="24" y="0"/>
                  </a:moveTo>
                  <a:lnTo>
                    <a:pt x="50" y="58"/>
                  </a:lnTo>
                  <a:lnTo>
                    <a:pt x="50" y="373"/>
                  </a:lnTo>
                  <a:lnTo>
                    <a:pt x="0" y="326"/>
                  </a:lnTo>
                  <a:lnTo>
                    <a:pt x="0" y="58"/>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0" name="Freeform 41"/>
            <p:cNvSpPr>
              <a:spLocks/>
            </p:cNvSpPr>
            <p:nvPr/>
          </p:nvSpPr>
          <p:spPr bwMode="auto">
            <a:xfrm>
              <a:off x="5222" y="1739"/>
              <a:ext cx="24" cy="216"/>
            </a:xfrm>
            <a:custGeom>
              <a:avLst/>
              <a:gdLst>
                <a:gd name="T0" fmla="*/ 6 w 50"/>
                <a:gd name="T1" fmla="*/ 0 h 430"/>
                <a:gd name="T2" fmla="*/ 12 w 50"/>
                <a:gd name="T3" fmla="*/ 14 h 430"/>
                <a:gd name="T4" fmla="*/ 12 w 50"/>
                <a:gd name="T5" fmla="*/ 109 h 430"/>
                <a:gd name="T6" fmla="*/ 0 w 50"/>
                <a:gd name="T7" fmla="*/ 93 h 430"/>
                <a:gd name="T8" fmla="*/ 0 w 50"/>
                <a:gd name="T9" fmla="*/ 14 h 430"/>
                <a:gd name="T10" fmla="*/ 6 w 50"/>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430">
                  <a:moveTo>
                    <a:pt x="26" y="0"/>
                  </a:moveTo>
                  <a:lnTo>
                    <a:pt x="50" y="56"/>
                  </a:lnTo>
                  <a:lnTo>
                    <a:pt x="50" y="430"/>
                  </a:lnTo>
                  <a:lnTo>
                    <a:pt x="0" y="368"/>
                  </a:lnTo>
                  <a:lnTo>
                    <a:pt x="0" y="56"/>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1" name="Freeform 42"/>
            <p:cNvSpPr>
              <a:spLocks/>
            </p:cNvSpPr>
            <p:nvPr/>
          </p:nvSpPr>
          <p:spPr bwMode="auto">
            <a:xfrm>
              <a:off x="5260" y="1776"/>
              <a:ext cx="6" cy="213"/>
            </a:xfrm>
            <a:custGeom>
              <a:avLst/>
              <a:gdLst>
                <a:gd name="T0" fmla="*/ 3 w 13"/>
                <a:gd name="T1" fmla="*/ 0 h 427"/>
                <a:gd name="T2" fmla="*/ 3 w 13"/>
                <a:gd name="T3" fmla="*/ 106 h 427"/>
                <a:gd name="T4" fmla="*/ 0 w 13"/>
                <a:gd name="T5" fmla="*/ 99 h 427"/>
                <a:gd name="T6" fmla="*/ 0 w 13"/>
                <a:gd name="T7" fmla="*/ 7 h 427"/>
                <a:gd name="T8" fmla="*/ 3 w 13"/>
                <a:gd name="T9" fmla="*/ 0 h 4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427">
                  <a:moveTo>
                    <a:pt x="13" y="0"/>
                  </a:moveTo>
                  <a:lnTo>
                    <a:pt x="13" y="427"/>
                  </a:lnTo>
                  <a:lnTo>
                    <a:pt x="0" y="396"/>
                  </a:lnTo>
                  <a:lnTo>
                    <a:pt x="0" y="29"/>
                  </a:ln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2" name="Freeform 43"/>
            <p:cNvSpPr>
              <a:spLocks/>
            </p:cNvSpPr>
            <p:nvPr/>
          </p:nvSpPr>
          <p:spPr bwMode="auto">
            <a:xfrm>
              <a:off x="4868" y="1716"/>
              <a:ext cx="398" cy="105"/>
            </a:xfrm>
            <a:custGeom>
              <a:avLst/>
              <a:gdLst>
                <a:gd name="T0" fmla="*/ 2 w 796"/>
                <a:gd name="T1" fmla="*/ 8 h 208"/>
                <a:gd name="T2" fmla="*/ 8 w 796"/>
                <a:gd name="T3" fmla="*/ 8 h 208"/>
                <a:gd name="T4" fmla="*/ 16 w 796"/>
                <a:gd name="T5" fmla="*/ 8 h 208"/>
                <a:gd name="T6" fmla="*/ 27 w 796"/>
                <a:gd name="T7" fmla="*/ 8 h 208"/>
                <a:gd name="T8" fmla="*/ 37 w 796"/>
                <a:gd name="T9" fmla="*/ 8 h 208"/>
                <a:gd name="T10" fmla="*/ 48 w 796"/>
                <a:gd name="T11" fmla="*/ 8 h 208"/>
                <a:gd name="T12" fmla="*/ 56 w 796"/>
                <a:gd name="T13" fmla="*/ 8 h 208"/>
                <a:gd name="T14" fmla="*/ 62 w 796"/>
                <a:gd name="T15" fmla="*/ 8 h 208"/>
                <a:gd name="T16" fmla="*/ 65 w 796"/>
                <a:gd name="T17" fmla="*/ 8 h 208"/>
                <a:gd name="T18" fmla="*/ 74 w 796"/>
                <a:gd name="T19" fmla="*/ 8 h 208"/>
                <a:gd name="T20" fmla="*/ 88 w 796"/>
                <a:gd name="T21" fmla="*/ 10 h 208"/>
                <a:gd name="T22" fmla="*/ 105 w 796"/>
                <a:gd name="T23" fmla="*/ 14 h 208"/>
                <a:gd name="T24" fmla="*/ 126 w 796"/>
                <a:gd name="T25" fmla="*/ 18 h 208"/>
                <a:gd name="T26" fmla="*/ 148 w 796"/>
                <a:gd name="T27" fmla="*/ 25 h 208"/>
                <a:gd name="T28" fmla="*/ 170 w 796"/>
                <a:gd name="T29" fmla="*/ 35 h 208"/>
                <a:gd name="T30" fmla="*/ 190 w 796"/>
                <a:gd name="T31" fmla="*/ 46 h 208"/>
                <a:gd name="T32" fmla="*/ 199 w 796"/>
                <a:gd name="T33" fmla="*/ 41 h 208"/>
                <a:gd name="T34" fmla="*/ 180 w 796"/>
                <a:gd name="T35" fmla="*/ 29 h 208"/>
                <a:gd name="T36" fmla="*/ 159 w 796"/>
                <a:gd name="T37" fmla="*/ 19 h 208"/>
                <a:gd name="T38" fmla="*/ 137 w 796"/>
                <a:gd name="T39" fmla="*/ 12 h 208"/>
                <a:gd name="T40" fmla="*/ 116 w 796"/>
                <a:gd name="T41" fmla="*/ 7 h 208"/>
                <a:gd name="T42" fmla="*/ 96 w 796"/>
                <a:gd name="T43" fmla="*/ 3 h 208"/>
                <a:gd name="T44" fmla="*/ 80 w 796"/>
                <a:gd name="T45" fmla="*/ 2 h 208"/>
                <a:gd name="T46" fmla="*/ 69 w 796"/>
                <a:gd name="T47" fmla="*/ 1 h 208"/>
                <a:gd name="T48" fmla="*/ 63 w 796"/>
                <a:gd name="T49" fmla="*/ 0 h 208"/>
                <a:gd name="T50" fmla="*/ 59 w 796"/>
                <a:gd name="T51" fmla="*/ 0 h 208"/>
                <a:gd name="T52" fmla="*/ 52 w 796"/>
                <a:gd name="T53" fmla="*/ 0 h 208"/>
                <a:gd name="T54" fmla="*/ 43 w 796"/>
                <a:gd name="T55" fmla="*/ 0 h 208"/>
                <a:gd name="T56" fmla="*/ 32 w 796"/>
                <a:gd name="T57" fmla="*/ 0 h 208"/>
                <a:gd name="T58" fmla="*/ 21 w 796"/>
                <a:gd name="T59" fmla="*/ 0 h 208"/>
                <a:gd name="T60" fmla="*/ 12 w 796"/>
                <a:gd name="T61" fmla="*/ 0 h 208"/>
                <a:gd name="T62" fmla="*/ 4 w 796"/>
                <a:gd name="T63" fmla="*/ 0 h 208"/>
                <a:gd name="T64" fmla="*/ 0 w 796"/>
                <a:gd name="T65" fmla="*/ 0 h 2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96" h="208">
                  <a:moveTo>
                    <a:pt x="0" y="29"/>
                  </a:moveTo>
                  <a:lnTo>
                    <a:pt x="6" y="29"/>
                  </a:lnTo>
                  <a:lnTo>
                    <a:pt x="16" y="29"/>
                  </a:lnTo>
                  <a:lnTo>
                    <a:pt x="29" y="29"/>
                  </a:lnTo>
                  <a:lnTo>
                    <a:pt x="45" y="29"/>
                  </a:lnTo>
                  <a:lnTo>
                    <a:pt x="63" y="29"/>
                  </a:lnTo>
                  <a:lnTo>
                    <a:pt x="83" y="29"/>
                  </a:lnTo>
                  <a:lnTo>
                    <a:pt x="105" y="29"/>
                  </a:lnTo>
                  <a:lnTo>
                    <a:pt x="127" y="29"/>
                  </a:lnTo>
                  <a:lnTo>
                    <a:pt x="147" y="29"/>
                  </a:lnTo>
                  <a:lnTo>
                    <a:pt x="169" y="29"/>
                  </a:lnTo>
                  <a:lnTo>
                    <a:pt x="189" y="29"/>
                  </a:lnTo>
                  <a:lnTo>
                    <a:pt x="207" y="29"/>
                  </a:lnTo>
                  <a:lnTo>
                    <a:pt x="223" y="29"/>
                  </a:lnTo>
                  <a:lnTo>
                    <a:pt x="236" y="29"/>
                  </a:lnTo>
                  <a:lnTo>
                    <a:pt x="246" y="29"/>
                  </a:lnTo>
                  <a:lnTo>
                    <a:pt x="252" y="29"/>
                  </a:lnTo>
                  <a:lnTo>
                    <a:pt x="259" y="29"/>
                  </a:lnTo>
                  <a:lnTo>
                    <a:pt x="274" y="30"/>
                  </a:lnTo>
                  <a:lnTo>
                    <a:pt x="294" y="32"/>
                  </a:lnTo>
                  <a:lnTo>
                    <a:pt x="319" y="36"/>
                  </a:lnTo>
                  <a:lnTo>
                    <a:pt x="349" y="40"/>
                  </a:lnTo>
                  <a:lnTo>
                    <a:pt x="384" y="46"/>
                  </a:lnTo>
                  <a:lnTo>
                    <a:pt x="420" y="53"/>
                  </a:lnTo>
                  <a:lnTo>
                    <a:pt x="461" y="62"/>
                  </a:lnTo>
                  <a:lnTo>
                    <a:pt x="503" y="72"/>
                  </a:lnTo>
                  <a:lnTo>
                    <a:pt x="546" y="85"/>
                  </a:lnTo>
                  <a:lnTo>
                    <a:pt x="590" y="100"/>
                  </a:lnTo>
                  <a:lnTo>
                    <a:pt x="635" y="116"/>
                  </a:lnTo>
                  <a:lnTo>
                    <a:pt x="677" y="136"/>
                  </a:lnTo>
                  <a:lnTo>
                    <a:pt x="719" y="158"/>
                  </a:lnTo>
                  <a:lnTo>
                    <a:pt x="759" y="182"/>
                  </a:lnTo>
                  <a:lnTo>
                    <a:pt x="796" y="208"/>
                  </a:lnTo>
                  <a:lnTo>
                    <a:pt x="796" y="161"/>
                  </a:lnTo>
                  <a:lnTo>
                    <a:pt x="759" y="135"/>
                  </a:lnTo>
                  <a:lnTo>
                    <a:pt x="719" y="112"/>
                  </a:lnTo>
                  <a:lnTo>
                    <a:pt x="677" y="91"/>
                  </a:lnTo>
                  <a:lnTo>
                    <a:pt x="634" y="74"/>
                  </a:lnTo>
                  <a:lnTo>
                    <a:pt x="590" y="57"/>
                  </a:lnTo>
                  <a:lnTo>
                    <a:pt x="546" y="45"/>
                  </a:lnTo>
                  <a:lnTo>
                    <a:pt x="502" y="33"/>
                  </a:lnTo>
                  <a:lnTo>
                    <a:pt x="461" y="25"/>
                  </a:lnTo>
                  <a:lnTo>
                    <a:pt x="420" y="17"/>
                  </a:lnTo>
                  <a:lnTo>
                    <a:pt x="384" y="11"/>
                  </a:lnTo>
                  <a:lnTo>
                    <a:pt x="349" y="7"/>
                  </a:lnTo>
                  <a:lnTo>
                    <a:pt x="319" y="5"/>
                  </a:lnTo>
                  <a:lnTo>
                    <a:pt x="294" y="2"/>
                  </a:lnTo>
                  <a:lnTo>
                    <a:pt x="274" y="1"/>
                  </a:lnTo>
                  <a:lnTo>
                    <a:pt x="259" y="0"/>
                  </a:lnTo>
                  <a:lnTo>
                    <a:pt x="252" y="0"/>
                  </a:lnTo>
                  <a:lnTo>
                    <a:pt x="246" y="0"/>
                  </a:lnTo>
                  <a:lnTo>
                    <a:pt x="236" y="0"/>
                  </a:lnTo>
                  <a:lnTo>
                    <a:pt x="223" y="0"/>
                  </a:lnTo>
                  <a:lnTo>
                    <a:pt x="207" y="0"/>
                  </a:lnTo>
                  <a:lnTo>
                    <a:pt x="189" y="0"/>
                  </a:lnTo>
                  <a:lnTo>
                    <a:pt x="169" y="0"/>
                  </a:lnTo>
                  <a:lnTo>
                    <a:pt x="147" y="0"/>
                  </a:lnTo>
                  <a:lnTo>
                    <a:pt x="127" y="0"/>
                  </a:lnTo>
                  <a:lnTo>
                    <a:pt x="105" y="0"/>
                  </a:lnTo>
                  <a:lnTo>
                    <a:pt x="83" y="0"/>
                  </a:lnTo>
                  <a:lnTo>
                    <a:pt x="63" y="0"/>
                  </a:lnTo>
                  <a:lnTo>
                    <a:pt x="45" y="0"/>
                  </a:lnTo>
                  <a:lnTo>
                    <a:pt x="29" y="0"/>
                  </a:lnTo>
                  <a:lnTo>
                    <a:pt x="16" y="0"/>
                  </a:lnTo>
                  <a:lnTo>
                    <a:pt x="6" y="0"/>
                  </a:lnTo>
                  <a:lnTo>
                    <a:pt x="0" y="0"/>
                  </a:lnTo>
                  <a:lnTo>
                    <a:pt x="0"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3" name="Freeform 44"/>
            <p:cNvSpPr>
              <a:spLocks/>
            </p:cNvSpPr>
            <p:nvPr/>
          </p:nvSpPr>
          <p:spPr bwMode="auto">
            <a:xfrm>
              <a:off x="4868" y="1780"/>
              <a:ext cx="398" cy="154"/>
            </a:xfrm>
            <a:custGeom>
              <a:avLst/>
              <a:gdLst>
                <a:gd name="T0" fmla="*/ 2 w 796"/>
                <a:gd name="T1" fmla="*/ 8 h 307"/>
                <a:gd name="T2" fmla="*/ 8 w 796"/>
                <a:gd name="T3" fmla="*/ 8 h 307"/>
                <a:gd name="T4" fmla="*/ 16 w 796"/>
                <a:gd name="T5" fmla="*/ 8 h 307"/>
                <a:gd name="T6" fmla="*/ 27 w 796"/>
                <a:gd name="T7" fmla="*/ 8 h 307"/>
                <a:gd name="T8" fmla="*/ 37 w 796"/>
                <a:gd name="T9" fmla="*/ 8 h 307"/>
                <a:gd name="T10" fmla="*/ 48 w 796"/>
                <a:gd name="T11" fmla="*/ 8 h 307"/>
                <a:gd name="T12" fmla="*/ 56 w 796"/>
                <a:gd name="T13" fmla="*/ 8 h 307"/>
                <a:gd name="T14" fmla="*/ 62 w 796"/>
                <a:gd name="T15" fmla="*/ 8 h 307"/>
                <a:gd name="T16" fmla="*/ 75 w 796"/>
                <a:gd name="T17" fmla="*/ 9 h 307"/>
                <a:gd name="T18" fmla="*/ 98 w 796"/>
                <a:gd name="T19" fmla="*/ 12 h 307"/>
                <a:gd name="T20" fmla="*/ 119 w 796"/>
                <a:gd name="T21" fmla="*/ 18 h 307"/>
                <a:gd name="T22" fmla="*/ 138 w 796"/>
                <a:gd name="T23" fmla="*/ 26 h 307"/>
                <a:gd name="T24" fmla="*/ 155 w 796"/>
                <a:gd name="T25" fmla="*/ 35 h 307"/>
                <a:gd name="T26" fmla="*/ 171 w 796"/>
                <a:gd name="T27" fmla="*/ 47 h 307"/>
                <a:gd name="T28" fmla="*/ 184 w 796"/>
                <a:gd name="T29" fmla="*/ 59 h 307"/>
                <a:gd name="T30" fmla="*/ 195 w 796"/>
                <a:gd name="T31" fmla="*/ 71 h 307"/>
                <a:gd name="T32" fmla="*/ 199 w 796"/>
                <a:gd name="T33" fmla="*/ 64 h 307"/>
                <a:gd name="T34" fmla="*/ 190 w 796"/>
                <a:gd name="T35" fmla="*/ 52 h 307"/>
                <a:gd name="T36" fmla="*/ 177 w 796"/>
                <a:gd name="T37" fmla="*/ 41 h 307"/>
                <a:gd name="T38" fmla="*/ 163 w 796"/>
                <a:gd name="T39" fmla="*/ 30 h 307"/>
                <a:gd name="T40" fmla="*/ 147 w 796"/>
                <a:gd name="T41" fmla="*/ 20 h 307"/>
                <a:gd name="T42" fmla="*/ 129 w 796"/>
                <a:gd name="T43" fmla="*/ 12 h 307"/>
                <a:gd name="T44" fmla="*/ 109 w 796"/>
                <a:gd name="T45" fmla="*/ 6 h 307"/>
                <a:gd name="T46" fmla="*/ 87 w 796"/>
                <a:gd name="T47" fmla="*/ 2 h 307"/>
                <a:gd name="T48" fmla="*/ 63 w 796"/>
                <a:gd name="T49" fmla="*/ 0 h 307"/>
                <a:gd name="T50" fmla="*/ 59 w 796"/>
                <a:gd name="T51" fmla="*/ 0 h 307"/>
                <a:gd name="T52" fmla="*/ 52 w 796"/>
                <a:gd name="T53" fmla="*/ 0 h 307"/>
                <a:gd name="T54" fmla="*/ 43 w 796"/>
                <a:gd name="T55" fmla="*/ 0 h 307"/>
                <a:gd name="T56" fmla="*/ 32 w 796"/>
                <a:gd name="T57" fmla="*/ 0 h 307"/>
                <a:gd name="T58" fmla="*/ 21 w 796"/>
                <a:gd name="T59" fmla="*/ 0 h 307"/>
                <a:gd name="T60" fmla="*/ 12 w 796"/>
                <a:gd name="T61" fmla="*/ 0 h 307"/>
                <a:gd name="T62" fmla="*/ 4 w 796"/>
                <a:gd name="T63" fmla="*/ 0 h 307"/>
                <a:gd name="T64" fmla="*/ 0 w 796"/>
                <a:gd name="T65" fmla="*/ 0 h 30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96" h="307">
                  <a:moveTo>
                    <a:pt x="0" y="32"/>
                  </a:moveTo>
                  <a:lnTo>
                    <a:pt x="6" y="32"/>
                  </a:lnTo>
                  <a:lnTo>
                    <a:pt x="16" y="32"/>
                  </a:lnTo>
                  <a:lnTo>
                    <a:pt x="29" y="32"/>
                  </a:lnTo>
                  <a:lnTo>
                    <a:pt x="45" y="32"/>
                  </a:lnTo>
                  <a:lnTo>
                    <a:pt x="63" y="32"/>
                  </a:lnTo>
                  <a:lnTo>
                    <a:pt x="83" y="32"/>
                  </a:lnTo>
                  <a:lnTo>
                    <a:pt x="105" y="32"/>
                  </a:lnTo>
                  <a:lnTo>
                    <a:pt x="127" y="32"/>
                  </a:lnTo>
                  <a:lnTo>
                    <a:pt x="147" y="32"/>
                  </a:lnTo>
                  <a:lnTo>
                    <a:pt x="169" y="32"/>
                  </a:lnTo>
                  <a:lnTo>
                    <a:pt x="189" y="32"/>
                  </a:lnTo>
                  <a:lnTo>
                    <a:pt x="207" y="32"/>
                  </a:lnTo>
                  <a:lnTo>
                    <a:pt x="223" y="32"/>
                  </a:lnTo>
                  <a:lnTo>
                    <a:pt x="236" y="32"/>
                  </a:lnTo>
                  <a:lnTo>
                    <a:pt x="246" y="32"/>
                  </a:lnTo>
                  <a:lnTo>
                    <a:pt x="252" y="32"/>
                  </a:lnTo>
                  <a:lnTo>
                    <a:pt x="299" y="33"/>
                  </a:lnTo>
                  <a:lnTo>
                    <a:pt x="346" y="39"/>
                  </a:lnTo>
                  <a:lnTo>
                    <a:pt x="390" y="46"/>
                  </a:lnTo>
                  <a:lnTo>
                    <a:pt x="433" y="56"/>
                  </a:lnTo>
                  <a:lnTo>
                    <a:pt x="473" y="69"/>
                  </a:lnTo>
                  <a:lnTo>
                    <a:pt x="514" y="85"/>
                  </a:lnTo>
                  <a:lnTo>
                    <a:pt x="551" y="101"/>
                  </a:lnTo>
                  <a:lnTo>
                    <a:pt x="586" y="120"/>
                  </a:lnTo>
                  <a:lnTo>
                    <a:pt x="620" y="140"/>
                  </a:lnTo>
                  <a:lnTo>
                    <a:pt x="652" y="162"/>
                  </a:lnTo>
                  <a:lnTo>
                    <a:pt x="681" y="185"/>
                  </a:lnTo>
                  <a:lnTo>
                    <a:pt x="708" y="209"/>
                  </a:lnTo>
                  <a:lnTo>
                    <a:pt x="734" y="233"/>
                  </a:lnTo>
                  <a:lnTo>
                    <a:pt x="757" y="257"/>
                  </a:lnTo>
                  <a:lnTo>
                    <a:pt x="778" y="283"/>
                  </a:lnTo>
                  <a:lnTo>
                    <a:pt x="796" y="307"/>
                  </a:lnTo>
                  <a:lnTo>
                    <a:pt x="796" y="255"/>
                  </a:lnTo>
                  <a:lnTo>
                    <a:pt x="778" y="231"/>
                  </a:lnTo>
                  <a:lnTo>
                    <a:pt x="757" y="208"/>
                  </a:lnTo>
                  <a:lnTo>
                    <a:pt x="734" y="184"/>
                  </a:lnTo>
                  <a:lnTo>
                    <a:pt x="708" y="161"/>
                  </a:lnTo>
                  <a:lnTo>
                    <a:pt x="681" y="139"/>
                  </a:lnTo>
                  <a:lnTo>
                    <a:pt x="652" y="118"/>
                  </a:lnTo>
                  <a:lnTo>
                    <a:pt x="620" y="99"/>
                  </a:lnTo>
                  <a:lnTo>
                    <a:pt x="586" y="79"/>
                  </a:lnTo>
                  <a:lnTo>
                    <a:pt x="551" y="62"/>
                  </a:lnTo>
                  <a:lnTo>
                    <a:pt x="514" y="47"/>
                  </a:lnTo>
                  <a:lnTo>
                    <a:pt x="473" y="33"/>
                  </a:lnTo>
                  <a:lnTo>
                    <a:pt x="433" y="21"/>
                  </a:lnTo>
                  <a:lnTo>
                    <a:pt x="390" y="12"/>
                  </a:lnTo>
                  <a:lnTo>
                    <a:pt x="346" y="5"/>
                  </a:lnTo>
                  <a:lnTo>
                    <a:pt x="299" y="1"/>
                  </a:lnTo>
                  <a:lnTo>
                    <a:pt x="252" y="0"/>
                  </a:lnTo>
                  <a:lnTo>
                    <a:pt x="246" y="0"/>
                  </a:lnTo>
                  <a:lnTo>
                    <a:pt x="236" y="0"/>
                  </a:lnTo>
                  <a:lnTo>
                    <a:pt x="223" y="0"/>
                  </a:lnTo>
                  <a:lnTo>
                    <a:pt x="207" y="0"/>
                  </a:lnTo>
                  <a:lnTo>
                    <a:pt x="189" y="0"/>
                  </a:lnTo>
                  <a:lnTo>
                    <a:pt x="169" y="0"/>
                  </a:lnTo>
                  <a:lnTo>
                    <a:pt x="147" y="0"/>
                  </a:lnTo>
                  <a:lnTo>
                    <a:pt x="127" y="0"/>
                  </a:lnTo>
                  <a:lnTo>
                    <a:pt x="105" y="0"/>
                  </a:lnTo>
                  <a:lnTo>
                    <a:pt x="83" y="0"/>
                  </a:lnTo>
                  <a:lnTo>
                    <a:pt x="63" y="0"/>
                  </a:lnTo>
                  <a:lnTo>
                    <a:pt x="45" y="0"/>
                  </a:lnTo>
                  <a:lnTo>
                    <a:pt x="29" y="0"/>
                  </a:lnTo>
                  <a:lnTo>
                    <a:pt x="16" y="0"/>
                  </a:lnTo>
                  <a:lnTo>
                    <a:pt x="6" y="0"/>
                  </a:lnTo>
                  <a:lnTo>
                    <a:pt x="0" y="0"/>
                  </a:ln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4" name="Freeform 45"/>
            <p:cNvSpPr>
              <a:spLocks/>
            </p:cNvSpPr>
            <p:nvPr/>
          </p:nvSpPr>
          <p:spPr bwMode="auto">
            <a:xfrm>
              <a:off x="4264"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5" name="Freeform 46"/>
            <p:cNvSpPr>
              <a:spLocks/>
            </p:cNvSpPr>
            <p:nvPr/>
          </p:nvSpPr>
          <p:spPr bwMode="auto">
            <a:xfrm>
              <a:off x="4300"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6" name="Freeform 47"/>
            <p:cNvSpPr>
              <a:spLocks/>
            </p:cNvSpPr>
            <p:nvPr/>
          </p:nvSpPr>
          <p:spPr bwMode="auto">
            <a:xfrm>
              <a:off x="4338"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87" name="Rectangle 48"/>
            <p:cNvSpPr>
              <a:spLocks noChangeArrowheads="1"/>
            </p:cNvSpPr>
            <p:nvPr/>
          </p:nvSpPr>
          <p:spPr bwMode="auto">
            <a:xfrm>
              <a:off x="4264"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88" name="Rectangle 49"/>
            <p:cNvSpPr>
              <a:spLocks noChangeArrowheads="1"/>
            </p:cNvSpPr>
            <p:nvPr/>
          </p:nvSpPr>
          <p:spPr bwMode="auto">
            <a:xfrm>
              <a:off x="4264"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89" name="Freeform 50"/>
            <p:cNvSpPr>
              <a:spLocks/>
            </p:cNvSpPr>
            <p:nvPr/>
          </p:nvSpPr>
          <p:spPr bwMode="auto">
            <a:xfrm>
              <a:off x="4370" y="1681"/>
              <a:ext cx="24" cy="132"/>
            </a:xfrm>
            <a:custGeom>
              <a:avLst/>
              <a:gdLst>
                <a:gd name="T0" fmla="*/ 6 w 50"/>
                <a:gd name="T1" fmla="*/ 0 h 263"/>
                <a:gd name="T2" fmla="*/ 12 w 50"/>
                <a:gd name="T3" fmla="*/ 15 h 263"/>
                <a:gd name="T4" fmla="*/ 12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5" y="0"/>
                  </a:moveTo>
                  <a:lnTo>
                    <a:pt x="50" y="57"/>
                  </a:lnTo>
                  <a:lnTo>
                    <a:pt x="50"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0" name="Freeform 51"/>
            <p:cNvSpPr>
              <a:spLocks/>
            </p:cNvSpPr>
            <p:nvPr/>
          </p:nvSpPr>
          <p:spPr bwMode="auto">
            <a:xfrm>
              <a:off x="4405"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1" name="Freeform 52"/>
            <p:cNvSpPr>
              <a:spLocks/>
            </p:cNvSpPr>
            <p:nvPr/>
          </p:nvSpPr>
          <p:spPr bwMode="auto">
            <a:xfrm>
              <a:off x="4444"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2" name="Rectangle 53"/>
            <p:cNvSpPr>
              <a:spLocks noChangeArrowheads="1"/>
            </p:cNvSpPr>
            <p:nvPr/>
          </p:nvSpPr>
          <p:spPr bwMode="auto">
            <a:xfrm>
              <a:off x="4370"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93" name="Rectangle 54"/>
            <p:cNvSpPr>
              <a:spLocks noChangeArrowheads="1"/>
            </p:cNvSpPr>
            <p:nvPr/>
          </p:nvSpPr>
          <p:spPr bwMode="auto">
            <a:xfrm>
              <a:off x="4370"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94" name="Freeform 55"/>
            <p:cNvSpPr>
              <a:spLocks/>
            </p:cNvSpPr>
            <p:nvPr/>
          </p:nvSpPr>
          <p:spPr bwMode="auto">
            <a:xfrm>
              <a:off x="4476" y="1681"/>
              <a:ext cx="24" cy="132"/>
            </a:xfrm>
            <a:custGeom>
              <a:avLst/>
              <a:gdLst>
                <a:gd name="T0" fmla="*/ 6 w 49"/>
                <a:gd name="T1" fmla="*/ 0 h 263"/>
                <a:gd name="T2" fmla="*/ 12 w 49"/>
                <a:gd name="T3" fmla="*/ 15 h 263"/>
                <a:gd name="T4" fmla="*/ 12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5" name="Freeform 56"/>
            <p:cNvSpPr>
              <a:spLocks/>
            </p:cNvSpPr>
            <p:nvPr/>
          </p:nvSpPr>
          <p:spPr bwMode="auto">
            <a:xfrm>
              <a:off x="4511"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6" name="Freeform 57"/>
            <p:cNvSpPr>
              <a:spLocks/>
            </p:cNvSpPr>
            <p:nvPr/>
          </p:nvSpPr>
          <p:spPr bwMode="auto">
            <a:xfrm>
              <a:off x="4549"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7" name="Rectangle 58"/>
            <p:cNvSpPr>
              <a:spLocks noChangeArrowheads="1"/>
            </p:cNvSpPr>
            <p:nvPr/>
          </p:nvSpPr>
          <p:spPr bwMode="auto">
            <a:xfrm>
              <a:off x="4476"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98" name="Rectangle 59"/>
            <p:cNvSpPr>
              <a:spLocks noChangeArrowheads="1"/>
            </p:cNvSpPr>
            <p:nvPr/>
          </p:nvSpPr>
          <p:spPr bwMode="auto">
            <a:xfrm>
              <a:off x="4476"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499" name="Freeform 60"/>
            <p:cNvSpPr>
              <a:spLocks/>
            </p:cNvSpPr>
            <p:nvPr/>
          </p:nvSpPr>
          <p:spPr bwMode="auto">
            <a:xfrm>
              <a:off x="4581"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0" name="Freeform 61"/>
            <p:cNvSpPr>
              <a:spLocks/>
            </p:cNvSpPr>
            <p:nvPr/>
          </p:nvSpPr>
          <p:spPr bwMode="auto">
            <a:xfrm>
              <a:off x="461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1" name="Freeform 62"/>
            <p:cNvSpPr>
              <a:spLocks/>
            </p:cNvSpPr>
            <p:nvPr/>
          </p:nvSpPr>
          <p:spPr bwMode="auto">
            <a:xfrm>
              <a:off x="4655"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2" name="Rectangle 63"/>
            <p:cNvSpPr>
              <a:spLocks noChangeArrowheads="1"/>
            </p:cNvSpPr>
            <p:nvPr/>
          </p:nvSpPr>
          <p:spPr bwMode="auto">
            <a:xfrm>
              <a:off x="4581" y="1716"/>
              <a:ext cx="108"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03" name="Rectangle 64"/>
            <p:cNvSpPr>
              <a:spLocks noChangeArrowheads="1"/>
            </p:cNvSpPr>
            <p:nvPr/>
          </p:nvSpPr>
          <p:spPr bwMode="auto">
            <a:xfrm>
              <a:off x="4581" y="1780"/>
              <a:ext cx="108"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04" name="Freeform 65"/>
            <p:cNvSpPr>
              <a:spLocks/>
            </p:cNvSpPr>
            <p:nvPr/>
          </p:nvSpPr>
          <p:spPr bwMode="auto">
            <a:xfrm>
              <a:off x="4687" y="1681"/>
              <a:ext cx="25" cy="132"/>
            </a:xfrm>
            <a:custGeom>
              <a:avLst/>
              <a:gdLst>
                <a:gd name="T0" fmla="*/ 7 w 50"/>
                <a:gd name="T1" fmla="*/ 0 h 263"/>
                <a:gd name="T2" fmla="*/ 13 w 50"/>
                <a:gd name="T3" fmla="*/ 15 h 263"/>
                <a:gd name="T4" fmla="*/ 13 w 50"/>
                <a:gd name="T5" fmla="*/ 66 h 263"/>
                <a:gd name="T6" fmla="*/ 0 w 50"/>
                <a:gd name="T7" fmla="*/ 66 h 263"/>
                <a:gd name="T8" fmla="*/ 0 w 50"/>
                <a:gd name="T9" fmla="*/ 15 h 263"/>
                <a:gd name="T10" fmla="*/ 7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6" y="0"/>
                  </a:moveTo>
                  <a:lnTo>
                    <a:pt x="50" y="57"/>
                  </a:lnTo>
                  <a:lnTo>
                    <a:pt x="50" y="263"/>
                  </a:lnTo>
                  <a:lnTo>
                    <a:pt x="0" y="263"/>
                  </a:lnTo>
                  <a:lnTo>
                    <a:pt x="0" y="57"/>
                  </a:lnTo>
                  <a:lnTo>
                    <a:pt x="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5" name="Freeform 66"/>
            <p:cNvSpPr>
              <a:spLocks/>
            </p:cNvSpPr>
            <p:nvPr/>
          </p:nvSpPr>
          <p:spPr bwMode="auto">
            <a:xfrm>
              <a:off x="4723"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6" name="Freeform 67"/>
            <p:cNvSpPr>
              <a:spLocks/>
            </p:cNvSpPr>
            <p:nvPr/>
          </p:nvSpPr>
          <p:spPr bwMode="auto">
            <a:xfrm>
              <a:off x="4761"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07" name="Rectangle 68"/>
            <p:cNvSpPr>
              <a:spLocks noChangeArrowheads="1"/>
            </p:cNvSpPr>
            <p:nvPr/>
          </p:nvSpPr>
          <p:spPr bwMode="auto">
            <a:xfrm>
              <a:off x="4687"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08" name="Rectangle 69"/>
            <p:cNvSpPr>
              <a:spLocks noChangeArrowheads="1"/>
            </p:cNvSpPr>
            <p:nvPr/>
          </p:nvSpPr>
          <p:spPr bwMode="auto">
            <a:xfrm>
              <a:off x="4687"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09" name="Freeform 70"/>
            <p:cNvSpPr>
              <a:spLocks/>
            </p:cNvSpPr>
            <p:nvPr/>
          </p:nvSpPr>
          <p:spPr bwMode="auto">
            <a:xfrm>
              <a:off x="4793" y="1681"/>
              <a:ext cx="25" cy="132"/>
            </a:xfrm>
            <a:custGeom>
              <a:avLst/>
              <a:gdLst>
                <a:gd name="T0" fmla="*/ 6 w 50"/>
                <a:gd name="T1" fmla="*/ 0 h 263"/>
                <a:gd name="T2" fmla="*/ 13 w 50"/>
                <a:gd name="T3" fmla="*/ 15 h 263"/>
                <a:gd name="T4" fmla="*/ 13 w 50"/>
                <a:gd name="T5" fmla="*/ 66 h 263"/>
                <a:gd name="T6" fmla="*/ 0 w 50"/>
                <a:gd name="T7" fmla="*/ 66 h 263"/>
                <a:gd name="T8" fmla="*/ 0 w 50"/>
                <a:gd name="T9" fmla="*/ 15 h 263"/>
                <a:gd name="T10" fmla="*/ 6 w 50"/>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 h="263">
                  <a:moveTo>
                    <a:pt x="24" y="0"/>
                  </a:moveTo>
                  <a:lnTo>
                    <a:pt x="50" y="57"/>
                  </a:lnTo>
                  <a:lnTo>
                    <a:pt x="50"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0" name="Freeform 71"/>
            <p:cNvSpPr>
              <a:spLocks/>
            </p:cNvSpPr>
            <p:nvPr/>
          </p:nvSpPr>
          <p:spPr bwMode="auto">
            <a:xfrm>
              <a:off x="4829" y="1681"/>
              <a:ext cx="25" cy="132"/>
            </a:xfrm>
            <a:custGeom>
              <a:avLst/>
              <a:gdLst>
                <a:gd name="T0" fmla="*/ 7 w 49"/>
                <a:gd name="T1" fmla="*/ 0 h 263"/>
                <a:gd name="T2" fmla="*/ 13 w 49"/>
                <a:gd name="T3" fmla="*/ 15 h 263"/>
                <a:gd name="T4" fmla="*/ 13 w 49"/>
                <a:gd name="T5" fmla="*/ 66 h 263"/>
                <a:gd name="T6" fmla="*/ 0 w 49"/>
                <a:gd name="T7" fmla="*/ 66 h 263"/>
                <a:gd name="T8" fmla="*/ 0 w 49"/>
                <a:gd name="T9" fmla="*/ 15 h 263"/>
                <a:gd name="T10" fmla="*/ 7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5" y="0"/>
                  </a:moveTo>
                  <a:lnTo>
                    <a:pt x="49" y="57"/>
                  </a:lnTo>
                  <a:lnTo>
                    <a:pt x="49" y="263"/>
                  </a:lnTo>
                  <a:lnTo>
                    <a:pt x="0" y="263"/>
                  </a:lnTo>
                  <a:lnTo>
                    <a:pt x="0" y="57"/>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1" name="Freeform 72"/>
            <p:cNvSpPr>
              <a:spLocks/>
            </p:cNvSpPr>
            <p:nvPr/>
          </p:nvSpPr>
          <p:spPr bwMode="auto">
            <a:xfrm>
              <a:off x="4867" y="1681"/>
              <a:ext cx="25" cy="132"/>
            </a:xfrm>
            <a:custGeom>
              <a:avLst/>
              <a:gdLst>
                <a:gd name="T0" fmla="*/ 6 w 49"/>
                <a:gd name="T1" fmla="*/ 0 h 263"/>
                <a:gd name="T2" fmla="*/ 13 w 49"/>
                <a:gd name="T3" fmla="*/ 15 h 263"/>
                <a:gd name="T4" fmla="*/ 13 w 49"/>
                <a:gd name="T5" fmla="*/ 66 h 263"/>
                <a:gd name="T6" fmla="*/ 0 w 49"/>
                <a:gd name="T7" fmla="*/ 66 h 263"/>
                <a:gd name="T8" fmla="*/ 0 w 49"/>
                <a:gd name="T9" fmla="*/ 15 h 263"/>
                <a:gd name="T10" fmla="*/ 6 w 49"/>
                <a:gd name="T11" fmla="*/ 0 h 2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263">
                  <a:moveTo>
                    <a:pt x="24" y="0"/>
                  </a:moveTo>
                  <a:lnTo>
                    <a:pt x="49" y="57"/>
                  </a:lnTo>
                  <a:lnTo>
                    <a:pt x="49" y="263"/>
                  </a:lnTo>
                  <a:lnTo>
                    <a:pt x="0" y="263"/>
                  </a:lnTo>
                  <a:lnTo>
                    <a:pt x="0" y="57"/>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2" name="Rectangle 73"/>
            <p:cNvSpPr>
              <a:spLocks noChangeArrowheads="1"/>
            </p:cNvSpPr>
            <p:nvPr/>
          </p:nvSpPr>
          <p:spPr bwMode="auto">
            <a:xfrm>
              <a:off x="4793" y="1716"/>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13" name="Rectangle 74"/>
            <p:cNvSpPr>
              <a:spLocks noChangeArrowheads="1"/>
            </p:cNvSpPr>
            <p:nvPr/>
          </p:nvSpPr>
          <p:spPr bwMode="auto">
            <a:xfrm>
              <a:off x="4793" y="1780"/>
              <a:ext cx="107"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14" name="Freeform 75"/>
            <p:cNvSpPr>
              <a:spLocks/>
            </p:cNvSpPr>
            <p:nvPr/>
          </p:nvSpPr>
          <p:spPr bwMode="auto">
            <a:xfrm>
              <a:off x="4898" y="1471"/>
              <a:ext cx="304" cy="420"/>
            </a:xfrm>
            <a:custGeom>
              <a:avLst/>
              <a:gdLst>
                <a:gd name="T0" fmla="*/ 13 w 607"/>
                <a:gd name="T1" fmla="*/ 97 h 841"/>
                <a:gd name="T2" fmla="*/ 35 w 607"/>
                <a:gd name="T3" fmla="*/ 107 h 841"/>
                <a:gd name="T4" fmla="*/ 55 w 607"/>
                <a:gd name="T5" fmla="*/ 134 h 841"/>
                <a:gd name="T6" fmla="*/ 66 w 607"/>
                <a:gd name="T7" fmla="*/ 190 h 841"/>
                <a:gd name="T8" fmla="*/ 76 w 607"/>
                <a:gd name="T9" fmla="*/ 196 h 841"/>
                <a:gd name="T10" fmla="*/ 78 w 607"/>
                <a:gd name="T11" fmla="*/ 162 h 841"/>
                <a:gd name="T12" fmla="*/ 91 w 607"/>
                <a:gd name="T13" fmla="*/ 126 h 841"/>
                <a:gd name="T14" fmla="*/ 125 w 607"/>
                <a:gd name="T15" fmla="*/ 94 h 841"/>
                <a:gd name="T16" fmla="*/ 146 w 607"/>
                <a:gd name="T17" fmla="*/ 84 h 841"/>
                <a:gd name="T18" fmla="*/ 130 w 607"/>
                <a:gd name="T19" fmla="*/ 89 h 841"/>
                <a:gd name="T20" fmla="*/ 109 w 607"/>
                <a:gd name="T21" fmla="*/ 102 h 841"/>
                <a:gd name="T22" fmla="*/ 89 w 607"/>
                <a:gd name="T23" fmla="*/ 124 h 841"/>
                <a:gd name="T24" fmla="*/ 82 w 607"/>
                <a:gd name="T25" fmla="*/ 133 h 841"/>
                <a:gd name="T26" fmla="*/ 86 w 607"/>
                <a:gd name="T27" fmla="*/ 109 h 841"/>
                <a:gd name="T28" fmla="*/ 95 w 607"/>
                <a:gd name="T29" fmla="*/ 76 h 841"/>
                <a:gd name="T30" fmla="*/ 114 w 607"/>
                <a:gd name="T31" fmla="*/ 40 h 841"/>
                <a:gd name="T32" fmla="*/ 117 w 607"/>
                <a:gd name="T33" fmla="*/ 32 h 841"/>
                <a:gd name="T34" fmla="*/ 103 w 607"/>
                <a:gd name="T35" fmla="*/ 54 h 841"/>
                <a:gd name="T36" fmla="*/ 99 w 607"/>
                <a:gd name="T37" fmla="*/ 52 h 841"/>
                <a:gd name="T38" fmla="*/ 105 w 607"/>
                <a:gd name="T39" fmla="*/ 20 h 841"/>
                <a:gd name="T40" fmla="*/ 105 w 607"/>
                <a:gd name="T41" fmla="*/ 18 h 841"/>
                <a:gd name="T42" fmla="*/ 98 w 607"/>
                <a:gd name="T43" fmla="*/ 48 h 841"/>
                <a:gd name="T44" fmla="*/ 91 w 607"/>
                <a:gd name="T45" fmla="*/ 78 h 841"/>
                <a:gd name="T46" fmla="*/ 75 w 607"/>
                <a:gd name="T47" fmla="*/ 132 h 841"/>
                <a:gd name="T48" fmla="*/ 67 w 607"/>
                <a:gd name="T49" fmla="*/ 145 h 841"/>
                <a:gd name="T50" fmla="*/ 61 w 607"/>
                <a:gd name="T51" fmla="*/ 96 h 841"/>
                <a:gd name="T52" fmla="*/ 69 w 607"/>
                <a:gd name="T53" fmla="*/ 42 h 841"/>
                <a:gd name="T54" fmla="*/ 80 w 607"/>
                <a:gd name="T55" fmla="*/ 8 h 841"/>
                <a:gd name="T56" fmla="*/ 79 w 607"/>
                <a:gd name="T57" fmla="*/ 9 h 841"/>
                <a:gd name="T58" fmla="*/ 65 w 607"/>
                <a:gd name="T59" fmla="*/ 50 h 841"/>
                <a:gd name="T60" fmla="*/ 55 w 607"/>
                <a:gd name="T61" fmla="*/ 58 h 841"/>
                <a:gd name="T62" fmla="*/ 38 w 607"/>
                <a:gd name="T63" fmla="*/ 29 h 841"/>
                <a:gd name="T64" fmla="*/ 37 w 607"/>
                <a:gd name="T65" fmla="*/ 29 h 841"/>
                <a:gd name="T66" fmla="*/ 55 w 607"/>
                <a:gd name="T67" fmla="*/ 65 h 841"/>
                <a:gd name="T68" fmla="*/ 58 w 607"/>
                <a:gd name="T69" fmla="*/ 90 h 841"/>
                <a:gd name="T70" fmla="*/ 46 w 607"/>
                <a:gd name="T71" fmla="*/ 91 h 841"/>
                <a:gd name="T72" fmla="*/ 27 w 607"/>
                <a:gd name="T73" fmla="*/ 53 h 841"/>
                <a:gd name="T74" fmla="*/ 25 w 607"/>
                <a:gd name="T75" fmla="*/ 42 h 841"/>
                <a:gd name="T76" fmla="*/ 21 w 607"/>
                <a:gd name="T77" fmla="*/ 56 h 841"/>
                <a:gd name="T78" fmla="*/ 12 w 607"/>
                <a:gd name="T79" fmla="*/ 36 h 841"/>
                <a:gd name="T80" fmla="*/ 11 w 607"/>
                <a:gd name="T81" fmla="*/ 37 h 841"/>
                <a:gd name="T82" fmla="*/ 20 w 607"/>
                <a:gd name="T83" fmla="*/ 58 h 841"/>
                <a:gd name="T84" fmla="*/ 32 w 607"/>
                <a:gd name="T85" fmla="*/ 75 h 841"/>
                <a:gd name="T86" fmla="*/ 40 w 607"/>
                <a:gd name="T87" fmla="*/ 90 h 841"/>
                <a:gd name="T88" fmla="*/ 49 w 607"/>
                <a:gd name="T89" fmla="*/ 99 h 841"/>
                <a:gd name="T90" fmla="*/ 57 w 607"/>
                <a:gd name="T91" fmla="*/ 115 h 841"/>
                <a:gd name="T92" fmla="*/ 56 w 607"/>
                <a:gd name="T93" fmla="*/ 125 h 841"/>
                <a:gd name="T94" fmla="*/ 44 w 607"/>
                <a:gd name="T95" fmla="*/ 109 h 841"/>
                <a:gd name="T96" fmla="*/ 34 w 607"/>
                <a:gd name="T97" fmla="*/ 94 h 841"/>
                <a:gd name="T98" fmla="*/ 33 w 607"/>
                <a:gd name="T99" fmla="*/ 96 h 841"/>
                <a:gd name="T100" fmla="*/ 27 w 607"/>
                <a:gd name="T101" fmla="*/ 99 h 841"/>
                <a:gd name="T102" fmla="*/ 8 w 607"/>
                <a:gd name="T103" fmla="*/ 94 h 84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07" h="841">
                  <a:moveTo>
                    <a:pt x="0" y="379"/>
                  </a:moveTo>
                  <a:lnTo>
                    <a:pt x="15" y="383"/>
                  </a:lnTo>
                  <a:lnTo>
                    <a:pt x="32" y="386"/>
                  </a:lnTo>
                  <a:lnTo>
                    <a:pt x="52" y="391"/>
                  </a:lnTo>
                  <a:lnTo>
                    <a:pt x="73" y="397"/>
                  </a:lnTo>
                  <a:lnTo>
                    <a:pt x="93" y="405"/>
                  </a:lnTo>
                  <a:lnTo>
                    <a:pt x="116" y="415"/>
                  </a:lnTo>
                  <a:lnTo>
                    <a:pt x="138" y="429"/>
                  </a:lnTo>
                  <a:lnTo>
                    <a:pt x="160" y="447"/>
                  </a:lnTo>
                  <a:lnTo>
                    <a:pt x="181" y="471"/>
                  </a:lnTo>
                  <a:lnTo>
                    <a:pt x="202" y="501"/>
                  </a:lnTo>
                  <a:lnTo>
                    <a:pt x="219" y="537"/>
                  </a:lnTo>
                  <a:lnTo>
                    <a:pt x="235" y="580"/>
                  </a:lnTo>
                  <a:lnTo>
                    <a:pt x="248" y="631"/>
                  </a:lnTo>
                  <a:lnTo>
                    <a:pt x="258" y="691"/>
                  </a:lnTo>
                  <a:lnTo>
                    <a:pt x="264" y="761"/>
                  </a:lnTo>
                  <a:lnTo>
                    <a:pt x="266" y="841"/>
                  </a:lnTo>
                  <a:lnTo>
                    <a:pt x="301" y="841"/>
                  </a:lnTo>
                  <a:lnTo>
                    <a:pt x="301" y="815"/>
                  </a:lnTo>
                  <a:lnTo>
                    <a:pt x="301" y="787"/>
                  </a:lnTo>
                  <a:lnTo>
                    <a:pt x="301" y="756"/>
                  </a:lnTo>
                  <a:lnTo>
                    <a:pt x="302" y="722"/>
                  </a:lnTo>
                  <a:lnTo>
                    <a:pt x="304" y="687"/>
                  </a:lnTo>
                  <a:lnTo>
                    <a:pt x="310" y="651"/>
                  </a:lnTo>
                  <a:lnTo>
                    <a:pt x="318" y="613"/>
                  </a:lnTo>
                  <a:lnTo>
                    <a:pt x="329" y="576"/>
                  </a:lnTo>
                  <a:lnTo>
                    <a:pt x="344" y="539"/>
                  </a:lnTo>
                  <a:lnTo>
                    <a:pt x="364" y="504"/>
                  </a:lnTo>
                  <a:lnTo>
                    <a:pt x="388" y="468"/>
                  </a:lnTo>
                  <a:lnTo>
                    <a:pt x="419" y="435"/>
                  </a:lnTo>
                  <a:lnTo>
                    <a:pt x="455" y="405"/>
                  </a:lnTo>
                  <a:lnTo>
                    <a:pt x="499" y="376"/>
                  </a:lnTo>
                  <a:lnTo>
                    <a:pt x="548" y="351"/>
                  </a:lnTo>
                  <a:lnTo>
                    <a:pt x="607" y="330"/>
                  </a:lnTo>
                  <a:lnTo>
                    <a:pt x="597" y="332"/>
                  </a:lnTo>
                  <a:lnTo>
                    <a:pt x="584" y="336"/>
                  </a:lnTo>
                  <a:lnTo>
                    <a:pt x="570" y="339"/>
                  </a:lnTo>
                  <a:lnTo>
                    <a:pt x="554" y="344"/>
                  </a:lnTo>
                  <a:lnTo>
                    <a:pt x="536" y="351"/>
                  </a:lnTo>
                  <a:lnTo>
                    <a:pt x="517" y="359"/>
                  </a:lnTo>
                  <a:lnTo>
                    <a:pt x="498" y="368"/>
                  </a:lnTo>
                  <a:lnTo>
                    <a:pt x="477" y="378"/>
                  </a:lnTo>
                  <a:lnTo>
                    <a:pt x="456" y="392"/>
                  </a:lnTo>
                  <a:lnTo>
                    <a:pt x="434" y="408"/>
                  </a:lnTo>
                  <a:lnTo>
                    <a:pt x="414" y="426"/>
                  </a:lnTo>
                  <a:lnTo>
                    <a:pt x="394" y="447"/>
                  </a:lnTo>
                  <a:lnTo>
                    <a:pt x="373" y="471"/>
                  </a:lnTo>
                  <a:lnTo>
                    <a:pt x="355" y="498"/>
                  </a:lnTo>
                  <a:lnTo>
                    <a:pt x="338" y="528"/>
                  </a:lnTo>
                  <a:lnTo>
                    <a:pt x="321" y="562"/>
                  </a:lnTo>
                  <a:lnTo>
                    <a:pt x="324" y="550"/>
                  </a:lnTo>
                  <a:lnTo>
                    <a:pt x="326" y="533"/>
                  </a:lnTo>
                  <a:lnTo>
                    <a:pt x="328" y="514"/>
                  </a:lnTo>
                  <a:lnTo>
                    <a:pt x="332" y="491"/>
                  </a:lnTo>
                  <a:lnTo>
                    <a:pt x="335" y="464"/>
                  </a:lnTo>
                  <a:lnTo>
                    <a:pt x="341" y="437"/>
                  </a:lnTo>
                  <a:lnTo>
                    <a:pt x="348" y="407"/>
                  </a:lnTo>
                  <a:lnTo>
                    <a:pt x="356" y="375"/>
                  </a:lnTo>
                  <a:lnTo>
                    <a:pt x="366" y="341"/>
                  </a:lnTo>
                  <a:lnTo>
                    <a:pt x="379" y="306"/>
                  </a:lnTo>
                  <a:lnTo>
                    <a:pt x="394" y="270"/>
                  </a:lnTo>
                  <a:lnTo>
                    <a:pt x="411" y="234"/>
                  </a:lnTo>
                  <a:lnTo>
                    <a:pt x="431" y="196"/>
                  </a:lnTo>
                  <a:lnTo>
                    <a:pt x="454" y="160"/>
                  </a:lnTo>
                  <a:lnTo>
                    <a:pt x="480" y="123"/>
                  </a:lnTo>
                  <a:lnTo>
                    <a:pt x="510" y="87"/>
                  </a:lnTo>
                  <a:lnTo>
                    <a:pt x="486" y="109"/>
                  </a:lnTo>
                  <a:lnTo>
                    <a:pt x="467" y="131"/>
                  </a:lnTo>
                  <a:lnTo>
                    <a:pt x="449" y="153"/>
                  </a:lnTo>
                  <a:lnTo>
                    <a:pt x="434" y="175"/>
                  </a:lnTo>
                  <a:lnTo>
                    <a:pt x="422" y="196"/>
                  </a:lnTo>
                  <a:lnTo>
                    <a:pt x="411" y="216"/>
                  </a:lnTo>
                  <a:lnTo>
                    <a:pt x="402" y="234"/>
                  </a:lnTo>
                  <a:lnTo>
                    <a:pt x="394" y="250"/>
                  </a:lnTo>
                  <a:lnTo>
                    <a:pt x="394" y="233"/>
                  </a:lnTo>
                  <a:lnTo>
                    <a:pt x="396" y="208"/>
                  </a:lnTo>
                  <a:lnTo>
                    <a:pt x="400" y="179"/>
                  </a:lnTo>
                  <a:lnTo>
                    <a:pt x="406" y="146"/>
                  </a:lnTo>
                  <a:lnTo>
                    <a:pt x="412" y="114"/>
                  </a:lnTo>
                  <a:lnTo>
                    <a:pt x="420" y="82"/>
                  </a:lnTo>
                  <a:lnTo>
                    <a:pt x="430" y="57"/>
                  </a:lnTo>
                  <a:lnTo>
                    <a:pt x="440" y="38"/>
                  </a:lnTo>
                  <a:lnTo>
                    <a:pt x="430" y="53"/>
                  </a:lnTo>
                  <a:lnTo>
                    <a:pt x="419" y="73"/>
                  </a:lnTo>
                  <a:lnTo>
                    <a:pt x="410" y="97"/>
                  </a:lnTo>
                  <a:lnTo>
                    <a:pt x="402" y="126"/>
                  </a:lnTo>
                  <a:lnTo>
                    <a:pt x="394" y="158"/>
                  </a:lnTo>
                  <a:lnTo>
                    <a:pt x="389" y="192"/>
                  </a:lnTo>
                  <a:lnTo>
                    <a:pt x="385" y="227"/>
                  </a:lnTo>
                  <a:lnTo>
                    <a:pt x="384" y="263"/>
                  </a:lnTo>
                  <a:lnTo>
                    <a:pt x="374" y="283"/>
                  </a:lnTo>
                  <a:lnTo>
                    <a:pt x="362" y="315"/>
                  </a:lnTo>
                  <a:lnTo>
                    <a:pt x="346" y="359"/>
                  </a:lnTo>
                  <a:lnTo>
                    <a:pt x="329" y="410"/>
                  </a:lnTo>
                  <a:lnTo>
                    <a:pt x="313" y="468"/>
                  </a:lnTo>
                  <a:lnTo>
                    <a:pt x="300" y="529"/>
                  </a:lnTo>
                  <a:lnTo>
                    <a:pt x="289" y="590"/>
                  </a:lnTo>
                  <a:lnTo>
                    <a:pt x="283" y="650"/>
                  </a:lnTo>
                  <a:lnTo>
                    <a:pt x="274" y="617"/>
                  </a:lnTo>
                  <a:lnTo>
                    <a:pt x="265" y="581"/>
                  </a:lnTo>
                  <a:lnTo>
                    <a:pt x="257" y="538"/>
                  </a:lnTo>
                  <a:lnTo>
                    <a:pt x="249" y="491"/>
                  </a:lnTo>
                  <a:lnTo>
                    <a:pt x="244" y="440"/>
                  </a:lnTo>
                  <a:lnTo>
                    <a:pt x="242" y="386"/>
                  </a:lnTo>
                  <a:lnTo>
                    <a:pt x="245" y="330"/>
                  </a:lnTo>
                  <a:lnTo>
                    <a:pt x="253" y="271"/>
                  </a:lnTo>
                  <a:lnTo>
                    <a:pt x="265" y="216"/>
                  </a:lnTo>
                  <a:lnTo>
                    <a:pt x="276" y="168"/>
                  </a:lnTo>
                  <a:lnTo>
                    <a:pt x="287" y="125"/>
                  </a:lnTo>
                  <a:lnTo>
                    <a:pt x="297" y="89"/>
                  </a:lnTo>
                  <a:lnTo>
                    <a:pt x="308" y="59"/>
                  </a:lnTo>
                  <a:lnTo>
                    <a:pt x="318" y="34"/>
                  </a:lnTo>
                  <a:lnTo>
                    <a:pt x="326" y="15"/>
                  </a:lnTo>
                  <a:lnTo>
                    <a:pt x="334" y="0"/>
                  </a:lnTo>
                  <a:lnTo>
                    <a:pt x="326" y="15"/>
                  </a:lnTo>
                  <a:lnTo>
                    <a:pt x="313" y="39"/>
                  </a:lnTo>
                  <a:lnTo>
                    <a:pt x="300" y="72"/>
                  </a:lnTo>
                  <a:lnTo>
                    <a:pt x="285" y="111"/>
                  </a:lnTo>
                  <a:lnTo>
                    <a:pt x="270" y="155"/>
                  </a:lnTo>
                  <a:lnTo>
                    <a:pt x="257" y="200"/>
                  </a:lnTo>
                  <a:lnTo>
                    <a:pt x="248" y="245"/>
                  </a:lnTo>
                  <a:lnTo>
                    <a:pt x="243" y="288"/>
                  </a:lnTo>
                  <a:lnTo>
                    <a:pt x="233" y="263"/>
                  </a:lnTo>
                  <a:lnTo>
                    <a:pt x="218" y="234"/>
                  </a:lnTo>
                  <a:lnTo>
                    <a:pt x="200" y="206"/>
                  </a:lnTo>
                  <a:lnTo>
                    <a:pt x="182" y="175"/>
                  </a:lnTo>
                  <a:lnTo>
                    <a:pt x="165" y="145"/>
                  </a:lnTo>
                  <a:lnTo>
                    <a:pt x="150" y="116"/>
                  </a:lnTo>
                  <a:lnTo>
                    <a:pt x="139" y="88"/>
                  </a:lnTo>
                  <a:lnTo>
                    <a:pt x="136" y="63"/>
                  </a:lnTo>
                  <a:lnTo>
                    <a:pt x="136" y="86"/>
                  </a:lnTo>
                  <a:lnTo>
                    <a:pt x="145" y="116"/>
                  </a:lnTo>
                  <a:lnTo>
                    <a:pt x="160" y="152"/>
                  </a:lnTo>
                  <a:lnTo>
                    <a:pt x="180" y="189"/>
                  </a:lnTo>
                  <a:lnTo>
                    <a:pt x="199" y="227"/>
                  </a:lnTo>
                  <a:lnTo>
                    <a:pt x="217" y="261"/>
                  </a:lnTo>
                  <a:lnTo>
                    <a:pt x="230" y="290"/>
                  </a:lnTo>
                  <a:lnTo>
                    <a:pt x="236" y="309"/>
                  </a:lnTo>
                  <a:lnTo>
                    <a:pt x="233" y="336"/>
                  </a:lnTo>
                  <a:lnTo>
                    <a:pt x="229" y="363"/>
                  </a:lnTo>
                  <a:lnTo>
                    <a:pt x="226" y="390"/>
                  </a:lnTo>
                  <a:lnTo>
                    <a:pt x="226" y="414"/>
                  </a:lnTo>
                  <a:lnTo>
                    <a:pt x="204" y="392"/>
                  </a:lnTo>
                  <a:lnTo>
                    <a:pt x="181" y="366"/>
                  </a:lnTo>
                  <a:lnTo>
                    <a:pt x="158" y="334"/>
                  </a:lnTo>
                  <a:lnTo>
                    <a:pt x="136" y="299"/>
                  </a:lnTo>
                  <a:lnTo>
                    <a:pt x="119" y="259"/>
                  </a:lnTo>
                  <a:lnTo>
                    <a:pt x="107" y="214"/>
                  </a:lnTo>
                  <a:lnTo>
                    <a:pt x="101" y="163"/>
                  </a:lnTo>
                  <a:lnTo>
                    <a:pt x="105" y="108"/>
                  </a:lnTo>
                  <a:lnTo>
                    <a:pt x="99" y="134"/>
                  </a:lnTo>
                  <a:lnTo>
                    <a:pt x="98" y="171"/>
                  </a:lnTo>
                  <a:lnTo>
                    <a:pt x="100" y="212"/>
                  </a:lnTo>
                  <a:lnTo>
                    <a:pt x="107" y="252"/>
                  </a:lnTo>
                  <a:lnTo>
                    <a:pt x="94" y="240"/>
                  </a:lnTo>
                  <a:lnTo>
                    <a:pt x="82" y="224"/>
                  </a:lnTo>
                  <a:lnTo>
                    <a:pt x="70" y="206"/>
                  </a:lnTo>
                  <a:lnTo>
                    <a:pt x="61" y="185"/>
                  </a:lnTo>
                  <a:lnTo>
                    <a:pt x="52" y="164"/>
                  </a:lnTo>
                  <a:lnTo>
                    <a:pt x="45" y="145"/>
                  </a:lnTo>
                  <a:lnTo>
                    <a:pt x="41" y="128"/>
                  </a:lnTo>
                  <a:lnTo>
                    <a:pt x="39" y="116"/>
                  </a:lnTo>
                  <a:lnTo>
                    <a:pt x="39" y="130"/>
                  </a:lnTo>
                  <a:lnTo>
                    <a:pt x="43" y="148"/>
                  </a:lnTo>
                  <a:lnTo>
                    <a:pt x="47" y="169"/>
                  </a:lnTo>
                  <a:lnTo>
                    <a:pt x="55" y="191"/>
                  </a:lnTo>
                  <a:lnTo>
                    <a:pt x="66" y="214"/>
                  </a:lnTo>
                  <a:lnTo>
                    <a:pt x="78" y="234"/>
                  </a:lnTo>
                  <a:lnTo>
                    <a:pt x="94" y="254"/>
                  </a:lnTo>
                  <a:lnTo>
                    <a:pt x="113" y="269"/>
                  </a:lnTo>
                  <a:lnTo>
                    <a:pt x="119" y="285"/>
                  </a:lnTo>
                  <a:lnTo>
                    <a:pt x="127" y="301"/>
                  </a:lnTo>
                  <a:lnTo>
                    <a:pt x="134" y="318"/>
                  </a:lnTo>
                  <a:lnTo>
                    <a:pt x="143" y="333"/>
                  </a:lnTo>
                  <a:lnTo>
                    <a:pt x="151" y="348"/>
                  </a:lnTo>
                  <a:lnTo>
                    <a:pt x="160" y="361"/>
                  </a:lnTo>
                  <a:lnTo>
                    <a:pt x="169" y="372"/>
                  </a:lnTo>
                  <a:lnTo>
                    <a:pt x="177" y="382"/>
                  </a:lnTo>
                  <a:lnTo>
                    <a:pt x="185" y="389"/>
                  </a:lnTo>
                  <a:lnTo>
                    <a:pt x="194" y="397"/>
                  </a:lnTo>
                  <a:lnTo>
                    <a:pt x="203" y="407"/>
                  </a:lnTo>
                  <a:lnTo>
                    <a:pt x="211" y="420"/>
                  </a:lnTo>
                  <a:lnTo>
                    <a:pt x="219" y="438"/>
                  </a:lnTo>
                  <a:lnTo>
                    <a:pt x="227" y="462"/>
                  </a:lnTo>
                  <a:lnTo>
                    <a:pt x="233" y="496"/>
                  </a:lnTo>
                  <a:lnTo>
                    <a:pt x="238" y="537"/>
                  </a:lnTo>
                  <a:lnTo>
                    <a:pt x="230" y="521"/>
                  </a:lnTo>
                  <a:lnTo>
                    <a:pt x="221" y="502"/>
                  </a:lnTo>
                  <a:lnTo>
                    <a:pt x="210" y="485"/>
                  </a:lnTo>
                  <a:lnTo>
                    <a:pt x="197" y="468"/>
                  </a:lnTo>
                  <a:lnTo>
                    <a:pt x="184" y="453"/>
                  </a:lnTo>
                  <a:lnTo>
                    <a:pt x="173" y="439"/>
                  </a:lnTo>
                  <a:lnTo>
                    <a:pt x="164" y="429"/>
                  </a:lnTo>
                  <a:lnTo>
                    <a:pt x="156" y="422"/>
                  </a:lnTo>
                  <a:lnTo>
                    <a:pt x="145" y="405"/>
                  </a:lnTo>
                  <a:lnTo>
                    <a:pt x="134" y="379"/>
                  </a:lnTo>
                  <a:lnTo>
                    <a:pt x="126" y="357"/>
                  </a:lnTo>
                  <a:lnTo>
                    <a:pt x="122" y="348"/>
                  </a:lnTo>
                  <a:lnTo>
                    <a:pt x="124" y="366"/>
                  </a:lnTo>
                  <a:lnTo>
                    <a:pt x="130" y="387"/>
                  </a:lnTo>
                  <a:lnTo>
                    <a:pt x="136" y="406"/>
                  </a:lnTo>
                  <a:lnTo>
                    <a:pt x="138" y="414"/>
                  </a:lnTo>
                  <a:lnTo>
                    <a:pt x="122" y="406"/>
                  </a:lnTo>
                  <a:lnTo>
                    <a:pt x="105" y="398"/>
                  </a:lnTo>
                  <a:lnTo>
                    <a:pt x="86" y="391"/>
                  </a:lnTo>
                  <a:lnTo>
                    <a:pt x="67" y="386"/>
                  </a:lnTo>
                  <a:lnTo>
                    <a:pt x="48" y="382"/>
                  </a:lnTo>
                  <a:lnTo>
                    <a:pt x="30" y="379"/>
                  </a:lnTo>
                  <a:lnTo>
                    <a:pt x="14" y="378"/>
                  </a:lnTo>
                  <a:lnTo>
                    <a:pt x="0" y="379"/>
                  </a:lnTo>
                  <a:close/>
                </a:path>
              </a:pathLst>
            </a:custGeom>
            <a:solidFill>
              <a:srgbClr val="0C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5" name="Freeform 76"/>
            <p:cNvSpPr>
              <a:spLocks/>
            </p:cNvSpPr>
            <p:nvPr/>
          </p:nvSpPr>
          <p:spPr bwMode="auto">
            <a:xfrm>
              <a:off x="4812" y="1406"/>
              <a:ext cx="426" cy="307"/>
            </a:xfrm>
            <a:custGeom>
              <a:avLst/>
              <a:gdLst>
                <a:gd name="T0" fmla="*/ 97 w 854"/>
                <a:gd name="T1" fmla="*/ 24 h 614"/>
                <a:gd name="T2" fmla="*/ 88 w 854"/>
                <a:gd name="T3" fmla="*/ 16 h 614"/>
                <a:gd name="T4" fmla="*/ 84 w 854"/>
                <a:gd name="T5" fmla="*/ 10 h 614"/>
                <a:gd name="T6" fmla="*/ 68 w 854"/>
                <a:gd name="T7" fmla="*/ 13 h 614"/>
                <a:gd name="T8" fmla="*/ 51 w 854"/>
                <a:gd name="T9" fmla="*/ 26 h 614"/>
                <a:gd name="T10" fmla="*/ 36 w 854"/>
                <a:gd name="T11" fmla="*/ 37 h 614"/>
                <a:gd name="T12" fmla="*/ 31 w 854"/>
                <a:gd name="T13" fmla="*/ 52 h 614"/>
                <a:gd name="T14" fmla="*/ 33 w 854"/>
                <a:gd name="T15" fmla="*/ 67 h 614"/>
                <a:gd name="T16" fmla="*/ 49 w 854"/>
                <a:gd name="T17" fmla="*/ 72 h 614"/>
                <a:gd name="T18" fmla="*/ 61 w 854"/>
                <a:gd name="T19" fmla="*/ 62 h 614"/>
                <a:gd name="T20" fmla="*/ 78 w 854"/>
                <a:gd name="T21" fmla="*/ 61 h 614"/>
                <a:gd name="T22" fmla="*/ 87 w 854"/>
                <a:gd name="T23" fmla="*/ 61 h 614"/>
                <a:gd name="T24" fmla="*/ 81 w 854"/>
                <a:gd name="T25" fmla="*/ 78 h 614"/>
                <a:gd name="T26" fmla="*/ 60 w 854"/>
                <a:gd name="T27" fmla="*/ 80 h 614"/>
                <a:gd name="T28" fmla="*/ 43 w 854"/>
                <a:gd name="T29" fmla="*/ 82 h 614"/>
                <a:gd name="T30" fmla="*/ 9 w 854"/>
                <a:gd name="T31" fmla="*/ 87 h 614"/>
                <a:gd name="T32" fmla="*/ 0 w 854"/>
                <a:gd name="T33" fmla="*/ 114 h 614"/>
                <a:gd name="T34" fmla="*/ 9 w 854"/>
                <a:gd name="T35" fmla="*/ 135 h 614"/>
                <a:gd name="T36" fmla="*/ 38 w 854"/>
                <a:gd name="T37" fmla="*/ 137 h 614"/>
                <a:gd name="T38" fmla="*/ 71 w 854"/>
                <a:gd name="T39" fmla="*/ 130 h 614"/>
                <a:gd name="T40" fmla="*/ 91 w 854"/>
                <a:gd name="T41" fmla="*/ 118 h 614"/>
                <a:gd name="T42" fmla="*/ 106 w 854"/>
                <a:gd name="T43" fmla="*/ 123 h 614"/>
                <a:gd name="T44" fmla="*/ 112 w 854"/>
                <a:gd name="T45" fmla="*/ 126 h 614"/>
                <a:gd name="T46" fmla="*/ 125 w 854"/>
                <a:gd name="T47" fmla="*/ 152 h 614"/>
                <a:gd name="T48" fmla="*/ 168 w 854"/>
                <a:gd name="T49" fmla="*/ 150 h 614"/>
                <a:gd name="T50" fmla="*/ 175 w 854"/>
                <a:gd name="T51" fmla="*/ 133 h 614"/>
                <a:gd name="T52" fmla="*/ 153 w 854"/>
                <a:gd name="T53" fmla="*/ 116 h 614"/>
                <a:gd name="T54" fmla="*/ 156 w 854"/>
                <a:gd name="T55" fmla="*/ 114 h 614"/>
                <a:gd name="T56" fmla="*/ 180 w 854"/>
                <a:gd name="T57" fmla="*/ 128 h 614"/>
                <a:gd name="T58" fmla="*/ 200 w 854"/>
                <a:gd name="T59" fmla="*/ 121 h 614"/>
                <a:gd name="T60" fmla="*/ 210 w 854"/>
                <a:gd name="T61" fmla="*/ 102 h 614"/>
                <a:gd name="T62" fmla="*/ 202 w 854"/>
                <a:gd name="T63" fmla="*/ 73 h 614"/>
                <a:gd name="T64" fmla="*/ 180 w 854"/>
                <a:gd name="T65" fmla="*/ 67 h 614"/>
                <a:gd name="T66" fmla="*/ 164 w 854"/>
                <a:gd name="T67" fmla="*/ 79 h 614"/>
                <a:gd name="T68" fmla="*/ 148 w 854"/>
                <a:gd name="T69" fmla="*/ 73 h 614"/>
                <a:gd name="T70" fmla="*/ 126 w 854"/>
                <a:gd name="T71" fmla="*/ 75 h 614"/>
                <a:gd name="T72" fmla="*/ 114 w 854"/>
                <a:gd name="T73" fmla="*/ 87 h 614"/>
                <a:gd name="T74" fmla="*/ 119 w 854"/>
                <a:gd name="T75" fmla="*/ 71 h 614"/>
                <a:gd name="T76" fmla="*/ 131 w 854"/>
                <a:gd name="T77" fmla="*/ 62 h 614"/>
                <a:gd name="T78" fmla="*/ 160 w 854"/>
                <a:gd name="T79" fmla="*/ 56 h 614"/>
                <a:gd name="T80" fmla="*/ 191 w 854"/>
                <a:gd name="T81" fmla="*/ 56 h 614"/>
                <a:gd name="T82" fmla="*/ 188 w 854"/>
                <a:gd name="T83" fmla="*/ 40 h 614"/>
                <a:gd name="T84" fmla="*/ 189 w 854"/>
                <a:gd name="T85" fmla="*/ 32 h 614"/>
                <a:gd name="T86" fmla="*/ 176 w 854"/>
                <a:gd name="T87" fmla="*/ 27 h 614"/>
                <a:gd name="T88" fmla="*/ 150 w 854"/>
                <a:gd name="T89" fmla="*/ 33 h 614"/>
                <a:gd name="T90" fmla="*/ 163 w 854"/>
                <a:gd name="T91" fmla="*/ 12 h 614"/>
                <a:gd name="T92" fmla="*/ 149 w 854"/>
                <a:gd name="T93" fmla="*/ 7 h 614"/>
                <a:gd name="T94" fmla="*/ 134 w 854"/>
                <a:gd name="T95" fmla="*/ 0 h 614"/>
                <a:gd name="T96" fmla="*/ 107 w 854"/>
                <a:gd name="T97" fmla="*/ 7 h 614"/>
                <a:gd name="T98" fmla="*/ 105 w 854"/>
                <a:gd name="T99" fmla="*/ 26 h 614"/>
                <a:gd name="T100" fmla="*/ 101 w 854"/>
                <a:gd name="T101" fmla="*/ 34 h 6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54" h="614">
                  <a:moveTo>
                    <a:pt x="393" y="145"/>
                  </a:moveTo>
                  <a:lnTo>
                    <a:pt x="396" y="135"/>
                  </a:lnTo>
                  <a:lnTo>
                    <a:pt x="396" y="123"/>
                  </a:lnTo>
                  <a:lnTo>
                    <a:pt x="394" y="108"/>
                  </a:lnTo>
                  <a:lnTo>
                    <a:pt x="388" y="94"/>
                  </a:lnTo>
                  <a:lnTo>
                    <a:pt x="380" y="81"/>
                  </a:lnTo>
                  <a:lnTo>
                    <a:pt x="371" y="71"/>
                  </a:lnTo>
                  <a:lnTo>
                    <a:pt x="361" y="66"/>
                  </a:lnTo>
                  <a:lnTo>
                    <a:pt x="349" y="67"/>
                  </a:lnTo>
                  <a:lnTo>
                    <a:pt x="355" y="61"/>
                  </a:lnTo>
                  <a:lnTo>
                    <a:pt x="358" y="55"/>
                  </a:lnTo>
                  <a:lnTo>
                    <a:pt x="357" y="50"/>
                  </a:lnTo>
                  <a:lnTo>
                    <a:pt x="354" y="46"/>
                  </a:lnTo>
                  <a:lnTo>
                    <a:pt x="348" y="42"/>
                  </a:lnTo>
                  <a:lnTo>
                    <a:pt x="339" y="40"/>
                  </a:lnTo>
                  <a:lnTo>
                    <a:pt x="330" y="40"/>
                  </a:lnTo>
                  <a:lnTo>
                    <a:pt x="317" y="40"/>
                  </a:lnTo>
                  <a:lnTo>
                    <a:pt x="304" y="41"/>
                  </a:lnTo>
                  <a:lnTo>
                    <a:pt x="290" y="44"/>
                  </a:lnTo>
                  <a:lnTo>
                    <a:pt x="275" y="50"/>
                  </a:lnTo>
                  <a:lnTo>
                    <a:pt x="260" y="57"/>
                  </a:lnTo>
                  <a:lnTo>
                    <a:pt x="245" y="65"/>
                  </a:lnTo>
                  <a:lnTo>
                    <a:pt x="230" y="77"/>
                  </a:lnTo>
                  <a:lnTo>
                    <a:pt x="217" y="89"/>
                  </a:lnTo>
                  <a:lnTo>
                    <a:pt x="204" y="104"/>
                  </a:lnTo>
                  <a:lnTo>
                    <a:pt x="191" y="105"/>
                  </a:lnTo>
                  <a:lnTo>
                    <a:pt x="179" y="111"/>
                  </a:lnTo>
                  <a:lnTo>
                    <a:pt x="165" y="120"/>
                  </a:lnTo>
                  <a:lnTo>
                    <a:pt x="153" y="133"/>
                  </a:lnTo>
                  <a:lnTo>
                    <a:pt x="145" y="147"/>
                  </a:lnTo>
                  <a:lnTo>
                    <a:pt x="142" y="161"/>
                  </a:lnTo>
                  <a:lnTo>
                    <a:pt x="145" y="173"/>
                  </a:lnTo>
                  <a:lnTo>
                    <a:pt x="156" y="183"/>
                  </a:lnTo>
                  <a:lnTo>
                    <a:pt x="138" y="194"/>
                  </a:lnTo>
                  <a:lnTo>
                    <a:pt x="127" y="207"/>
                  </a:lnTo>
                  <a:lnTo>
                    <a:pt x="121" y="221"/>
                  </a:lnTo>
                  <a:lnTo>
                    <a:pt x="119" y="233"/>
                  </a:lnTo>
                  <a:lnTo>
                    <a:pt x="121" y="246"/>
                  </a:lnTo>
                  <a:lnTo>
                    <a:pt x="127" y="257"/>
                  </a:lnTo>
                  <a:lnTo>
                    <a:pt x="135" y="268"/>
                  </a:lnTo>
                  <a:lnTo>
                    <a:pt x="145" y="277"/>
                  </a:lnTo>
                  <a:lnTo>
                    <a:pt x="158" y="284"/>
                  </a:lnTo>
                  <a:lnTo>
                    <a:pt x="171" y="288"/>
                  </a:lnTo>
                  <a:lnTo>
                    <a:pt x="184" y="290"/>
                  </a:lnTo>
                  <a:lnTo>
                    <a:pt x="198" y="287"/>
                  </a:lnTo>
                  <a:lnTo>
                    <a:pt x="211" y="282"/>
                  </a:lnTo>
                  <a:lnTo>
                    <a:pt x="222" y="272"/>
                  </a:lnTo>
                  <a:lnTo>
                    <a:pt x="232" y="257"/>
                  </a:lnTo>
                  <a:lnTo>
                    <a:pt x="238" y="238"/>
                  </a:lnTo>
                  <a:lnTo>
                    <a:pt x="245" y="248"/>
                  </a:lnTo>
                  <a:lnTo>
                    <a:pt x="256" y="255"/>
                  </a:lnTo>
                  <a:lnTo>
                    <a:pt x="270" y="258"/>
                  </a:lnTo>
                  <a:lnTo>
                    <a:pt x="285" y="257"/>
                  </a:lnTo>
                  <a:lnTo>
                    <a:pt x="300" y="253"/>
                  </a:lnTo>
                  <a:lnTo>
                    <a:pt x="312" y="244"/>
                  </a:lnTo>
                  <a:lnTo>
                    <a:pt x="324" y="231"/>
                  </a:lnTo>
                  <a:lnTo>
                    <a:pt x="332" y="215"/>
                  </a:lnTo>
                  <a:lnTo>
                    <a:pt x="338" y="227"/>
                  </a:lnTo>
                  <a:lnTo>
                    <a:pt x="344" y="237"/>
                  </a:lnTo>
                  <a:lnTo>
                    <a:pt x="350" y="244"/>
                  </a:lnTo>
                  <a:lnTo>
                    <a:pt x="353" y="246"/>
                  </a:lnTo>
                  <a:lnTo>
                    <a:pt x="336" y="260"/>
                  </a:lnTo>
                  <a:lnTo>
                    <a:pt x="327" y="278"/>
                  </a:lnTo>
                  <a:lnTo>
                    <a:pt x="323" y="296"/>
                  </a:lnTo>
                  <a:lnTo>
                    <a:pt x="324" y="310"/>
                  </a:lnTo>
                  <a:lnTo>
                    <a:pt x="315" y="308"/>
                  </a:lnTo>
                  <a:lnTo>
                    <a:pt x="301" y="307"/>
                  </a:lnTo>
                  <a:lnTo>
                    <a:pt x="282" y="309"/>
                  </a:lnTo>
                  <a:lnTo>
                    <a:pt x="262" y="313"/>
                  </a:lnTo>
                  <a:lnTo>
                    <a:pt x="240" y="318"/>
                  </a:lnTo>
                  <a:lnTo>
                    <a:pt x="220" y="328"/>
                  </a:lnTo>
                  <a:lnTo>
                    <a:pt x="202" y="338"/>
                  </a:lnTo>
                  <a:lnTo>
                    <a:pt x="189" y="351"/>
                  </a:lnTo>
                  <a:lnTo>
                    <a:pt x="185" y="337"/>
                  </a:lnTo>
                  <a:lnTo>
                    <a:pt x="172" y="325"/>
                  </a:lnTo>
                  <a:lnTo>
                    <a:pt x="150" y="317"/>
                  </a:lnTo>
                  <a:lnTo>
                    <a:pt x="123" y="314"/>
                  </a:lnTo>
                  <a:lnTo>
                    <a:pt x="93" y="316"/>
                  </a:lnTo>
                  <a:lnTo>
                    <a:pt x="65" y="326"/>
                  </a:lnTo>
                  <a:lnTo>
                    <a:pt x="38" y="345"/>
                  </a:lnTo>
                  <a:lnTo>
                    <a:pt x="17" y="374"/>
                  </a:lnTo>
                  <a:lnTo>
                    <a:pt x="9" y="392"/>
                  </a:lnTo>
                  <a:lnTo>
                    <a:pt x="5" y="412"/>
                  </a:lnTo>
                  <a:lnTo>
                    <a:pt x="1" y="432"/>
                  </a:lnTo>
                  <a:lnTo>
                    <a:pt x="0" y="453"/>
                  </a:lnTo>
                  <a:lnTo>
                    <a:pt x="2" y="474"/>
                  </a:lnTo>
                  <a:lnTo>
                    <a:pt x="7" y="493"/>
                  </a:lnTo>
                  <a:lnTo>
                    <a:pt x="15" y="512"/>
                  </a:lnTo>
                  <a:lnTo>
                    <a:pt x="25" y="528"/>
                  </a:lnTo>
                  <a:lnTo>
                    <a:pt x="38" y="540"/>
                  </a:lnTo>
                  <a:lnTo>
                    <a:pt x="54" y="551"/>
                  </a:lnTo>
                  <a:lnTo>
                    <a:pt x="74" y="558"/>
                  </a:lnTo>
                  <a:lnTo>
                    <a:pt x="97" y="559"/>
                  </a:lnTo>
                  <a:lnTo>
                    <a:pt x="122" y="555"/>
                  </a:lnTo>
                  <a:lnTo>
                    <a:pt x="152" y="547"/>
                  </a:lnTo>
                  <a:lnTo>
                    <a:pt x="184" y="531"/>
                  </a:lnTo>
                  <a:lnTo>
                    <a:pt x="221" y="509"/>
                  </a:lnTo>
                  <a:lnTo>
                    <a:pt x="241" y="517"/>
                  </a:lnTo>
                  <a:lnTo>
                    <a:pt x="263" y="520"/>
                  </a:lnTo>
                  <a:lnTo>
                    <a:pt x="285" y="517"/>
                  </a:lnTo>
                  <a:lnTo>
                    <a:pt x="306" y="513"/>
                  </a:lnTo>
                  <a:lnTo>
                    <a:pt x="326" y="505"/>
                  </a:lnTo>
                  <a:lnTo>
                    <a:pt x="343" y="494"/>
                  </a:lnTo>
                  <a:lnTo>
                    <a:pt x="357" y="483"/>
                  </a:lnTo>
                  <a:lnTo>
                    <a:pt x="364" y="471"/>
                  </a:lnTo>
                  <a:lnTo>
                    <a:pt x="369" y="483"/>
                  </a:lnTo>
                  <a:lnTo>
                    <a:pt x="378" y="490"/>
                  </a:lnTo>
                  <a:lnTo>
                    <a:pt x="392" y="493"/>
                  </a:lnTo>
                  <a:lnTo>
                    <a:pt x="407" y="492"/>
                  </a:lnTo>
                  <a:lnTo>
                    <a:pt x="424" y="489"/>
                  </a:lnTo>
                  <a:lnTo>
                    <a:pt x="439" y="482"/>
                  </a:lnTo>
                  <a:lnTo>
                    <a:pt x="453" y="471"/>
                  </a:lnTo>
                  <a:lnTo>
                    <a:pt x="463" y="459"/>
                  </a:lnTo>
                  <a:lnTo>
                    <a:pt x="459" y="478"/>
                  </a:lnTo>
                  <a:lnTo>
                    <a:pt x="452" y="501"/>
                  </a:lnTo>
                  <a:lnTo>
                    <a:pt x="448" y="527"/>
                  </a:lnTo>
                  <a:lnTo>
                    <a:pt x="448" y="551"/>
                  </a:lnTo>
                  <a:lnTo>
                    <a:pt x="456" y="574"/>
                  </a:lnTo>
                  <a:lnTo>
                    <a:pt x="472" y="593"/>
                  </a:lnTo>
                  <a:lnTo>
                    <a:pt x="502" y="607"/>
                  </a:lnTo>
                  <a:lnTo>
                    <a:pt x="546" y="614"/>
                  </a:lnTo>
                  <a:lnTo>
                    <a:pt x="593" y="614"/>
                  </a:lnTo>
                  <a:lnTo>
                    <a:pt x="629" y="612"/>
                  </a:lnTo>
                  <a:lnTo>
                    <a:pt x="657" y="606"/>
                  </a:lnTo>
                  <a:lnTo>
                    <a:pt x="676" y="597"/>
                  </a:lnTo>
                  <a:lnTo>
                    <a:pt x="690" y="588"/>
                  </a:lnTo>
                  <a:lnTo>
                    <a:pt x="697" y="576"/>
                  </a:lnTo>
                  <a:lnTo>
                    <a:pt x="702" y="563"/>
                  </a:lnTo>
                  <a:lnTo>
                    <a:pt x="704" y="550"/>
                  </a:lnTo>
                  <a:lnTo>
                    <a:pt x="702" y="531"/>
                  </a:lnTo>
                  <a:lnTo>
                    <a:pt x="692" y="513"/>
                  </a:lnTo>
                  <a:lnTo>
                    <a:pt x="677" y="494"/>
                  </a:lnTo>
                  <a:lnTo>
                    <a:pt x="659" y="481"/>
                  </a:lnTo>
                  <a:lnTo>
                    <a:pt x="637" y="469"/>
                  </a:lnTo>
                  <a:lnTo>
                    <a:pt x="615" y="463"/>
                  </a:lnTo>
                  <a:lnTo>
                    <a:pt x="594" y="464"/>
                  </a:lnTo>
                  <a:lnTo>
                    <a:pt x="576" y="474"/>
                  </a:lnTo>
                  <a:lnTo>
                    <a:pt x="586" y="467"/>
                  </a:lnTo>
                  <a:lnTo>
                    <a:pt x="604" y="460"/>
                  </a:lnTo>
                  <a:lnTo>
                    <a:pt x="626" y="456"/>
                  </a:lnTo>
                  <a:lnTo>
                    <a:pt x="649" y="455"/>
                  </a:lnTo>
                  <a:lnTo>
                    <a:pt x="673" y="459"/>
                  </a:lnTo>
                  <a:lnTo>
                    <a:pt x="695" y="469"/>
                  </a:lnTo>
                  <a:lnTo>
                    <a:pt x="712" y="486"/>
                  </a:lnTo>
                  <a:lnTo>
                    <a:pt x="722" y="512"/>
                  </a:lnTo>
                  <a:lnTo>
                    <a:pt x="735" y="516"/>
                  </a:lnTo>
                  <a:lnTo>
                    <a:pt x="751" y="515"/>
                  </a:lnTo>
                  <a:lnTo>
                    <a:pt x="770" y="508"/>
                  </a:lnTo>
                  <a:lnTo>
                    <a:pt x="788" y="498"/>
                  </a:lnTo>
                  <a:lnTo>
                    <a:pt x="803" y="484"/>
                  </a:lnTo>
                  <a:lnTo>
                    <a:pt x="813" y="468"/>
                  </a:lnTo>
                  <a:lnTo>
                    <a:pt x="817" y="451"/>
                  </a:lnTo>
                  <a:lnTo>
                    <a:pt x="812" y="433"/>
                  </a:lnTo>
                  <a:lnTo>
                    <a:pt x="828" y="428"/>
                  </a:lnTo>
                  <a:lnTo>
                    <a:pt x="841" y="408"/>
                  </a:lnTo>
                  <a:lnTo>
                    <a:pt x="850" y="382"/>
                  </a:lnTo>
                  <a:lnTo>
                    <a:pt x="854" y="351"/>
                  </a:lnTo>
                  <a:lnTo>
                    <a:pt x="849" y="322"/>
                  </a:lnTo>
                  <a:lnTo>
                    <a:pt x="836" y="300"/>
                  </a:lnTo>
                  <a:lnTo>
                    <a:pt x="812" y="291"/>
                  </a:lnTo>
                  <a:lnTo>
                    <a:pt x="778" y="300"/>
                  </a:lnTo>
                  <a:lnTo>
                    <a:pt x="773" y="285"/>
                  </a:lnTo>
                  <a:lnTo>
                    <a:pt x="762" y="275"/>
                  </a:lnTo>
                  <a:lnTo>
                    <a:pt x="743" y="269"/>
                  </a:lnTo>
                  <a:lnTo>
                    <a:pt x="722" y="268"/>
                  </a:lnTo>
                  <a:lnTo>
                    <a:pt x="700" y="272"/>
                  </a:lnTo>
                  <a:lnTo>
                    <a:pt x="682" y="283"/>
                  </a:lnTo>
                  <a:lnTo>
                    <a:pt x="668" y="299"/>
                  </a:lnTo>
                  <a:lnTo>
                    <a:pt x="661" y="323"/>
                  </a:lnTo>
                  <a:lnTo>
                    <a:pt x="657" y="316"/>
                  </a:lnTo>
                  <a:lnTo>
                    <a:pt x="649" y="309"/>
                  </a:lnTo>
                  <a:lnTo>
                    <a:pt x="637" y="303"/>
                  </a:lnTo>
                  <a:lnTo>
                    <a:pt x="624" y="299"/>
                  </a:lnTo>
                  <a:lnTo>
                    <a:pt x="609" y="294"/>
                  </a:lnTo>
                  <a:lnTo>
                    <a:pt x="593" y="292"/>
                  </a:lnTo>
                  <a:lnTo>
                    <a:pt x="576" y="291"/>
                  </a:lnTo>
                  <a:lnTo>
                    <a:pt x="559" y="290"/>
                  </a:lnTo>
                  <a:lnTo>
                    <a:pt x="541" y="291"/>
                  </a:lnTo>
                  <a:lnTo>
                    <a:pt x="524" y="294"/>
                  </a:lnTo>
                  <a:lnTo>
                    <a:pt x="508" y="298"/>
                  </a:lnTo>
                  <a:lnTo>
                    <a:pt x="494" y="303"/>
                  </a:lnTo>
                  <a:lnTo>
                    <a:pt x="482" y="311"/>
                  </a:lnTo>
                  <a:lnTo>
                    <a:pt x="471" y="321"/>
                  </a:lnTo>
                  <a:lnTo>
                    <a:pt x="464" y="332"/>
                  </a:lnTo>
                  <a:lnTo>
                    <a:pt x="460" y="346"/>
                  </a:lnTo>
                  <a:lnTo>
                    <a:pt x="454" y="330"/>
                  </a:lnTo>
                  <a:lnTo>
                    <a:pt x="454" y="315"/>
                  </a:lnTo>
                  <a:lnTo>
                    <a:pt x="459" y="301"/>
                  </a:lnTo>
                  <a:lnTo>
                    <a:pt x="467" y="290"/>
                  </a:lnTo>
                  <a:lnTo>
                    <a:pt x="477" y="282"/>
                  </a:lnTo>
                  <a:lnTo>
                    <a:pt x="487" y="276"/>
                  </a:lnTo>
                  <a:lnTo>
                    <a:pt x="499" y="273"/>
                  </a:lnTo>
                  <a:lnTo>
                    <a:pt x="510" y="276"/>
                  </a:lnTo>
                  <a:lnTo>
                    <a:pt x="515" y="260"/>
                  </a:lnTo>
                  <a:lnTo>
                    <a:pt x="527" y="245"/>
                  </a:lnTo>
                  <a:lnTo>
                    <a:pt x="543" y="231"/>
                  </a:lnTo>
                  <a:lnTo>
                    <a:pt x="563" y="221"/>
                  </a:lnTo>
                  <a:lnTo>
                    <a:pt x="588" y="215"/>
                  </a:lnTo>
                  <a:lnTo>
                    <a:pt x="614" y="215"/>
                  </a:lnTo>
                  <a:lnTo>
                    <a:pt x="642" y="224"/>
                  </a:lnTo>
                  <a:lnTo>
                    <a:pt x="669" y="242"/>
                  </a:lnTo>
                  <a:lnTo>
                    <a:pt x="691" y="252"/>
                  </a:lnTo>
                  <a:lnTo>
                    <a:pt x="718" y="249"/>
                  </a:lnTo>
                  <a:lnTo>
                    <a:pt x="743" y="238"/>
                  </a:lnTo>
                  <a:lnTo>
                    <a:pt x="765" y="222"/>
                  </a:lnTo>
                  <a:lnTo>
                    <a:pt x="779" y="203"/>
                  </a:lnTo>
                  <a:lnTo>
                    <a:pt x="783" y="185"/>
                  </a:lnTo>
                  <a:lnTo>
                    <a:pt x="774" y="172"/>
                  </a:lnTo>
                  <a:lnTo>
                    <a:pt x="747" y="165"/>
                  </a:lnTo>
                  <a:lnTo>
                    <a:pt x="753" y="160"/>
                  </a:lnTo>
                  <a:lnTo>
                    <a:pt x="758" y="154"/>
                  </a:lnTo>
                  <a:lnTo>
                    <a:pt x="762" y="147"/>
                  </a:lnTo>
                  <a:lnTo>
                    <a:pt x="762" y="140"/>
                  </a:lnTo>
                  <a:lnTo>
                    <a:pt x="760" y="133"/>
                  </a:lnTo>
                  <a:lnTo>
                    <a:pt x="757" y="127"/>
                  </a:lnTo>
                  <a:lnTo>
                    <a:pt x="751" y="120"/>
                  </a:lnTo>
                  <a:lnTo>
                    <a:pt x="743" y="116"/>
                  </a:lnTo>
                  <a:lnTo>
                    <a:pt x="733" y="111"/>
                  </a:lnTo>
                  <a:lnTo>
                    <a:pt x="720" y="109"/>
                  </a:lnTo>
                  <a:lnTo>
                    <a:pt x="706" y="108"/>
                  </a:lnTo>
                  <a:lnTo>
                    <a:pt x="689" y="108"/>
                  </a:lnTo>
                  <a:lnTo>
                    <a:pt x="671" y="110"/>
                  </a:lnTo>
                  <a:lnTo>
                    <a:pt x="650" y="115"/>
                  </a:lnTo>
                  <a:lnTo>
                    <a:pt x="627" y="122"/>
                  </a:lnTo>
                  <a:lnTo>
                    <a:pt x="601" y="132"/>
                  </a:lnTo>
                  <a:lnTo>
                    <a:pt x="623" y="119"/>
                  </a:lnTo>
                  <a:lnTo>
                    <a:pt x="642" y="101"/>
                  </a:lnTo>
                  <a:lnTo>
                    <a:pt x="654" y="81"/>
                  </a:lnTo>
                  <a:lnTo>
                    <a:pt x="659" y="62"/>
                  </a:lnTo>
                  <a:lnTo>
                    <a:pt x="656" y="47"/>
                  </a:lnTo>
                  <a:lnTo>
                    <a:pt x="642" y="39"/>
                  </a:lnTo>
                  <a:lnTo>
                    <a:pt x="618" y="40"/>
                  </a:lnTo>
                  <a:lnTo>
                    <a:pt x="581" y="55"/>
                  </a:lnTo>
                  <a:lnTo>
                    <a:pt x="594" y="40"/>
                  </a:lnTo>
                  <a:lnTo>
                    <a:pt x="600" y="28"/>
                  </a:lnTo>
                  <a:lnTo>
                    <a:pt x="598" y="18"/>
                  </a:lnTo>
                  <a:lnTo>
                    <a:pt x="589" y="10"/>
                  </a:lnTo>
                  <a:lnTo>
                    <a:pt x="575" y="4"/>
                  </a:lnTo>
                  <a:lnTo>
                    <a:pt x="558" y="1"/>
                  </a:lnTo>
                  <a:lnTo>
                    <a:pt x="537" y="0"/>
                  </a:lnTo>
                  <a:lnTo>
                    <a:pt x="514" y="1"/>
                  </a:lnTo>
                  <a:lnTo>
                    <a:pt x="491" y="4"/>
                  </a:lnTo>
                  <a:lnTo>
                    <a:pt x="469" y="10"/>
                  </a:lnTo>
                  <a:lnTo>
                    <a:pt x="449" y="18"/>
                  </a:lnTo>
                  <a:lnTo>
                    <a:pt x="432" y="28"/>
                  </a:lnTo>
                  <a:lnTo>
                    <a:pt x="419" y="41"/>
                  </a:lnTo>
                  <a:lnTo>
                    <a:pt x="412" y="57"/>
                  </a:lnTo>
                  <a:lnTo>
                    <a:pt x="412" y="74"/>
                  </a:lnTo>
                  <a:lnTo>
                    <a:pt x="421" y="95"/>
                  </a:lnTo>
                  <a:lnTo>
                    <a:pt x="423" y="101"/>
                  </a:lnTo>
                  <a:lnTo>
                    <a:pt x="423" y="108"/>
                  </a:lnTo>
                  <a:lnTo>
                    <a:pt x="421" y="115"/>
                  </a:lnTo>
                  <a:lnTo>
                    <a:pt x="417" y="122"/>
                  </a:lnTo>
                  <a:lnTo>
                    <a:pt x="411" y="128"/>
                  </a:lnTo>
                  <a:lnTo>
                    <a:pt x="406" y="135"/>
                  </a:lnTo>
                  <a:lnTo>
                    <a:pt x="399" y="140"/>
                  </a:lnTo>
                  <a:lnTo>
                    <a:pt x="393" y="145"/>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6" name="Freeform 77"/>
            <p:cNvSpPr>
              <a:spLocks/>
            </p:cNvSpPr>
            <p:nvPr/>
          </p:nvSpPr>
          <p:spPr bwMode="auto">
            <a:xfrm>
              <a:off x="3033" y="1505"/>
              <a:ext cx="1125" cy="308"/>
            </a:xfrm>
            <a:custGeom>
              <a:avLst/>
              <a:gdLst>
                <a:gd name="T0" fmla="*/ 562 w 2252"/>
                <a:gd name="T1" fmla="*/ 154 h 615"/>
                <a:gd name="T2" fmla="*/ 561 w 2252"/>
                <a:gd name="T3" fmla="*/ 34 h 615"/>
                <a:gd name="T4" fmla="*/ 555 w 2252"/>
                <a:gd name="T5" fmla="*/ 28 h 615"/>
                <a:gd name="T6" fmla="*/ 547 w 2252"/>
                <a:gd name="T7" fmla="*/ 19 h 615"/>
                <a:gd name="T8" fmla="*/ 541 w 2252"/>
                <a:gd name="T9" fmla="*/ 13 h 615"/>
                <a:gd name="T10" fmla="*/ 540 w 2252"/>
                <a:gd name="T11" fmla="*/ 11 h 615"/>
                <a:gd name="T12" fmla="*/ 540 w 2252"/>
                <a:gd name="T13" fmla="*/ 2 h 615"/>
                <a:gd name="T14" fmla="*/ 532 w 2252"/>
                <a:gd name="T15" fmla="*/ 0 h 615"/>
                <a:gd name="T16" fmla="*/ 485 w 2252"/>
                <a:gd name="T17" fmla="*/ 9 h 615"/>
                <a:gd name="T18" fmla="*/ 470 w 2252"/>
                <a:gd name="T19" fmla="*/ 30 h 615"/>
                <a:gd name="T20" fmla="*/ 442 w 2252"/>
                <a:gd name="T21" fmla="*/ 54 h 615"/>
                <a:gd name="T22" fmla="*/ 455 w 2252"/>
                <a:gd name="T23" fmla="*/ 33 h 615"/>
                <a:gd name="T24" fmla="*/ 395 w 2252"/>
                <a:gd name="T25" fmla="*/ 16 h 615"/>
                <a:gd name="T26" fmla="*/ 385 w 2252"/>
                <a:gd name="T27" fmla="*/ 10 h 615"/>
                <a:gd name="T28" fmla="*/ 377 w 2252"/>
                <a:gd name="T29" fmla="*/ 16 h 615"/>
                <a:gd name="T30" fmla="*/ 303 w 2252"/>
                <a:gd name="T31" fmla="*/ 51 h 615"/>
                <a:gd name="T32" fmla="*/ 298 w 2252"/>
                <a:gd name="T33" fmla="*/ 26 h 615"/>
                <a:gd name="T34" fmla="*/ 290 w 2252"/>
                <a:gd name="T35" fmla="*/ 14 h 615"/>
                <a:gd name="T36" fmla="*/ 280 w 2252"/>
                <a:gd name="T37" fmla="*/ 16 h 615"/>
                <a:gd name="T38" fmla="*/ 270 w 2252"/>
                <a:gd name="T39" fmla="*/ 35 h 615"/>
                <a:gd name="T40" fmla="*/ 227 w 2252"/>
                <a:gd name="T41" fmla="*/ 32 h 615"/>
                <a:gd name="T42" fmla="*/ 182 w 2252"/>
                <a:gd name="T43" fmla="*/ 31 h 615"/>
                <a:gd name="T44" fmla="*/ 141 w 2252"/>
                <a:gd name="T45" fmla="*/ 51 h 615"/>
                <a:gd name="T46" fmla="*/ 134 w 2252"/>
                <a:gd name="T47" fmla="*/ 44 h 615"/>
                <a:gd name="T48" fmla="*/ 132 w 2252"/>
                <a:gd name="T49" fmla="*/ 28 h 615"/>
                <a:gd name="T50" fmla="*/ 128 w 2252"/>
                <a:gd name="T51" fmla="*/ 16 h 615"/>
                <a:gd name="T52" fmla="*/ 124 w 2252"/>
                <a:gd name="T53" fmla="*/ 16 h 615"/>
                <a:gd name="T54" fmla="*/ 120 w 2252"/>
                <a:gd name="T55" fmla="*/ 18 h 615"/>
                <a:gd name="T56" fmla="*/ 116 w 2252"/>
                <a:gd name="T57" fmla="*/ 13 h 615"/>
                <a:gd name="T58" fmla="*/ 111 w 2252"/>
                <a:gd name="T59" fmla="*/ 13 h 615"/>
                <a:gd name="T60" fmla="*/ 107 w 2252"/>
                <a:gd name="T61" fmla="*/ 22 h 615"/>
                <a:gd name="T62" fmla="*/ 103 w 2252"/>
                <a:gd name="T63" fmla="*/ 30 h 615"/>
                <a:gd name="T64" fmla="*/ 99 w 2252"/>
                <a:gd name="T65" fmla="*/ 41 h 615"/>
                <a:gd name="T66" fmla="*/ 90 w 2252"/>
                <a:gd name="T67" fmla="*/ 52 h 615"/>
                <a:gd name="T68" fmla="*/ 79 w 2252"/>
                <a:gd name="T69" fmla="*/ 27 h 615"/>
                <a:gd name="T70" fmla="*/ 32 w 2252"/>
                <a:gd name="T71" fmla="*/ 14 h 615"/>
                <a:gd name="T72" fmla="*/ 18 w 2252"/>
                <a:gd name="T73" fmla="*/ 54 h 615"/>
                <a:gd name="T74" fmla="*/ 0 w 2252"/>
                <a:gd name="T75" fmla="*/ 154 h 61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52" h="615">
                  <a:moveTo>
                    <a:pt x="0" y="615"/>
                  </a:moveTo>
                  <a:lnTo>
                    <a:pt x="2252" y="615"/>
                  </a:lnTo>
                  <a:lnTo>
                    <a:pt x="2252" y="138"/>
                  </a:lnTo>
                  <a:lnTo>
                    <a:pt x="2248" y="134"/>
                  </a:lnTo>
                  <a:lnTo>
                    <a:pt x="2238" y="123"/>
                  </a:lnTo>
                  <a:lnTo>
                    <a:pt x="2223" y="109"/>
                  </a:lnTo>
                  <a:lnTo>
                    <a:pt x="2207" y="92"/>
                  </a:lnTo>
                  <a:lnTo>
                    <a:pt x="2190" y="74"/>
                  </a:lnTo>
                  <a:lnTo>
                    <a:pt x="2176" y="61"/>
                  </a:lnTo>
                  <a:lnTo>
                    <a:pt x="2165" y="50"/>
                  </a:lnTo>
                  <a:lnTo>
                    <a:pt x="2162" y="48"/>
                  </a:lnTo>
                  <a:lnTo>
                    <a:pt x="2162" y="42"/>
                  </a:lnTo>
                  <a:lnTo>
                    <a:pt x="2162" y="25"/>
                  </a:lnTo>
                  <a:lnTo>
                    <a:pt x="2162" y="8"/>
                  </a:lnTo>
                  <a:lnTo>
                    <a:pt x="2162" y="0"/>
                  </a:lnTo>
                  <a:lnTo>
                    <a:pt x="2132" y="0"/>
                  </a:lnTo>
                  <a:lnTo>
                    <a:pt x="2132" y="33"/>
                  </a:lnTo>
                  <a:lnTo>
                    <a:pt x="1944" y="33"/>
                  </a:lnTo>
                  <a:lnTo>
                    <a:pt x="1858" y="120"/>
                  </a:lnTo>
                  <a:lnTo>
                    <a:pt x="1882" y="120"/>
                  </a:lnTo>
                  <a:lnTo>
                    <a:pt x="1882" y="214"/>
                  </a:lnTo>
                  <a:lnTo>
                    <a:pt x="1772" y="214"/>
                  </a:lnTo>
                  <a:lnTo>
                    <a:pt x="1772" y="132"/>
                  </a:lnTo>
                  <a:lnTo>
                    <a:pt x="1821" y="132"/>
                  </a:lnTo>
                  <a:lnTo>
                    <a:pt x="1776" y="63"/>
                  </a:lnTo>
                  <a:lnTo>
                    <a:pt x="1581" y="63"/>
                  </a:lnTo>
                  <a:lnTo>
                    <a:pt x="1581" y="39"/>
                  </a:lnTo>
                  <a:lnTo>
                    <a:pt x="1542" y="39"/>
                  </a:lnTo>
                  <a:lnTo>
                    <a:pt x="1542" y="63"/>
                  </a:lnTo>
                  <a:lnTo>
                    <a:pt x="1512" y="63"/>
                  </a:lnTo>
                  <a:lnTo>
                    <a:pt x="1454" y="204"/>
                  </a:lnTo>
                  <a:lnTo>
                    <a:pt x="1214" y="204"/>
                  </a:lnTo>
                  <a:lnTo>
                    <a:pt x="1208" y="147"/>
                  </a:lnTo>
                  <a:lnTo>
                    <a:pt x="1196" y="103"/>
                  </a:lnTo>
                  <a:lnTo>
                    <a:pt x="1180" y="72"/>
                  </a:lnTo>
                  <a:lnTo>
                    <a:pt x="1162" y="55"/>
                  </a:lnTo>
                  <a:lnTo>
                    <a:pt x="1141" y="51"/>
                  </a:lnTo>
                  <a:lnTo>
                    <a:pt x="1120" y="64"/>
                  </a:lnTo>
                  <a:lnTo>
                    <a:pt x="1099" y="92"/>
                  </a:lnTo>
                  <a:lnTo>
                    <a:pt x="1082" y="137"/>
                  </a:lnTo>
                  <a:lnTo>
                    <a:pt x="1012" y="0"/>
                  </a:lnTo>
                  <a:lnTo>
                    <a:pt x="909" y="126"/>
                  </a:lnTo>
                  <a:lnTo>
                    <a:pt x="824" y="5"/>
                  </a:lnTo>
                  <a:lnTo>
                    <a:pt x="728" y="123"/>
                  </a:lnTo>
                  <a:lnTo>
                    <a:pt x="566" y="123"/>
                  </a:lnTo>
                  <a:lnTo>
                    <a:pt x="566" y="204"/>
                  </a:lnTo>
                  <a:lnTo>
                    <a:pt x="538" y="208"/>
                  </a:lnTo>
                  <a:lnTo>
                    <a:pt x="537" y="176"/>
                  </a:lnTo>
                  <a:lnTo>
                    <a:pt x="534" y="141"/>
                  </a:lnTo>
                  <a:lnTo>
                    <a:pt x="529" y="110"/>
                  </a:lnTo>
                  <a:lnTo>
                    <a:pt x="522" y="83"/>
                  </a:lnTo>
                  <a:lnTo>
                    <a:pt x="514" y="64"/>
                  </a:lnTo>
                  <a:lnTo>
                    <a:pt x="505" y="56"/>
                  </a:lnTo>
                  <a:lnTo>
                    <a:pt x="496" y="63"/>
                  </a:lnTo>
                  <a:lnTo>
                    <a:pt x="485" y="88"/>
                  </a:lnTo>
                  <a:lnTo>
                    <a:pt x="481" y="71"/>
                  </a:lnTo>
                  <a:lnTo>
                    <a:pt x="474" y="57"/>
                  </a:lnTo>
                  <a:lnTo>
                    <a:pt x="466" y="49"/>
                  </a:lnTo>
                  <a:lnTo>
                    <a:pt x="455" y="47"/>
                  </a:lnTo>
                  <a:lnTo>
                    <a:pt x="446" y="51"/>
                  </a:lnTo>
                  <a:lnTo>
                    <a:pt x="437" y="65"/>
                  </a:lnTo>
                  <a:lnTo>
                    <a:pt x="430" y="88"/>
                  </a:lnTo>
                  <a:lnTo>
                    <a:pt x="427" y="123"/>
                  </a:lnTo>
                  <a:lnTo>
                    <a:pt x="415" y="119"/>
                  </a:lnTo>
                  <a:lnTo>
                    <a:pt x="405" y="132"/>
                  </a:lnTo>
                  <a:lnTo>
                    <a:pt x="399" y="163"/>
                  </a:lnTo>
                  <a:lnTo>
                    <a:pt x="397" y="208"/>
                  </a:lnTo>
                  <a:lnTo>
                    <a:pt x="363" y="208"/>
                  </a:lnTo>
                  <a:lnTo>
                    <a:pt x="363" y="153"/>
                  </a:lnTo>
                  <a:lnTo>
                    <a:pt x="317" y="107"/>
                  </a:lnTo>
                  <a:lnTo>
                    <a:pt x="180" y="107"/>
                  </a:lnTo>
                  <a:lnTo>
                    <a:pt x="128" y="55"/>
                  </a:lnTo>
                  <a:lnTo>
                    <a:pt x="74" y="135"/>
                  </a:lnTo>
                  <a:lnTo>
                    <a:pt x="74" y="216"/>
                  </a:lnTo>
                  <a:lnTo>
                    <a:pt x="2" y="216"/>
                  </a:lnTo>
                  <a:lnTo>
                    <a:pt x="0" y="615"/>
                  </a:lnTo>
                  <a:close/>
                </a:path>
              </a:pathLst>
            </a:custGeom>
            <a:solidFill>
              <a:srgbClr val="D8C6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7" name="Freeform 78"/>
            <p:cNvSpPr>
              <a:spLocks/>
            </p:cNvSpPr>
            <p:nvPr/>
          </p:nvSpPr>
          <p:spPr bwMode="auto">
            <a:xfrm>
              <a:off x="3058" y="1494"/>
              <a:ext cx="176" cy="319"/>
            </a:xfrm>
            <a:custGeom>
              <a:avLst/>
              <a:gdLst>
                <a:gd name="T0" fmla="*/ 38 w 351"/>
                <a:gd name="T1" fmla="*/ 1 h 638"/>
                <a:gd name="T2" fmla="*/ 30 w 351"/>
                <a:gd name="T3" fmla="*/ 12 h 638"/>
                <a:gd name="T4" fmla="*/ 24 w 351"/>
                <a:gd name="T5" fmla="*/ 30 h 638"/>
                <a:gd name="T6" fmla="*/ 21 w 351"/>
                <a:gd name="T7" fmla="*/ 47 h 638"/>
                <a:gd name="T8" fmla="*/ 19 w 351"/>
                <a:gd name="T9" fmla="*/ 48 h 638"/>
                <a:gd name="T10" fmla="*/ 17 w 351"/>
                <a:gd name="T11" fmla="*/ 37 h 638"/>
                <a:gd name="T12" fmla="*/ 12 w 351"/>
                <a:gd name="T13" fmla="*/ 47 h 638"/>
                <a:gd name="T14" fmla="*/ 8 w 351"/>
                <a:gd name="T15" fmla="*/ 67 h 638"/>
                <a:gd name="T16" fmla="*/ 8 w 351"/>
                <a:gd name="T17" fmla="*/ 81 h 638"/>
                <a:gd name="T18" fmla="*/ 12 w 351"/>
                <a:gd name="T19" fmla="*/ 90 h 638"/>
                <a:gd name="T20" fmla="*/ 12 w 351"/>
                <a:gd name="T21" fmla="*/ 91 h 638"/>
                <a:gd name="T22" fmla="*/ 7 w 351"/>
                <a:gd name="T23" fmla="*/ 88 h 638"/>
                <a:gd name="T24" fmla="*/ 4 w 351"/>
                <a:gd name="T25" fmla="*/ 86 h 638"/>
                <a:gd name="T26" fmla="*/ 3 w 351"/>
                <a:gd name="T27" fmla="*/ 84 h 638"/>
                <a:gd name="T28" fmla="*/ 2 w 351"/>
                <a:gd name="T29" fmla="*/ 92 h 638"/>
                <a:gd name="T30" fmla="*/ 0 w 351"/>
                <a:gd name="T31" fmla="*/ 114 h 638"/>
                <a:gd name="T32" fmla="*/ 2 w 351"/>
                <a:gd name="T33" fmla="*/ 137 h 638"/>
                <a:gd name="T34" fmla="*/ 10 w 351"/>
                <a:gd name="T35" fmla="*/ 155 h 638"/>
                <a:gd name="T36" fmla="*/ 18 w 351"/>
                <a:gd name="T37" fmla="*/ 160 h 638"/>
                <a:gd name="T38" fmla="*/ 25 w 351"/>
                <a:gd name="T39" fmla="*/ 160 h 638"/>
                <a:gd name="T40" fmla="*/ 34 w 351"/>
                <a:gd name="T41" fmla="*/ 160 h 638"/>
                <a:gd name="T42" fmla="*/ 44 w 351"/>
                <a:gd name="T43" fmla="*/ 160 h 638"/>
                <a:gd name="T44" fmla="*/ 54 w 351"/>
                <a:gd name="T45" fmla="*/ 160 h 638"/>
                <a:gd name="T46" fmla="*/ 63 w 351"/>
                <a:gd name="T47" fmla="*/ 160 h 638"/>
                <a:gd name="T48" fmla="*/ 71 w 351"/>
                <a:gd name="T49" fmla="*/ 160 h 638"/>
                <a:gd name="T50" fmla="*/ 75 w 351"/>
                <a:gd name="T51" fmla="*/ 160 h 638"/>
                <a:gd name="T52" fmla="*/ 79 w 351"/>
                <a:gd name="T53" fmla="*/ 156 h 638"/>
                <a:gd name="T54" fmla="*/ 84 w 351"/>
                <a:gd name="T55" fmla="*/ 141 h 638"/>
                <a:gd name="T56" fmla="*/ 88 w 351"/>
                <a:gd name="T57" fmla="*/ 123 h 638"/>
                <a:gd name="T58" fmla="*/ 88 w 351"/>
                <a:gd name="T59" fmla="*/ 107 h 638"/>
                <a:gd name="T60" fmla="*/ 86 w 351"/>
                <a:gd name="T61" fmla="*/ 104 h 638"/>
                <a:gd name="T62" fmla="*/ 83 w 351"/>
                <a:gd name="T63" fmla="*/ 111 h 638"/>
                <a:gd name="T64" fmla="*/ 80 w 351"/>
                <a:gd name="T65" fmla="*/ 116 h 638"/>
                <a:gd name="T66" fmla="*/ 77 w 351"/>
                <a:gd name="T67" fmla="*/ 119 h 638"/>
                <a:gd name="T68" fmla="*/ 78 w 351"/>
                <a:gd name="T69" fmla="*/ 116 h 638"/>
                <a:gd name="T70" fmla="*/ 81 w 351"/>
                <a:gd name="T71" fmla="*/ 104 h 638"/>
                <a:gd name="T72" fmla="*/ 82 w 351"/>
                <a:gd name="T73" fmla="*/ 86 h 638"/>
                <a:gd name="T74" fmla="*/ 78 w 351"/>
                <a:gd name="T75" fmla="*/ 64 h 638"/>
                <a:gd name="T76" fmla="*/ 74 w 351"/>
                <a:gd name="T77" fmla="*/ 56 h 638"/>
                <a:gd name="T78" fmla="*/ 72 w 351"/>
                <a:gd name="T79" fmla="*/ 62 h 638"/>
                <a:gd name="T80" fmla="*/ 68 w 351"/>
                <a:gd name="T81" fmla="*/ 67 h 638"/>
                <a:gd name="T82" fmla="*/ 65 w 351"/>
                <a:gd name="T83" fmla="*/ 71 h 638"/>
                <a:gd name="T84" fmla="*/ 66 w 351"/>
                <a:gd name="T85" fmla="*/ 67 h 638"/>
                <a:gd name="T86" fmla="*/ 66 w 351"/>
                <a:gd name="T87" fmla="*/ 52 h 638"/>
                <a:gd name="T88" fmla="*/ 65 w 351"/>
                <a:gd name="T89" fmla="*/ 35 h 638"/>
                <a:gd name="T90" fmla="*/ 60 w 351"/>
                <a:gd name="T91" fmla="*/ 18 h 638"/>
                <a:gd name="T92" fmla="*/ 57 w 351"/>
                <a:gd name="T93" fmla="*/ 19 h 638"/>
                <a:gd name="T94" fmla="*/ 54 w 351"/>
                <a:gd name="T95" fmla="*/ 28 h 638"/>
                <a:gd name="T96" fmla="*/ 53 w 351"/>
                <a:gd name="T97" fmla="*/ 25 h 638"/>
                <a:gd name="T98" fmla="*/ 50 w 351"/>
                <a:gd name="T99" fmla="*/ 16 h 638"/>
                <a:gd name="T100" fmla="*/ 46 w 351"/>
                <a:gd name="T101" fmla="*/ 7 h 638"/>
                <a:gd name="T102" fmla="*/ 42 w 351"/>
                <a:gd name="T103" fmla="*/ 1 h 6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51" h="638">
                  <a:moveTo>
                    <a:pt x="166" y="0"/>
                  </a:moveTo>
                  <a:lnTo>
                    <a:pt x="150" y="4"/>
                  </a:lnTo>
                  <a:lnTo>
                    <a:pt x="134" y="22"/>
                  </a:lnTo>
                  <a:lnTo>
                    <a:pt x="119" y="48"/>
                  </a:lnTo>
                  <a:lnTo>
                    <a:pt x="106" y="81"/>
                  </a:lnTo>
                  <a:lnTo>
                    <a:pt x="95" y="118"/>
                  </a:lnTo>
                  <a:lnTo>
                    <a:pt x="86" y="154"/>
                  </a:lnTo>
                  <a:lnTo>
                    <a:pt x="82" y="186"/>
                  </a:lnTo>
                  <a:lnTo>
                    <a:pt x="81" y="211"/>
                  </a:lnTo>
                  <a:lnTo>
                    <a:pt x="74" y="192"/>
                  </a:lnTo>
                  <a:lnTo>
                    <a:pt x="69" y="168"/>
                  </a:lnTo>
                  <a:lnTo>
                    <a:pt x="65" y="148"/>
                  </a:lnTo>
                  <a:lnTo>
                    <a:pt x="63" y="140"/>
                  </a:lnTo>
                  <a:lnTo>
                    <a:pt x="46" y="188"/>
                  </a:lnTo>
                  <a:lnTo>
                    <a:pt x="35" y="230"/>
                  </a:lnTo>
                  <a:lnTo>
                    <a:pt x="30" y="267"/>
                  </a:lnTo>
                  <a:lnTo>
                    <a:pt x="29" y="298"/>
                  </a:lnTo>
                  <a:lnTo>
                    <a:pt x="31" y="323"/>
                  </a:lnTo>
                  <a:lnTo>
                    <a:pt x="38" y="343"/>
                  </a:lnTo>
                  <a:lnTo>
                    <a:pt x="46" y="359"/>
                  </a:lnTo>
                  <a:lnTo>
                    <a:pt x="55" y="369"/>
                  </a:lnTo>
                  <a:lnTo>
                    <a:pt x="45" y="362"/>
                  </a:lnTo>
                  <a:lnTo>
                    <a:pt x="36" y="356"/>
                  </a:lnTo>
                  <a:lnTo>
                    <a:pt x="28" y="351"/>
                  </a:lnTo>
                  <a:lnTo>
                    <a:pt x="21" y="345"/>
                  </a:lnTo>
                  <a:lnTo>
                    <a:pt x="15" y="341"/>
                  </a:lnTo>
                  <a:lnTo>
                    <a:pt x="12" y="338"/>
                  </a:lnTo>
                  <a:lnTo>
                    <a:pt x="9" y="336"/>
                  </a:lnTo>
                  <a:lnTo>
                    <a:pt x="8" y="334"/>
                  </a:lnTo>
                  <a:lnTo>
                    <a:pt x="5" y="367"/>
                  </a:lnTo>
                  <a:lnTo>
                    <a:pt x="1" y="407"/>
                  </a:lnTo>
                  <a:lnTo>
                    <a:pt x="0" y="453"/>
                  </a:lnTo>
                  <a:lnTo>
                    <a:pt x="1" y="499"/>
                  </a:lnTo>
                  <a:lnTo>
                    <a:pt x="7" y="545"/>
                  </a:lnTo>
                  <a:lnTo>
                    <a:pt x="18" y="585"/>
                  </a:lnTo>
                  <a:lnTo>
                    <a:pt x="37" y="618"/>
                  </a:lnTo>
                  <a:lnTo>
                    <a:pt x="65" y="638"/>
                  </a:lnTo>
                  <a:lnTo>
                    <a:pt x="71" y="638"/>
                  </a:lnTo>
                  <a:lnTo>
                    <a:pt x="83" y="638"/>
                  </a:lnTo>
                  <a:lnTo>
                    <a:pt x="97" y="638"/>
                  </a:lnTo>
                  <a:lnTo>
                    <a:pt x="114" y="638"/>
                  </a:lnTo>
                  <a:lnTo>
                    <a:pt x="133" y="638"/>
                  </a:lnTo>
                  <a:lnTo>
                    <a:pt x="152" y="638"/>
                  </a:lnTo>
                  <a:lnTo>
                    <a:pt x="173" y="638"/>
                  </a:lnTo>
                  <a:lnTo>
                    <a:pt x="194" y="638"/>
                  </a:lnTo>
                  <a:lnTo>
                    <a:pt x="214" y="638"/>
                  </a:lnTo>
                  <a:lnTo>
                    <a:pt x="234" y="638"/>
                  </a:lnTo>
                  <a:lnTo>
                    <a:pt x="252" y="638"/>
                  </a:lnTo>
                  <a:lnTo>
                    <a:pt x="268" y="638"/>
                  </a:lnTo>
                  <a:lnTo>
                    <a:pt x="282" y="638"/>
                  </a:lnTo>
                  <a:lnTo>
                    <a:pt x="293" y="638"/>
                  </a:lnTo>
                  <a:lnTo>
                    <a:pt x="300" y="638"/>
                  </a:lnTo>
                  <a:lnTo>
                    <a:pt x="302" y="638"/>
                  </a:lnTo>
                  <a:lnTo>
                    <a:pt x="315" y="621"/>
                  </a:lnTo>
                  <a:lnTo>
                    <a:pt x="326" y="594"/>
                  </a:lnTo>
                  <a:lnTo>
                    <a:pt x="336" y="562"/>
                  </a:lnTo>
                  <a:lnTo>
                    <a:pt x="345" y="527"/>
                  </a:lnTo>
                  <a:lnTo>
                    <a:pt x="349" y="491"/>
                  </a:lnTo>
                  <a:lnTo>
                    <a:pt x="351" y="456"/>
                  </a:lnTo>
                  <a:lnTo>
                    <a:pt x="350" y="427"/>
                  </a:lnTo>
                  <a:lnTo>
                    <a:pt x="345" y="402"/>
                  </a:lnTo>
                  <a:lnTo>
                    <a:pt x="342" y="416"/>
                  </a:lnTo>
                  <a:lnTo>
                    <a:pt x="338" y="430"/>
                  </a:lnTo>
                  <a:lnTo>
                    <a:pt x="332" y="441"/>
                  </a:lnTo>
                  <a:lnTo>
                    <a:pt x="326" y="453"/>
                  </a:lnTo>
                  <a:lnTo>
                    <a:pt x="319" y="462"/>
                  </a:lnTo>
                  <a:lnTo>
                    <a:pt x="313" y="469"/>
                  </a:lnTo>
                  <a:lnTo>
                    <a:pt x="308" y="476"/>
                  </a:lnTo>
                  <a:lnTo>
                    <a:pt x="302" y="479"/>
                  </a:lnTo>
                  <a:lnTo>
                    <a:pt x="309" y="464"/>
                  </a:lnTo>
                  <a:lnTo>
                    <a:pt x="317" y="441"/>
                  </a:lnTo>
                  <a:lnTo>
                    <a:pt x="323" y="413"/>
                  </a:lnTo>
                  <a:lnTo>
                    <a:pt x="327" y="379"/>
                  </a:lnTo>
                  <a:lnTo>
                    <a:pt x="328" y="341"/>
                  </a:lnTo>
                  <a:lnTo>
                    <a:pt x="324" y="300"/>
                  </a:lnTo>
                  <a:lnTo>
                    <a:pt x="312" y="256"/>
                  </a:lnTo>
                  <a:lnTo>
                    <a:pt x="293" y="211"/>
                  </a:lnTo>
                  <a:lnTo>
                    <a:pt x="293" y="222"/>
                  </a:lnTo>
                  <a:lnTo>
                    <a:pt x="289" y="234"/>
                  </a:lnTo>
                  <a:lnTo>
                    <a:pt x="285" y="246"/>
                  </a:lnTo>
                  <a:lnTo>
                    <a:pt x="278" y="257"/>
                  </a:lnTo>
                  <a:lnTo>
                    <a:pt x="271" y="268"/>
                  </a:lnTo>
                  <a:lnTo>
                    <a:pt x="265" y="276"/>
                  </a:lnTo>
                  <a:lnTo>
                    <a:pt x="260" y="282"/>
                  </a:lnTo>
                  <a:lnTo>
                    <a:pt x="259" y="284"/>
                  </a:lnTo>
                  <a:lnTo>
                    <a:pt x="262" y="267"/>
                  </a:lnTo>
                  <a:lnTo>
                    <a:pt x="263" y="240"/>
                  </a:lnTo>
                  <a:lnTo>
                    <a:pt x="263" y="208"/>
                  </a:lnTo>
                  <a:lnTo>
                    <a:pt x="262" y="172"/>
                  </a:lnTo>
                  <a:lnTo>
                    <a:pt x="257" y="137"/>
                  </a:lnTo>
                  <a:lnTo>
                    <a:pt x="249" y="102"/>
                  </a:lnTo>
                  <a:lnTo>
                    <a:pt x="239" y="72"/>
                  </a:lnTo>
                  <a:lnTo>
                    <a:pt x="225" y="50"/>
                  </a:lnTo>
                  <a:lnTo>
                    <a:pt x="225" y="73"/>
                  </a:lnTo>
                  <a:lnTo>
                    <a:pt x="220" y="94"/>
                  </a:lnTo>
                  <a:lnTo>
                    <a:pt x="214" y="109"/>
                  </a:lnTo>
                  <a:lnTo>
                    <a:pt x="212" y="115"/>
                  </a:lnTo>
                  <a:lnTo>
                    <a:pt x="210" y="99"/>
                  </a:lnTo>
                  <a:lnTo>
                    <a:pt x="205" y="80"/>
                  </a:lnTo>
                  <a:lnTo>
                    <a:pt x="197" y="61"/>
                  </a:lnTo>
                  <a:lnTo>
                    <a:pt x="189" y="42"/>
                  </a:lnTo>
                  <a:lnTo>
                    <a:pt x="181" y="26"/>
                  </a:lnTo>
                  <a:lnTo>
                    <a:pt x="173" y="12"/>
                  </a:lnTo>
                  <a:lnTo>
                    <a:pt x="168" y="3"/>
                  </a:lnTo>
                  <a:lnTo>
                    <a:pt x="166" y="0"/>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8" name="Freeform 79"/>
            <p:cNvSpPr>
              <a:spLocks/>
            </p:cNvSpPr>
            <p:nvPr/>
          </p:nvSpPr>
          <p:spPr bwMode="auto">
            <a:xfrm>
              <a:off x="3127" y="1589"/>
              <a:ext cx="379" cy="224"/>
            </a:xfrm>
            <a:custGeom>
              <a:avLst/>
              <a:gdLst>
                <a:gd name="T0" fmla="*/ 0 w 758"/>
                <a:gd name="T1" fmla="*/ 57 h 449"/>
                <a:gd name="T2" fmla="*/ 38 w 758"/>
                <a:gd name="T3" fmla="*/ 0 h 449"/>
                <a:gd name="T4" fmla="*/ 75 w 758"/>
                <a:gd name="T5" fmla="*/ 57 h 449"/>
                <a:gd name="T6" fmla="*/ 190 w 758"/>
                <a:gd name="T7" fmla="*/ 57 h 449"/>
                <a:gd name="T8" fmla="*/ 190 w 758"/>
                <a:gd name="T9" fmla="*/ 112 h 449"/>
                <a:gd name="T10" fmla="*/ 0 w 758"/>
                <a:gd name="T11" fmla="*/ 112 h 449"/>
                <a:gd name="T12" fmla="*/ 0 w 758"/>
                <a:gd name="T13" fmla="*/ 57 h 4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8" h="449">
                  <a:moveTo>
                    <a:pt x="0" y="228"/>
                  </a:moveTo>
                  <a:lnTo>
                    <a:pt x="150" y="0"/>
                  </a:lnTo>
                  <a:lnTo>
                    <a:pt x="299" y="228"/>
                  </a:lnTo>
                  <a:lnTo>
                    <a:pt x="758" y="228"/>
                  </a:lnTo>
                  <a:lnTo>
                    <a:pt x="758" y="449"/>
                  </a:lnTo>
                  <a:lnTo>
                    <a:pt x="0" y="449"/>
                  </a:lnTo>
                  <a:lnTo>
                    <a:pt x="0" y="228"/>
                  </a:lnTo>
                  <a:close/>
                </a:path>
              </a:pathLst>
            </a:custGeom>
            <a:solidFill>
              <a:srgbClr val="B2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19" name="Freeform 80"/>
            <p:cNvSpPr>
              <a:spLocks/>
            </p:cNvSpPr>
            <p:nvPr/>
          </p:nvSpPr>
          <p:spPr bwMode="auto">
            <a:xfrm>
              <a:off x="3124" y="1570"/>
              <a:ext cx="386" cy="133"/>
            </a:xfrm>
            <a:custGeom>
              <a:avLst/>
              <a:gdLst>
                <a:gd name="T0" fmla="*/ 191 w 770"/>
                <a:gd name="T1" fmla="*/ 67 h 264"/>
                <a:gd name="T2" fmla="*/ 76 w 770"/>
                <a:gd name="T3" fmla="*/ 67 h 264"/>
                <a:gd name="T4" fmla="*/ 39 w 770"/>
                <a:gd name="T5" fmla="*/ 9 h 264"/>
                <a:gd name="T6" fmla="*/ 2 w 770"/>
                <a:gd name="T7" fmla="*/ 67 h 264"/>
                <a:gd name="T8" fmla="*/ 0 w 770"/>
                <a:gd name="T9" fmla="*/ 60 h 264"/>
                <a:gd name="T10" fmla="*/ 39 w 770"/>
                <a:gd name="T11" fmla="*/ 0 h 264"/>
                <a:gd name="T12" fmla="*/ 78 w 770"/>
                <a:gd name="T13" fmla="*/ 60 h 264"/>
                <a:gd name="T14" fmla="*/ 194 w 770"/>
                <a:gd name="T15" fmla="*/ 60 h 264"/>
                <a:gd name="T16" fmla="*/ 191 w 770"/>
                <a:gd name="T17" fmla="*/ 67 h 2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70" h="264">
                  <a:moveTo>
                    <a:pt x="763" y="264"/>
                  </a:moveTo>
                  <a:lnTo>
                    <a:pt x="304" y="264"/>
                  </a:lnTo>
                  <a:lnTo>
                    <a:pt x="155" y="36"/>
                  </a:lnTo>
                  <a:lnTo>
                    <a:pt x="5" y="264"/>
                  </a:lnTo>
                  <a:lnTo>
                    <a:pt x="0" y="237"/>
                  </a:lnTo>
                  <a:lnTo>
                    <a:pt x="155" y="0"/>
                  </a:lnTo>
                  <a:lnTo>
                    <a:pt x="309" y="237"/>
                  </a:lnTo>
                  <a:lnTo>
                    <a:pt x="770" y="237"/>
                  </a:lnTo>
                  <a:lnTo>
                    <a:pt x="763" y="2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20" name="Rectangle 81"/>
            <p:cNvSpPr>
              <a:spLocks noChangeArrowheads="1"/>
            </p:cNvSpPr>
            <p:nvPr/>
          </p:nvSpPr>
          <p:spPr bwMode="auto">
            <a:xfrm>
              <a:off x="3138" y="1711"/>
              <a:ext cx="134" cy="1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21" name="Freeform 82"/>
            <p:cNvSpPr>
              <a:spLocks/>
            </p:cNvSpPr>
            <p:nvPr/>
          </p:nvSpPr>
          <p:spPr bwMode="auto">
            <a:xfrm>
              <a:off x="3202" y="1570"/>
              <a:ext cx="308" cy="119"/>
            </a:xfrm>
            <a:custGeom>
              <a:avLst/>
              <a:gdLst>
                <a:gd name="T0" fmla="*/ 0 w 615"/>
                <a:gd name="T1" fmla="*/ 0 h 237"/>
                <a:gd name="T2" fmla="*/ 39 w 615"/>
                <a:gd name="T3" fmla="*/ 60 h 237"/>
                <a:gd name="T4" fmla="*/ 154 w 615"/>
                <a:gd name="T5" fmla="*/ 60 h 237"/>
                <a:gd name="T6" fmla="*/ 115 w 615"/>
                <a:gd name="T7" fmla="*/ 0 h 237"/>
                <a:gd name="T8" fmla="*/ 0 w 615"/>
                <a:gd name="T9" fmla="*/ 0 h 2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15" h="237">
                  <a:moveTo>
                    <a:pt x="0" y="0"/>
                  </a:moveTo>
                  <a:lnTo>
                    <a:pt x="154" y="237"/>
                  </a:lnTo>
                  <a:lnTo>
                    <a:pt x="615" y="237"/>
                  </a:lnTo>
                  <a:lnTo>
                    <a:pt x="460" y="0"/>
                  </a:lnTo>
                  <a:lnTo>
                    <a:pt x="0" y="0"/>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22" name="Rectangle 83"/>
            <p:cNvSpPr>
              <a:spLocks noChangeArrowheads="1"/>
            </p:cNvSpPr>
            <p:nvPr/>
          </p:nvSpPr>
          <p:spPr bwMode="auto">
            <a:xfrm>
              <a:off x="3147" y="1719"/>
              <a:ext cx="114" cy="94"/>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23" name="Rectangle 84"/>
            <p:cNvSpPr>
              <a:spLocks noChangeArrowheads="1"/>
            </p:cNvSpPr>
            <p:nvPr/>
          </p:nvSpPr>
          <p:spPr bwMode="auto">
            <a:xfrm>
              <a:off x="3032" y="1813"/>
              <a:ext cx="1126" cy="221"/>
            </a:xfrm>
            <a:prstGeom prst="rect">
              <a:avLst/>
            </a:prstGeom>
            <a:solidFill>
              <a:srgbClr val="33BF0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24" name="Freeform 85"/>
            <p:cNvSpPr>
              <a:spLocks/>
            </p:cNvSpPr>
            <p:nvPr/>
          </p:nvSpPr>
          <p:spPr bwMode="auto">
            <a:xfrm>
              <a:off x="3485" y="1432"/>
              <a:ext cx="435" cy="205"/>
            </a:xfrm>
            <a:custGeom>
              <a:avLst/>
              <a:gdLst>
                <a:gd name="T0" fmla="*/ 95 w 871"/>
                <a:gd name="T1" fmla="*/ 19 h 409"/>
                <a:gd name="T2" fmla="*/ 217 w 871"/>
                <a:gd name="T3" fmla="*/ 19 h 409"/>
                <a:gd name="T4" fmla="*/ 163 w 871"/>
                <a:gd name="T5" fmla="*/ 103 h 409"/>
                <a:gd name="T6" fmla="*/ 0 w 871"/>
                <a:gd name="T7" fmla="*/ 103 h 409"/>
                <a:gd name="T8" fmla="*/ 55 w 871"/>
                <a:gd name="T9" fmla="*/ 19 h 409"/>
                <a:gd name="T10" fmla="*/ 76 w 871"/>
                <a:gd name="T11" fmla="*/ 19 h 409"/>
                <a:gd name="T12" fmla="*/ 76 w 871"/>
                <a:gd name="T13" fmla="*/ 0 h 409"/>
                <a:gd name="T14" fmla="*/ 95 w 871"/>
                <a:gd name="T15" fmla="*/ 0 h 409"/>
                <a:gd name="T16" fmla="*/ 95 w 871"/>
                <a:gd name="T17" fmla="*/ 19 h 40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1" h="409">
                  <a:moveTo>
                    <a:pt x="380" y="73"/>
                  </a:moveTo>
                  <a:lnTo>
                    <a:pt x="871" y="73"/>
                  </a:lnTo>
                  <a:lnTo>
                    <a:pt x="652" y="409"/>
                  </a:lnTo>
                  <a:lnTo>
                    <a:pt x="0" y="409"/>
                  </a:lnTo>
                  <a:lnTo>
                    <a:pt x="220" y="73"/>
                  </a:lnTo>
                  <a:lnTo>
                    <a:pt x="306" y="73"/>
                  </a:lnTo>
                  <a:lnTo>
                    <a:pt x="306" y="0"/>
                  </a:lnTo>
                  <a:lnTo>
                    <a:pt x="380" y="0"/>
                  </a:lnTo>
                  <a:lnTo>
                    <a:pt x="380" y="73"/>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25" name="Freeform 86"/>
            <p:cNvSpPr>
              <a:spLocks/>
            </p:cNvSpPr>
            <p:nvPr/>
          </p:nvSpPr>
          <p:spPr bwMode="auto">
            <a:xfrm>
              <a:off x="3489" y="1495"/>
              <a:ext cx="537" cy="318"/>
            </a:xfrm>
            <a:custGeom>
              <a:avLst/>
              <a:gdLst>
                <a:gd name="T0" fmla="*/ 269 w 1073"/>
                <a:gd name="T1" fmla="*/ 81 h 636"/>
                <a:gd name="T2" fmla="*/ 216 w 1073"/>
                <a:gd name="T3" fmla="*/ 0 h 636"/>
                <a:gd name="T4" fmla="*/ 163 w 1073"/>
                <a:gd name="T5" fmla="*/ 81 h 636"/>
                <a:gd name="T6" fmla="*/ 0 w 1073"/>
                <a:gd name="T7" fmla="*/ 81 h 636"/>
                <a:gd name="T8" fmla="*/ 0 w 1073"/>
                <a:gd name="T9" fmla="*/ 159 h 636"/>
                <a:gd name="T10" fmla="*/ 269 w 1073"/>
                <a:gd name="T11" fmla="*/ 159 h 636"/>
                <a:gd name="T12" fmla="*/ 269 w 1073"/>
                <a:gd name="T13" fmla="*/ 81 h 6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3" h="636">
                  <a:moveTo>
                    <a:pt x="1073" y="323"/>
                  </a:moveTo>
                  <a:lnTo>
                    <a:pt x="862" y="0"/>
                  </a:lnTo>
                  <a:lnTo>
                    <a:pt x="651" y="323"/>
                  </a:lnTo>
                  <a:lnTo>
                    <a:pt x="0" y="323"/>
                  </a:lnTo>
                  <a:lnTo>
                    <a:pt x="0" y="636"/>
                  </a:lnTo>
                  <a:lnTo>
                    <a:pt x="1073" y="636"/>
                  </a:lnTo>
                  <a:lnTo>
                    <a:pt x="1073" y="323"/>
                  </a:lnTo>
                  <a:close/>
                </a:path>
              </a:pathLst>
            </a:custGeom>
            <a:solidFill>
              <a:srgbClr val="B26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26" name="Rectangle 87"/>
            <p:cNvSpPr>
              <a:spLocks noChangeArrowheads="1"/>
            </p:cNvSpPr>
            <p:nvPr/>
          </p:nvSpPr>
          <p:spPr bwMode="auto">
            <a:xfrm>
              <a:off x="3498" y="1668"/>
              <a:ext cx="312" cy="139"/>
            </a:xfrm>
            <a:prstGeom prst="rect">
              <a:avLst/>
            </a:prstGeom>
            <a:solidFill>
              <a:srgbClr val="D8B2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27" name="Freeform 88"/>
            <p:cNvSpPr>
              <a:spLocks/>
            </p:cNvSpPr>
            <p:nvPr/>
          </p:nvSpPr>
          <p:spPr bwMode="auto">
            <a:xfrm>
              <a:off x="3937" y="1757"/>
              <a:ext cx="174" cy="56"/>
            </a:xfrm>
            <a:custGeom>
              <a:avLst/>
              <a:gdLst>
                <a:gd name="T0" fmla="*/ 76 w 348"/>
                <a:gd name="T1" fmla="*/ 13 h 113"/>
                <a:gd name="T2" fmla="*/ 76 w 348"/>
                <a:gd name="T3" fmla="*/ 0 h 113"/>
                <a:gd name="T4" fmla="*/ 0 w 348"/>
                <a:gd name="T5" fmla="*/ 0 h 113"/>
                <a:gd name="T6" fmla="*/ 0 w 348"/>
                <a:gd name="T7" fmla="*/ 28 h 113"/>
                <a:gd name="T8" fmla="*/ 87 w 348"/>
                <a:gd name="T9" fmla="*/ 28 h 113"/>
                <a:gd name="T10" fmla="*/ 87 w 348"/>
                <a:gd name="T11" fmla="*/ 13 h 113"/>
                <a:gd name="T12" fmla="*/ 76 w 348"/>
                <a:gd name="T13" fmla="*/ 13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8" h="113">
                  <a:moveTo>
                    <a:pt x="303" y="55"/>
                  </a:moveTo>
                  <a:lnTo>
                    <a:pt x="303" y="0"/>
                  </a:lnTo>
                  <a:lnTo>
                    <a:pt x="0" y="0"/>
                  </a:lnTo>
                  <a:lnTo>
                    <a:pt x="0" y="113"/>
                  </a:lnTo>
                  <a:lnTo>
                    <a:pt x="348" y="113"/>
                  </a:lnTo>
                  <a:lnTo>
                    <a:pt x="348" y="55"/>
                  </a:lnTo>
                  <a:lnTo>
                    <a:pt x="303" y="55"/>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28" name="Rectangle 89"/>
            <p:cNvSpPr>
              <a:spLocks noChangeArrowheads="1"/>
            </p:cNvSpPr>
            <p:nvPr/>
          </p:nvSpPr>
          <p:spPr bwMode="auto">
            <a:xfrm>
              <a:off x="3937" y="1665"/>
              <a:ext cx="74" cy="92"/>
            </a:xfrm>
            <a:prstGeom prst="rect">
              <a:avLst/>
            </a:prstGeom>
            <a:solidFill>
              <a:srgbClr val="C1841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29" name="Rectangle 90"/>
            <p:cNvSpPr>
              <a:spLocks noChangeArrowheads="1"/>
            </p:cNvSpPr>
            <p:nvPr/>
          </p:nvSpPr>
          <p:spPr bwMode="auto">
            <a:xfrm>
              <a:off x="3646" y="1683"/>
              <a:ext cx="134" cy="104"/>
            </a:xfrm>
            <a:prstGeom prst="rect">
              <a:avLst/>
            </a:prstGeom>
            <a:solidFill>
              <a:srgbClr val="C1841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0" name="Rectangle 91"/>
            <p:cNvSpPr>
              <a:spLocks noChangeArrowheads="1"/>
            </p:cNvSpPr>
            <p:nvPr/>
          </p:nvSpPr>
          <p:spPr bwMode="auto">
            <a:xfrm>
              <a:off x="3952" y="1675"/>
              <a:ext cx="45" cy="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1" name="Freeform 92"/>
            <p:cNvSpPr>
              <a:spLocks/>
            </p:cNvSpPr>
            <p:nvPr/>
          </p:nvSpPr>
          <p:spPr bwMode="auto">
            <a:xfrm>
              <a:off x="3485" y="1469"/>
              <a:ext cx="545" cy="188"/>
            </a:xfrm>
            <a:custGeom>
              <a:avLst/>
              <a:gdLst>
                <a:gd name="T0" fmla="*/ 2 w 1091"/>
                <a:gd name="T1" fmla="*/ 94 h 375"/>
                <a:gd name="T2" fmla="*/ 165 w 1091"/>
                <a:gd name="T3" fmla="*/ 94 h 375"/>
                <a:gd name="T4" fmla="*/ 217 w 1091"/>
                <a:gd name="T5" fmla="*/ 13 h 375"/>
                <a:gd name="T6" fmla="*/ 270 w 1091"/>
                <a:gd name="T7" fmla="*/ 94 h 375"/>
                <a:gd name="T8" fmla="*/ 272 w 1091"/>
                <a:gd name="T9" fmla="*/ 84 h 375"/>
                <a:gd name="T10" fmla="*/ 217 w 1091"/>
                <a:gd name="T11" fmla="*/ 0 h 375"/>
                <a:gd name="T12" fmla="*/ 163 w 1091"/>
                <a:gd name="T13" fmla="*/ 84 h 375"/>
                <a:gd name="T14" fmla="*/ 0 w 1091"/>
                <a:gd name="T15" fmla="*/ 84 h 375"/>
                <a:gd name="T16" fmla="*/ 2 w 1091"/>
                <a:gd name="T17" fmla="*/ 94 h 3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91" h="375">
                  <a:moveTo>
                    <a:pt x="9" y="375"/>
                  </a:moveTo>
                  <a:lnTo>
                    <a:pt x="660" y="375"/>
                  </a:lnTo>
                  <a:lnTo>
                    <a:pt x="871" y="52"/>
                  </a:lnTo>
                  <a:lnTo>
                    <a:pt x="1082" y="375"/>
                  </a:lnTo>
                  <a:lnTo>
                    <a:pt x="1091" y="336"/>
                  </a:lnTo>
                  <a:lnTo>
                    <a:pt x="871" y="0"/>
                  </a:lnTo>
                  <a:lnTo>
                    <a:pt x="652" y="336"/>
                  </a:lnTo>
                  <a:lnTo>
                    <a:pt x="0" y="336"/>
                  </a:lnTo>
                  <a:lnTo>
                    <a:pt x="9" y="3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32" name="Rectangle 93"/>
            <p:cNvSpPr>
              <a:spLocks noChangeArrowheads="1"/>
            </p:cNvSpPr>
            <p:nvPr/>
          </p:nvSpPr>
          <p:spPr bwMode="auto">
            <a:xfrm>
              <a:off x="3684" y="1689"/>
              <a:ext cx="58"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3" name="Rectangle 94"/>
            <p:cNvSpPr>
              <a:spLocks noChangeArrowheads="1"/>
            </p:cNvSpPr>
            <p:nvPr/>
          </p:nvSpPr>
          <p:spPr bwMode="auto">
            <a:xfrm>
              <a:off x="3653" y="1689"/>
              <a:ext cx="24"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4" name="Rectangle 95"/>
            <p:cNvSpPr>
              <a:spLocks noChangeArrowheads="1"/>
            </p:cNvSpPr>
            <p:nvPr/>
          </p:nvSpPr>
          <p:spPr bwMode="auto">
            <a:xfrm>
              <a:off x="3750" y="1689"/>
              <a:ext cx="23"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5" name="Rectangle 96"/>
            <p:cNvSpPr>
              <a:spLocks noChangeArrowheads="1"/>
            </p:cNvSpPr>
            <p:nvPr/>
          </p:nvSpPr>
          <p:spPr bwMode="auto">
            <a:xfrm>
              <a:off x="3857" y="1689"/>
              <a:ext cx="3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6" name="Rectangle 97"/>
            <p:cNvSpPr>
              <a:spLocks noChangeArrowheads="1"/>
            </p:cNvSpPr>
            <p:nvPr/>
          </p:nvSpPr>
          <p:spPr bwMode="auto">
            <a:xfrm>
              <a:off x="3833" y="1689"/>
              <a:ext cx="1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7" name="Rectangle 98"/>
            <p:cNvSpPr>
              <a:spLocks noChangeArrowheads="1"/>
            </p:cNvSpPr>
            <p:nvPr/>
          </p:nvSpPr>
          <p:spPr bwMode="auto">
            <a:xfrm>
              <a:off x="3902" y="1689"/>
              <a:ext cx="17" cy="9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38" name="Freeform 99"/>
            <p:cNvSpPr>
              <a:spLocks/>
            </p:cNvSpPr>
            <p:nvPr/>
          </p:nvSpPr>
          <p:spPr bwMode="auto">
            <a:xfrm>
              <a:off x="3888" y="1565"/>
              <a:ext cx="27" cy="20"/>
            </a:xfrm>
            <a:custGeom>
              <a:avLst/>
              <a:gdLst>
                <a:gd name="T0" fmla="*/ 5 w 55"/>
                <a:gd name="T1" fmla="*/ 0 h 42"/>
                <a:gd name="T2" fmla="*/ 3 w 55"/>
                <a:gd name="T3" fmla="*/ 2 h 42"/>
                <a:gd name="T4" fmla="*/ 1 w 55"/>
                <a:gd name="T5" fmla="*/ 4 h 42"/>
                <a:gd name="T6" fmla="*/ 0 w 55"/>
                <a:gd name="T7" fmla="*/ 7 h 42"/>
                <a:gd name="T8" fmla="*/ 0 w 55"/>
                <a:gd name="T9" fmla="*/ 10 h 42"/>
                <a:gd name="T10" fmla="*/ 13 w 55"/>
                <a:gd name="T11" fmla="*/ 10 h 42"/>
                <a:gd name="T12" fmla="*/ 5 w 55"/>
                <a:gd name="T13" fmla="*/ 0 h 4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 h="42">
                  <a:moveTo>
                    <a:pt x="21" y="0"/>
                  </a:moveTo>
                  <a:lnTo>
                    <a:pt x="13" y="8"/>
                  </a:lnTo>
                  <a:lnTo>
                    <a:pt x="7" y="19"/>
                  </a:lnTo>
                  <a:lnTo>
                    <a:pt x="2" y="30"/>
                  </a:lnTo>
                  <a:lnTo>
                    <a:pt x="0" y="42"/>
                  </a:lnTo>
                  <a:lnTo>
                    <a:pt x="55" y="42"/>
                  </a:ln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39" name="Freeform 100"/>
            <p:cNvSpPr>
              <a:spLocks/>
            </p:cNvSpPr>
            <p:nvPr/>
          </p:nvSpPr>
          <p:spPr bwMode="auto">
            <a:xfrm>
              <a:off x="3925" y="1565"/>
              <a:ext cx="28" cy="20"/>
            </a:xfrm>
            <a:custGeom>
              <a:avLst/>
              <a:gdLst>
                <a:gd name="T0" fmla="*/ 9 w 55"/>
                <a:gd name="T1" fmla="*/ 0 h 42"/>
                <a:gd name="T2" fmla="*/ 11 w 55"/>
                <a:gd name="T3" fmla="*/ 2 h 42"/>
                <a:gd name="T4" fmla="*/ 12 w 55"/>
                <a:gd name="T5" fmla="*/ 4 h 42"/>
                <a:gd name="T6" fmla="*/ 14 w 55"/>
                <a:gd name="T7" fmla="*/ 7 h 42"/>
                <a:gd name="T8" fmla="*/ 14 w 55"/>
                <a:gd name="T9" fmla="*/ 10 h 42"/>
                <a:gd name="T10" fmla="*/ 0 w 55"/>
                <a:gd name="T11" fmla="*/ 10 h 42"/>
                <a:gd name="T12" fmla="*/ 9 w 55"/>
                <a:gd name="T13" fmla="*/ 0 h 4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 h="42">
                  <a:moveTo>
                    <a:pt x="33" y="0"/>
                  </a:moveTo>
                  <a:lnTo>
                    <a:pt x="41" y="8"/>
                  </a:lnTo>
                  <a:lnTo>
                    <a:pt x="48" y="19"/>
                  </a:lnTo>
                  <a:lnTo>
                    <a:pt x="53" y="30"/>
                  </a:lnTo>
                  <a:lnTo>
                    <a:pt x="55" y="42"/>
                  </a:lnTo>
                  <a:lnTo>
                    <a:pt x="0" y="42"/>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40" name="Freeform 101"/>
            <p:cNvSpPr>
              <a:spLocks/>
            </p:cNvSpPr>
            <p:nvPr/>
          </p:nvSpPr>
          <p:spPr bwMode="auto">
            <a:xfrm>
              <a:off x="3904" y="1554"/>
              <a:ext cx="32" cy="27"/>
            </a:xfrm>
            <a:custGeom>
              <a:avLst/>
              <a:gdLst>
                <a:gd name="T0" fmla="*/ 8 w 66"/>
                <a:gd name="T1" fmla="*/ 14 h 53"/>
                <a:gd name="T2" fmla="*/ 16 w 66"/>
                <a:gd name="T3" fmla="*/ 3 h 53"/>
                <a:gd name="T4" fmla="*/ 14 w 66"/>
                <a:gd name="T5" fmla="*/ 2 h 53"/>
                <a:gd name="T6" fmla="*/ 12 w 66"/>
                <a:gd name="T7" fmla="*/ 1 h 53"/>
                <a:gd name="T8" fmla="*/ 10 w 66"/>
                <a:gd name="T9" fmla="*/ 1 h 53"/>
                <a:gd name="T10" fmla="*/ 8 w 66"/>
                <a:gd name="T11" fmla="*/ 0 h 53"/>
                <a:gd name="T12" fmla="*/ 6 w 66"/>
                <a:gd name="T13" fmla="*/ 1 h 53"/>
                <a:gd name="T14" fmla="*/ 3 w 66"/>
                <a:gd name="T15" fmla="*/ 1 h 53"/>
                <a:gd name="T16" fmla="*/ 1 w 66"/>
                <a:gd name="T17" fmla="*/ 2 h 53"/>
                <a:gd name="T18" fmla="*/ 0 w 66"/>
                <a:gd name="T19" fmla="*/ 3 h 53"/>
                <a:gd name="T20" fmla="*/ 8 w 66"/>
                <a:gd name="T21" fmla="*/ 14 h 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6" h="53">
                  <a:moveTo>
                    <a:pt x="33" y="53"/>
                  </a:moveTo>
                  <a:lnTo>
                    <a:pt x="66" y="12"/>
                  </a:lnTo>
                  <a:lnTo>
                    <a:pt x="59" y="7"/>
                  </a:lnTo>
                  <a:lnTo>
                    <a:pt x="52" y="4"/>
                  </a:lnTo>
                  <a:lnTo>
                    <a:pt x="43" y="2"/>
                  </a:lnTo>
                  <a:lnTo>
                    <a:pt x="34" y="0"/>
                  </a:lnTo>
                  <a:lnTo>
                    <a:pt x="25" y="2"/>
                  </a:lnTo>
                  <a:lnTo>
                    <a:pt x="15" y="4"/>
                  </a:lnTo>
                  <a:lnTo>
                    <a:pt x="7" y="7"/>
                  </a:lnTo>
                  <a:lnTo>
                    <a:pt x="0" y="12"/>
                  </a:lnTo>
                  <a:lnTo>
                    <a:pt x="33"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41" name="Freeform 102"/>
            <p:cNvSpPr>
              <a:spLocks/>
            </p:cNvSpPr>
            <p:nvPr/>
          </p:nvSpPr>
          <p:spPr bwMode="auto">
            <a:xfrm>
              <a:off x="3924" y="1578"/>
              <a:ext cx="174" cy="87"/>
            </a:xfrm>
            <a:custGeom>
              <a:avLst/>
              <a:gdLst>
                <a:gd name="T0" fmla="*/ 1 w 348"/>
                <a:gd name="T1" fmla="*/ 34 h 174"/>
                <a:gd name="T2" fmla="*/ 22 w 348"/>
                <a:gd name="T3" fmla="*/ 0 h 174"/>
                <a:gd name="T4" fmla="*/ 31 w 348"/>
                <a:gd name="T5" fmla="*/ 0 h 174"/>
                <a:gd name="T6" fmla="*/ 9 w 348"/>
                <a:gd name="T7" fmla="*/ 34 h 174"/>
                <a:gd name="T8" fmla="*/ 43 w 348"/>
                <a:gd name="T9" fmla="*/ 34 h 174"/>
                <a:gd name="T10" fmla="*/ 65 w 348"/>
                <a:gd name="T11" fmla="*/ 0 h 174"/>
                <a:gd name="T12" fmla="*/ 87 w 348"/>
                <a:gd name="T13" fmla="*/ 34 h 174"/>
                <a:gd name="T14" fmla="*/ 85 w 348"/>
                <a:gd name="T15" fmla="*/ 44 h 174"/>
                <a:gd name="T16" fmla="*/ 65 w 348"/>
                <a:gd name="T17" fmla="*/ 13 h 174"/>
                <a:gd name="T18" fmla="*/ 45 w 348"/>
                <a:gd name="T19" fmla="*/ 44 h 174"/>
                <a:gd name="T20" fmla="*/ 3 w 348"/>
                <a:gd name="T21" fmla="*/ 44 h 174"/>
                <a:gd name="T22" fmla="*/ 0 w 348"/>
                <a:gd name="T23" fmla="*/ 34 h 174"/>
                <a:gd name="T24" fmla="*/ 1 w 348"/>
                <a:gd name="T25" fmla="*/ 34 h 17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48" h="174">
                  <a:moveTo>
                    <a:pt x="1" y="136"/>
                  </a:moveTo>
                  <a:lnTo>
                    <a:pt x="88" y="0"/>
                  </a:lnTo>
                  <a:lnTo>
                    <a:pt x="122" y="0"/>
                  </a:lnTo>
                  <a:lnTo>
                    <a:pt x="35" y="136"/>
                  </a:lnTo>
                  <a:lnTo>
                    <a:pt x="171" y="136"/>
                  </a:lnTo>
                  <a:lnTo>
                    <a:pt x="259" y="0"/>
                  </a:lnTo>
                  <a:lnTo>
                    <a:pt x="348" y="136"/>
                  </a:lnTo>
                  <a:lnTo>
                    <a:pt x="340" y="174"/>
                  </a:lnTo>
                  <a:lnTo>
                    <a:pt x="259" y="50"/>
                  </a:lnTo>
                  <a:lnTo>
                    <a:pt x="179" y="174"/>
                  </a:lnTo>
                  <a:lnTo>
                    <a:pt x="9" y="174"/>
                  </a:lnTo>
                  <a:lnTo>
                    <a:pt x="0" y="136"/>
                  </a:lnTo>
                  <a:lnTo>
                    <a:pt x="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42" name="Rectangle 103"/>
            <p:cNvSpPr>
              <a:spLocks noChangeArrowheads="1"/>
            </p:cNvSpPr>
            <p:nvPr/>
          </p:nvSpPr>
          <p:spPr bwMode="auto">
            <a:xfrm>
              <a:off x="4038" y="1789"/>
              <a:ext cx="69"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43" name="Rectangle 104"/>
            <p:cNvSpPr>
              <a:spLocks noChangeArrowheads="1"/>
            </p:cNvSpPr>
            <p:nvPr/>
          </p:nvSpPr>
          <p:spPr bwMode="auto">
            <a:xfrm>
              <a:off x="4015" y="1762"/>
              <a:ext cx="69"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44" name="Freeform 105"/>
            <p:cNvSpPr>
              <a:spLocks/>
            </p:cNvSpPr>
            <p:nvPr/>
          </p:nvSpPr>
          <p:spPr bwMode="auto">
            <a:xfrm>
              <a:off x="4014" y="1604"/>
              <a:ext cx="80" cy="61"/>
            </a:xfrm>
            <a:custGeom>
              <a:avLst/>
              <a:gdLst>
                <a:gd name="T0" fmla="*/ 40 w 161"/>
                <a:gd name="T1" fmla="*/ 30 h 124"/>
                <a:gd name="T2" fmla="*/ 20 w 161"/>
                <a:gd name="T3" fmla="*/ 0 h 124"/>
                <a:gd name="T4" fmla="*/ 0 w 161"/>
                <a:gd name="T5" fmla="*/ 30 h 124"/>
                <a:gd name="T6" fmla="*/ 40 w 161"/>
                <a:gd name="T7" fmla="*/ 30 h 12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1" h="124">
                  <a:moveTo>
                    <a:pt x="161" y="124"/>
                  </a:moveTo>
                  <a:lnTo>
                    <a:pt x="80" y="0"/>
                  </a:lnTo>
                  <a:lnTo>
                    <a:pt x="0" y="124"/>
                  </a:lnTo>
                  <a:lnTo>
                    <a:pt x="161" y="124"/>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45" name="Rectangle 106"/>
            <p:cNvSpPr>
              <a:spLocks noChangeArrowheads="1"/>
            </p:cNvSpPr>
            <p:nvPr/>
          </p:nvSpPr>
          <p:spPr bwMode="auto">
            <a:xfrm>
              <a:off x="4076" y="1665"/>
              <a:ext cx="9"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46" name="Freeform 107"/>
            <p:cNvSpPr>
              <a:spLocks/>
            </p:cNvSpPr>
            <p:nvPr/>
          </p:nvSpPr>
          <p:spPr bwMode="auto">
            <a:xfrm>
              <a:off x="3942" y="1578"/>
              <a:ext cx="111" cy="68"/>
            </a:xfrm>
            <a:custGeom>
              <a:avLst/>
              <a:gdLst>
                <a:gd name="T0" fmla="*/ 21 w 224"/>
                <a:gd name="T1" fmla="*/ 0 h 136"/>
                <a:gd name="T2" fmla="*/ 0 w 224"/>
                <a:gd name="T3" fmla="*/ 34 h 136"/>
                <a:gd name="T4" fmla="*/ 33 w 224"/>
                <a:gd name="T5" fmla="*/ 34 h 136"/>
                <a:gd name="T6" fmla="*/ 55 w 224"/>
                <a:gd name="T7" fmla="*/ 0 h 136"/>
                <a:gd name="T8" fmla="*/ 21 w 224"/>
                <a:gd name="T9" fmla="*/ 0 h 1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 h="136">
                  <a:moveTo>
                    <a:pt x="87" y="0"/>
                  </a:moveTo>
                  <a:lnTo>
                    <a:pt x="0" y="136"/>
                  </a:lnTo>
                  <a:lnTo>
                    <a:pt x="136" y="136"/>
                  </a:lnTo>
                  <a:lnTo>
                    <a:pt x="224" y="0"/>
                  </a:lnTo>
                  <a:lnTo>
                    <a:pt x="87" y="0"/>
                  </a:lnTo>
                  <a:close/>
                </a:path>
              </a:pathLst>
            </a:custGeom>
            <a:solidFill>
              <a:srgbClr val="5B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47" name="Rectangle 108"/>
            <p:cNvSpPr>
              <a:spLocks noChangeArrowheads="1"/>
            </p:cNvSpPr>
            <p:nvPr/>
          </p:nvSpPr>
          <p:spPr bwMode="auto">
            <a:xfrm>
              <a:off x="4011" y="1665"/>
              <a:ext cx="15"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48" name="Rectangle 109"/>
            <p:cNvSpPr>
              <a:spLocks noChangeArrowheads="1"/>
            </p:cNvSpPr>
            <p:nvPr/>
          </p:nvSpPr>
          <p:spPr bwMode="auto">
            <a:xfrm>
              <a:off x="3937" y="1665"/>
              <a:ext cx="15" cy="92"/>
            </a:xfrm>
            <a:prstGeom prst="rect">
              <a:avLst/>
            </a:prstGeom>
            <a:solidFill>
              <a:srgbClr val="5B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549" name="Freeform 110"/>
            <p:cNvSpPr>
              <a:spLocks/>
            </p:cNvSpPr>
            <p:nvPr/>
          </p:nvSpPr>
          <p:spPr bwMode="auto">
            <a:xfrm>
              <a:off x="2830" y="1813"/>
              <a:ext cx="442" cy="221"/>
            </a:xfrm>
            <a:custGeom>
              <a:avLst/>
              <a:gdLst>
                <a:gd name="T0" fmla="*/ 162 w 882"/>
                <a:gd name="T1" fmla="*/ 1 h 442"/>
                <a:gd name="T2" fmla="*/ 171 w 882"/>
                <a:gd name="T3" fmla="*/ 6 h 442"/>
                <a:gd name="T4" fmla="*/ 177 w 882"/>
                <a:gd name="T5" fmla="*/ 13 h 442"/>
                <a:gd name="T6" fmla="*/ 171 w 882"/>
                <a:gd name="T7" fmla="*/ 20 h 442"/>
                <a:gd name="T8" fmla="*/ 154 w 882"/>
                <a:gd name="T9" fmla="*/ 24 h 442"/>
                <a:gd name="T10" fmla="*/ 139 w 882"/>
                <a:gd name="T11" fmla="*/ 26 h 442"/>
                <a:gd name="T12" fmla="*/ 124 w 882"/>
                <a:gd name="T13" fmla="*/ 28 h 442"/>
                <a:gd name="T14" fmla="*/ 107 w 882"/>
                <a:gd name="T15" fmla="*/ 30 h 442"/>
                <a:gd name="T16" fmla="*/ 91 w 882"/>
                <a:gd name="T17" fmla="*/ 32 h 442"/>
                <a:gd name="T18" fmla="*/ 74 w 882"/>
                <a:gd name="T19" fmla="*/ 34 h 442"/>
                <a:gd name="T20" fmla="*/ 58 w 882"/>
                <a:gd name="T21" fmla="*/ 37 h 442"/>
                <a:gd name="T22" fmla="*/ 43 w 882"/>
                <a:gd name="T23" fmla="*/ 41 h 442"/>
                <a:gd name="T24" fmla="*/ 29 w 882"/>
                <a:gd name="T25" fmla="*/ 46 h 442"/>
                <a:gd name="T26" fmla="*/ 18 w 882"/>
                <a:gd name="T27" fmla="*/ 52 h 442"/>
                <a:gd name="T28" fmla="*/ 8 w 882"/>
                <a:gd name="T29" fmla="*/ 61 h 442"/>
                <a:gd name="T30" fmla="*/ 2 w 882"/>
                <a:gd name="T31" fmla="*/ 70 h 442"/>
                <a:gd name="T32" fmla="*/ 0 w 882"/>
                <a:gd name="T33" fmla="*/ 80 h 442"/>
                <a:gd name="T34" fmla="*/ 3 w 882"/>
                <a:gd name="T35" fmla="*/ 89 h 442"/>
                <a:gd name="T36" fmla="*/ 11 w 882"/>
                <a:gd name="T37" fmla="*/ 99 h 442"/>
                <a:gd name="T38" fmla="*/ 25 w 882"/>
                <a:gd name="T39" fmla="*/ 107 h 442"/>
                <a:gd name="T40" fmla="*/ 38 w 882"/>
                <a:gd name="T41" fmla="*/ 111 h 442"/>
                <a:gd name="T42" fmla="*/ 49 w 882"/>
                <a:gd name="T43" fmla="*/ 111 h 442"/>
                <a:gd name="T44" fmla="*/ 64 w 882"/>
                <a:gd name="T45" fmla="*/ 111 h 442"/>
                <a:gd name="T46" fmla="*/ 81 w 882"/>
                <a:gd name="T47" fmla="*/ 111 h 442"/>
                <a:gd name="T48" fmla="*/ 98 w 882"/>
                <a:gd name="T49" fmla="*/ 111 h 442"/>
                <a:gd name="T50" fmla="*/ 114 w 882"/>
                <a:gd name="T51" fmla="*/ 111 h 442"/>
                <a:gd name="T52" fmla="*/ 126 w 882"/>
                <a:gd name="T53" fmla="*/ 111 h 442"/>
                <a:gd name="T54" fmla="*/ 133 w 882"/>
                <a:gd name="T55" fmla="*/ 111 h 442"/>
                <a:gd name="T56" fmla="*/ 127 w 882"/>
                <a:gd name="T57" fmla="*/ 109 h 442"/>
                <a:gd name="T58" fmla="*/ 110 w 882"/>
                <a:gd name="T59" fmla="*/ 106 h 442"/>
                <a:gd name="T60" fmla="*/ 91 w 882"/>
                <a:gd name="T61" fmla="*/ 101 h 442"/>
                <a:gd name="T62" fmla="*/ 74 w 882"/>
                <a:gd name="T63" fmla="*/ 96 h 442"/>
                <a:gd name="T64" fmla="*/ 59 w 882"/>
                <a:gd name="T65" fmla="*/ 89 h 442"/>
                <a:gd name="T66" fmla="*/ 49 w 882"/>
                <a:gd name="T67" fmla="*/ 81 h 442"/>
                <a:gd name="T68" fmla="*/ 45 w 882"/>
                <a:gd name="T69" fmla="*/ 71 h 442"/>
                <a:gd name="T70" fmla="*/ 51 w 882"/>
                <a:gd name="T71" fmla="*/ 61 h 442"/>
                <a:gd name="T72" fmla="*/ 62 w 882"/>
                <a:gd name="T73" fmla="*/ 52 h 442"/>
                <a:gd name="T74" fmla="*/ 76 w 882"/>
                <a:gd name="T75" fmla="*/ 48 h 442"/>
                <a:gd name="T76" fmla="*/ 94 w 882"/>
                <a:gd name="T77" fmla="*/ 45 h 442"/>
                <a:gd name="T78" fmla="*/ 115 w 882"/>
                <a:gd name="T79" fmla="*/ 43 h 442"/>
                <a:gd name="T80" fmla="*/ 137 w 882"/>
                <a:gd name="T81" fmla="*/ 41 h 442"/>
                <a:gd name="T82" fmla="*/ 158 w 882"/>
                <a:gd name="T83" fmla="*/ 39 h 442"/>
                <a:gd name="T84" fmla="*/ 179 w 882"/>
                <a:gd name="T85" fmla="*/ 36 h 442"/>
                <a:gd name="T86" fmla="*/ 195 w 882"/>
                <a:gd name="T87" fmla="*/ 31 h 442"/>
                <a:gd name="T88" fmla="*/ 211 w 882"/>
                <a:gd name="T89" fmla="*/ 23 h 442"/>
                <a:gd name="T90" fmla="*/ 221 w 882"/>
                <a:gd name="T91" fmla="*/ 14 h 442"/>
                <a:gd name="T92" fmla="*/ 221 w 882"/>
                <a:gd name="T93" fmla="*/ 6 h 442"/>
                <a:gd name="T94" fmla="*/ 217 w 882"/>
                <a:gd name="T95" fmla="*/ 2 h 442"/>
                <a:gd name="T96" fmla="*/ 159 w 882"/>
                <a:gd name="T97" fmla="*/ 0 h 4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82" h="442">
                  <a:moveTo>
                    <a:pt x="632" y="0"/>
                  </a:moveTo>
                  <a:lnTo>
                    <a:pt x="646" y="4"/>
                  </a:lnTo>
                  <a:lnTo>
                    <a:pt x="665" y="12"/>
                  </a:lnTo>
                  <a:lnTo>
                    <a:pt x="683" y="23"/>
                  </a:lnTo>
                  <a:lnTo>
                    <a:pt x="699" y="37"/>
                  </a:lnTo>
                  <a:lnTo>
                    <a:pt x="706" y="52"/>
                  </a:lnTo>
                  <a:lnTo>
                    <a:pt x="703" y="67"/>
                  </a:lnTo>
                  <a:lnTo>
                    <a:pt x="682" y="80"/>
                  </a:lnTo>
                  <a:lnTo>
                    <a:pt x="641" y="91"/>
                  </a:lnTo>
                  <a:lnTo>
                    <a:pt x="613" y="96"/>
                  </a:lnTo>
                  <a:lnTo>
                    <a:pt x="585" y="99"/>
                  </a:lnTo>
                  <a:lnTo>
                    <a:pt x="555" y="104"/>
                  </a:lnTo>
                  <a:lnTo>
                    <a:pt x="524" y="107"/>
                  </a:lnTo>
                  <a:lnTo>
                    <a:pt x="493" y="111"/>
                  </a:lnTo>
                  <a:lnTo>
                    <a:pt x="460" y="114"/>
                  </a:lnTo>
                  <a:lnTo>
                    <a:pt x="427" y="118"/>
                  </a:lnTo>
                  <a:lnTo>
                    <a:pt x="394" y="121"/>
                  </a:lnTo>
                  <a:lnTo>
                    <a:pt x="361" y="126"/>
                  </a:lnTo>
                  <a:lnTo>
                    <a:pt x="328" y="130"/>
                  </a:lnTo>
                  <a:lnTo>
                    <a:pt x="295" y="135"/>
                  </a:lnTo>
                  <a:lnTo>
                    <a:pt x="263" y="141"/>
                  </a:lnTo>
                  <a:lnTo>
                    <a:pt x="232" y="146"/>
                  </a:lnTo>
                  <a:lnTo>
                    <a:pt x="200" y="153"/>
                  </a:lnTo>
                  <a:lnTo>
                    <a:pt x="172" y="161"/>
                  </a:lnTo>
                  <a:lnTo>
                    <a:pt x="143" y="170"/>
                  </a:lnTo>
                  <a:lnTo>
                    <a:pt x="116" y="181"/>
                  </a:lnTo>
                  <a:lnTo>
                    <a:pt x="91" y="194"/>
                  </a:lnTo>
                  <a:lnTo>
                    <a:pt x="69" y="207"/>
                  </a:lnTo>
                  <a:lnTo>
                    <a:pt x="48" y="223"/>
                  </a:lnTo>
                  <a:lnTo>
                    <a:pt x="32" y="241"/>
                  </a:lnTo>
                  <a:lnTo>
                    <a:pt x="18" y="259"/>
                  </a:lnTo>
                  <a:lnTo>
                    <a:pt x="8" y="278"/>
                  </a:lnTo>
                  <a:lnTo>
                    <a:pt x="1" y="297"/>
                  </a:lnTo>
                  <a:lnTo>
                    <a:pt x="0" y="317"/>
                  </a:lnTo>
                  <a:lnTo>
                    <a:pt x="2" y="336"/>
                  </a:lnTo>
                  <a:lnTo>
                    <a:pt x="10" y="356"/>
                  </a:lnTo>
                  <a:lnTo>
                    <a:pt x="23" y="374"/>
                  </a:lnTo>
                  <a:lnTo>
                    <a:pt x="41" y="393"/>
                  </a:lnTo>
                  <a:lnTo>
                    <a:pt x="67" y="411"/>
                  </a:lnTo>
                  <a:lnTo>
                    <a:pt x="98" y="427"/>
                  </a:lnTo>
                  <a:lnTo>
                    <a:pt x="136" y="442"/>
                  </a:lnTo>
                  <a:lnTo>
                    <a:pt x="151" y="442"/>
                  </a:lnTo>
                  <a:lnTo>
                    <a:pt x="170" y="442"/>
                  </a:lnTo>
                  <a:lnTo>
                    <a:pt x="196" y="442"/>
                  </a:lnTo>
                  <a:lnTo>
                    <a:pt x="223" y="442"/>
                  </a:lnTo>
                  <a:lnTo>
                    <a:pt x="256" y="442"/>
                  </a:lnTo>
                  <a:lnTo>
                    <a:pt x="288" y="442"/>
                  </a:lnTo>
                  <a:lnTo>
                    <a:pt x="323" y="442"/>
                  </a:lnTo>
                  <a:lnTo>
                    <a:pt x="357" y="442"/>
                  </a:lnTo>
                  <a:lnTo>
                    <a:pt x="392" y="442"/>
                  </a:lnTo>
                  <a:lnTo>
                    <a:pt x="424" y="442"/>
                  </a:lnTo>
                  <a:lnTo>
                    <a:pt x="454" y="442"/>
                  </a:lnTo>
                  <a:lnTo>
                    <a:pt x="480" y="442"/>
                  </a:lnTo>
                  <a:lnTo>
                    <a:pt x="502" y="442"/>
                  </a:lnTo>
                  <a:lnTo>
                    <a:pt x="518" y="442"/>
                  </a:lnTo>
                  <a:lnTo>
                    <a:pt x="530" y="442"/>
                  </a:lnTo>
                  <a:lnTo>
                    <a:pt x="533" y="442"/>
                  </a:lnTo>
                  <a:lnTo>
                    <a:pt x="505" y="436"/>
                  </a:lnTo>
                  <a:lnTo>
                    <a:pt x="471" y="429"/>
                  </a:lnTo>
                  <a:lnTo>
                    <a:pt x="437" y="422"/>
                  </a:lnTo>
                  <a:lnTo>
                    <a:pt x="400" y="413"/>
                  </a:lnTo>
                  <a:lnTo>
                    <a:pt x="363" y="404"/>
                  </a:lnTo>
                  <a:lnTo>
                    <a:pt x="327" y="393"/>
                  </a:lnTo>
                  <a:lnTo>
                    <a:pt x="293" y="381"/>
                  </a:lnTo>
                  <a:lnTo>
                    <a:pt x="262" y="367"/>
                  </a:lnTo>
                  <a:lnTo>
                    <a:pt x="234" y="353"/>
                  </a:lnTo>
                  <a:lnTo>
                    <a:pt x="211" y="338"/>
                  </a:lnTo>
                  <a:lnTo>
                    <a:pt x="194" y="321"/>
                  </a:lnTo>
                  <a:lnTo>
                    <a:pt x="182" y="303"/>
                  </a:lnTo>
                  <a:lnTo>
                    <a:pt x="180" y="284"/>
                  </a:lnTo>
                  <a:lnTo>
                    <a:pt x="185" y="264"/>
                  </a:lnTo>
                  <a:lnTo>
                    <a:pt x="202" y="241"/>
                  </a:lnTo>
                  <a:lnTo>
                    <a:pt x="228" y="218"/>
                  </a:lnTo>
                  <a:lnTo>
                    <a:pt x="247" y="207"/>
                  </a:lnTo>
                  <a:lnTo>
                    <a:pt x="272" y="198"/>
                  </a:lnTo>
                  <a:lnTo>
                    <a:pt x="302" y="191"/>
                  </a:lnTo>
                  <a:lnTo>
                    <a:pt x="335" y="184"/>
                  </a:lnTo>
                  <a:lnTo>
                    <a:pt x="373" y="180"/>
                  </a:lnTo>
                  <a:lnTo>
                    <a:pt x="414" y="174"/>
                  </a:lnTo>
                  <a:lnTo>
                    <a:pt x="456" y="170"/>
                  </a:lnTo>
                  <a:lnTo>
                    <a:pt x="500" y="166"/>
                  </a:lnTo>
                  <a:lnTo>
                    <a:pt x="545" y="162"/>
                  </a:lnTo>
                  <a:lnTo>
                    <a:pt x="589" y="158"/>
                  </a:lnTo>
                  <a:lnTo>
                    <a:pt x="631" y="153"/>
                  </a:lnTo>
                  <a:lnTo>
                    <a:pt x="673" y="147"/>
                  </a:lnTo>
                  <a:lnTo>
                    <a:pt x="712" y="142"/>
                  </a:lnTo>
                  <a:lnTo>
                    <a:pt x="747" y="134"/>
                  </a:lnTo>
                  <a:lnTo>
                    <a:pt x="778" y="124"/>
                  </a:lnTo>
                  <a:lnTo>
                    <a:pt x="804" y="114"/>
                  </a:lnTo>
                  <a:lnTo>
                    <a:pt x="843" y="92"/>
                  </a:lnTo>
                  <a:lnTo>
                    <a:pt x="868" y="72"/>
                  </a:lnTo>
                  <a:lnTo>
                    <a:pt x="880" y="53"/>
                  </a:lnTo>
                  <a:lnTo>
                    <a:pt x="882" y="37"/>
                  </a:lnTo>
                  <a:lnTo>
                    <a:pt x="880" y="23"/>
                  </a:lnTo>
                  <a:lnTo>
                    <a:pt x="873" y="13"/>
                  </a:lnTo>
                  <a:lnTo>
                    <a:pt x="866" y="5"/>
                  </a:lnTo>
                  <a:lnTo>
                    <a:pt x="861" y="0"/>
                  </a:lnTo>
                  <a:lnTo>
                    <a:pt x="6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0" name="Freeform 111"/>
            <p:cNvSpPr>
              <a:spLocks/>
            </p:cNvSpPr>
            <p:nvPr/>
          </p:nvSpPr>
          <p:spPr bwMode="auto">
            <a:xfrm>
              <a:off x="3389" y="1712"/>
              <a:ext cx="45" cy="170"/>
            </a:xfrm>
            <a:custGeom>
              <a:avLst/>
              <a:gdLst>
                <a:gd name="T0" fmla="*/ 1 w 91"/>
                <a:gd name="T1" fmla="*/ 86 h 338"/>
                <a:gd name="T2" fmla="*/ 1 w 91"/>
                <a:gd name="T3" fmla="*/ 86 h 338"/>
                <a:gd name="T4" fmla="*/ 0 w 91"/>
                <a:gd name="T5" fmla="*/ 84 h 338"/>
                <a:gd name="T6" fmla="*/ 1 w 91"/>
                <a:gd name="T7" fmla="*/ 37 h 338"/>
                <a:gd name="T8" fmla="*/ 1 w 91"/>
                <a:gd name="T9" fmla="*/ 2 h 338"/>
                <a:gd name="T10" fmla="*/ 0 w 91"/>
                <a:gd name="T11" fmla="*/ 1 h 338"/>
                <a:gd name="T12" fmla="*/ 0 w 91"/>
                <a:gd name="T13" fmla="*/ 1 h 338"/>
                <a:gd name="T14" fmla="*/ 14 w 91"/>
                <a:gd name="T15" fmla="*/ 0 h 338"/>
                <a:gd name="T16" fmla="*/ 16 w 91"/>
                <a:gd name="T17" fmla="*/ 2 h 338"/>
                <a:gd name="T18" fmla="*/ 16 w 91"/>
                <a:gd name="T19" fmla="*/ 3 h 338"/>
                <a:gd name="T20" fmla="*/ 16 w 91"/>
                <a:gd name="T21" fmla="*/ 3 h 338"/>
                <a:gd name="T22" fmla="*/ 22 w 91"/>
                <a:gd name="T23" fmla="*/ 84 h 338"/>
                <a:gd name="T24" fmla="*/ 21 w 91"/>
                <a:gd name="T25" fmla="*/ 84 h 338"/>
                <a:gd name="T26" fmla="*/ 20 w 91"/>
                <a:gd name="T27" fmla="*/ 84 h 338"/>
                <a:gd name="T28" fmla="*/ 14 w 91"/>
                <a:gd name="T29" fmla="*/ 3 h 338"/>
                <a:gd name="T30" fmla="*/ 3 w 91"/>
                <a:gd name="T31" fmla="*/ 4 h 338"/>
                <a:gd name="T32" fmla="*/ 1 w 91"/>
                <a:gd name="T33" fmla="*/ 86 h 33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91" h="338">
                  <a:moveTo>
                    <a:pt x="7" y="338"/>
                  </a:moveTo>
                  <a:lnTo>
                    <a:pt x="4" y="338"/>
                  </a:lnTo>
                  <a:lnTo>
                    <a:pt x="0" y="335"/>
                  </a:lnTo>
                  <a:lnTo>
                    <a:pt x="4" y="145"/>
                  </a:lnTo>
                  <a:lnTo>
                    <a:pt x="5" y="7"/>
                  </a:lnTo>
                  <a:lnTo>
                    <a:pt x="3" y="4"/>
                  </a:lnTo>
                  <a:lnTo>
                    <a:pt x="3" y="2"/>
                  </a:lnTo>
                  <a:lnTo>
                    <a:pt x="59" y="0"/>
                  </a:lnTo>
                  <a:lnTo>
                    <a:pt x="66" y="7"/>
                  </a:lnTo>
                  <a:lnTo>
                    <a:pt x="67" y="10"/>
                  </a:lnTo>
                  <a:lnTo>
                    <a:pt x="65" y="10"/>
                  </a:lnTo>
                  <a:lnTo>
                    <a:pt x="91" y="335"/>
                  </a:lnTo>
                  <a:lnTo>
                    <a:pt x="87" y="335"/>
                  </a:lnTo>
                  <a:lnTo>
                    <a:pt x="82" y="332"/>
                  </a:lnTo>
                  <a:lnTo>
                    <a:pt x="58" y="11"/>
                  </a:lnTo>
                  <a:lnTo>
                    <a:pt x="15" y="13"/>
                  </a:lnTo>
                  <a:lnTo>
                    <a:pt x="7" y="338"/>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1" name="Freeform 112"/>
            <p:cNvSpPr>
              <a:spLocks/>
            </p:cNvSpPr>
            <p:nvPr/>
          </p:nvSpPr>
          <p:spPr bwMode="auto">
            <a:xfrm>
              <a:off x="3394" y="1726"/>
              <a:ext cx="26" cy="5"/>
            </a:xfrm>
            <a:custGeom>
              <a:avLst/>
              <a:gdLst>
                <a:gd name="T0" fmla="*/ 13 w 51"/>
                <a:gd name="T1" fmla="*/ 0 h 10"/>
                <a:gd name="T2" fmla="*/ 1 w 51"/>
                <a:gd name="T3" fmla="*/ 1 h 10"/>
                <a:gd name="T4" fmla="*/ 0 w 51"/>
                <a:gd name="T5" fmla="*/ 3 h 10"/>
                <a:gd name="T6" fmla="*/ 13 w 51"/>
                <a:gd name="T7" fmla="*/ 3 h 10"/>
                <a:gd name="T8" fmla="*/ 13 w 51"/>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0">
                  <a:moveTo>
                    <a:pt x="49" y="0"/>
                  </a:moveTo>
                  <a:lnTo>
                    <a:pt x="1" y="2"/>
                  </a:lnTo>
                  <a:lnTo>
                    <a:pt x="0" y="10"/>
                  </a:lnTo>
                  <a:lnTo>
                    <a:pt x="51" y="9"/>
                  </a:lnTo>
                  <a:lnTo>
                    <a:pt x="49"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2" name="Freeform 113"/>
            <p:cNvSpPr>
              <a:spLocks/>
            </p:cNvSpPr>
            <p:nvPr/>
          </p:nvSpPr>
          <p:spPr bwMode="auto">
            <a:xfrm>
              <a:off x="3394" y="1748"/>
              <a:ext cx="27" cy="4"/>
            </a:xfrm>
            <a:custGeom>
              <a:avLst/>
              <a:gdLst>
                <a:gd name="T0" fmla="*/ 13 w 53"/>
                <a:gd name="T1" fmla="*/ 0 h 9"/>
                <a:gd name="T2" fmla="*/ 1 w 53"/>
                <a:gd name="T3" fmla="*/ 0 h 9"/>
                <a:gd name="T4" fmla="*/ 0 w 53"/>
                <a:gd name="T5" fmla="*/ 2 h 9"/>
                <a:gd name="T6" fmla="*/ 14 w 53"/>
                <a:gd name="T7" fmla="*/ 2 h 9"/>
                <a:gd name="T8" fmla="*/ 13 w 53"/>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9">
                  <a:moveTo>
                    <a:pt x="52" y="0"/>
                  </a:moveTo>
                  <a:lnTo>
                    <a:pt x="1" y="1"/>
                  </a:lnTo>
                  <a:lnTo>
                    <a:pt x="0" y="9"/>
                  </a:lnTo>
                  <a:lnTo>
                    <a:pt x="53" y="8"/>
                  </a:lnTo>
                  <a:lnTo>
                    <a:pt x="52"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3" name="Freeform 114"/>
            <p:cNvSpPr>
              <a:spLocks/>
            </p:cNvSpPr>
            <p:nvPr/>
          </p:nvSpPr>
          <p:spPr bwMode="auto">
            <a:xfrm>
              <a:off x="3394" y="1742"/>
              <a:ext cx="27" cy="3"/>
            </a:xfrm>
            <a:custGeom>
              <a:avLst/>
              <a:gdLst>
                <a:gd name="T0" fmla="*/ 13 w 53"/>
                <a:gd name="T1" fmla="*/ 0 h 4"/>
                <a:gd name="T2" fmla="*/ 1 w 53"/>
                <a:gd name="T3" fmla="*/ 1 h 4"/>
                <a:gd name="T4" fmla="*/ 0 w 53"/>
                <a:gd name="T5" fmla="*/ 2 h 4"/>
                <a:gd name="T6" fmla="*/ 14 w 53"/>
                <a:gd name="T7" fmla="*/ 2 h 4"/>
                <a:gd name="T8" fmla="*/ 13 w 53"/>
                <a:gd name="T9" fmla="*/ 0 h 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4">
                  <a:moveTo>
                    <a:pt x="52" y="0"/>
                  </a:moveTo>
                  <a:lnTo>
                    <a:pt x="1" y="1"/>
                  </a:lnTo>
                  <a:lnTo>
                    <a:pt x="0" y="4"/>
                  </a:lnTo>
                  <a:lnTo>
                    <a:pt x="53" y="3"/>
                  </a:lnTo>
                  <a:lnTo>
                    <a:pt x="52"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4" name="Freeform 115"/>
            <p:cNvSpPr>
              <a:spLocks/>
            </p:cNvSpPr>
            <p:nvPr/>
          </p:nvSpPr>
          <p:spPr bwMode="auto">
            <a:xfrm>
              <a:off x="3394" y="1772"/>
              <a:ext cx="29" cy="5"/>
            </a:xfrm>
            <a:custGeom>
              <a:avLst/>
              <a:gdLst>
                <a:gd name="T0" fmla="*/ 15 w 58"/>
                <a:gd name="T1" fmla="*/ 0 h 10"/>
                <a:gd name="T2" fmla="*/ 1 w 58"/>
                <a:gd name="T3" fmla="*/ 1 h 10"/>
                <a:gd name="T4" fmla="*/ 0 w 58"/>
                <a:gd name="T5" fmla="*/ 3 h 10"/>
                <a:gd name="T6" fmla="*/ 15 w 58"/>
                <a:gd name="T7" fmla="*/ 2 h 10"/>
                <a:gd name="T8" fmla="*/ 15 w 58"/>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8" h="10">
                  <a:moveTo>
                    <a:pt x="57" y="0"/>
                  </a:moveTo>
                  <a:lnTo>
                    <a:pt x="1" y="2"/>
                  </a:lnTo>
                  <a:lnTo>
                    <a:pt x="0" y="10"/>
                  </a:lnTo>
                  <a:lnTo>
                    <a:pt x="58" y="8"/>
                  </a:lnTo>
                  <a:lnTo>
                    <a:pt x="57"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5" name="Freeform 116"/>
            <p:cNvSpPr>
              <a:spLocks/>
            </p:cNvSpPr>
            <p:nvPr/>
          </p:nvSpPr>
          <p:spPr bwMode="auto">
            <a:xfrm>
              <a:off x="3394" y="1767"/>
              <a:ext cx="29" cy="3"/>
            </a:xfrm>
            <a:custGeom>
              <a:avLst/>
              <a:gdLst>
                <a:gd name="T0" fmla="*/ 15 w 57"/>
                <a:gd name="T1" fmla="*/ 0 h 6"/>
                <a:gd name="T2" fmla="*/ 1 w 57"/>
                <a:gd name="T3" fmla="*/ 1 h 6"/>
                <a:gd name="T4" fmla="*/ 0 w 57"/>
                <a:gd name="T5" fmla="*/ 2 h 6"/>
                <a:gd name="T6" fmla="*/ 15 w 57"/>
                <a:gd name="T7" fmla="*/ 1 h 6"/>
                <a:gd name="T8" fmla="*/ 15 w 57"/>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 h="6">
                  <a:moveTo>
                    <a:pt x="57" y="0"/>
                  </a:moveTo>
                  <a:lnTo>
                    <a:pt x="1" y="2"/>
                  </a:lnTo>
                  <a:lnTo>
                    <a:pt x="0" y="6"/>
                  </a:lnTo>
                  <a:lnTo>
                    <a:pt x="57" y="4"/>
                  </a:lnTo>
                  <a:lnTo>
                    <a:pt x="57" y="0"/>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6" name="Freeform 117"/>
            <p:cNvSpPr>
              <a:spLocks/>
            </p:cNvSpPr>
            <p:nvPr/>
          </p:nvSpPr>
          <p:spPr bwMode="auto">
            <a:xfrm>
              <a:off x="2528" y="1473"/>
              <a:ext cx="304" cy="444"/>
            </a:xfrm>
            <a:custGeom>
              <a:avLst/>
              <a:gdLst>
                <a:gd name="T0" fmla="*/ 139 w 607"/>
                <a:gd name="T1" fmla="*/ 98 h 888"/>
                <a:gd name="T2" fmla="*/ 118 w 607"/>
                <a:gd name="T3" fmla="*/ 109 h 888"/>
                <a:gd name="T4" fmla="*/ 98 w 607"/>
                <a:gd name="T5" fmla="*/ 139 h 888"/>
                <a:gd name="T6" fmla="*/ 87 w 607"/>
                <a:gd name="T7" fmla="*/ 200 h 888"/>
                <a:gd name="T8" fmla="*/ 77 w 607"/>
                <a:gd name="T9" fmla="*/ 205 h 888"/>
                <a:gd name="T10" fmla="*/ 75 w 607"/>
                <a:gd name="T11" fmla="*/ 166 h 888"/>
                <a:gd name="T12" fmla="*/ 61 w 607"/>
                <a:gd name="T13" fmla="*/ 127 h 888"/>
                <a:gd name="T14" fmla="*/ 27 w 607"/>
                <a:gd name="T15" fmla="*/ 94 h 888"/>
                <a:gd name="T16" fmla="*/ 6 w 607"/>
                <a:gd name="T17" fmla="*/ 84 h 888"/>
                <a:gd name="T18" fmla="*/ 23 w 607"/>
                <a:gd name="T19" fmla="*/ 90 h 888"/>
                <a:gd name="T20" fmla="*/ 44 w 607"/>
                <a:gd name="T21" fmla="*/ 103 h 888"/>
                <a:gd name="T22" fmla="*/ 64 w 607"/>
                <a:gd name="T23" fmla="*/ 125 h 888"/>
                <a:gd name="T24" fmla="*/ 71 w 607"/>
                <a:gd name="T25" fmla="*/ 134 h 888"/>
                <a:gd name="T26" fmla="*/ 67 w 607"/>
                <a:gd name="T27" fmla="*/ 110 h 888"/>
                <a:gd name="T28" fmla="*/ 58 w 607"/>
                <a:gd name="T29" fmla="*/ 77 h 888"/>
                <a:gd name="T30" fmla="*/ 39 w 607"/>
                <a:gd name="T31" fmla="*/ 40 h 888"/>
                <a:gd name="T32" fmla="*/ 36 w 607"/>
                <a:gd name="T33" fmla="*/ 33 h 888"/>
                <a:gd name="T34" fmla="*/ 49 w 607"/>
                <a:gd name="T35" fmla="*/ 55 h 888"/>
                <a:gd name="T36" fmla="*/ 53 w 607"/>
                <a:gd name="T37" fmla="*/ 52 h 888"/>
                <a:gd name="T38" fmla="*/ 47 w 607"/>
                <a:gd name="T39" fmla="*/ 21 h 888"/>
                <a:gd name="T40" fmla="*/ 48 w 607"/>
                <a:gd name="T41" fmla="*/ 19 h 888"/>
                <a:gd name="T42" fmla="*/ 55 w 607"/>
                <a:gd name="T43" fmla="*/ 48 h 888"/>
                <a:gd name="T44" fmla="*/ 62 w 607"/>
                <a:gd name="T45" fmla="*/ 79 h 888"/>
                <a:gd name="T46" fmla="*/ 78 w 607"/>
                <a:gd name="T47" fmla="*/ 133 h 888"/>
                <a:gd name="T48" fmla="*/ 86 w 607"/>
                <a:gd name="T49" fmla="*/ 146 h 888"/>
                <a:gd name="T50" fmla="*/ 92 w 607"/>
                <a:gd name="T51" fmla="*/ 97 h 888"/>
                <a:gd name="T52" fmla="*/ 83 w 607"/>
                <a:gd name="T53" fmla="*/ 42 h 888"/>
                <a:gd name="T54" fmla="*/ 73 w 607"/>
                <a:gd name="T55" fmla="*/ 9 h 888"/>
                <a:gd name="T56" fmla="*/ 74 w 607"/>
                <a:gd name="T57" fmla="*/ 10 h 888"/>
                <a:gd name="T58" fmla="*/ 88 w 607"/>
                <a:gd name="T59" fmla="*/ 50 h 888"/>
                <a:gd name="T60" fmla="*/ 98 w 607"/>
                <a:gd name="T61" fmla="*/ 59 h 888"/>
                <a:gd name="T62" fmla="*/ 115 w 607"/>
                <a:gd name="T63" fmla="*/ 29 h 888"/>
                <a:gd name="T64" fmla="*/ 116 w 607"/>
                <a:gd name="T65" fmla="*/ 29 h 888"/>
                <a:gd name="T66" fmla="*/ 98 w 607"/>
                <a:gd name="T67" fmla="*/ 66 h 888"/>
                <a:gd name="T68" fmla="*/ 95 w 607"/>
                <a:gd name="T69" fmla="*/ 91 h 888"/>
                <a:gd name="T70" fmla="*/ 107 w 607"/>
                <a:gd name="T71" fmla="*/ 92 h 888"/>
                <a:gd name="T72" fmla="*/ 126 w 607"/>
                <a:gd name="T73" fmla="*/ 54 h 888"/>
                <a:gd name="T74" fmla="*/ 128 w 607"/>
                <a:gd name="T75" fmla="*/ 43 h 888"/>
                <a:gd name="T76" fmla="*/ 132 w 607"/>
                <a:gd name="T77" fmla="*/ 57 h 888"/>
                <a:gd name="T78" fmla="*/ 141 w 607"/>
                <a:gd name="T79" fmla="*/ 37 h 888"/>
                <a:gd name="T80" fmla="*/ 142 w 607"/>
                <a:gd name="T81" fmla="*/ 38 h 888"/>
                <a:gd name="T82" fmla="*/ 133 w 607"/>
                <a:gd name="T83" fmla="*/ 59 h 888"/>
                <a:gd name="T84" fmla="*/ 121 w 607"/>
                <a:gd name="T85" fmla="*/ 76 h 888"/>
                <a:gd name="T86" fmla="*/ 112 w 607"/>
                <a:gd name="T87" fmla="*/ 91 h 888"/>
                <a:gd name="T88" fmla="*/ 104 w 607"/>
                <a:gd name="T89" fmla="*/ 100 h 888"/>
                <a:gd name="T90" fmla="*/ 96 w 607"/>
                <a:gd name="T91" fmla="*/ 116 h 888"/>
                <a:gd name="T92" fmla="*/ 97 w 607"/>
                <a:gd name="T93" fmla="*/ 126 h 888"/>
                <a:gd name="T94" fmla="*/ 109 w 607"/>
                <a:gd name="T95" fmla="*/ 110 h 888"/>
                <a:gd name="T96" fmla="*/ 119 w 607"/>
                <a:gd name="T97" fmla="*/ 95 h 888"/>
                <a:gd name="T98" fmla="*/ 120 w 607"/>
                <a:gd name="T99" fmla="*/ 97 h 888"/>
                <a:gd name="T100" fmla="*/ 126 w 607"/>
                <a:gd name="T101" fmla="*/ 100 h 888"/>
                <a:gd name="T102" fmla="*/ 145 w 607"/>
                <a:gd name="T103" fmla="*/ 95 h 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07" h="888">
                  <a:moveTo>
                    <a:pt x="607" y="380"/>
                  </a:moveTo>
                  <a:lnTo>
                    <a:pt x="592" y="383"/>
                  </a:lnTo>
                  <a:lnTo>
                    <a:pt x="575" y="388"/>
                  </a:lnTo>
                  <a:lnTo>
                    <a:pt x="555" y="391"/>
                  </a:lnTo>
                  <a:lnTo>
                    <a:pt x="535" y="398"/>
                  </a:lnTo>
                  <a:lnTo>
                    <a:pt x="514" y="406"/>
                  </a:lnTo>
                  <a:lnTo>
                    <a:pt x="492" y="418"/>
                  </a:lnTo>
                  <a:lnTo>
                    <a:pt x="469" y="434"/>
                  </a:lnTo>
                  <a:lnTo>
                    <a:pt x="447" y="455"/>
                  </a:lnTo>
                  <a:lnTo>
                    <a:pt x="426" y="480"/>
                  </a:lnTo>
                  <a:lnTo>
                    <a:pt x="407" y="513"/>
                  </a:lnTo>
                  <a:lnTo>
                    <a:pt x="390" y="553"/>
                  </a:lnTo>
                  <a:lnTo>
                    <a:pt x="373" y="601"/>
                  </a:lnTo>
                  <a:lnTo>
                    <a:pt x="361" y="657"/>
                  </a:lnTo>
                  <a:lnTo>
                    <a:pt x="350" y="724"/>
                  </a:lnTo>
                  <a:lnTo>
                    <a:pt x="345" y="800"/>
                  </a:lnTo>
                  <a:lnTo>
                    <a:pt x="342" y="888"/>
                  </a:lnTo>
                  <a:lnTo>
                    <a:pt x="308" y="888"/>
                  </a:lnTo>
                  <a:lnTo>
                    <a:pt x="308" y="855"/>
                  </a:lnTo>
                  <a:lnTo>
                    <a:pt x="308" y="818"/>
                  </a:lnTo>
                  <a:lnTo>
                    <a:pt x="308" y="781"/>
                  </a:lnTo>
                  <a:lnTo>
                    <a:pt x="307" y="742"/>
                  </a:lnTo>
                  <a:lnTo>
                    <a:pt x="303" y="703"/>
                  </a:lnTo>
                  <a:lnTo>
                    <a:pt x="299" y="663"/>
                  </a:lnTo>
                  <a:lnTo>
                    <a:pt x="290" y="623"/>
                  </a:lnTo>
                  <a:lnTo>
                    <a:pt x="279" y="582"/>
                  </a:lnTo>
                  <a:lnTo>
                    <a:pt x="264" y="543"/>
                  </a:lnTo>
                  <a:lnTo>
                    <a:pt x="243" y="506"/>
                  </a:lnTo>
                  <a:lnTo>
                    <a:pt x="219" y="471"/>
                  </a:lnTo>
                  <a:lnTo>
                    <a:pt x="189" y="436"/>
                  </a:lnTo>
                  <a:lnTo>
                    <a:pt x="152" y="405"/>
                  </a:lnTo>
                  <a:lnTo>
                    <a:pt x="108" y="376"/>
                  </a:lnTo>
                  <a:lnTo>
                    <a:pt x="59" y="351"/>
                  </a:lnTo>
                  <a:lnTo>
                    <a:pt x="0" y="330"/>
                  </a:lnTo>
                  <a:lnTo>
                    <a:pt x="11" y="333"/>
                  </a:lnTo>
                  <a:lnTo>
                    <a:pt x="23" y="336"/>
                  </a:lnTo>
                  <a:lnTo>
                    <a:pt x="37" y="340"/>
                  </a:lnTo>
                  <a:lnTo>
                    <a:pt x="54" y="344"/>
                  </a:lnTo>
                  <a:lnTo>
                    <a:pt x="72" y="351"/>
                  </a:lnTo>
                  <a:lnTo>
                    <a:pt x="91" y="359"/>
                  </a:lnTo>
                  <a:lnTo>
                    <a:pt x="111" y="368"/>
                  </a:lnTo>
                  <a:lnTo>
                    <a:pt x="131" y="379"/>
                  </a:lnTo>
                  <a:lnTo>
                    <a:pt x="152" y="393"/>
                  </a:lnTo>
                  <a:lnTo>
                    <a:pt x="173" y="409"/>
                  </a:lnTo>
                  <a:lnTo>
                    <a:pt x="194" y="427"/>
                  </a:lnTo>
                  <a:lnTo>
                    <a:pt x="214" y="448"/>
                  </a:lnTo>
                  <a:lnTo>
                    <a:pt x="234" y="472"/>
                  </a:lnTo>
                  <a:lnTo>
                    <a:pt x="254" y="498"/>
                  </a:lnTo>
                  <a:lnTo>
                    <a:pt x="271" y="528"/>
                  </a:lnTo>
                  <a:lnTo>
                    <a:pt x="287" y="563"/>
                  </a:lnTo>
                  <a:lnTo>
                    <a:pt x="285" y="550"/>
                  </a:lnTo>
                  <a:lnTo>
                    <a:pt x="282" y="534"/>
                  </a:lnTo>
                  <a:lnTo>
                    <a:pt x="280" y="515"/>
                  </a:lnTo>
                  <a:lnTo>
                    <a:pt x="277" y="492"/>
                  </a:lnTo>
                  <a:lnTo>
                    <a:pt x="272" y="465"/>
                  </a:lnTo>
                  <a:lnTo>
                    <a:pt x="266" y="437"/>
                  </a:lnTo>
                  <a:lnTo>
                    <a:pt x="261" y="408"/>
                  </a:lnTo>
                  <a:lnTo>
                    <a:pt x="251" y="375"/>
                  </a:lnTo>
                  <a:lnTo>
                    <a:pt x="241" y="342"/>
                  </a:lnTo>
                  <a:lnTo>
                    <a:pt x="229" y="306"/>
                  </a:lnTo>
                  <a:lnTo>
                    <a:pt x="214" y="271"/>
                  </a:lnTo>
                  <a:lnTo>
                    <a:pt x="197" y="235"/>
                  </a:lnTo>
                  <a:lnTo>
                    <a:pt x="176" y="197"/>
                  </a:lnTo>
                  <a:lnTo>
                    <a:pt x="153" y="160"/>
                  </a:lnTo>
                  <a:lnTo>
                    <a:pt x="127" y="123"/>
                  </a:lnTo>
                  <a:lnTo>
                    <a:pt x="97" y="88"/>
                  </a:lnTo>
                  <a:lnTo>
                    <a:pt x="121" y="110"/>
                  </a:lnTo>
                  <a:lnTo>
                    <a:pt x="141" y="131"/>
                  </a:lnTo>
                  <a:lnTo>
                    <a:pt x="158" y="153"/>
                  </a:lnTo>
                  <a:lnTo>
                    <a:pt x="173" y="175"/>
                  </a:lnTo>
                  <a:lnTo>
                    <a:pt x="186" y="197"/>
                  </a:lnTo>
                  <a:lnTo>
                    <a:pt x="196" y="217"/>
                  </a:lnTo>
                  <a:lnTo>
                    <a:pt x="206" y="235"/>
                  </a:lnTo>
                  <a:lnTo>
                    <a:pt x="214" y="251"/>
                  </a:lnTo>
                  <a:lnTo>
                    <a:pt x="214" y="234"/>
                  </a:lnTo>
                  <a:lnTo>
                    <a:pt x="212" y="208"/>
                  </a:lnTo>
                  <a:lnTo>
                    <a:pt x="209" y="180"/>
                  </a:lnTo>
                  <a:lnTo>
                    <a:pt x="203" y="146"/>
                  </a:lnTo>
                  <a:lnTo>
                    <a:pt x="196" y="114"/>
                  </a:lnTo>
                  <a:lnTo>
                    <a:pt x="188" y="83"/>
                  </a:lnTo>
                  <a:lnTo>
                    <a:pt x="178" y="58"/>
                  </a:lnTo>
                  <a:lnTo>
                    <a:pt x="167" y="38"/>
                  </a:lnTo>
                  <a:lnTo>
                    <a:pt x="179" y="53"/>
                  </a:lnTo>
                  <a:lnTo>
                    <a:pt x="189" y="74"/>
                  </a:lnTo>
                  <a:lnTo>
                    <a:pt x="198" y="98"/>
                  </a:lnTo>
                  <a:lnTo>
                    <a:pt x="206" y="127"/>
                  </a:lnTo>
                  <a:lnTo>
                    <a:pt x="213" y="159"/>
                  </a:lnTo>
                  <a:lnTo>
                    <a:pt x="219" y="192"/>
                  </a:lnTo>
                  <a:lnTo>
                    <a:pt x="222" y="228"/>
                  </a:lnTo>
                  <a:lnTo>
                    <a:pt x="225" y="264"/>
                  </a:lnTo>
                  <a:lnTo>
                    <a:pt x="234" y="283"/>
                  </a:lnTo>
                  <a:lnTo>
                    <a:pt x="247" y="315"/>
                  </a:lnTo>
                  <a:lnTo>
                    <a:pt x="263" y="359"/>
                  </a:lnTo>
                  <a:lnTo>
                    <a:pt x="279" y="411"/>
                  </a:lnTo>
                  <a:lnTo>
                    <a:pt x="295" y="469"/>
                  </a:lnTo>
                  <a:lnTo>
                    <a:pt x="309" y="529"/>
                  </a:lnTo>
                  <a:lnTo>
                    <a:pt x="319" y="590"/>
                  </a:lnTo>
                  <a:lnTo>
                    <a:pt x="325" y="650"/>
                  </a:lnTo>
                  <a:lnTo>
                    <a:pt x="333" y="618"/>
                  </a:lnTo>
                  <a:lnTo>
                    <a:pt x="342" y="581"/>
                  </a:lnTo>
                  <a:lnTo>
                    <a:pt x="352" y="539"/>
                  </a:lnTo>
                  <a:lnTo>
                    <a:pt x="358" y="492"/>
                  </a:lnTo>
                  <a:lnTo>
                    <a:pt x="364" y="441"/>
                  </a:lnTo>
                  <a:lnTo>
                    <a:pt x="365" y="387"/>
                  </a:lnTo>
                  <a:lnTo>
                    <a:pt x="363" y="330"/>
                  </a:lnTo>
                  <a:lnTo>
                    <a:pt x="355" y="272"/>
                  </a:lnTo>
                  <a:lnTo>
                    <a:pt x="343" y="217"/>
                  </a:lnTo>
                  <a:lnTo>
                    <a:pt x="332" y="168"/>
                  </a:lnTo>
                  <a:lnTo>
                    <a:pt x="322" y="126"/>
                  </a:lnTo>
                  <a:lnTo>
                    <a:pt x="310" y="90"/>
                  </a:lnTo>
                  <a:lnTo>
                    <a:pt x="300" y="60"/>
                  </a:lnTo>
                  <a:lnTo>
                    <a:pt x="290" y="35"/>
                  </a:lnTo>
                  <a:lnTo>
                    <a:pt x="282" y="15"/>
                  </a:lnTo>
                  <a:lnTo>
                    <a:pt x="274" y="0"/>
                  </a:lnTo>
                  <a:lnTo>
                    <a:pt x="282" y="15"/>
                  </a:lnTo>
                  <a:lnTo>
                    <a:pt x="294" y="39"/>
                  </a:lnTo>
                  <a:lnTo>
                    <a:pt x="309" y="73"/>
                  </a:lnTo>
                  <a:lnTo>
                    <a:pt x="324" y="112"/>
                  </a:lnTo>
                  <a:lnTo>
                    <a:pt x="338" y="156"/>
                  </a:lnTo>
                  <a:lnTo>
                    <a:pt x="350" y="200"/>
                  </a:lnTo>
                  <a:lnTo>
                    <a:pt x="360" y="245"/>
                  </a:lnTo>
                  <a:lnTo>
                    <a:pt x="365" y="289"/>
                  </a:lnTo>
                  <a:lnTo>
                    <a:pt x="376" y="264"/>
                  </a:lnTo>
                  <a:lnTo>
                    <a:pt x="390" y="236"/>
                  </a:lnTo>
                  <a:lnTo>
                    <a:pt x="408" y="206"/>
                  </a:lnTo>
                  <a:lnTo>
                    <a:pt x="426" y="176"/>
                  </a:lnTo>
                  <a:lnTo>
                    <a:pt x="444" y="145"/>
                  </a:lnTo>
                  <a:lnTo>
                    <a:pt x="459" y="116"/>
                  </a:lnTo>
                  <a:lnTo>
                    <a:pt x="468" y="89"/>
                  </a:lnTo>
                  <a:lnTo>
                    <a:pt x="471" y="64"/>
                  </a:lnTo>
                  <a:lnTo>
                    <a:pt x="471" y="87"/>
                  </a:lnTo>
                  <a:lnTo>
                    <a:pt x="462" y="116"/>
                  </a:lnTo>
                  <a:lnTo>
                    <a:pt x="447" y="152"/>
                  </a:lnTo>
                  <a:lnTo>
                    <a:pt x="429" y="190"/>
                  </a:lnTo>
                  <a:lnTo>
                    <a:pt x="409" y="228"/>
                  </a:lnTo>
                  <a:lnTo>
                    <a:pt x="391" y="261"/>
                  </a:lnTo>
                  <a:lnTo>
                    <a:pt x="377" y="290"/>
                  </a:lnTo>
                  <a:lnTo>
                    <a:pt x="371" y="310"/>
                  </a:lnTo>
                  <a:lnTo>
                    <a:pt x="375" y="336"/>
                  </a:lnTo>
                  <a:lnTo>
                    <a:pt x="378" y="364"/>
                  </a:lnTo>
                  <a:lnTo>
                    <a:pt x="381" y="390"/>
                  </a:lnTo>
                  <a:lnTo>
                    <a:pt x="383" y="414"/>
                  </a:lnTo>
                  <a:lnTo>
                    <a:pt x="405" y="393"/>
                  </a:lnTo>
                  <a:lnTo>
                    <a:pt x="428" y="366"/>
                  </a:lnTo>
                  <a:lnTo>
                    <a:pt x="451" y="335"/>
                  </a:lnTo>
                  <a:lnTo>
                    <a:pt x="471" y="299"/>
                  </a:lnTo>
                  <a:lnTo>
                    <a:pt x="489" y="259"/>
                  </a:lnTo>
                  <a:lnTo>
                    <a:pt x="501" y="214"/>
                  </a:lnTo>
                  <a:lnTo>
                    <a:pt x="507" y="164"/>
                  </a:lnTo>
                  <a:lnTo>
                    <a:pt x="504" y="108"/>
                  </a:lnTo>
                  <a:lnTo>
                    <a:pt x="509" y="135"/>
                  </a:lnTo>
                  <a:lnTo>
                    <a:pt x="512" y="172"/>
                  </a:lnTo>
                  <a:lnTo>
                    <a:pt x="508" y="213"/>
                  </a:lnTo>
                  <a:lnTo>
                    <a:pt x="501" y="253"/>
                  </a:lnTo>
                  <a:lnTo>
                    <a:pt x="514" y="242"/>
                  </a:lnTo>
                  <a:lnTo>
                    <a:pt x="525" y="226"/>
                  </a:lnTo>
                  <a:lnTo>
                    <a:pt x="537" y="206"/>
                  </a:lnTo>
                  <a:lnTo>
                    <a:pt x="547" y="185"/>
                  </a:lnTo>
                  <a:lnTo>
                    <a:pt x="555" y="165"/>
                  </a:lnTo>
                  <a:lnTo>
                    <a:pt x="562" y="145"/>
                  </a:lnTo>
                  <a:lnTo>
                    <a:pt x="567" y="129"/>
                  </a:lnTo>
                  <a:lnTo>
                    <a:pt x="569" y="116"/>
                  </a:lnTo>
                  <a:lnTo>
                    <a:pt x="569" y="130"/>
                  </a:lnTo>
                  <a:lnTo>
                    <a:pt x="566" y="149"/>
                  </a:lnTo>
                  <a:lnTo>
                    <a:pt x="561" y="169"/>
                  </a:lnTo>
                  <a:lnTo>
                    <a:pt x="553" y="191"/>
                  </a:lnTo>
                  <a:lnTo>
                    <a:pt x="543" y="214"/>
                  </a:lnTo>
                  <a:lnTo>
                    <a:pt x="529" y="235"/>
                  </a:lnTo>
                  <a:lnTo>
                    <a:pt x="513" y="255"/>
                  </a:lnTo>
                  <a:lnTo>
                    <a:pt x="494" y="269"/>
                  </a:lnTo>
                  <a:lnTo>
                    <a:pt x="489" y="286"/>
                  </a:lnTo>
                  <a:lnTo>
                    <a:pt x="482" y="302"/>
                  </a:lnTo>
                  <a:lnTo>
                    <a:pt x="474" y="319"/>
                  </a:lnTo>
                  <a:lnTo>
                    <a:pt x="466" y="334"/>
                  </a:lnTo>
                  <a:lnTo>
                    <a:pt x="456" y="349"/>
                  </a:lnTo>
                  <a:lnTo>
                    <a:pt x="448" y="362"/>
                  </a:lnTo>
                  <a:lnTo>
                    <a:pt x="439" y="373"/>
                  </a:lnTo>
                  <a:lnTo>
                    <a:pt x="431" y="382"/>
                  </a:lnTo>
                  <a:lnTo>
                    <a:pt x="423" y="390"/>
                  </a:lnTo>
                  <a:lnTo>
                    <a:pt x="415" y="398"/>
                  </a:lnTo>
                  <a:lnTo>
                    <a:pt x="406" y="408"/>
                  </a:lnTo>
                  <a:lnTo>
                    <a:pt x="398" y="421"/>
                  </a:lnTo>
                  <a:lnTo>
                    <a:pt x="390" y="439"/>
                  </a:lnTo>
                  <a:lnTo>
                    <a:pt x="381" y="464"/>
                  </a:lnTo>
                  <a:lnTo>
                    <a:pt x="376" y="496"/>
                  </a:lnTo>
                  <a:lnTo>
                    <a:pt x="370" y="538"/>
                  </a:lnTo>
                  <a:lnTo>
                    <a:pt x="377" y="521"/>
                  </a:lnTo>
                  <a:lnTo>
                    <a:pt x="387" y="503"/>
                  </a:lnTo>
                  <a:lnTo>
                    <a:pt x="399" y="486"/>
                  </a:lnTo>
                  <a:lnTo>
                    <a:pt x="411" y="469"/>
                  </a:lnTo>
                  <a:lnTo>
                    <a:pt x="423" y="454"/>
                  </a:lnTo>
                  <a:lnTo>
                    <a:pt x="434" y="440"/>
                  </a:lnTo>
                  <a:lnTo>
                    <a:pt x="445" y="429"/>
                  </a:lnTo>
                  <a:lnTo>
                    <a:pt x="453" y="422"/>
                  </a:lnTo>
                  <a:lnTo>
                    <a:pt x="463" y="405"/>
                  </a:lnTo>
                  <a:lnTo>
                    <a:pt x="475" y="380"/>
                  </a:lnTo>
                  <a:lnTo>
                    <a:pt x="483" y="358"/>
                  </a:lnTo>
                  <a:lnTo>
                    <a:pt x="486" y="349"/>
                  </a:lnTo>
                  <a:lnTo>
                    <a:pt x="484" y="366"/>
                  </a:lnTo>
                  <a:lnTo>
                    <a:pt x="478" y="388"/>
                  </a:lnTo>
                  <a:lnTo>
                    <a:pt x="471" y="406"/>
                  </a:lnTo>
                  <a:lnTo>
                    <a:pt x="469" y="414"/>
                  </a:lnTo>
                  <a:lnTo>
                    <a:pt x="485" y="406"/>
                  </a:lnTo>
                  <a:lnTo>
                    <a:pt x="502" y="398"/>
                  </a:lnTo>
                  <a:lnTo>
                    <a:pt x="522" y="391"/>
                  </a:lnTo>
                  <a:lnTo>
                    <a:pt x="540" y="387"/>
                  </a:lnTo>
                  <a:lnTo>
                    <a:pt x="560" y="383"/>
                  </a:lnTo>
                  <a:lnTo>
                    <a:pt x="577" y="380"/>
                  </a:lnTo>
                  <a:lnTo>
                    <a:pt x="593" y="380"/>
                  </a:lnTo>
                  <a:lnTo>
                    <a:pt x="607" y="380"/>
                  </a:lnTo>
                  <a:close/>
                </a:path>
              </a:pathLst>
            </a:custGeom>
            <a:solidFill>
              <a:srgbClr val="0C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7" name="Freeform 118"/>
            <p:cNvSpPr>
              <a:spLocks/>
            </p:cNvSpPr>
            <p:nvPr/>
          </p:nvSpPr>
          <p:spPr bwMode="auto">
            <a:xfrm>
              <a:off x="2477" y="1412"/>
              <a:ext cx="408" cy="298"/>
            </a:xfrm>
            <a:custGeom>
              <a:avLst/>
              <a:gdLst>
                <a:gd name="T0" fmla="*/ 128 w 814"/>
                <a:gd name="T1" fmla="*/ 13 h 595"/>
                <a:gd name="T2" fmla="*/ 114 w 814"/>
                <a:gd name="T3" fmla="*/ 2 h 595"/>
                <a:gd name="T4" fmla="*/ 93 w 814"/>
                <a:gd name="T5" fmla="*/ 4 h 595"/>
                <a:gd name="T6" fmla="*/ 78 w 814"/>
                <a:gd name="T7" fmla="*/ 19 h 595"/>
                <a:gd name="T8" fmla="*/ 73 w 814"/>
                <a:gd name="T9" fmla="*/ 36 h 595"/>
                <a:gd name="T10" fmla="*/ 76 w 814"/>
                <a:gd name="T11" fmla="*/ 47 h 595"/>
                <a:gd name="T12" fmla="*/ 71 w 814"/>
                <a:gd name="T13" fmla="*/ 49 h 595"/>
                <a:gd name="T14" fmla="*/ 68 w 814"/>
                <a:gd name="T15" fmla="*/ 53 h 595"/>
                <a:gd name="T16" fmla="*/ 66 w 814"/>
                <a:gd name="T17" fmla="*/ 48 h 595"/>
                <a:gd name="T18" fmla="*/ 68 w 814"/>
                <a:gd name="T19" fmla="*/ 42 h 595"/>
                <a:gd name="T20" fmla="*/ 68 w 814"/>
                <a:gd name="T21" fmla="*/ 26 h 595"/>
                <a:gd name="T22" fmla="*/ 50 w 814"/>
                <a:gd name="T23" fmla="*/ 19 h 595"/>
                <a:gd name="T24" fmla="*/ 26 w 814"/>
                <a:gd name="T25" fmla="*/ 40 h 595"/>
                <a:gd name="T26" fmla="*/ 28 w 814"/>
                <a:gd name="T27" fmla="*/ 56 h 595"/>
                <a:gd name="T28" fmla="*/ 42 w 814"/>
                <a:gd name="T29" fmla="*/ 62 h 595"/>
                <a:gd name="T30" fmla="*/ 37 w 814"/>
                <a:gd name="T31" fmla="*/ 76 h 595"/>
                <a:gd name="T32" fmla="*/ 29 w 814"/>
                <a:gd name="T33" fmla="*/ 61 h 595"/>
                <a:gd name="T34" fmla="*/ 14 w 814"/>
                <a:gd name="T35" fmla="*/ 61 h 595"/>
                <a:gd name="T36" fmla="*/ 12 w 814"/>
                <a:gd name="T37" fmla="*/ 84 h 595"/>
                <a:gd name="T38" fmla="*/ 2 w 814"/>
                <a:gd name="T39" fmla="*/ 84 h 595"/>
                <a:gd name="T40" fmla="*/ 3 w 814"/>
                <a:gd name="T41" fmla="*/ 100 h 595"/>
                <a:gd name="T42" fmla="*/ 18 w 814"/>
                <a:gd name="T43" fmla="*/ 117 h 595"/>
                <a:gd name="T44" fmla="*/ 15 w 814"/>
                <a:gd name="T45" fmla="*/ 122 h 595"/>
                <a:gd name="T46" fmla="*/ 16 w 814"/>
                <a:gd name="T47" fmla="*/ 130 h 595"/>
                <a:gd name="T48" fmla="*/ 22 w 814"/>
                <a:gd name="T49" fmla="*/ 140 h 595"/>
                <a:gd name="T50" fmla="*/ 39 w 814"/>
                <a:gd name="T51" fmla="*/ 146 h 595"/>
                <a:gd name="T52" fmla="*/ 67 w 814"/>
                <a:gd name="T53" fmla="*/ 147 h 595"/>
                <a:gd name="T54" fmla="*/ 88 w 814"/>
                <a:gd name="T55" fmla="*/ 142 h 595"/>
                <a:gd name="T56" fmla="*/ 93 w 814"/>
                <a:gd name="T57" fmla="*/ 134 h 595"/>
                <a:gd name="T58" fmla="*/ 94 w 814"/>
                <a:gd name="T59" fmla="*/ 128 h 595"/>
                <a:gd name="T60" fmla="*/ 107 w 814"/>
                <a:gd name="T61" fmla="*/ 126 h 595"/>
                <a:gd name="T62" fmla="*/ 118 w 814"/>
                <a:gd name="T63" fmla="*/ 119 h 595"/>
                <a:gd name="T64" fmla="*/ 120 w 814"/>
                <a:gd name="T65" fmla="*/ 120 h 595"/>
                <a:gd name="T66" fmla="*/ 121 w 814"/>
                <a:gd name="T67" fmla="*/ 125 h 595"/>
                <a:gd name="T68" fmla="*/ 127 w 814"/>
                <a:gd name="T69" fmla="*/ 129 h 595"/>
                <a:gd name="T70" fmla="*/ 124 w 814"/>
                <a:gd name="T71" fmla="*/ 139 h 595"/>
                <a:gd name="T72" fmla="*/ 132 w 814"/>
                <a:gd name="T73" fmla="*/ 147 h 595"/>
                <a:gd name="T74" fmla="*/ 151 w 814"/>
                <a:gd name="T75" fmla="*/ 149 h 595"/>
                <a:gd name="T76" fmla="*/ 173 w 814"/>
                <a:gd name="T77" fmla="*/ 142 h 595"/>
                <a:gd name="T78" fmla="*/ 191 w 814"/>
                <a:gd name="T79" fmla="*/ 129 h 595"/>
                <a:gd name="T80" fmla="*/ 202 w 814"/>
                <a:gd name="T81" fmla="*/ 114 h 595"/>
                <a:gd name="T82" fmla="*/ 203 w 814"/>
                <a:gd name="T83" fmla="*/ 100 h 595"/>
                <a:gd name="T84" fmla="*/ 193 w 814"/>
                <a:gd name="T85" fmla="*/ 92 h 595"/>
                <a:gd name="T86" fmla="*/ 197 w 814"/>
                <a:gd name="T87" fmla="*/ 76 h 595"/>
                <a:gd name="T88" fmla="*/ 189 w 814"/>
                <a:gd name="T89" fmla="*/ 62 h 595"/>
                <a:gd name="T90" fmla="*/ 178 w 814"/>
                <a:gd name="T91" fmla="*/ 61 h 595"/>
                <a:gd name="T92" fmla="*/ 173 w 814"/>
                <a:gd name="T93" fmla="*/ 56 h 595"/>
                <a:gd name="T94" fmla="*/ 165 w 814"/>
                <a:gd name="T95" fmla="*/ 56 h 595"/>
                <a:gd name="T96" fmla="*/ 174 w 814"/>
                <a:gd name="T97" fmla="*/ 48 h 595"/>
                <a:gd name="T98" fmla="*/ 174 w 814"/>
                <a:gd name="T99" fmla="*/ 36 h 595"/>
                <a:gd name="T100" fmla="*/ 160 w 814"/>
                <a:gd name="T101" fmla="*/ 35 h 595"/>
                <a:gd name="T102" fmla="*/ 166 w 814"/>
                <a:gd name="T103" fmla="*/ 27 h 595"/>
                <a:gd name="T104" fmla="*/ 163 w 814"/>
                <a:gd name="T105" fmla="*/ 19 h 595"/>
                <a:gd name="T106" fmla="*/ 154 w 814"/>
                <a:gd name="T107" fmla="*/ 15 h 595"/>
                <a:gd name="T108" fmla="*/ 142 w 814"/>
                <a:gd name="T109" fmla="*/ 16 h 595"/>
                <a:gd name="T110" fmla="*/ 131 w 814"/>
                <a:gd name="T111" fmla="*/ 28 h 59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814" h="595">
                  <a:moveTo>
                    <a:pt x="507" y="99"/>
                  </a:moveTo>
                  <a:lnTo>
                    <a:pt x="514" y="74"/>
                  </a:lnTo>
                  <a:lnTo>
                    <a:pt x="510" y="51"/>
                  </a:lnTo>
                  <a:lnTo>
                    <a:pt x="497" y="31"/>
                  </a:lnTo>
                  <a:lnTo>
                    <a:pt x="479" y="15"/>
                  </a:lnTo>
                  <a:lnTo>
                    <a:pt x="455" y="5"/>
                  </a:lnTo>
                  <a:lnTo>
                    <a:pt x="427" y="0"/>
                  </a:lnTo>
                  <a:lnTo>
                    <a:pt x="398" y="3"/>
                  </a:lnTo>
                  <a:lnTo>
                    <a:pt x="371" y="14"/>
                  </a:lnTo>
                  <a:lnTo>
                    <a:pt x="345" y="31"/>
                  </a:lnTo>
                  <a:lnTo>
                    <a:pt x="325" y="51"/>
                  </a:lnTo>
                  <a:lnTo>
                    <a:pt x="309" y="73"/>
                  </a:lnTo>
                  <a:lnTo>
                    <a:pt x="298" y="95"/>
                  </a:lnTo>
                  <a:lnTo>
                    <a:pt x="292" y="119"/>
                  </a:lnTo>
                  <a:lnTo>
                    <a:pt x="292" y="142"/>
                  </a:lnTo>
                  <a:lnTo>
                    <a:pt x="298" y="165"/>
                  </a:lnTo>
                  <a:lnTo>
                    <a:pt x="311" y="188"/>
                  </a:lnTo>
                  <a:lnTo>
                    <a:pt x="302" y="188"/>
                  </a:lnTo>
                  <a:lnTo>
                    <a:pt x="295" y="190"/>
                  </a:lnTo>
                  <a:lnTo>
                    <a:pt x="288" y="191"/>
                  </a:lnTo>
                  <a:lnTo>
                    <a:pt x="282" y="195"/>
                  </a:lnTo>
                  <a:lnTo>
                    <a:pt x="277" y="199"/>
                  </a:lnTo>
                  <a:lnTo>
                    <a:pt x="273" y="204"/>
                  </a:lnTo>
                  <a:lnTo>
                    <a:pt x="270" y="211"/>
                  </a:lnTo>
                  <a:lnTo>
                    <a:pt x="268" y="218"/>
                  </a:lnTo>
                  <a:lnTo>
                    <a:pt x="264" y="204"/>
                  </a:lnTo>
                  <a:lnTo>
                    <a:pt x="261" y="191"/>
                  </a:lnTo>
                  <a:lnTo>
                    <a:pt x="258" y="182"/>
                  </a:lnTo>
                  <a:lnTo>
                    <a:pt x="251" y="175"/>
                  </a:lnTo>
                  <a:lnTo>
                    <a:pt x="269" y="167"/>
                  </a:lnTo>
                  <a:lnTo>
                    <a:pt x="277" y="149"/>
                  </a:lnTo>
                  <a:lnTo>
                    <a:pt x="279" y="126"/>
                  </a:lnTo>
                  <a:lnTo>
                    <a:pt x="270" y="102"/>
                  </a:lnTo>
                  <a:lnTo>
                    <a:pt x="253" y="83"/>
                  </a:lnTo>
                  <a:lnTo>
                    <a:pt x="229" y="73"/>
                  </a:lnTo>
                  <a:lnTo>
                    <a:pt x="197" y="76"/>
                  </a:lnTo>
                  <a:lnTo>
                    <a:pt x="158" y="99"/>
                  </a:lnTo>
                  <a:lnTo>
                    <a:pt x="123" y="131"/>
                  </a:lnTo>
                  <a:lnTo>
                    <a:pt x="103" y="160"/>
                  </a:lnTo>
                  <a:lnTo>
                    <a:pt x="97" y="186"/>
                  </a:lnTo>
                  <a:lnTo>
                    <a:pt x="100" y="206"/>
                  </a:lnTo>
                  <a:lnTo>
                    <a:pt x="112" y="223"/>
                  </a:lnTo>
                  <a:lnTo>
                    <a:pt x="128" y="237"/>
                  </a:lnTo>
                  <a:lnTo>
                    <a:pt x="147" y="245"/>
                  </a:lnTo>
                  <a:lnTo>
                    <a:pt x="167" y="248"/>
                  </a:lnTo>
                  <a:lnTo>
                    <a:pt x="158" y="263"/>
                  </a:lnTo>
                  <a:lnTo>
                    <a:pt x="151" y="280"/>
                  </a:lnTo>
                  <a:lnTo>
                    <a:pt x="146" y="301"/>
                  </a:lnTo>
                  <a:lnTo>
                    <a:pt x="145" y="320"/>
                  </a:lnTo>
                  <a:lnTo>
                    <a:pt x="133" y="271"/>
                  </a:lnTo>
                  <a:lnTo>
                    <a:pt x="115" y="241"/>
                  </a:lnTo>
                  <a:lnTo>
                    <a:pt x="93" y="227"/>
                  </a:lnTo>
                  <a:lnTo>
                    <a:pt x="71" y="228"/>
                  </a:lnTo>
                  <a:lnTo>
                    <a:pt x="53" y="241"/>
                  </a:lnTo>
                  <a:lnTo>
                    <a:pt x="40" y="265"/>
                  </a:lnTo>
                  <a:lnTo>
                    <a:pt x="37" y="297"/>
                  </a:lnTo>
                  <a:lnTo>
                    <a:pt x="47" y="336"/>
                  </a:lnTo>
                  <a:lnTo>
                    <a:pt x="34" y="326"/>
                  </a:lnTo>
                  <a:lnTo>
                    <a:pt x="20" y="325"/>
                  </a:lnTo>
                  <a:lnTo>
                    <a:pt x="8" y="334"/>
                  </a:lnTo>
                  <a:lnTo>
                    <a:pt x="0" y="349"/>
                  </a:lnTo>
                  <a:lnTo>
                    <a:pt x="0" y="372"/>
                  </a:lnTo>
                  <a:lnTo>
                    <a:pt x="11" y="398"/>
                  </a:lnTo>
                  <a:lnTo>
                    <a:pt x="35" y="429"/>
                  </a:lnTo>
                  <a:lnTo>
                    <a:pt x="77" y="464"/>
                  </a:lnTo>
                  <a:lnTo>
                    <a:pt x="71" y="465"/>
                  </a:lnTo>
                  <a:lnTo>
                    <a:pt x="67" y="470"/>
                  </a:lnTo>
                  <a:lnTo>
                    <a:pt x="62" y="477"/>
                  </a:lnTo>
                  <a:lnTo>
                    <a:pt x="59" y="486"/>
                  </a:lnTo>
                  <a:lnTo>
                    <a:pt x="57" y="496"/>
                  </a:lnTo>
                  <a:lnTo>
                    <a:pt x="57" y="509"/>
                  </a:lnTo>
                  <a:lnTo>
                    <a:pt x="61" y="520"/>
                  </a:lnTo>
                  <a:lnTo>
                    <a:pt x="67" y="533"/>
                  </a:lnTo>
                  <a:lnTo>
                    <a:pt x="76" y="546"/>
                  </a:lnTo>
                  <a:lnTo>
                    <a:pt x="88" y="557"/>
                  </a:lnTo>
                  <a:lnTo>
                    <a:pt x="106" y="567"/>
                  </a:lnTo>
                  <a:lnTo>
                    <a:pt x="128" y="577"/>
                  </a:lnTo>
                  <a:lnTo>
                    <a:pt x="154" y="584"/>
                  </a:lnTo>
                  <a:lnTo>
                    <a:pt x="186" y="588"/>
                  </a:lnTo>
                  <a:lnTo>
                    <a:pt x="224" y="589"/>
                  </a:lnTo>
                  <a:lnTo>
                    <a:pt x="268" y="587"/>
                  </a:lnTo>
                  <a:lnTo>
                    <a:pt x="304" y="582"/>
                  </a:lnTo>
                  <a:lnTo>
                    <a:pt x="330" y="577"/>
                  </a:lnTo>
                  <a:lnTo>
                    <a:pt x="349" y="567"/>
                  </a:lnTo>
                  <a:lnTo>
                    <a:pt x="362" y="558"/>
                  </a:lnTo>
                  <a:lnTo>
                    <a:pt x="367" y="547"/>
                  </a:lnTo>
                  <a:lnTo>
                    <a:pt x="370" y="534"/>
                  </a:lnTo>
                  <a:lnTo>
                    <a:pt x="367" y="520"/>
                  </a:lnTo>
                  <a:lnTo>
                    <a:pt x="362" y="507"/>
                  </a:lnTo>
                  <a:lnTo>
                    <a:pt x="375" y="509"/>
                  </a:lnTo>
                  <a:lnTo>
                    <a:pt x="391" y="509"/>
                  </a:lnTo>
                  <a:lnTo>
                    <a:pt x="408" y="508"/>
                  </a:lnTo>
                  <a:lnTo>
                    <a:pt x="425" y="503"/>
                  </a:lnTo>
                  <a:lnTo>
                    <a:pt x="441" y="496"/>
                  </a:lnTo>
                  <a:lnTo>
                    <a:pt x="457" y="486"/>
                  </a:lnTo>
                  <a:lnTo>
                    <a:pt x="470" y="473"/>
                  </a:lnTo>
                  <a:lnTo>
                    <a:pt x="481" y="456"/>
                  </a:lnTo>
                  <a:lnTo>
                    <a:pt x="478" y="467"/>
                  </a:lnTo>
                  <a:lnTo>
                    <a:pt x="476" y="478"/>
                  </a:lnTo>
                  <a:lnTo>
                    <a:pt x="476" y="486"/>
                  </a:lnTo>
                  <a:lnTo>
                    <a:pt x="478" y="493"/>
                  </a:lnTo>
                  <a:lnTo>
                    <a:pt x="482" y="500"/>
                  </a:lnTo>
                  <a:lnTo>
                    <a:pt x="488" y="504"/>
                  </a:lnTo>
                  <a:lnTo>
                    <a:pt x="496" y="510"/>
                  </a:lnTo>
                  <a:lnTo>
                    <a:pt x="507" y="515"/>
                  </a:lnTo>
                  <a:lnTo>
                    <a:pt x="495" y="528"/>
                  </a:lnTo>
                  <a:lnTo>
                    <a:pt x="489" y="541"/>
                  </a:lnTo>
                  <a:lnTo>
                    <a:pt x="492" y="555"/>
                  </a:lnTo>
                  <a:lnTo>
                    <a:pt x="499" y="566"/>
                  </a:lnTo>
                  <a:lnTo>
                    <a:pt x="511" y="578"/>
                  </a:lnTo>
                  <a:lnTo>
                    <a:pt x="527" y="586"/>
                  </a:lnTo>
                  <a:lnTo>
                    <a:pt x="546" y="593"/>
                  </a:lnTo>
                  <a:lnTo>
                    <a:pt x="567" y="595"/>
                  </a:lnTo>
                  <a:lnTo>
                    <a:pt x="600" y="594"/>
                  </a:lnTo>
                  <a:lnTo>
                    <a:pt x="631" y="589"/>
                  </a:lnTo>
                  <a:lnTo>
                    <a:pt x="662" y="580"/>
                  </a:lnTo>
                  <a:lnTo>
                    <a:pt x="691" y="567"/>
                  </a:lnTo>
                  <a:lnTo>
                    <a:pt x="716" y="553"/>
                  </a:lnTo>
                  <a:lnTo>
                    <a:pt x="741" y="534"/>
                  </a:lnTo>
                  <a:lnTo>
                    <a:pt x="762" y="516"/>
                  </a:lnTo>
                  <a:lnTo>
                    <a:pt x="780" y="495"/>
                  </a:lnTo>
                  <a:lnTo>
                    <a:pt x="795" y="474"/>
                  </a:lnTo>
                  <a:lnTo>
                    <a:pt x="805" y="454"/>
                  </a:lnTo>
                  <a:lnTo>
                    <a:pt x="812" y="434"/>
                  </a:lnTo>
                  <a:lnTo>
                    <a:pt x="814" y="416"/>
                  </a:lnTo>
                  <a:lnTo>
                    <a:pt x="811" y="400"/>
                  </a:lnTo>
                  <a:lnTo>
                    <a:pt x="803" y="385"/>
                  </a:lnTo>
                  <a:lnTo>
                    <a:pt x="790" y="374"/>
                  </a:lnTo>
                  <a:lnTo>
                    <a:pt x="771" y="366"/>
                  </a:lnTo>
                  <a:lnTo>
                    <a:pt x="782" y="350"/>
                  </a:lnTo>
                  <a:lnTo>
                    <a:pt x="787" y="328"/>
                  </a:lnTo>
                  <a:lnTo>
                    <a:pt x="785" y="303"/>
                  </a:lnTo>
                  <a:lnTo>
                    <a:pt x="780" y="279"/>
                  </a:lnTo>
                  <a:lnTo>
                    <a:pt x="768" y="259"/>
                  </a:lnTo>
                  <a:lnTo>
                    <a:pt x="754" y="245"/>
                  </a:lnTo>
                  <a:lnTo>
                    <a:pt x="736" y="242"/>
                  </a:lnTo>
                  <a:lnTo>
                    <a:pt x="715" y="252"/>
                  </a:lnTo>
                  <a:lnTo>
                    <a:pt x="708" y="243"/>
                  </a:lnTo>
                  <a:lnTo>
                    <a:pt x="703" y="235"/>
                  </a:lnTo>
                  <a:lnTo>
                    <a:pt x="694" y="228"/>
                  </a:lnTo>
                  <a:lnTo>
                    <a:pt x="688" y="223"/>
                  </a:lnTo>
                  <a:lnTo>
                    <a:pt x="678" y="220"/>
                  </a:lnTo>
                  <a:lnTo>
                    <a:pt x="669" y="219"/>
                  </a:lnTo>
                  <a:lnTo>
                    <a:pt x="659" y="221"/>
                  </a:lnTo>
                  <a:lnTo>
                    <a:pt x="647" y="226"/>
                  </a:lnTo>
                  <a:lnTo>
                    <a:pt x="675" y="210"/>
                  </a:lnTo>
                  <a:lnTo>
                    <a:pt x="692" y="192"/>
                  </a:lnTo>
                  <a:lnTo>
                    <a:pt x="700" y="174"/>
                  </a:lnTo>
                  <a:lnTo>
                    <a:pt x="700" y="158"/>
                  </a:lnTo>
                  <a:lnTo>
                    <a:pt x="692" y="144"/>
                  </a:lnTo>
                  <a:lnTo>
                    <a:pt x="679" y="135"/>
                  </a:lnTo>
                  <a:lnTo>
                    <a:pt x="661" y="133"/>
                  </a:lnTo>
                  <a:lnTo>
                    <a:pt x="638" y="137"/>
                  </a:lnTo>
                  <a:lnTo>
                    <a:pt x="651" y="128"/>
                  </a:lnTo>
                  <a:lnTo>
                    <a:pt x="658" y="118"/>
                  </a:lnTo>
                  <a:lnTo>
                    <a:pt x="661" y="106"/>
                  </a:lnTo>
                  <a:lnTo>
                    <a:pt x="660" y="95"/>
                  </a:lnTo>
                  <a:lnTo>
                    <a:pt x="655" y="84"/>
                  </a:lnTo>
                  <a:lnTo>
                    <a:pt x="648" y="75"/>
                  </a:lnTo>
                  <a:lnTo>
                    <a:pt x="638" y="67"/>
                  </a:lnTo>
                  <a:lnTo>
                    <a:pt x="625" y="60"/>
                  </a:lnTo>
                  <a:lnTo>
                    <a:pt x="612" y="57"/>
                  </a:lnTo>
                  <a:lnTo>
                    <a:pt x="597" y="55"/>
                  </a:lnTo>
                  <a:lnTo>
                    <a:pt x="582" y="58"/>
                  </a:lnTo>
                  <a:lnTo>
                    <a:pt x="565" y="64"/>
                  </a:lnTo>
                  <a:lnTo>
                    <a:pt x="550" y="75"/>
                  </a:lnTo>
                  <a:lnTo>
                    <a:pt x="535" y="90"/>
                  </a:lnTo>
                  <a:lnTo>
                    <a:pt x="523" y="111"/>
                  </a:lnTo>
                  <a:lnTo>
                    <a:pt x="511" y="137"/>
                  </a:lnTo>
                  <a:lnTo>
                    <a:pt x="507" y="99"/>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8" name="Freeform 119"/>
            <p:cNvSpPr>
              <a:spLocks/>
            </p:cNvSpPr>
            <p:nvPr/>
          </p:nvSpPr>
          <p:spPr bwMode="auto">
            <a:xfrm>
              <a:off x="2793" y="1789"/>
              <a:ext cx="80" cy="93"/>
            </a:xfrm>
            <a:custGeom>
              <a:avLst/>
              <a:gdLst>
                <a:gd name="T0" fmla="*/ 22 w 160"/>
                <a:gd name="T1" fmla="*/ 44 h 185"/>
                <a:gd name="T2" fmla="*/ 19 w 160"/>
                <a:gd name="T3" fmla="*/ 40 h 185"/>
                <a:gd name="T4" fmla="*/ 14 w 160"/>
                <a:gd name="T5" fmla="*/ 36 h 185"/>
                <a:gd name="T6" fmla="*/ 6 w 160"/>
                <a:gd name="T7" fmla="*/ 35 h 185"/>
                <a:gd name="T8" fmla="*/ 2 w 160"/>
                <a:gd name="T9" fmla="*/ 34 h 185"/>
                <a:gd name="T10" fmla="*/ 5 w 160"/>
                <a:gd name="T11" fmla="*/ 30 h 185"/>
                <a:gd name="T12" fmla="*/ 10 w 160"/>
                <a:gd name="T13" fmla="*/ 29 h 185"/>
                <a:gd name="T14" fmla="*/ 17 w 160"/>
                <a:gd name="T15" fmla="*/ 33 h 185"/>
                <a:gd name="T16" fmla="*/ 20 w 160"/>
                <a:gd name="T17" fmla="*/ 36 h 185"/>
                <a:gd name="T18" fmla="*/ 18 w 160"/>
                <a:gd name="T19" fmla="*/ 30 h 185"/>
                <a:gd name="T20" fmla="*/ 13 w 160"/>
                <a:gd name="T21" fmla="*/ 25 h 185"/>
                <a:gd name="T22" fmla="*/ 6 w 160"/>
                <a:gd name="T23" fmla="*/ 23 h 185"/>
                <a:gd name="T24" fmla="*/ 1 w 160"/>
                <a:gd name="T25" fmla="*/ 22 h 185"/>
                <a:gd name="T26" fmla="*/ 5 w 160"/>
                <a:gd name="T27" fmla="*/ 18 h 185"/>
                <a:gd name="T28" fmla="*/ 11 w 160"/>
                <a:gd name="T29" fmla="*/ 18 h 185"/>
                <a:gd name="T30" fmla="*/ 17 w 160"/>
                <a:gd name="T31" fmla="*/ 25 h 185"/>
                <a:gd name="T32" fmla="*/ 19 w 160"/>
                <a:gd name="T33" fmla="*/ 27 h 185"/>
                <a:gd name="T34" fmla="*/ 17 w 160"/>
                <a:gd name="T35" fmla="*/ 19 h 185"/>
                <a:gd name="T36" fmla="*/ 13 w 160"/>
                <a:gd name="T37" fmla="*/ 12 h 185"/>
                <a:gd name="T38" fmla="*/ 6 w 160"/>
                <a:gd name="T39" fmla="*/ 7 h 185"/>
                <a:gd name="T40" fmla="*/ 4 w 160"/>
                <a:gd name="T41" fmla="*/ 4 h 185"/>
                <a:gd name="T42" fmla="*/ 9 w 160"/>
                <a:gd name="T43" fmla="*/ 4 h 185"/>
                <a:gd name="T44" fmla="*/ 14 w 160"/>
                <a:gd name="T45" fmla="*/ 7 h 185"/>
                <a:gd name="T46" fmla="*/ 19 w 160"/>
                <a:gd name="T47" fmla="*/ 16 h 185"/>
                <a:gd name="T48" fmla="*/ 21 w 160"/>
                <a:gd name="T49" fmla="*/ 17 h 185"/>
                <a:gd name="T50" fmla="*/ 19 w 160"/>
                <a:gd name="T51" fmla="*/ 5 h 185"/>
                <a:gd name="T52" fmla="*/ 18 w 160"/>
                <a:gd name="T53" fmla="*/ 1 h 185"/>
                <a:gd name="T54" fmla="*/ 23 w 160"/>
                <a:gd name="T55" fmla="*/ 6 h 185"/>
                <a:gd name="T56" fmla="*/ 25 w 160"/>
                <a:gd name="T57" fmla="*/ 12 h 185"/>
                <a:gd name="T58" fmla="*/ 26 w 160"/>
                <a:gd name="T59" fmla="*/ 21 h 185"/>
                <a:gd name="T60" fmla="*/ 26 w 160"/>
                <a:gd name="T61" fmla="*/ 23 h 185"/>
                <a:gd name="T62" fmla="*/ 28 w 160"/>
                <a:gd name="T63" fmla="*/ 16 h 185"/>
                <a:gd name="T64" fmla="*/ 32 w 160"/>
                <a:gd name="T65" fmla="*/ 12 h 185"/>
                <a:gd name="T66" fmla="*/ 37 w 160"/>
                <a:gd name="T67" fmla="*/ 11 h 185"/>
                <a:gd name="T68" fmla="*/ 38 w 160"/>
                <a:gd name="T69" fmla="*/ 14 h 185"/>
                <a:gd name="T70" fmla="*/ 32 w 160"/>
                <a:gd name="T71" fmla="*/ 18 h 185"/>
                <a:gd name="T72" fmla="*/ 28 w 160"/>
                <a:gd name="T73" fmla="*/ 24 h 185"/>
                <a:gd name="T74" fmla="*/ 25 w 160"/>
                <a:gd name="T75" fmla="*/ 33 h 185"/>
                <a:gd name="T76" fmla="*/ 25 w 160"/>
                <a:gd name="T77" fmla="*/ 35 h 185"/>
                <a:gd name="T78" fmla="*/ 28 w 160"/>
                <a:gd name="T79" fmla="*/ 29 h 185"/>
                <a:gd name="T80" fmla="*/ 32 w 160"/>
                <a:gd name="T81" fmla="*/ 25 h 185"/>
                <a:gd name="T82" fmla="*/ 37 w 160"/>
                <a:gd name="T83" fmla="*/ 24 h 185"/>
                <a:gd name="T84" fmla="*/ 38 w 160"/>
                <a:gd name="T85" fmla="*/ 26 h 185"/>
                <a:gd name="T86" fmla="*/ 34 w 160"/>
                <a:gd name="T87" fmla="*/ 29 h 185"/>
                <a:gd name="T88" fmla="*/ 29 w 160"/>
                <a:gd name="T89" fmla="*/ 35 h 185"/>
                <a:gd name="T90" fmla="*/ 27 w 160"/>
                <a:gd name="T91" fmla="*/ 42 h 185"/>
                <a:gd name="T92" fmla="*/ 22 w 160"/>
                <a:gd name="T93" fmla="*/ 46 h 18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0" h="185">
                  <a:moveTo>
                    <a:pt x="88" y="183"/>
                  </a:moveTo>
                  <a:lnTo>
                    <a:pt x="87" y="176"/>
                  </a:lnTo>
                  <a:lnTo>
                    <a:pt x="82" y="167"/>
                  </a:lnTo>
                  <a:lnTo>
                    <a:pt x="76" y="159"/>
                  </a:lnTo>
                  <a:lnTo>
                    <a:pt x="67" y="151"/>
                  </a:lnTo>
                  <a:lnTo>
                    <a:pt x="55" y="144"/>
                  </a:lnTo>
                  <a:lnTo>
                    <a:pt x="40" y="140"/>
                  </a:lnTo>
                  <a:lnTo>
                    <a:pt x="22" y="139"/>
                  </a:lnTo>
                  <a:lnTo>
                    <a:pt x="1" y="143"/>
                  </a:lnTo>
                  <a:lnTo>
                    <a:pt x="5" y="135"/>
                  </a:lnTo>
                  <a:lnTo>
                    <a:pt x="9" y="126"/>
                  </a:lnTo>
                  <a:lnTo>
                    <a:pt x="17" y="120"/>
                  </a:lnTo>
                  <a:lnTo>
                    <a:pt x="27" y="116"/>
                  </a:lnTo>
                  <a:lnTo>
                    <a:pt x="38" y="116"/>
                  </a:lnTo>
                  <a:lnTo>
                    <a:pt x="51" y="122"/>
                  </a:lnTo>
                  <a:lnTo>
                    <a:pt x="65" y="132"/>
                  </a:lnTo>
                  <a:lnTo>
                    <a:pt x="80" y="149"/>
                  </a:lnTo>
                  <a:lnTo>
                    <a:pt x="77" y="141"/>
                  </a:lnTo>
                  <a:lnTo>
                    <a:pt x="75" y="131"/>
                  </a:lnTo>
                  <a:lnTo>
                    <a:pt x="69" y="120"/>
                  </a:lnTo>
                  <a:lnTo>
                    <a:pt x="62" y="109"/>
                  </a:lnTo>
                  <a:lnTo>
                    <a:pt x="52" y="100"/>
                  </a:lnTo>
                  <a:lnTo>
                    <a:pt x="38" y="93"/>
                  </a:lnTo>
                  <a:lnTo>
                    <a:pt x="21" y="91"/>
                  </a:lnTo>
                  <a:lnTo>
                    <a:pt x="0" y="94"/>
                  </a:lnTo>
                  <a:lnTo>
                    <a:pt x="2" y="85"/>
                  </a:lnTo>
                  <a:lnTo>
                    <a:pt x="8" y="77"/>
                  </a:lnTo>
                  <a:lnTo>
                    <a:pt x="19" y="71"/>
                  </a:lnTo>
                  <a:lnTo>
                    <a:pt x="30" y="69"/>
                  </a:lnTo>
                  <a:lnTo>
                    <a:pt x="43" y="71"/>
                  </a:lnTo>
                  <a:lnTo>
                    <a:pt x="55" y="80"/>
                  </a:lnTo>
                  <a:lnTo>
                    <a:pt x="68" y="97"/>
                  </a:lnTo>
                  <a:lnTo>
                    <a:pt x="78" y="123"/>
                  </a:lnTo>
                  <a:lnTo>
                    <a:pt x="76" y="108"/>
                  </a:lnTo>
                  <a:lnTo>
                    <a:pt x="73" y="91"/>
                  </a:lnTo>
                  <a:lnTo>
                    <a:pt x="67" y="75"/>
                  </a:lnTo>
                  <a:lnTo>
                    <a:pt x="60" y="59"/>
                  </a:lnTo>
                  <a:lnTo>
                    <a:pt x="51" y="45"/>
                  </a:lnTo>
                  <a:lnTo>
                    <a:pt x="38" y="33"/>
                  </a:lnTo>
                  <a:lnTo>
                    <a:pt x="24" y="25"/>
                  </a:lnTo>
                  <a:lnTo>
                    <a:pt x="7" y="22"/>
                  </a:lnTo>
                  <a:lnTo>
                    <a:pt x="15" y="16"/>
                  </a:lnTo>
                  <a:lnTo>
                    <a:pt x="24" y="13"/>
                  </a:lnTo>
                  <a:lnTo>
                    <a:pt x="34" y="13"/>
                  </a:lnTo>
                  <a:lnTo>
                    <a:pt x="44" y="16"/>
                  </a:lnTo>
                  <a:lnTo>
                    <a:pt x="54" y="25"/>
                  </a:lnTo>
                  <a:lnTo>
                    <a:pt x="65" y="39"/>
                  </a:lnTo>
                  <a:lnTo>
                    <a:pt x="75" y="61"/>
                  </a:lnTo>
                  <a:lnTo>
                    <a:pt x="84" y="91"/>
                  </a:lnTo>
                  <a:lnTo>
                    <a:pt x="84" y="67"/>
                  </a:lnTo>
                  <a:lnTo>
                    <a:pt x="80" y="41"/>
                  </a:lnTo>
                  <a:lnTo>
                    <a:pt x="73" y="18"/>
                  </a:lnTo>
                  <a:lnTo>
                    <a:pt x="60" y="0"/>
                  </a:lnTo>
                  <a:lnTo>
                    <a:pt x="72" y="3"/>
                  </a:lnTo>
                  <a:lnTo>
                    <a:pt x="82" y="10"/>
                  </a:lnTo>
                  <a:lnTo>
                    <a:pt x="90" y="21"/>
                  </a:lnTo>
                  <a:lnTo>
                    <a:pt x="97" y="33"/>
                  </a:lnTo>
                  <a:lnTo>
                    <a:pt x="100" y="48"/>
                  </a:lnTo>
                  <a:lnTo>
                    <a:pt x="103" y="64"/>
                  </a:lnTo>
                  <a:lnTo>
                    <a:pt x="103" y="83"/>
                  </a:lnTo>
                  <a:lnTo>
                    <a:pt x="99" y="102"/>
                  </a:lnTo>
                  <a:lnTo>
                    <a:pt x="103" y="90"/>
                  </a:lnTo>
                  <a:lnTo>
                    <a:pt x="107" y="77"/>
                  </a:lnTo>
                  <a:lnTo>
                    <a:pt x="112" y="64"/>
                  </a:lnTo>
                  <a:lnTo>
                    <a:pt x="119" y="55"/>
                  </a:lnTo>
                  <a:lnTo>
                    <a:pt x="127" y="47"/>
                  </a:lnTo>
                  <a:lnTo>
                    <a:pt x="136" y="42"/>
                  </a:lnTo>
                  <a:lnTo>
                    <a:pt x="148" y="42"/>
                  </a:lnTo>
                  <a:lnTo>
                    <a:pt x="160" y="46"/>
                  </a:lnTo>
                  <a:lnTo>
                    <a:pt x="150" y="53"/>
                  </a:lnTo>
                  <a:lnTo>
                    <a:pt x="138" y="61"/>
                  </a:lnTo>
                  <a:lnTo>
                    <a:pt x="128" y="70"/>
                  </a:lnTo>
                  <a:lnTo>
                    <a:pt x="119" y="82"/>
                  </a:lnTo>
                  <a:lnTo>
                    <a:pt x="111" y="95"/>
                  </a:lnTo>
                  <a:lnTo>
                    <a:pt x="104" y="111"/>
                  </a:lnTo>
                  <a:lnTo>
                    <a:pt x="99" y="129"/>
                  </a:lnTo>
                  <a:lnTo>
                    <a:pt x="97" y="149"/>
                  </a:lnTo>
                  <a:lnTo>
                    <a:pt x="99" y="139"/>
                  </a:lnTo>
                  <a:lnTo>
                    <a:pt x="105" y="128"/>
                  </a:lnTo>
                  <a:lnTo>
                    <a:pt x="111" y="116"/>
                  </a:lnTo>
                  <a:lnTo>
                    <a:pt x="119" y="106"/>
                  </a:lnTo>
                  <a:lnTo>
                    <a:pt x="128" y="98"/>
                  </a:lnTo>
                  <a:lnTo>
                    <a:pt x="137" y="93"/>
                  </a:lnTo>
                  <a:lnTo>
                    <a:pt x="148" y="94"/>
                  </a:lnTo>
                  <a:lnTo>
                    <a:pt x="157" y="101"/>
                  </a:lnTo>
                  <a:lnTo>
                    <a:pt x="151" y="102"/>
                  </a:lnTo>
                  <a:lnTo>
                    <a:pt x="143" y="107"/>
                  </a:lnTo>
                  <a:lnTo>
                    <a:pt x="134" y="115"/>
                  </a:lnTo>
                  <a:lnTo>
                    <a:pt x="125" y="125"/>
                  </a:lnTo>
                  <a:lnTo>
                    <a:pt x="116" y="137"/>
                  </a:lnTo>
                  <a:lnTo>
                    <a:pt x="110" y="152"/>
                  </a:lnTo>
                  <a:lnTo>
                    <a:pt x="106" y="168"/>
                  </a:lnTo>
                  <a:lnTo>
                    <a:pt x="105" y="185"/>
                  </a:lnTo>
                  <a:lnTo>
                    <a:pt x="88" y="183"/>
                  </a:lnTo>
                  <a:close/>
                </a:path>
              </a:pathLst>
            </a:custGeom>
            <a:solidFill>
              <a:srgbClr val="0072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59" name="Freeform 120"/>
            <p:cNvSpPr>
              <a:spLocks/>
            </p:cNvSpPr>
            <p:nvPr/>
          </p:nvSpPr>
          <p:spPr bwMode="auto">
            <a:xfrm>
              <a:off x="2659" y="1825"/>
              <a:ext cx="47" cy="50"/>
            </a:xfrm>
            <a:custGeom>
              <a:avLst/>
              <a:gdLst>
                <a:gd name="T0" fmla="*/ 16 w 94"/>
                <a:gd name="T1" fmla="*/ 25 h 99"/>
                <a:gd name="T2" fmla="*/ 14 w 94"/>
                <a:gd name="T3" fmla="*/ 21 h 99"/>
                <a:gd name="T4" fmla="*/ 17 w 94"/>
                <a:gd name="T5" fmla="*/ 18 h 99"/>
                <a:gd name="T6" fmla="*/ 19 w 94"/>
                <a:gd name="T7" fmla="*/ 15 h 99"/>
                <a:gd name="T8" fmla="*/ 20 w 94"/>
                <a:gd name="T9" fmla="*/ 12 h 99"/>
                <a:gd name="T10" fmla="*/ 20 w 94"/>
                <a:gd name="T11" fmla="*/ 9 h 99"/>
                <a:gd name="T12" fmla="*/ 18 w 94"/>
                <a:gd name="T13" fmla="*/ 7 h 99"/>
                <a:gd name="T14" fmla="*/ 17 w 94"/>
                <a:gd name="T15" fmla="*/ 6 h 99"/>
                <a:gd name="T16" fmla="*/ 15 w 94"/>
                <a:gd name="T17" fmla="*/ 6 h 99"/>
                <a:gd name="T18" fmla="*/ 13 w 94"/>
                <a:gd name="T19" fmla="*/ 5 h 99"/>
                <a:gd name="T20" fmla="*/ 10 w 94"/>
                <a:gd name="T21" fmla="*/ 5 h 99"/>
                <a:gd name="T22" fmla="*/ 8 w 94"/>
                <a:gd name="T23" fmla="*/ 5 h 99"/>
                <a:gd name="T24" fmla="*/ 6 w 94"/>
                <a:gd name="T25" fmla="*/ 5 h 99"/>
                <a:gd name="T26" fmla="*/ 4 w 94"/>
                <a:gd name="T27" fmla="*/ 6 h 99"/>
                <a:gd name="T28" fmla="*/ 1 w 94"/>
                <a:gd name="T29" fmla="*/ 5 h 99"/>
                <a:gd name="T30" fmla="*/ 0 w 94"/>
                <a:gd name="T31" fmla="*/ 4 h 99"/>
                <a:gd name="T32" fmla="*/ 1 w 94"/>
                <a:gd name="T33" fmla="*/ 2 h 99"/>
                <a:gd name="T34" fmla="*/ 3 w 94"/>
                <a:gd name="T35" fmla="*/ 1 h 99"/>
                <a:gd name="T36" fmla="*/ 5 w 94"/>
                <a:gd name="T37" fmla="*/ 1 h 99"/>
                <a:gd name="T38" fmla="*/ 7 w 94"/>
                <a:gd name="T39" fmla="*/ 0 h 99"/>
                <a:gd name="T40" fmla="*/ 10 w 94"/>
                <a:gd name="T41" fmla="*/ 0 h 99"/>
                <a:gd name="T42" fmla="*/ 14 w 94"/>
                <a:gd name="T43" fmla="*/ 1 h 99"/>
                <a:gd name="T44" fmla="*/ 17 w 94"/>
                <a:gd name="T45" fmla="*/ 2 h 99"/>
                <a:gd name="T46" fmla="*/ 20 w 94"/>
                <a:gd name="T47" fmla="*/ 3 h 99"/>
                <a:gd name="T48" fmla="*/ 22 w 94"/>
                <a:gd name="T49" fmla="*/ 5 h 99"/>
                <a:gd name="T50" fmla="*/ 24 w 94"/>
                <a:gd name="T51" fmla="*/ 9 h 99"/>
                <a:gd name="T52" fmla="*/ 24 w 94"/>
                <a:gd name="T53" fmla="*/ 14 h 99"/>
                <a:gd name="T54" fmla="*/ 22 w 94"/>
                <a:gd name="T55" fmla="*/ 18 h 99"/>
                <a:gd name="T56" fmla="*/ 20 w 94"/>
                <a:gd name="T57" fmla="*/ 20 h 99"/>
                <a:gd name="T58" fmla="*/ 19 w 94"/>
                <a:gd name="T59" fmla="*/ 21 h 99"/>
                <a:gd name="T60" fmla="*/ 20 w 94"/>
                <a:gd name="T61" fmla="*/ 24 h 99"/>
                <a:gd name="T62" fmla="*/ 16 w 94"/>
                <a:gd name="T63" fmla="*/ 25 h 9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4" h="99">
                  <a:moveTo>
                    <a:pt x="64" y="99"/>
                  </a:moveTo>
                  <a:lnTo>
                    <a:pt x="55" y="82"/>
                  </a:lnTo>
                  <a:lnTo>
                    <a:pt x="66" y="72"/>
                  </a:lnTo>
                  <a:lnTo>
                    <a:pt x="76" y="60"/>
                  </a:lnTo>
                  <a:lnTo>
                    <a:pt x="79" y="48"/>
                  </a:lnTo>
                  <a:lnTo>
                    <a:pt x="77" y="34"/>
                  </a:lnTo>
                  <a:lnTo>
                    <a:pt x="72" y="28"/>
                  </a:lnTo>
                  <a:lnTo>
                    <a:pt x="66" y="23"/>
                  </a:lnTo>
                  <a:lnTo>
                    <a:pt x="58" y="21"/>
                  </a:lnTo>
                  <a:lnTo>
                    <a:pt x="49" y="19"/>
                  </a:lnTo>
                  <a:lnTo>
                    <a:pt x="40" y="19"/>
                  </a:lnTo>
                  <a:lnTo>
                    <a:pt x="31" y="19"/>
                  </a:lnTo>
                  <a:lnTo>
                    <a:pt x="22" y="20"/>
                  </a:lnTo>
                  <a:lnTo>
                    <a:pt x="13" y="21"/>
                  </a:lnTo>
                  <a:lnTo>
                    <a:pt x="4" y="20"/>
                  </a:lnTo>
                  <a:lnTo>
                    <a:pt x="0" y="15"/>
                  </a:lnTo>
                  <a:lnTo>
                    <a:pt x="1" y="8"/>
                  </a:lnTo>
                  <a:lnTo>
                    <a:pt x="9" y="4"/>
                  </a:lnTo>
                  <a:lnTo>
                    <a:pt x="17" y="2"/>
                  </a:lnTo>
                  <a:lnTo>
                    <a:pt x="27" y="0"/>
                  </a:lnTo>
                  <a:lnTo>
                    <a:pt x="40" y="0"/>
                  </a:lnTo>
                  <a:lnTo>
                    <a:pt x="54" y="2"/>
                  </a:lnTo>
                  <a:lnTo>
                    <a:pt x="66" y="5"/>
                  </a:lnTo>
                  <a:lnTo>
                    <a:pt x="78" y="11"/>
                  </a:lnTo>
                  <a:lnTo>
                    <a:pt x="87" y="20"/>
                  </a:lnTo>
                  <a:lnTo>
                    <a:pt x="93" y="33"/>
                  </a:lnTo>
                  <a:lnTo>
                    <a:pt x="94" y="56"/>
                  </a:lnTo>
                  <a:lnTo>
                    <a:pt x="87" y="72"/>
                  </a:lnTo>
                  <a:lnTo>
                    <a:pt x="79" y="80"/>
                  </a:lnTo>
                  <a:lnTo>
                    <a:pt x="76" y="83"/>
                  </a:lnTo>
                  <a:lnTo>
                    <a:pt x="79" y="95"/>
                  </a:lnTo>
                  <a:lnTo>
                    <a:pt x="64" y="99"/>
                  </a:lnTo>
                  <a:close/>
                </a:path>
              </a:pathLst>
            </a:custGeom>
            <a:solidFill>
              <a:srgbClr val="33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9461" name="Picture 122" descr="图片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6288" y="1055688"/>
            <a:ext cx="20335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228725" y="125253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endParaRPr kumimoji="1" lang="zh-CN" altLang="zh-CN">
              <a:solidFill>
                <a:schemeClr val="tx1"/>
              </a:solidFill>
              <a:latin typeface="Times New Roman" pitchFamily="18" charset="0"/>
            </a:endParaRPr>
          </a:p>
        </p:txBody>
      </p:sp>
      <p:sp>
        <p:nvSpPr>
          <p:cNvPr id="20483" name="Rectangle 9"/>
          <p:cNvSpPr>
            <a:spLocks noChangeArrowheads="1"/>
          </p:cNvSpPr>
          <p:nvPr/>
        </p:nvSpPr>
        <p:spPr bwMode="auto">
          <a:xfrm>
            <a:off x="555625" y="831850"/>
            <a:ext cx="5726113" cy="457200"/>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12700" algn="ctr">
                <a:solidFill>
                  <a:srgbClr val="EAEAEA"/>
                </a:solidFill>
                <a:miter lim="800000"/>
                <a:headEnd/>
                <a:tailEnd/>
              </a14:hiddenLine>
            </a:ext>
          </a:extLst>
        </p:spPr>
        <p:txBody>
          <a:bodyPr anchor="ctr">
            <a:spAutoFit/>
          </a:bodyPr>
          <a:lstStyle/>
          <a:p>
            <a:pPr algn="l"/>
            <a:r>
              <a:rPr kumimoji="1" lang="zh-CN" altLang="en-US" b="1" dirty="0">
                <a:solidFill>
                  <a:srgbClr val="0000FF"/>
                </a:solidFill>
                <a:latin typeface="宋体" pitchFamily="2" charset="-122"/>
              </a:rPr>
              <a:t>二、研读佳句</a:t>
            </a:r>
            <a:r>
              <a:rPr kumimoji="1" lang="en-US" altLang="zh-CN" b="1" dirty="0">
                <a:solidFill>
                  <a:srgbClr val="0000FF"/>
                </a:solidFill>
                <a:latin typeface="宋体" pitchFamily="2" charset="-122"/>
              </a:rPr>
              <a:t>——</a:t>
            </a:r>
            <a:r>
              <a:rPr kumimoji="1" lang="zh-CN" altLang="en-US" b="1" dirty="0">
                <a:solidFill>
                  <a:srgbClr val="0000FF"/>
                </a:solidFill>
                <a:latin typeface="宋体" pitchFamily="2" charset="-122"/>
              </a:rPr>
              <a:t>品景物，析妙处 </a:t>
            </a:r>
          </a:p>
        </p:txBody>
      </p:sp>
      <p:sp>
        <p:nvSpPr>
          <p:cNvPr id="20484" name="Text Box 14"/>
          <p:cNvSpPr txBox="1">
            <a:spLocks noChangeArrowheads="1"/>
          </p:cNvSpPr>
          <p:nvPr/>
        </p:nvSpPr>
        <p:spPr bwMode="auto">
          <a:xfrm>
            <a:off x="490538" y="1279525"/>
            <a:ext cx="8145462" cy="1041400"/>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30000"/>
              </a:lnSpc>
            </a:pPr>
            <a:r>
              <a:rPr lang="en-US" altLang="zh-CN" b="1" dirty="0">
                <a:solidFill>
                  <a:srgbClr val="0000FF"/>
                </a:solidFill>
                <a:latin typeface="宋体" pitchFamily="2" charset="-122"/>
              </a:rPr>
              <a:t>    </a:t>
            </a:r>
            <a:r>
              <a:rPr lang="zh-CN" altLang="en-US" b="1" dirty="0">
                <a:solidFill>
                  <a:srgbClr val="0000FF"/>
                </a:solidFill>
                <a:latin typeface="宋体" pitchFamily="2" charset="-122"/>
              </a:rPr>
              <a:t>速读课文，找出课文中关于环境描写的句子，揣摩这些景物描写的作用。</a:t>
            </a:r>
          </a:p>
        </p:txBody>
      </p:sp>
      <p:sp>
        <p:nvSpPr>
          <p:cNvPr id="148495" name="Text Box 15"/>
          <p:cNvSpPr txBox="1">
            <a:spLocks noChangeArrowheads="1"/>
          </p:cNvSpPr>
          <p:nvPr/>
        </p:nvSpPr>
        <p:spPr bwMode="auto">
          <a:xfrm>
            <a:off x="522288" y="2284413"/>
            <a:ext cx="8188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30000"/>
              </a:lnSpc>
            </a:pPr>
            <a:r>
              <a:rPr kumimoji="1" lang="zh-CN" altLang="en-US" b="1" dirty="0">
                <a:solidFill>
                  <a:srgbClr val="FF0000"/>
                </a:solidFill>
                <a:latin typeface="楷体_GB2312" pitchFamily="49" charset="-122"/>
                <a:ea typeface="楷体_GB2312" pitchFamily="49" charset="-122"/>
              </a:rPr>
              <a:t>环境描写的句子：</a:t>
            </a:r>
          </a:p>
        </p:txBody>
      </p:sp>
      <p:pic>
        <p:nvPicPr>
          <p:cNvPr id="20486" name="Picture 16" descr="18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9763" y="5670550"/>
            <a:ext cx="78486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17" descr="荷花"/>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46488" y="2089150"/>
            <a:ext cx="4672012" cy="423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84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541338" y="1335088"/>
            <a:ext cx="813435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kumimoji="1" lang="en-US" altLang="zh-CN" sz="2800" b="1" dirty="0">
                <a:solidFill>
                  <a:srgbClr val="800080"/>
                </a:solidFill>
                <a:latin typeface="Times New Roman" pitchFamily="18" charset="0"/>
              </a:rPr>
              <a:t>   </a:t>
            </a:r>
            <a:r>
              <a:rPr kumimoji="1" lang="en-US" altLang="zh-CN" sz="2800" b="1" dirty="0">
                <a:solidFill>
                  <a:schemeClr val="tx1"/>
                </a:solidFill>
                <a:latin typeface="Times New Roman" pitchFamily="18" charset="0"/>
              </a:rPr>
              <a:t>1</a:t>
            </a:r>
            <a:r>
              <a:rPr kumimoji="1" lang="zh-CN" altLang="en-US" sz="2800" b="1" dirty="0">
                <a:solidFill>
                  <a:schemeClr val="tx1"/>
                </a:solidFill>
                <a:latin typeface="Times New Roman" pitchFamily="18" charset="0"/>
              </a:rPr>
              <a:t>、</a:t>
            </a:r>
            <a:r>
              <a:rPr kumimoji="1" lang="zh-CN" altLang="en-US" sz="2800" b="1" dirty="0">
                <a:solidFill>
                  <a:schemeClr val="tx1"/>
                </a:solidFill>
              </a:rPr>
              <a:t>“</a:t>
            </a:r>
            <a:r>
              <a:rPr kumimoji="1" lang="zh-CN" altLang="en-US" sz="2800" b="1" dirty="0">
                <a:solidFill>
                  <a:schemeClr val="tx1"/>
                </a:solidFill>
                <a:latin typeface="Times New Roman" pitchFamily="18" charset="0"/>
              </a:rPr>
              <a:t>夜晚，敌人从炮楼的小窗子里，呆望着这阴森黑暗的大苇塘，天空的星星也像浸在水里，而且要滴落下来的样子。</a:t>
            </a:r>
            <a:r>
              <a:rPr kumimoji="1" lang="zh-CN" altLang="en-US" sz="2800" b="1" dirty="0">
                <a:solidFill>
                  <a:schemeClr val="tx1"/>
                </a:solidFill>
              </a:rPr>
              <a:t>”</a:t>
            </a:r>
            <a:endParaRPr kumimoji="1" lang="zh-CN" altLang="en-US" sz="2800" b="1" dirty="0">
              <a:solidFill>
                <a:schemeClr val="tx1"/>
              </a:solidFill>
              <a:latin typeface="Times New Roman" pitchFamily="18" charset="0"/>
            </a:endParaRPr>
          </a:p>
        </p:txBody>
      </p:sp>
      <p:sp>
        <p:nvSpPr>
          <p:cNvPr id="264195" name="Rectangle 3"/>
          <p:cNvSpPr>
            <a:spLocks noChangeArrowheads="1"/>
          </p:cNvSpPr>
          <p:nvPr/>
        </p:nvSpPr>
        <p:spPr bwMode="auto">
          <a:xfrm>
            <a:off x="468313" y="2636838"/>
            <a:ext cx="807402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800" b="1" dirty="0">
                <a:solidFill>
                  <a:srgbClr val="0000FF"/>
                </a:solidFill>
                <a:latin typeface="Times New Roman" pitchFamily="18" charset="0"/>
              </a:rPr>
              <a:t>     </a:t>
            </a:r>
            <a:r>
              <a:rPr kumimoji="1" lang="en-US" altLang="zh-CN" sz="2800" b="1" dirty="0">
                <a:solidFill>
                  <a:srgbClr val="0000FF"/>
                </a:solidFill>
              </a:rPr>
              <a:t>“</a:t>
            </a:r>
            <a:r>
              <a:rPr kumimoji="1" lang="zh-CN" altLang="en-US" sz="2800" b="1" dirty="0">
                <a:solidFill>
                  <a:srgbClr val="0000FF"/>
                </a:solidFill>
                <a:latin typeface="Times New Roman" pitchFamily="18" charset="0"/>
              </a:rPr>
              <a:t>敌人</a:t>
            </a:r>
            <a:r>
              <a:rPr kumimoji="1" lang="zh-CN" altLang="en-US" sz="2800" b="1" dirty="0">
                <a:solidFill>
                  <a:srgbClr val="0000FF"/>
                </a:solidFill>
              </a:rPr>
              <a:t>”“</a:t>
            </a:r>
            <a:r>
              <a:rPr kumimoji="1" lang="zh-CN" altLang="en-US" sz="2800" b="1" dirty="0">
                <a:solidFill>
                  <a:srgbClr val="0000FF"/>
                </a:solidFill>
                <a:latin typeface="Times New Roman" pitchFamily="18" charset="0"/>
              </a:rPr>
              <a:t>炮楼</a:t>
            </a:r>
            <a:r>
              <a:rPr kumimoji="1" lang="zh-CN" altLang="en-US" sz="2800" b="1" dirty="0">
                <a:solidFill>
                  <a:srgbClr val="0000FF"/>
                </a:solidFill>
              </a:rPr>
              <a:t>”</a:t>
            </a:r>
            <a:r>
              <a:rPr kumimoji="1" lang="zh-CN" altLang="en-US" sz="2800" b="1" dirty="0">
                <a:solidFill>
                  <a:srgbClr val="0000FF"/>
                </a:solidFill>
                <a:latin typeface="Times New Roman" pitchFamily="18" charset="0"/>
              </a:rPr>
              <a:t>点明了环境的气氛，而</a:t>
            </a:r>
            <a:r>
              <a:rPr kumimoji="1" lang="zh-CN" altLang="en-US" sz="2800" b="1" dirty="0">
                <a:solidFill>
                  <a:srgbClr val="0000FF"/>
                </a:solidFill>
              </a:rPr>
              <a:t>“</a:t>
            </a:r>
            <a:r>
              <a:rPr kumimoji="1" lang="zh-CN" altLang="en-US" sz="2800" b="1" dirty="0">
                <a:solidFill>
                  <a:srgbClr val="0000FF"/>
                </a:solidFill>
                <a:latin typeface="Times New Roman" pitchFamily="18" charset="0"/>
              </a:rPr>
              <a:t>星星也像浸在里</a:t>
            </a:r>
            <a:r>
              <a:rPr kumimoji="1" lang="zh-CN" altLang="en-US" sz="2800" b="1" dirty="0">
                <a:solidFill>
                  <a:srgbClr val="0000FF"/>
                </a:solidFill>
              </a:rPr>
              <a:t>”“</a:t>
            </a:r>
            <a:r>
              <a:rPr kumimoji="1" lang="zh-CN" altLang="en-US" sz="2800" b="1" dirty="0">
                <a:solidFill>
                  <a:srgbClr val="0000FF"/>
                </a:solidFill>
                <a:latin typeface="Times New Roman" pitchFamily="18" charset="0"/>
              </a:rPr>
              <a:t>像要滴落下来的样子</a:t>
            </a:r>
            <a:r>
              <a:rPr kumimoji="1" lang="zh-CN" altLang="en-US" sz="2800" b="1" dirty="0">
                <a:solidFill>
                  <a:srgbClr val="0000FF"/>
                </a:solidFill>
              </a:rPr>
              <a:t>”</a:t>
            </a:r>
            <a:r>
              <a:rPr kumimoji="1" lang="zh-CN" altLang="en-US" sz="2800" b="1" dirty="0">
                <a:solidFill>
                  <a:srgbClr val="0000FF"/>
                </a:solidFill>
                <a:latin typeface="Times New Roman" pitchFamily="18" charset="0"/>
              </a:rPr>
              <a:t>渲染了淀水的晶莹明澈，星星倒映在淀水里，随风泛起涟漪，给人要滴落下来的幻觉。</a:t>
            </a:r>
          </a:p>
        </p:txBody>
      </p:sp>
      <p:sp>
        <p:nvSpPr>
          <p:cNvPr id="21508" name="Rectangle 4"/>
          <p:cNvSpPr>
            <a:spLocks noChangeArrowheads="1"/>
          </p:cNvSpPr>
          <p:nvPr/>
        </p:nvSpPr>
        <p:spPr bwMode="auto">
          <a:xfrm>
            <a:off x="611188" y="908050"/>
            <a:ext cx="73136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50000"/>
              </a:spcBef>
            </a:pPr>
            <a:r>
              <a:rPr kumimoji="1" lang="en-US" altLang="zh-CN" sz="1800" b="1" dirty="0">
                <a:solidFill>
                  <a:srgbClr val="FF0000"/>
                </a:solidFill>
                <a:latin typeface="Times New Roman" pitchFamily="18" charset="0"/>
              </a:rPr>
              <a:t>      </a:t>
            </a:r>
            <a:r>
              <a:rPr kumimoji="1" lang="en-US" altLang="zh-CN" sz="2800" b="1" dirty="0">
                <a:solidFill>
                  <a:schemeClr val="tx1"/>
                </a:solidFill>
                <a:latin typeface="Times New Roman" pitchFamily="18" charset="0"/>
              </a:rPr>
              <a:t>㈠</a:t>
            </a:r>
            <a:r>
              <a:rPr kumimoji="1" lang="zh-CN" altLang="en-US" sz="2800" b="1" dirty="0">
                <a:solidFill>
                  <a:schemeClr val="tx1"/>
                </a:solidFill>
                <a:latin typeface="Times New Roman" pitchFamily="18" charset="0"/>
              </a:rPr>
              <a:t>对课文中如诗如画的景物描写分析一下。</a:t>
            </a:r>
          </a:p>
        </p:txBody>
      </p:sp>
      <p:sp>
        <p:nvSpPr>
          <p:cNvPr id="21509" name="Rectangle 5"/>
          <p:cNvSpPr>
            <a:spLocks noChangeArrowheads="1"/>
          </p:cNvSpPr>
          <p:nvPr/>
        </p:nvSpPr>
        <p:spPr bwMode="auto">
          <a:xfrm>
            <a:off x="468313" y="4292600"/>
            <a:ext cx="831691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2800" b="1" dirty="0">
                <a:solidFill>
                  <a:srgbClr val="800080"/>
                </a:solidFill>
                <a:latin typeface="Times New Roman" pitchFamily="18" charset="0"/>
              </a:rPr>
              <a:t>    </a:t>
            </a:r>
            <a:r>
              <a:rPr kumimoji="1" lang="en-US" altLang="zh-CN" sz="2800" b="1" dirty="0">
                <a:solidFill>
                  <a:schemeClr val="tx1"/>
                </a:solidFill>
                <a:latin typeface="Times New Roman" pitchFamily="18" charset="0"/>
              </a:rPr>
              <a:t>2</a:t>
            </a:r>
            <a:r>
              <a:rPr kumimoji="1" lang="zh-CN" altLang="en-US" sz="2800" b="1" dirty="0">
                <a:solidFill>
                  <a:schemeClr val="tx1"/>
                </a:solidFill>
                <a:latin typeface="Times New Roman" pitchFamily="18" charset="0"/>
              </a:rPr>
              <a:t>、</a:t>
            </a:r>
            <a:r>
              <a:rPr kumimoji="1" lang="zh-CN" altLang="en-US" sz="2800" b="1" dirty="0">
                <a:solidFill>
                  <a:schemeClr val="tx1"/>
                </a:solidFill>
              </a:rPr>
              <a:t>“</a:t>
            </a:r>
            <a:r>
              <a:rPr kumimoji="1" lang="zh-CN" altLang="en-US" sz="2800" b="1" dirty="0">
                <a:solidFill>
                  <a:schemeClr val="tx1"/>
                </a:solidFill>
                <a:latin typeface="Times New Roman" pitchFamily="18" charset="0"/>
              </a:rPr>
              <a:t>到这样的深夜，苇塘里才有水鸟飞动和唱歌的声音，白天他们是紧紧藏到窝里躲避炮火去了。</a:t>
            </a:r>
            <a:r>
              <a:rPr kumimoji="1" lang="zh-CN" altLang="en-US" sz="2800" b="1" dirty="0">
                <a:solidFill>
                  <a:schemeClr val="tx1"/>
                </a:solidFill>
              </a:rPr>
              <a:t>”“</a:t>
            </a:r>
            <a:r>
              <a:rPr kumimoji="1" lang="zh-CN" altLang="en-US" sz="2800" b="1" dirty="0">
                <a:solidFill>
                  <a:schemeClr val="tx1"/>
                </a:solidFill>
                <a:latin typeface="Times New Roman" pitchFamily="18" charset="0"/>
              </a:rPr>
              <a:t>水淀里没有一个人影，只有一团白绸子样的水  鸟，也躲开鬼子往北飞去，落到大荷叶下面歇凉去了</a:t>
            </a:r>
            <a:r>
              <a:rPr kumimoji="1" lang="zh-CN" altLang="en-US" sz="2800" b="1" dirty="0" smtClean="0">
                <a:solidFill>
                  <a:schemeClr val="tx1"/>
                </a:solidFill>
                <a:latin typeface="Times New Roman" pitchFamily="18" charset="0"/>
              </a:rPr>
              <a:t>。</a:t>
            </a:r>
            <a:r>
              <a:rPr kumimoji="1" lang="zh-CN" altLang="en-US" sz="2800" b="1" dirty="0" smtClean="0">
                <a:solidFill>
                  <a:schemeClr val="tx1"/>
                </a:solidFill>
              </a:rPr>
              <a:t>”</a:t>
            </a:r>
            <a:endParaRPr kumimoji="1" lang="zh-CN" altLang="en-US" sz="2800" b="1" dirty="0">
              <a:solidFill>
                <a:schemeClr val="tx1"/>
              </a:solidFill>
              <a:latin typeface="Times New Roman" pitchFamily="18" charset="0"/>
            </a:endParaRPr>
          </a:p>
        </p:txBody>
      </p:sp>
      <p:sp>
        <p:nvSpPr>
          <p:cNvPr id="21510" name="Oval 6"/>
          <p:cNvSpPr>
            <a:spLocks noChangeArrowheads="1"/>
          </p:cNvSpPr>
          <p:nvPr/>
        </p:nvSpPr>
        <p:spPr bwMode="auto">
          <a:xfrm>
            <a:off x="2843213" y="260350"/>
            <a:ext cx="3097212" cy="6477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800" b="1" dirty="0">
                <a:solidFill>
                  <a:schemeClr val="tx1"/>
                </a:solidFill>
                <a:latin typeface="Times New Roman" pitchFamily="18" charset="0"/>
              </a:rPr>
              <a:t>写景欣赏与探究：</a:t>
            </a:r>
          </a:p>
        </p:txBody>
      </p:sp>
      <p:pic>
        <p:nvPicPr>
          <p:cNvPr id="21511" name="Picture 7" descr="16"/>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404813"/>
            <a:ext cx="8763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64195"/>
                                        </p:tgtEl>
                                        <p:attrNameLst>
                                          <p:attrName>style.visibility</p:attrName>
                                        </p:attrNameLst>
                                      </p:cBhvr>
                                      <p:to>
                                        <p:strVal val="visible"/>
                                      </p:to>
                                    </p:set>
                                    <p:animEffect transition="in" filter="circle(in)">
                                      <p:cBhvr>
                                        <p:cTn id="7" dur="2000"/>
                                        <p:tgtEl>
                                          <p:spTgt spid="264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al 2"/>
          <p:cNvSpPr>
            <a:spLocks noChangeArrowheads="1"/>
          </p:cNvSpPr>
          <p:nvPr/>
        </p:nvSpPr>
        <p:spPr bwMode="auto">
          <a:xfrm>
            <a:off x="2843213" y="115888"/>
            <a:ext cx="3097212" cy="6477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800" b="1">
                <a:solidFill>
                  <a:schemeClr val="tx1"/>
                </a:solidFill>
                <a:latin typeface="Times New Roman" pitchFamily="18" charset="0"/>
              </a:rPr>
              <a:t>写景欣赏与探究：</a:t>
            </a:r>
          </a:p>
        </p:txBody>
      </p:sp>
      <p:sp>
        <p:nvSpPr>
          <p:cNvPr id="22531" name="Rectangle 3"/>
          <p:cNvSpPr>
            <a:spLocks noChangeArrowheads="1"/>
          </p:cNvSpPr>
          <p:nvPr/>
        </p:nvSpPr>
        <p:spPr bwMode="auto">
          <a:xfrm>
            <a:off x="250825" y="2133600"/>
            <a:ext cx="8966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1800" b="1" dirty="0">
                <a:solidFill>
                  <a:srgbClr val="800080"/>
                </a:solidFill>
                <a:latin typeface="Times New Roman" pitchFamily="18" charset="0"/>
              </a:rPr>
              <a:t>  </a:t>
            </a:r>
            <a:r>
              <a:rPr kumimoji="1" lang="en-US" altLang="zh-CN" sz="2800" b="1" dirty="0">
                <a:solidFill>
                  <a:schemeClr val="tx1"/>
                </a:solidFill>
                <a:latin typeface="Times New Roman" pitchFamily="18" charset="0"/>
              </a:rPr>
              <a:t>3</a:t>
            </a:r>
            <a:r>
              <a:rPr kumimoji="1" lang="zh-CN" altLang="en-US" sz="2800" b="1" dirty="0">
                <a:solidFill>
                  <a:schemeClr val="tx1"/>
                </a:solidFill>
                <a:latin typeface="Times New Roman" pitchFamily="18" charset="0"/>
              </a:rPr>
              <a:t>、</a:t>
            </a:r>
            <a:r>
              <a:rPr kumimoji="1" lang="zh-CN" altLang="en-US" sz="2800" b="1" dirty="0">
                <a:solidFill>
                  <a:schemeClr val="tx1"/>
                </a:solidFill>
              </a:rPr>
              <a:t>“</a:t>
            </a:r>
            <a:r>
              <a:rPr kumimoji="1" lang="zh-CN" altLang="en-US" sz="2800" b="1" dirty="0">
                <a:solidFill>
                  <a:schemeClr val="tx1"/>
                </a:solidFill>
                <a:latin typeface="Times New Roman" pitchFamily="18" charset="0"/>
              </a:rPr>
              <a:t>苇子还是那么狠狠地往上钻，目标好像就是天上。</a:t>
            </a:r>
            <a:r>
              <a:rPr kumimoji="1" lang="zh-CN" altLang="en-US" sz="2800" b="1" dirty="0">
                <a:solidFill>
                  <a:schemeClr val="tx1"/>
                </a:solidFill>
              </a:rPr>
              <a:t>”</a:t>
            </a:r>
            <a:endParaRPr kumimoji="1" lang="zh-CN" altLang="en-US" sz="2800" b="1" dirty="0">
              <a:solidFill>
                <a:schemeClr val="tx1"/>
              </a:solidFill>
              <a:latin typeface="Times New Roman" pitchFamily="18" charset="0"/>
            </a:endParaRPr>
          </a:p>
        </p:txBody>
      </p:sp>
      <p:sp>
        <p:nvSpPr>
          <p:cNvPr id="266244" name="Rectangle 4"/>
          <p:cNvSpPr>
            <a:spLocks noChangeArrowheads="1"/>
          </p:cNvSpPr>
          <p:nvPr/>
        </p:nvSpPr>
        <p:spPr bwMode="auto">
          <a:xfrm>
            <a:off x="468313" y="2636838"/>
            <a:ext cx="8675687"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1800" b="1">
                <a:solidFill>
                  <a:srgbClr val="66FFFF"/>
                </a:solidFill>
                <a:latin typeface="Times New Roman" pitchFamily="18" charset="0"/>
              </a:rPr>
              <a:t>        </a:t>
            </a:r>
            <a:r>
              <a:rPr kumimoji="1" lang="zh-CN" altLang="en-US" sz="2800" b="1">
                <a:solidFill>
                  <a:srgbClr val="0000FF"/>
                </a:solidFill>
                <a:latin typeface="Times New Roman" pitchFamily="18" charset="0"/>
              </a:rPr>
              <a:t>这句写出苇子长势旺盛。也把白洋淀人民在那种残酷的战争环境里顽强生存的姿态烘托了出来，充满了意志和力量。</a:t>
            </a:r>
            <a:r>
              <a:rPr kumimoji="1" lang="en-US" altLang="zh-CN" sz="2800" b="1">
                <a:solidFill>
                  <a:srgbClr val="0000FF"/>
                </a:solidFill>
              </a:rPr>
              <a:t>"</a:t>
            </a:r>
            <a:r>
              <a:rPr kumimoji="1" lang="zh-CN" altLang="en-US" sz="2800" b="1">
                <a:solidFill>
                  <a:srgbClr val="0000FF"/>
                </a:solidFill>
              </a:rPr>
              <a:t>狠狠</a:t>
            </a:r>
            <a:r>
              <a:rPr kumimoji="1" lang="en-US" altLang="zh-CN" sz="2800" b="1">
                <a:solidFill>
                  <a:srgbClr val="0000FF"/>
                </a:solidFill>
              </a:rPr>
              <a:t>"</a:t>
            </a:r>
            <a:r>
              <a:rPr kumimoji="1" lang="zh-CN" altLang="en-US" sz="2800" b="1">
                <a:solidFill>
                  <a:srgbClr val="0000FF"/>
                </a:solidFill>
              </a:rPr>
              <a:t>表现了抗日军民对日寇的仇恨。</a:t>
            </a:r>
            <a:r>
              <a:rPr kumimoji="1" lang="en-US" altLang="zh-CN" sz="2800" b="1">
                <a:solidFill>
                  <a:srgbClr val="0000FF"/>
                </a:solidFill>
              </a:rPr>
              <a:t>"</a:t>
            </a:r>
            <a:r>
              <a:rPr kumimoji="1" lang="zh-CN" altLang="en-US" sz="2800" b="1">
                <a:solidFill>
                  <a:srgbClr val="0000FF"/>
                </a:solidFill>
              </a:rPr>
              <a:t>钻</a:t>
            </a:r>
            <a:r>
              <a:rPr kumimoji="1" lang="en-US" altLang="zh-CN" sz="2800" b="1">
                <a:solidFill>
                  <a:srgbClr val="0000FF"/>
                </a:solidFill>
              </a:rPr>
              <a:t>"</a:t>
            </a:r>
            <a:r>
              <a:rPr kumimoji="1" lang="zh-CN" altLang="en-US" sz="2800" b="1">
                <a:solidFill>
                  <a:srgbClr val="0000FF"/>
                </a:solidFill>
              </a:rPr>
              <a:t>表现了抗日军民的坚定信念和不屈精神。</a:t>
            </a:r>
            <a:r>
              <a:rPr kumimoji="1" lang="zh-CN" altLang="en-US" sz="2800">
                <a:solidFill>
                  <a:srgbClr val="0000FF"/>
                </a:solidFill>
              </a:rPr>
              <a:t> </a:t>
            </a:r>
          </a:p>
        </p:txBody>
      </p:sp>
      <p:sp>
        <p:nvSpPr>
          <p:cNvPr id="266245" name="Rectangle 5"/>
          <p:cNvSpPr>
            <a:spLocks noChangeArrowheads="1"/>
          </p:cNvSpPr>
          <p:nvPr/>
        </p:nvSpPr>
        <p:spPr bwMode="auto">
          <a:xfrm>
            <a:off x="390525" y="836613"/>
            <a:ext cx="871855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2800" b="1" dirty="0">
                <a:solidFill>
                  <a:srgbClr val="0000FF"/>
                </a:solidFill>
                <a:latin typeface="Times New Roman" pitchFamily="18" charset="0"/>
              </a:rPr>
              <a:t>紧扣战争背景，渲染故事</a:t>
            </a:r>
            <a:r>
              <a:rPr kumimoji="1" lang="zh-CN" altLang="en-US" sz="2800" b="1" dirty="0">
                <a:solidFill>
                  <a:srgbClr val="0000FF"/>
                </a:solidFill>
              </a:rPr>
              <a:t>战争</a:t>
            </a:r>
            <a:r>
              <a:rPr kumimoji="1" lang="zh-CN" altLang="en-US" sz="2800" b="1" dirty="0">
                <a:solidFill>
                  <a:srgbClr val="0000FF"/>
                </a:solidFill>
                <a:latin typeface="Times New Roman" pitchFamily="18" charset="0"/>
              </a:rPr>
              <a:t>气氛，</a:t>
            </a:r>
            <a:r>
              <a:rPr kumimoji="1" lang="zh-CN" altLang="en-US" sz="2800" b="1" dirty="0">
                <a:solidFill>
                  <a:srgbClr val="0000FF"/>
                </a:solidFill>
              </a:rPr>
              <a:t>为后文描写人的行为做铺垫。更突出了老头子的英雄行为。</a:t>
            </a:r>
            <a:r>
              <a:rPr kumimoji="1" lang="zh-CN" altLang="en-US" sz="2800" b="1" dirty="0">
                <a:solidFill>
                  <a:srgbClr val="0000FF"/>
                </a:solidFill>
                <a:latin typeface="Times New Roman" pitchFamily="18" charset="0"/>
              </a:rPr>
              <a:t>也给作品增添了一种战斗的诗情画意，构成情景交融的境界。</a:t>
            </a:r>
          </a:p>
        </p:txBody>
      </p:sp>
      <p:sp>
        <p:nvSpPr>
          <p:cNvPr id="22534" name="Rectangle 6"/>
          <p:cNvSpPr>
            <a:spLocks noChangeArrowheads="1"/>
          </p:cNvSpPr>
          <p:nvPr/>
        </p:nvSpPr>
        <p:spPr bwMode="auto">
          <a:xfrm>
            <a:off x="323850" y="4292600"/>
            <a:ext cx="88201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2800" b="1">
                <a:solidFill>
                  <a:schemeClr val="tx1"/>
                </a:solidFill>
                <a:latin typeface="Times New Roman" pitchFamily="18" charset="0"/>
              </a:rPr>
              <a:t>4</a:t>
            </a:r>
            <a:r>
              <a:rPr kumimoji="1" lang="zh-CN" altLang="en-US" sz="2800" b="1">
                <a:solidFill>
                  <a:schemeClr val="tx1"/>
                </a:solidFill>
                <a:latin typeface="Times New Roman" pitchFamily="18" charset="0"/>
              </a:rPr>
              <a:t>、</a:t>
            </a:r>
            <a:r>
              <a:rPr kumimoji="1" lang="zh-CN" altLang="en-US" sz="2800" b="1">
                <a:solidFill>
                  <a:schemeClr val="tx1"/>
                </a:solidFill>
              </a:rPr>
              <a:t>“</a:t>
            </a:r>
            <a:r>
              <a:rPr kumimoji="1" lang="zh-CN" altLang="en-US" sz="2800" b="1">
                <a:solidFill>
                  <a:schemeClr val="tx1"/>
                </a:solidFill>
                <a:latin typeface="Times New Roman" pitchFamily="18" charset="0"/>
              </a:rPr>
              <a:t>在那里，鲜嫩的芦花，一片展开的紫色丝绒，正在迎风飘撒。</a:t>
            </a:r>
            <a:r>
              <a:rPr kumimoji="1" lang="zh-CN" altLang="en-US" sz="2800" b="1">
                <a:solidFill>
                  <a:schemeClr val="tx1"/>
                </a:solidFill>
              </a:rPr>
              <a:t>”</a:t>
            </a:r>
            <a:endParaRPr kumimoji="1" lang="zh-CN" altLang="en-US" sz="2800" b="1">
              <a:solidFill>
                <a:schemeClr val="tx1"/>
              </a:solidFill>
              <a:latin typeface="Times New Roman" pitchFamily="18" charset="0"/>
            </a:endParaRPr>
          </a:p>
        </p:txBody>
      </p:sp>
      <p:sp>
        <p:nvSpPr>
          <p:cNvPr id="266247" name="Rectangle 7"/>
          <p:cNvSpPr>
            <a:spLocks noChangeArrowheads="1"/>
          </p:cNvSpPr>
          <p:nvPr/>
        </p:nvSpPr>
        <p:spPr bwMode="auto">
          <a:xfrm>
            <a:off x="95250" y="5084763"/>
            <a:ext cx="904875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800" b="1">
                <a:solidFill>
                  <a:srgbClr val="66FFFF"/>
                </a:solidFill>
                <a:latin typeface="Times New Roman" pitchFamily="18" charset="0"/>
              </a:rPr>
              <a:t>       </a:t>
            </a:r>
            <a:r>
              <a:rPr kumimoji="1" lang="zh-CN" altLang="en-US" sz="2800" b="1">
                <a:solidFill>
                  <a:schemeClr val="tx1"/>
                </a:solidFill>
                <a:latin typeface="Times New Roman" pitchFamily="18" charset="0"/>
              </a:rPr>
              <a:t>这是老人致敌人于死地时，</a:t>
            </a:r>
            <a:r>
              <a:rPr kumimoji="1" lang="zh-CN" altLang="en-US" sz="2800" b="1">
                <a:solidFill>
                  <a:schemeClr val="tx1"/>
                </a:solidFill>
              </a:rPr>
              <a:t>“</a:t>
            </a:r>
            <a:r>
              <a:rPr kumimoji="1" lang="zh-CN" altLang="en-US" sz="2800" b="1">
                <a:solidFill>
                  <a:schemeClr val="tx1"/>
                </a:solidFill>
                <a:latin typeface="Times New Roman" pitchFamily="18" charset="0"/>
              </a:rPr>
              <a:t>向着苇塘望了一眼所产生的感受。</a:t>
            </a:r>
            <a:r>
              <a:rPr kumimoji="1" lang="zh-CN" altLang="en-US" sz="2800" b="1">
                <a:solidFill>
                  <a:srgbClr val="0000FF"/>
                </a:solidFill>
                <a:latin typeface="Times New Roman" pitchFamily="18" charset="0"/>
              </a:rPr>
              <a:t>老人此刻正沉浸在轻松愉快的情绪之中</a:t>
            </a:r>
            <a:r>
              <a:rPr kumimoji="1" lang="zh-CN" altLang="en-US" sz="2800" b="1">
                <a:solidFill>
                  <a:schemeClr val="accent2"/>
                </a:solidFill>
                <a:latin typeface="Times New Roman" pitchFamily="18" charset="0"/>
              </a:rPr>
              <a:t>，</a:t>
            </a:r>
            <a:r>
              <a:rPr kumimoji="1" lang="zh-CN" altLang="en-US" sz="2800" b="1">
                <a:solidFill>
                  <a:schemeClr val="tx1"/>
                </a:solidFill>
                <a:latin typeface="Times New Roman" pitchFamily="18" charset="0"/>
              </a:rPr>
              <a:t>那鲜嫩的卢花在老人的眼里，自然会显得格外美丽。</a:t>
            </a:r>
          </a:p>
        </p:txBody>
      </p:sp>
      <p:pic>
        <p:nvPicPr>
          <p:cNvPr id="22536" name="Picture 8" descr="14"/>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8267700" y="5162550"/>
            <a:ext cx="8763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66245"/>
                                        </p:tgtEl>
                                        <p:attrNameLst>
                                          <p:attrName>style.visibility</p:attrName>
                                        </p:attrNameLst>
                                      </p:cBhvr>
                                      <p:to>
                                        <p:strVal val="visible"/>
                                      </p:to>
                                    </p:set>
                                    <p:animEffect transition="in" filter="circle(in)">
                                      <p:cBhvr>
                                        <p:cTn id="7" dur="2000"/>
                                        <p:tgtEl>
                                          <p:spTgt spid="2662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66244"/>
                                        </p:tgtEl>
                                        <p:attrNameLst>
                                          <p:attrName>style.visibility</p:attrName>
                                        </p:attrNameLst>
                                      </p:cBhvr>
                                      <p:to>
                                        <p:strVal val="visible"/>
                                      </p:to>
                                    </p:set>
                                    <p:animEffect transition="in" filter="wedge">
                                      <p:cBhvr>
                                        <p:cTn id="12" dur="2000"/>
                                        <p:tgtEl>
                                          <p:spTgt spid="2662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266247"/>
                                        </p:tgtEl>
                                        <p:attrNameLst>
                                          <p:attrName>style.visibility</p:attrName>
                                        </p:attrNameLst>
                                      </p:cBhvr>
                                      <p:to>
                                        <p:strVal val="visible"/>
                                      </p:to>
                                    </p:set>
                                    <p:animEffect transition="in" filter="wedge">
                                      <p:cBhvr>
                                        <p:cTn id="17" dur="2000"/>
                                        <p:tgtEl>
                                          <p:spTgt spid="266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4" grpId="0"/>
      <p:bldP spid="266245" grpId="0"/>
      <p:bldP spid="26624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Oval 2"/>
          <p:cNvSpPr>
            <a:spLocks noChangeArrowheads="1"/>
          </p:cNvSpPr>
          <p:nvPr/>
        </p:nvSpPr>
        <p:spPr bwMode="auto">
          <a:xfrm>
            <a:off x="3059113" y="188913"/>
            <a:ext cx="2881312" cy="6477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800" b="1">
                <a:solidFill>
                  <a:schemeClr val="tx1"/>
                </a:solidFill>
                <a:latin typeface="Times New Roman" pitchFamily="18" charset="0"/>
              </a:rPr>
              <a:t>写景欣赏与探究</a:t>
            </a:r>
          </a:p>
        </p:txBody>
      </p:sp>
      <p:sp>
        <p:nvSpPr>
          <p:cNvPr id="267267" name="Rectangle 3"/>
          <p:cNvSpPr>
            <a:spLocks noChangeArrowheads="1"/>
          </p:cNvSpPr>
          <p:nvPr/>
        </p:nvSpPr>
        <p:spPr bwMode="auto">
          <a:xfrm>
            <a:off x="1511300" y="1773238"/>
            <a:ext cx="7164388"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2800" b="1" dirty="0">
                <a:solidFill>
                  <a:schemeClr val="tx1"/>
                </a:solidFill>
                <a:latin typeface="Times New Roman" pitchFamily="18" charset="0"/>
              </a:rPr>
              <a:t>①</a:t>
            </a:r>
            <a:r>
              <a:rPr kumimoji="1" lang="en-US" altLang="zh-CN" sz="2800" b="1" dirty="0">
                <a:solidFill>
                  <a:schemeClr val="tx1"/>
                </a:solidFill>
              </a:rPr>
              <a:t>“</a:t>
            </a:r>
            <a:r>
              <a:rPr kumimoji="1" lang="zh-CN" altLang="en-US" sz="2800" b="1" dirty="0">
                <a:solidFill>
                  <a:schemeClr val="tx1"/>
                </a:solidFill>
                <a:latin typeface="Times New Roman" pitchFamily="18" charset="0"/>
              </a:rPr>
              <a:t>月明风清的夜晚，人们的眼再尖利一些，就可以看见有一只小船从苇塘里撑出来，在淀里，像一片苇叶，奔着东南去了。</a:t>
            </a:r>
            <a:r>
              <a:rPr kumimoji="1" lang="zh-CN" altLang="en-US" sz="2800" b="1" dirty="0">
                <a:solidFill>
                  <a:schemeClr val="tx1"/>
                </a:solidFill>
              </a:rPr>
              <a:t>”</a:t>
            </a:r>
            <a:endParaRPr kumimoji="1" lang="zh-CN" altLang="en-US" sz="2800" b="1" dirty="0">
              <a:solidFill>
                <a:schemeClr val="tx1"/>
              </a:solidFill>
              <a:latin typeface="Times New Roman" pitchFamily="18" charset="0"/>
            </a:endParaRPr>
          </a:p>
        </p:txBody>
      </p:sp>
      <p:sp>
        <p:nvSpPr>
          <p:cNvPr id="267268" name="Rectangle 4"/>
          <p:cNvSpPr>
            <a:spLocks noChangeArrowheads="1"/>
          </p:cNvSpPr>
          <p:nvPr/>
        </p:nvSpPr>
        <p:spPr bwMode="auto">
          <a:xfrm>
            <a:off x="1547813" y="2997200"/>
            <a:ext cx="69691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50000"/>
              </a:spcBef>
            </a:pPr>
            <a:r>
              <a:rPr kumimoji="1" lang="en-US" altLang="zh-CN" sz="2800" b="1" dirty="0">
                <a:solidFill>
                  <a:schemeClr val="tx1"/>
                </a:solidFill>
                <a:latin typeface="Times New Roman" pitchFamily="18" charset="0"/>
              </a:rPr>
              <a:t>②</a:t>
            </a:r>
            <a:r>
              <a:rPr kumimoji="1" lang="en-US" altLang="zh-CN" sz="2800" b="1" dirty="0">
                <a:solidFill>
                  <a:schemeClr val="tx1"/>
                </a:solidFill>
              </a:rPr>
              <a:t>“</a:t>
            </a:r>
            <a:r>
              <a:rPr kumimoji="1" lang="zh-CN" altLang="en-US" sz="2800" b="1" dirty="0">
                <a:solidFill>
                  <a:schemeClr val="tx1"/>
                </a:solidFill>
                <a:latin typeface="Times New Roman" pitchFamily="18" charset="0"/>
              </a:rPr>
              <a:t>弯弯下垂的月亮，浮在水一样的天上。</a:t>
            </a:r>
            <a:r>
              <a:rPr kumimoji="1" lang="zh-CN" altLang="en-US" sz="2800" b="1" dirty="0">
                <a:solidFill>
                  <a:schemeClr val="tx1"/>
                </a:solidFill>
              </a:rPr>
              <a:t>”</a:t>
            </a:r>
            <a:endParaRPr kumimoji="1" lang="zh-CN" altLang="en-US" sz="2800" b="1" dirty="0">
              <a:solidFill>
                <a:schemeClr val="tx1"/>
              </a:solidFill>
              <a:latin typeface="Times New Roman" pitchFamily="18" charset="0"/>
            </a:endParaRPr>
          </a:p>
        </p:txBody>
      </p:sp>
      <p:sp>
        <p:nvSpPr>
          <p:cNvPr id="267269" name="Rectangle 5"/>
          <p:cNvSpPr>
            <a:spLocks noChangeArrowheads="1"/>
          </p:cNvSpPr>
          <p:nvPr/>
        </p:nvSpPr>
        <p:spPr bwMode="auto">
          <a:xfrm>
            <a:off x="1547813" y="3414713"/>
            <a:ext cx="69691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50000"/>
              </a:spcBef>
            </a:pPr>
            <a:r>
              <a:rPr kumimoji="1" lang="en-US" altLang="zh-CN" sz="2800" b="1">
                <a:solidFill>
                  <a:schemeClr val="tx1"/>
                </a:solidFill>
                <a:latin typeface="Times New Roman" pitchFamily="18" charset="0"/>
              </a:rPr>
              <a:t>③</a:t>
            </a:r>
            <a:r>
              <a:rPr kumimoji="1" lang="en-US" altLang="zh-CN" sz="2800" b="1">
                <a:solidFill>
                  <a:schemeClr val="tx1"/>
                </a:solidFill>
              </a:rPr>
              <a:t>“</a:t>
            </a:r>
            <a:r>
              <a:rPr kumimoji="1" lang="zh-CN" altLang="en-US" sz="2800" b="1">
                <a:solidFill>
                  <a:schemeClr val="tx1"/>
                </a:solidFill>
                <a:latin typeface="Times New Roman" pitchFamily="18" charset="0"/>
              </a:rPr>
              <a:t>一轮红日当天，水面上浮着一层烟气。</a:t>
            </a:r>
            <a:r>
              <a:rPr kumimoji="1" lang="zh-CN" altLang="en-US" sz="2800" b="1">
                <a:solidFill>
                  <a:schemeClr val="tx1"/>
                </a:solidFill>
              </a:rPr>
              <a:t>”</a:t>
            </a:r>
            <a:endParaRPr kumimoji="1" lang="zh-CN" altLang="en-US" sz="2800" b="1">
              <a:solidFill>
                <a:schemeClr val="tx1"/>
              </a:solidFill>
              <a:latin typeface="Times New Roman" pitchFamily="18" charset="0"/>
            </a:endParaRPr>
          </a:p>
        </p:txBody>
      </p:sp>
      <p:sp>
        <p:nvSpPr>
          <p:cNvPr id="267270" name="Rectangle 6"/>
          <p:cNvSpPr>
            <a:spLocks noChangeArrowheads="1"/>
          </p:cNvSpPr>
          <p:nvPr/>
        </p:nvSpPr>
        <p:spPr bwMode="auto">
          <a:xfrm>
            <a:off x="1547813" y="3860800"/>
            <a:ext cx="70167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800" b="1">
                <a:solidFill>
                  <a:schemeClr val="tx1"/>
                </a:solidFill>
                <a:latin typeface="Times New Roman" pitchFamily="18" charset="0"/>
              </a:rPr>
              <a:t>④</a:t>
            </a:r>
            <a:r>
              <a:rPr kumimoji="1" lang="en-US" altLang="zh-CN" sz="2800" b="1">
                <a:solidFill>
                  <a:schemeClr val="tx1"/>
                </a:solidFill>
              </a:rPr>
              <a:t>“</a:t>
            </a:r>
            <a:r>
              <a:rPr kumimoji="1" lang="zh-CN" altLang="en-US" sz="2800" b="1">
                <a:solidFill>
                  <a:schemeClr val="tx1"/>
                </a:solidFill>
                <a:latin typeface="Times New Roman" pitchFamily="18" charset="0"/>
              </a:rPr>
              <a:t>这里的水却是镜子一样平，蓝天一般清，拉长  的水草在水底轻轻地浮动。</a:t>
            </a:r>
            <a:r>
              <a:rPr kumimoji="1" lang="zh-CN" altLang="en-US" sz="2800" b="1">
                <a:solidFill>
                  <a:schemeClr val="tx1"/>
                </a:solidFill>
              </a:rPr>
              <a:t>”</a:t>
            </a:r>
            <a:endParaRPr kumimoji="1" lang="zh-CN" altLang="en-US" sz="2800" b="1">
              <a:solidFill>
                <a:schemeClr val="tx1"/>
              </a:solidFill>
              <a:latin typeface="Times New Roman" pitchFamily="18" charset="0"/>
            </a:endParaRPr>
          </a:p>
        </p:txBody>
      </p:sp>
      <p:sp>
        <p:nvSpPr>
          <p:cNvPr id="23559" name="Text Box 7"/>
          <p:cNvSpPr txBox="1">
            <a:spLocks noChangeArrowheads="1"/>
          </p:cNvSpPr>
          <p:nvPr/>
        </p:nvSpPr>
        <p:spPr bwMode="auto">
          <a:xfrm>
            <a:off x="1116013" y="836613"/>
            <a:ext cx="75596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en-US" altLang="zh-CN" sz="2800" b="1" dirty="0">
                <a:solidFill>
                  <a:schemeClr val="tx1"/>
                </a:solidFill>
                <a:latin typeface="Times New Roman" pitchFamily="18" charset="0"/>
              </a:rPr>
              <a:t>5</a:t>
            </a:r>
            <a:r>
              <a:rPr lang="zh-CN" altLang="en-US" sz="2800" b="1" dirty="0">
                <a:solidFill>
                  <a:schemeClr val="tx1"/>
                </a:solidFill>
                <a:latin typeface="Times New Roman" pitchFamily="18" charset="0"/>
              </a:rPr>
              <a:t>、文中还有哪些语句描写了如诗如画的景物？这样写有什么作用？</a:t>
            </a:r>
          </a:p>
        </p:txBody>
      </p:sp>
      <p:sp>
        <p:nvSpPr>
          <p:cNvPr id="267272" name="Rectangle 8"/>
          <p:cNvSpPr>
            <a:spLocks noChangeArrowheads="1"/>
          </p:cNvSpPr>
          <p:nvPr/>
        </p:nvSpPr>
        <p:spPr bwMode="auto">
          <a:xfrm>
            <a:off x="684213" y="2492375"/>
            <a:ext cx="7556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a:solidFill>
                  <a:schemeClr val="tx1"/>
                </a:solidFill>
                <a:latin typeface="Times New Roman" pitchFamily="18" charset="0"/>
              </a:rPr>
              <a:t>还有的如</a:t>
            </a:r>
          </a:p>
        </p:txBody>
      </p:sp>
      <p:sp>
        <p:nvSpPr>
          <p:cNvPr id="267273" name="AutoShape 9"/>
          <p:cNvSpPr>
            <a:spLocks/>
          </p:cNvSpPr>
          <p:nvPr/>
        </p:nvSpPr>
        <p:spPr bwMode="auto">
          <a:xfrm>
            <a:off x="1258888" y="2060575"/>
            <a:ext cx="144462" cy="2447925"/>
          </a:xfrm>
          <a:prstGeom prst="leftBrace">
            <a:avLst>
              <a:gd name="adj1" fmla="val 141209"/>
              <a:gd name="adj2" fmla="val 50000"/>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562" name="Text Box 10"/>
          <p:cNvSpPr txBox="1">
            <a:spLocks noChangeArrowheads="1"/>
          </p:cNvSpPr>
          <p:nvPr/>
        </p:nvSpPr>
        <p:spPr bwMode="auto">
          <a:xfrm>
            <a:off x="827088" y="4724400"/>
            <a:ext cx="1295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sz="2800" b="1">
                <a:solidFill>
                  <a:schemeClr val="tx1"/>
                </a:solidFill>
                <a:latin typeface="Times New Roman" pitchFamily="18" charset="0"/>
                <a:ea typeface="隶书" pitchFamily="49" charset="-122"/>
              </a:rPr>
              <a:t>作用：</a:t>
            </a:r>
          </a:p>
        </p:txBody>
      </p:sp>
      <p:sp>
        <p:nvSpPr>
          <p:cNvPr id="267275" name="Text Box 11"/>
          <p:cNvSpPr txBox="1">
            <a:spLocks noChangeArrowheads="1"/>
          </p:cNvSpPr>
          <p:nvPr/>
        </p:nvSpPr>
        <p:spPr bwMode="auto">
          <a:xfrm>
            <a:off x="1908175" y="4797425"/>
            <a:ext cx="6659563"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sz="2800" b="1">
                <a:solidFill>
                  <a:srgbClr val="0000FF"/>
                </a:solidFill>
                <a:latin typeface="Times New Roman" pitchFamily="18" charset="0"/>
                <a:ea typeface="隶书" pitchFamily="49" charset="-122"/>
              </a:rPr>
              <a:t>运用比喻、拟人等修辞，加上各种色彩来描写景物，增强了景物描写的效果，增添了小说的诗情画意和传奇色彩。</a:t>
            </a:r>
          </a:p>
        </p:txBody>
      </p:sp>
      <p:pic>
        <p:nvPicPr>
          <p:cNvPr id="23564" name="Picture 12" descr="13"/>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23850" y="4941888"/>
            <a:ext cx="8763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7272"/>
                                        </p:tgtEl>
                                        <p:attrNameLst>
                                          <p:attrName>style.visibility</p:attrName>
                                        </p:attrNameLst>
                                      </p:cBhvr>
                                      <p:to>
                                        <p:strVal val="visible"/>
                                      </p:to>
                                    </p:set>
                                    <p:animEffect transition="in" filter="blinds(horizontal)">
                                      <p:cBhvr>
                                        <p:cTn id="7" dur="500"/>
                                        <p:tgtEl>
                                          <p:spTgt spid="267272"/>
                                        </p:tgtEl>
                                      </p:cBhvr>
                                    </p:animEffect>
                                  </p:childTnLst>
                                </p:cTn>
                              </p:par>
                            </p:childTnLst>
                          </p:cTn>
                        </p:par>
                        <p:par>
                          <p:cTn id="8" fill="hold" nodeType="afterGroup">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67273"/>
                                        </p:tgtEl>
                                        <p:attrNameLst>
                                          <p:attrName>style.visibility</p:attrName>
                                        </p:attrNameLst>
                                      </p:cBhvr>
                                      <p:to>
                                        <p:strVal val="visible"/>
                                      </p:to>
                                    </p:set>
                                    <p:anim calcmode="lin" valueType="num">
                                      <p:cBhvr additive="base">
                                        <p:cTn id="11" dur="500" fill="hold"/>
                                        <p:tgtEl>
                                          <p:spTgt spid="267273"/>
                                        </p:tgtEl>
                                        <p:attrNameLst>
                                          <p:attrName>ppt_x</p:attrName>
                                        </p:attrNameLst>
                                      </p:cBhvr>
                                      <p:tavLst>
                                        <p:tav tm="0">
                                          <p:val>
                                            <p:strVal val="0-#ppt_w/2"/>
                                          </p:val>
                                        </p:tav>
                                        <p:tav tm="100000">
                                          <p:val>
                                            <p:strVal val="#ppt_x"/>
                                          </p:val>
                                        </p:tav>
                                      </p:tavLst>
                                    </p:anim>
                                    <p:anim calcmode="lin" valueType="num">
                                      <p:cBhvr additive="base">
                                        <p:cTn id="12" dur="500" fill="hold"/>
                                        <p:tgtEl>
                                          <p:spTgt spid="267273"/>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1000"/>
                            </p:stCondLst>
                            <p:childTnLst>
                              <p:par>
                                <p:cTn id="14" presetID="27" presetClass="entr" presetSubtype="0" fill="hold" grpId="0" nodeType="afterEffect">
                                  <p:stCondLst>
                                    <p:cond delay="0"/>
                                  </p:stCondLst>
                                  <p:iterate type="lt">
                                    <p:tmPct val="50000"/>
                                  </p:iterate>
                                  <p:childTnLst>
                                    <p:set>
                                      <p:cBhvr>
                                        <p:cTn id="15" dur="1" fill="hold">
                                          <p:stCondLst>
                                            <p:cond delay="0"/>
                                          </p:stCondLst>
                                        </p:cTn>
                                        <p:tgtEl>
                                          <p:spTgt spid="267267"/>
                                        </p:tgtEl>
                                        <p:attrNameLst>
                                          <p:attrName>style.visibility</p:attrName>
                                        </p:attrNameLst>
                                      </p:cBhvr>
                                      <p:to>
                                        <p:strVal val="visible"/>
                                      </p:to>
                                    </p:set>
                                    <p:anim calcmode="discrete" valueType="clr">
                                      <p:cBhvr override="childStyle">
                                        <p:cTn id="16" dur="80"/>
                                        <p:tgtEl>
                                          <p:spTgt spid="267267"/>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267267"/>
                                        </p:tgtEl>
                                        <p:attrNameLst>
                                          <p:attrName>fillcolor</p:attrName>
                                        </p:attrNameLst>
                                      </p:cBhvr>
                                      <p:tavLst>
                                        <p:tav tm="0">
                                          <p:val>
                                            <p:clrVal>
                                              <a:schemeClr val="accent2"/>
                                            </p:clrVal>
                                          </p:val>
                                        </p:tav>
                                        <p:tav tm="50000">
                                          <p:val>
                                            <p:clrVal>
                                              <a:schemeClr val="hlink"/>
                                            </p:clrVal>
                                          </p:val>
                                        </p:tav>
                                      </p:tavLst>
                                    </p:anim>
                                    <p:set>
                                      <p:cBhvr>
                                        <p:cTn id="18" dur="80"/>
                                        <p:tgtEl>
                                          <p:spTgt spid="267267"/>
                                        </p:tgtEl>
                                        <p:attrNameLst>
                                          <p:attrName>fill.type</p:attrName>
                                        </p:attrNameLst>
                                      </p:cBhvr>
                                      <p:to>
                                        <p:strVal val="solid"/>
                                      </p:to>
                                    </p:set>
                                  </p:childTnLst>
                                </p:cTn>
                              </p:par>
                            </p:childTnLst>
                          </p:cTn>
                        </p:par>
                        <p:par>
                          <p:cTn id="19" fill="hold" nodeType="afterGroup">
                            <p:stCondLst>
                              <p:cond delay="3280"/>
                            </p:stCondLst>
                            <p:childTnLst>
                              <p:par>
                                <p:cTn id="20" presetID="27" presetClass="entr" presetSubtype="0" fill="hold" grpId="0" nodeType="afterEffect">
                                  <p:stCondLst>
                                    <p:cond delay="0"/>
                                  </p:stCondLst>
                                  <p:iterate type="lt">
                                    <p:tmPct val="50000"/>
                                  </p:iterate>
                                  <p:childTnLst>
                                    <p:set>
                                      <p:cBhvr>
                                        <p:cTn id="21" dur="1" fill="hold">
                                          <p:stCondLst>
                                            <p:cond delay="0"/>
                                          </p:stCondLst>
                                        </p:cTn>
                                        <p:tgtEl>
                                          <p:spTgt spid="267268"/>
                                        </p:tgtEl>
                                        <p:attrNameLst>
                                          <p:attrName>style.visibility</p:attrName>
                                        </p:attrNameLst>
                                      </p:cBhvr>
                                      <p:to>
                                        <p:strVal val="visible"/>
                                      </p:to>
                                    </p:set>
                                    <p:anim calcmode="discrete" valueType="clr">
                                      <p:cBhvr override="childStyle">
                                        <p:cTn id="22" dur="80"/>
                                        <p:tgtEl>
                                          <p:spTgt spid="267268"/>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267268"/>
                                        </p:tgtEl>
                                        <p:attrNameLst>
                                          <p:attrName>fillcolor</p:attrName>
                                        </p:attrNameLst>
                                      </p:cBhvr>
                                      <p:tavLst>
                                        <p:tav tm="0">
                                          <p:val>
                                            <p:clrVal>
                                              <a:schemeClr val="accent2"/>
                                            </p:clrVal>
                                          </p:val>
                                        </p:tav>
                                        <p:tav tm="50000">
                                          <p:val>
                                            <p:clrVal>
                                              <a:schemeClr val="hlink"/>
                                            </p:clrVal>
                                          </p:val>
                                        </p:tav>
                                      </p:tavLst>
                                    </p:anim>
                                    <p:set>
                                      <p:cBhvr>
                                        <p:cTn id="24" dur="80"/>
                                        <p:tgtEl>
                                          <p:spTgt spid="267268"/>
                                        </p:tgtEl>
                                        <p:attrNameLst>
                                          <p:attrName>fill.type</p:attrName>
                                        </p:attrNameLst>
                                      </p:cBhvr>
                                      <p:to>
                                        <p:strVal val="solid"/>
                                      </p:to>
                                    </p:set>
                                  </p:childTnLst>
                                </p:cTn>
                              </p:par>
                            </p:childTnLst>
                          </p:cTn>
                        </p:par>
                        <p:par>
                          <p:cTn id="25" fill="hold" nodeType="afterGroup">
                            <p:stCondLst>
                              <p:cond delay="4120"/>
                            </p:stCondLst>
                            <p:childTnLst>
                              <p:par>
                                <p:cTn id="26" presetID="27" presetClass="entr" presetSubtype="0" fill="hold" grpId="0" nodeType="afterEffect">
                                  <p:stCondLst>
                                    <p:cond delay="0"/>
                                  </p:stCondLst>
                                  <p:iterate type="lt">
                                    <p:tmPct val="50000"/>
                                  </p:iterate>
                                  <p:childTnLst>
                                    <p:set>
                                      <p:cBhvr>
                                        <p:cTn id="27" dur="1" fill="hold">
                                          <p:stCondLst>
                                            <p:cond delay="0"/>
                                          </p:stCondLst>
                                        </p:cTn>
                                        <p:tgtEl>
                                          <p:spTgt spid="267269"/>
                                        </p:tgtEl>
                                        <p:attrNameLst>
                                          <p:attrName>style.visibility</p:attrName>
                                        </p:attrNameLst>
                                      </p:cBhvr>
                                      <p:to>
                                        <p:strVal val="visible"/>
                                      </p:to>
                                    </p:set>
                                    <p:anim calcmode="discrete" valueType="clr">
                                      <p:cBhvr override="childStyle">
                                        <p:cTn id="28" dur="80"/>
                                        <p:tgtEl>
                                          <p:spTgt spid="267269"/>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67269"/>
                                        </p:tgtEl>
                                        <p:attrNameLst>
                                          <p:attrName>fillcolor</p:attrName>
                                        </p:attrNameLst>
                                      </p:cBhvr>
                                      <p:tavLst>
                                        <p:tav tm="0">
                                          <p:val>
                                            <p:clrVal>
                                              <a:schemeClr val="accent2"/>
                                            </p:clrVal>
                                          </p:val>
                                        </p:tav>
                                        <p:tav tm="50000">
                                          <p:val>
                                            <p:clrVal>
                                              <a:schemeClr val="hlink"/>
                                            </p:clrVal>
                                          </p:val>
                                        </p:tav>
                                      </p:tavLst>
                                    </p:anim>
                                    <p:set>
                                      <p:cBhvr>
                                        <p:cTn id="30" dur="80"/>
                                        <p:tgtEl>
                                          <p:spTgt spid="267269"/>
                                        </p:tgtEl>
                                        <p:attrNameLst>
                                          <p:attrName>fill.type</p:attrName>
                                        </p:attrNameLst>
                                      </p:cBhvr>
                                      <p:to>
                                        <p:strVal val="solid"/>
                                      </p:to>
                                    </p:set>
                                  </p:childTnLst>
                                </p:cTn>
                              </p:par>
                            </p:childTnLst>
                          </p:cTn>
                        </p:par>
                        <p:par>
                          <p:cTn id="31" fill="hold" nodeType="afterGroup">
                            <p:stCondLst>
                              <p:cond delay="4960"/>
                            </p:stCondLst>
                            <p:childTnLst>
                              <p:par>
                                <p:cTn id="32" presetID="27" presetClass="entr" presetSubtype="0" fill="hold" grpId="0" nodeType="afterEffect">
                                  <p:stCondLst>
                                    <p:cond delay="0"/>
                                  </p:stCondLst>
                                  <p:iterate type="lt">
                                    <p:tmPct val="50000"/>
                                  </p:iterate>
                                  <p:childTnLst>
                                    <p:set>
                                      <p:cBhvr>
                                        <p:cTn id="33" dur="1" fill="hold">
                                          <p:stCondLst>
                                            <p:cond delay="0"/>
                                          </p:stCondLst>
                                        </p:cTn>
                                        <p:tgtEl>
                                          <p:spTgt spid="267270"/>
                                        </p:tgtEl>
                                        <p:attrNameLst>
                                          <p:attrName>style.visibility</p:attrName>
                                        </p:attrNameLst>
                                      </p:cBhvr>
                                      <p:to>
                                        <p:strVal val="visible"/>
                                      </p:to>
                                    </p:set>
                                    <p:anim calcmode="discrete" valueType="clr">
                                      <p:cBhvr override="childStyle">
                                        <p:cTn id="34" dur="80"/>
                                        <p:tgtEl>
                                          <p:spTgt spid="267270"/>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267270"/>
                                        </p:tgtEl>
                                        <p:attrNameLst>
                                          <p:attrName>fillcolor</p:attrName>
                                        </p:attrNameLst>
                                      </p:cBhvr>
                                      <p:tavLst>
                                        <p:tav tm="0">
                                          <p:val>
                                            <p:clrVal>
                                              <a:schemeClr val="accent2"/>
                                            </p:clrVal>
                                          </p:val>
                                        </p:tav>
                                        <p:tav tm="50000">
                                          <p:val>
                                            <p:clrVal>
                                              <a:schemeClr val="hlink"/>
                                            </p:clrVal>
                                          </p:val>
                                        </p:tav>
                                      </p:tavLst>
                                    </p:anim>
                                    <p:set>
                                      <p:cBhvr>
                                        <p:cTn id="36" dur="80"/>
                                        <p:tgtEl>
                                          <p:spTgt spid="267270"/>
                                        </p:tgtEl>
                                        <p:attrNameLst>
                                          <p:attrName>fill.type</p:attrName>
                                        </p:attrNameLst>
                                      </p:cBhvr>
                                      <p:to>
                                        <p:strVal val="solid"/>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267275"/>
                                        </p:tgtEl>
                                        <p:attrNameLst>
                                          <p:attrName>style.visibility</p:attrName>
                                        </p:attrNameLst>
                                      </p:cBhvr>
                                      <p:to>
                                        <p:strVal val="visible"/>
                                      </p:to>
                                    </p:set>
                                    <p:animEffect transition="in" filter="blinds(horizontal)">
                                      <p:cBhvr>
                                        <p:cTn id="41" dur="500"/>
                                        <p:tgtEl>
                                          <p:spTgt spid="267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7" grpId="0"/>
      <p:bldP spid="267268" grpId="0"/>
      <p:bldP spid="267269" grpId="0"/>
      <p:bldP spid="267270" grpId="0"/>
      <p:bldP spid="267272" grpId="0"/>
      <p:bldP spid="267273" grpId="0" animBg="1"/>
      <p:bldP spid="26727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403225" y="1631950"/>
            <a:ext cx="8266113" cy="230822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p>
            <a:pPr algn="l">
              <a:lnSpc>
                <a:spcPct val="150000"/>
              </a:lnSpc>
            </a:pPr>
            <a:r>
              <a:rPr kumimoji="1" lang="zh-CN" altLang="en-US" b="1">
                <a:solidFill>
                  <a:srgbClr val="0000FF"/>
                </a:solidFill>
              </a:rPr>
              <a:t>       孙犁笔下的景物，不单纯是一种点缀品，而是蕴含了深远的寄寓在内的。在他的小说里，景物描写起到了点染环境气氛，烘托人物精神境界，加强抒情韵味的作用，因而，它们决不是几颗游离的珍珠，而是作品内在气质的结晶体</a:t>
            </a:r>
            <a:r>
              <a:rPr lang="zh-CN" altLang="en-US"/>
              <a:t>。。</a:t>
            </a:r>
            <a:endParaRPr kumimoji="1" lang="zh-CN" altLang="en-US" b="1">
              <a:solidFill>
                <a:srgbClr val="0000FF"/>
              </a:solidFill>
              <a:latin typeface="宋体" pitchFamily="2" charset="-122"/>
            </a:endParaRPr>
          </a:p>
        </p:txBody>
      </p:sp>
      <p:pic>
        <p:nvPicPr>
          <p:cNvPr id="24579"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0700" y="4552950"/>
            <a:ext cx="8064500"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336162" y="458251"/>
            <a:ext cx="2232025"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eaLnBrk="1" hangingPunct="1">
              <a:spcBef>
                <a:spcPct val="50000"/>
              </a:spcBef>
            </a:pPr>
            <a:r>
              <a:rPr lang="zh-CN" altLang="en-US" sz="4800" b="1" dirty="0">
                <a:solidFill>
                  <a:schemeClr val="tx1"/>
                </a:solidFill>
                <a:latin typeface="Times New Roman" pitchFamily="18" charset="0"/>
                <a:ea typeface="隶书" pitchFamily="49" charset="-122"/>
              </a:rPr>
              <a:t>小结</a:t>
            </a:r>
          </a:p>
        </p:txBody>
      </p:sp>
      <p:sp>
        <p:nvSpPr>
          <p:cNvPr id="25603" name="Text Box 3"/>
          <p:cNvSpPr txBox="1">
            <a:spLocks noChangeArrowheads="1"/>
          </p:cNvSpPr>
          <p:nvPr/>
        </p:nvSpPr>
        <p:spPr bwMode="auto">
          <a:xfrm>
            <a:off x="827088" y="3312391"/>
            <a:ext cx="7920037"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r>
              <a:rPr lang="en-US" altLang="zh-CN" sz="2800" b="1" dirty="0">
                <a:solidFill>
                  <a:schemeClr val="tx1"/>
                </a:solidFill>
                <a:latin typeface="Times New Roman" pitchFamily="18" charset="0"/>
              </a:rPr>
              <a:t>        </a:t>
            </a:r>
            <a:r>
              <a:rPr lang="zh-CN" altLang="en-US" sz="2800" b="1" dirty="0">
                <a:solidFill>
                  <a:schemeClr val="tx1"/>
                </a:solidFill>
                <a:latin typeface="Times New Roman" pitchFamily="18" charset="0"/>
                <a:ea typeface="隶书" pitchFamily="49" charset="-122"/>
              </a:rPr>
              <a:t>人总是在一定的环境中生活，环境是人的思想、感情、性格形成的客观原因。环境描写一般有</a:t>
            </a:r>
          </a:p>
          <a:p>
            <a:pPr algn="l" eaLnBrk="1" hangingPunct="1"/>
            <a:endParaRPr lang="zh-CN" altLang="en-US" sz="2800" b="1" dirty="0">
              <a:solidFill>
                <a:schemeClr val="tx1"/>
              </a:solidFill>
              <a:latin typeface="Times New Roman" pitchFamily="18" charset="0"/>
              <a:ea typeface="隶书" pitchFamily="49" charset="-122"/>
            </a:endParaRPr>
          </a:p>
          <a:p>
            <a:pPr algn="l" eaLnBrk="1" hangingPunct="1"/>
            <a:endParaRPr lang="zh-CN" altLang="en-US" sz="2800" b="1" dirty="0">
              <a:solidFill>
                <a:schemeClr val="tx1"/>
              </a:solidFill>
              <a:latin typeface="Times New Roman" pitchFamily="18" charset="0"/>
              <a:ea typeface="隶书" pitchFamily="49" charset="-122"/>
            </a:endParaRPr>
          </a:p>
          <a:p>
            <a:pPr algn="l" eaLnBrk="1" hangingPunct="1"/>
            <a:r>
              <a:rPr lang="zh-CN" altLang="en-US" sz="2800" b="1" dirty="0">
                <a:solidFill>
                  <a:schemeClr val="tx1"/>
                </a:solidFill>
                <a:latin typeface="Times New Roman" pitchFamily="18" charset="0"/>
                <a:ea typeface="隶书" pitchFamily="49" charset="-122"/>
              </a:rPr>
              <a:t>等作用。本文的写景更有增强效果、增添传奇色彩的作用。</a:t>
            </a:r>
          </a:p>
        </p:txBody>
      </p:sp>
      <p:sp>
        <p:nvSpPr>
          <p:cNvPr id="25604" name="Text Box 4"/>
          <p:cNvSpPr txBox="1">
            <a:spLocks noChangeArrowheads="1"/>
          </p:cNvSpPr>
          <p:nvPr/>
        </p:nvSpPr>
        <p:spPr bwMode="auto">
          <a:xfrm>
            <a:off x="906463" y="1512166"/>
            <a:ext cx="75596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en-US" altLang="zh-CN" sz="1800" b="1" dirty="0">
                <a:solidFill>
                  <a:srgbClr val="FFCCFF"/>
                </a:solidFill>
                <a:latin typeface="Times New Roman" pitchFamily="18" charset="0"/>
              </a:rPr>
              <a:t>           </a:t>
            </a:r>
            <a:r>
              <a:rPr lang="zh-CN" altLang="en-US" sz="2800" b="1" dirty="0">
                <a:solidFill>
                  <a:schemeClr val="tx1"/>
                </a:solidFill>
                <a:latin typeface="Times New Roman" pitchFamily="18" charset="0"/>
                <a:ea typeface="隶书" pitchFamily="49" charset="-122"/>
              </a:rPr>
              <a:t>本小说塑造了老头子有鲜明、倔强、智勇双全，决不退缩的个性。他的身上展示了我们民族的英雄性格，他的行为证明了中国人民是不可战胜的。</a:t>
            </a:r>
          </a:p>
        </p:txBody>
      </p:sp>
      <p:pic>
        <p:nvPicPr>
          <p:cNvPr id="25605" name="Picture 5" descr="15"/>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54557" y="226868"/>
            <a:ext cx="8763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8294" name="Text Box 6"/>
          <p:cNvSpPr txBox="1">
            <a:spLocks noChangeArrowheads="1"/>
          </p:cNvSpPr>
          <p:nvPr/>
        </p:nvSpPr>
        <p:spPr bwMode="auto">
          <a:xfrm>
            <a:off x="1344613" y="4259118"/>
            <a:ext cx="6913562"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en-US" altLang="zh-CN" sz="2800" b="1" dirty="0">
                <a:solidFill>
                  <a:srgbClr val="FF0000"/>
                </a:solidFill>
              </a:rPr>
              <a:t>a.</a:t>
            </a:r>
            <a:r>
              <a:rPr lang="zh-CN" altLang="en-US" sz="2800" b="1" dirty="0">
                <a:solidFill>
                  <a:srgbClr val="FF0000"/>
                </a:solidFill>
              </a:rPr>
              <a:t>交代故事发生的时间、地点、为人物活动提供具体的背景，</a:t>
            </a:r>
            <a:r>
              <a:rPr lang="en-US" altLang="zh-CN" sz="2800" b="1" dirty="0">
                <a:solidFill>
                  <a:srgbClr val="FF0000"/>
                </a:solidFill>
              </a:rPr>
              <a:t>b.</a:t>
            </a:r>
            <a:r>
              <a:rPr lang="zh-CN" altLang="en-US" sz="2800" b="1" dirty="0">
                <a:solidFill>
                  <a:srgbClr val="FF0000"/>
                </a:solidFill>
              </a:rPr>
              <a:t>渲染气氛，</a:t>
            </a:r>
            <a:r>
              <a:rPr lang="en-US" altLang="zh-CN" sz="2800" b="1" dirty="0">
                <a:solidFill>
                  <a:srgbClr val="FF0000"/>
                </a:solidFill>
              </a:rPr>
              <a:t>c.</a:t>
            </a:r>
            <a:r>
              <a:rPr lang="zh-CN" altLang="en-US" sz="2800" b="1" dirty="0">
                <a:solidFill>
                  <a:srgbClr val="FF0000"/>
                </a:solidFill>
              </a:rPr>
              <a:t>烘托人物，</a:t>
            </a:r>
            <a:r>
              <a:rPr lang="en-US" altLang="zh-CN" sz="2800" b="1" dirty="0">
                <a:solidFill>
                  <a:srgbClr val="FF0000"/>
                </a:solidFill>
              </a:rPr>
              <a:t>d.</a:t>
            </a:r>
            <a:r>
              <a:rPr lang="zh-CN" altLang="en-US" sz="2800" b="1" dirty="0">
                <a:solidFill>
                  <a:srgbClr val="FF0000"/>
                </a:solidFill>
              </a:rPr>
              <a:t>推动情节发展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68294"/>
                                        </p:tgtEl>
                                        <p:attrNameLst>
                                          <p:attrName>style.visibility</p:attrName>
                                        </p:attrNameLst>
                                      </p:cBhvr>
                                      <p:to>
                                        <p:strVal val="visible"/>
                                      </p:to>
                                    </p:set>
                                    <p:animEffect transition="in" filter="diamond(in)">
                                      <p:cBhvr>
                                        <p:cTn id="7" dur="2000"/>
                                        <p:tgtEl>
                                          <p:spTgt spid="268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9" name="Rectangle 7"/>
          <p:cNvSpPr>
            <a:spLocks noChangeArrowheads="1"/>
          </p:cNvSpPr>
          <p:nvPr/>
        </p:nvSpPr>
        <p:spPr bwMode="auto">
          <a:xfrm>
            <a:off x="379412" y="876343"/>
            <a:ext cx="8527081" cy="4315027"/>
          </a:xfrm>
          <a:prstGeom prst="rect">
            <a:avLst/>
          </a:prstGeom>
          <a:noFill/>
          <a:ln>
            <a:noFill/>
          </a:ln>
          <a:effectLst/>
          <a:extLst>
            <a:ext uri="{909E8E84-426E-40DD-AFC4-6F175D3DCCD1}">
              <a14:hiddenFill xmlns:a14="http://schemas.microsoft.com/office/drawing/2010/main">
                <a:gradFill rotWithShape="0">
                  <a:gsLst>
                    <a:gs pos="0">
                      <a:srgbClr val="9999FF"/>
                    </a:gs>
                    <a:gs pos="100000">
                      <a:srgbClr val="009999"/>
                    </a:gs>
                  </a:gsLst>
                  <a:lin ang="5400000" scaled="1"/>
                </a:gra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53882" dir="2700000" algn="ctr" rotWithShape="0">
                    <a:srgbClr val="C0C0C0">
                      <a:alpha val="79999"/>
                    </a:srgbClr>
                  </a:outerShdw>
                </a:effectLst>
              </a14:hiddenEffects>
            </a:ext>
          </a:extLst>
        </p:spPr>
        <p:txBody>
          <a:bodyPr wrap="square" anchor="ctr">
            <a:spAutoFit/>
          </a:bodyPr>
          <a:lstStyle/>
          <a:p>
            <a:pPr algn="l">
              <a:lnSpc>
                <a:spcPct val="140000"/>
              </a:lnSpc>
            </a:pPr>
            <a:r>
              <a:rPr kumimoji="1" lang="en-US" altLang="zh-CN" sz="2800" b="1" dirty="0">
                <a:solidFill>
                  <a:srgbClr val="FF0000"/>
                </a:solidFill>
                <a:latin typeface="宋体" pitchFamily="2" charset="-122"/>
              </a:rPr>
              <a:t>    </a:t>
            </a:r>
            <a:r>
              <a:rPr kumimoji="1" lang="zh-CN" altLang="en-US" sz="2800" b="1" dirty="0">
                <a:solidFill>
                  <a:srgbClr val="FF0000"/>
                </a:solidFill>
                <a:latin typeface="楷体_GB2312" pitchFamily="49" charset="-122"/>
                <a:ea typeface="楷体_GB2312" pitchFamily="49" charset="-122"/>
              </a:rPr>
              <a:t>我们应该能够感受到：老英雄爱憎分明的强烈感情，英勇机智的革命精神。应该能够感受到：在这场伟大的民族解放战争中，根据地的广大群众在党的领导和教育下，同仇敌忾，奋起抗敌，保家为国的大无畏的英雄气概和可歌可泣的爱国主义精神。应该能够感受到：全篇洋溢着的战斗的乐观主义、革命激情，字里行间渗透着作者对祖国和人民的真挚的热爱。</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1"/>
          <p:cNvSpPr txBox="1">
            <a:spLocks noChangeArrowheads="1"/>
          </p:cNvSpPr>
          <p:nvPr/>
        </p:nvSpPr>
        <p:spPr bwMode="auto">
          <a:xfrm>
            <a:off x="615950" y="1574800"/>
            <a:ext cx="7974013" cy="2657475"/>
          </a:xfrm>
          <a:prstGeom prst="rect">
            <a:avLst/>
          </a:prstGeom>
          <a:noFill/>
          <a:ln>
            <a:noFill/>
          </a:ln>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 uri="{AF507438-7753-43E0-B8FC-AC1667EBCBE1}">
              <a14:hiddenEffects xmlns:a14="http://schemas.microsoft.com/office/drawing/2010/main">
                <a:effectLst>
                  <a:outerShdw dist="35921" dir="2700000" sy="50000" kx="2115830" algn="bl" rotWithShape="0">
                    <a:srgbClr val="C0C0C0">
                      <a:alpha val="79999"/>
                    </a:srgbClr>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50000"/>
              </a:lnSpc>
            </a:pPr>
            <a:r>
              <a:rPr kumimoji="1" lang="en-US" altLang="zh-CN" sz="2800" b="1" dirty="0">
                <a:solidFill>
                  <a:srgbClr val="0000FF"/>
                </a:solidFill>
                <a:latin typeface="宋体" pitchFamily="2" charset="-122"/>
              </a:rPr>
              <a:t>    </a:t>
            </a:r>
            <a:r>
              <a:rPr kumimoji="1" lang="zh-CN" altLang="en-US" sz="2800" b="1" dirty="0">
                <a:solidFill>
                  <a:srgbClr val="0000FF"/>
                </a:solidFill>
                <a:latin typeface="宋体" pitchFamily="2" charset="-122"/>
              </a:rPr>
              <a:t>在美丽的芦花荡上演绎了抗日英雄的故事，在中华大地上还有许许多多可歌可泣的抗日英雄故事。同学们，你们知道哪些抗日的故事？请把故事的主人公写下来，把他们的故事讲一讲。</a:t>
            </a:r>
          </a:p>
        </p:txBody>
      </p:sp>
      <p:sp>
        <p:nvSpPr>
          <p:cNvPr id="129036" name="Text Box 12"/>
          <p:cNvSpPr txBox="1">
            <a:spLocks noChangeArrowheads="1"/>
          </p:cNvSpPr>
          <p:nvPr/>
        </p:nvSpPr>
        <p:spPr bwMode="auto">
          <a:xfrm>
            <a:off x="615950" y="4414343"/>
            <a:ext cx="7489825" cy="1374775"/>
          </a:xfrm>
          <a:prstGeom prst="rect">
            <a:avLst/>
          </a:prstGeom>
          <a:noFill/>
          <a:ln>
            <a:noFill/>
          </a:ln>
          <a:effectLst>
            <a:outerShdw dist="35921" dir="2700000" sy="50000" kx="2115830" algn="bl" rotWithShape="0">
              <a:srgbClr val="C0C0C0">
                <a:alpha val="79999"/>
              </a:srgbClr>
            </a:outerShdw>
          </a:effectLst>
          <a:extLst>
            <a:ext uri="{909E8E84-426E-40DD-AFC4-6F175D3DCCD1}">
              <a14:hiddenFill xmlns:a14="http://schemas.microsoft.com/office/drawing/2010/mai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14:hiddenFill>
            </a:ext>
            <a:ext uri="{91240B29-F687-4F45-9708-019B960494DF}">
              <a14:hiddenLine xmlns:a14="http://schemas.microsoft.com/office/drawing/2010/main" w="12700" algn="ctr">
                <a:solidFill>
                  <a:srgbClr val="CC33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50000"/>
              </a:lnSpc>
            </a:pPr>
            <a:r>
              <a:rPr kumimoji="1" lang="zh-CN" altLang="en-US" sz="2800" b="1" dirty="0">
                <a:solidFill>
                  <a:srgbClr val="CC00FF"/>
                </a:solidFill>
                <a:latin typeface="楷体_GB2312" pitchFamily="49" charset="-122"/>
                <a:ea typeface="楷体_GB2312" pitchFamily="49" charset="-122"/>
              </a:rPr>
              <a:t>示例：</a:t>
            </a:r>
            <a:r>
              <a:rPr kumimoji="1" lang="zh-CN" altLang="en-US" sz="2800" b="1" dirty="0">
                <a:solidFill>
                  <a:srgbClr val="FF0000"/>
                </a:solidFill>
                <a:latin typeface="楷体_GB2312" pitchFamily="49" charset="-122"/>
                <a:ea typeface="楷体_GB2312" pitchFamily="49" charset="-122"/>
              </a:rPr>
              <a:t>活在歌声里的小英雄</a:t>
            </a:r>
            <a:r>
              <a:rPr kumimoji="1" lang="en-US" altLang="zh-CN"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王二小；</a:t>
            </a:r>
          </a:p>
          <a:p>
            <a:pPr algn="l" eaLnBrk="1" hangingPunct="1">
              <a:lnSpc>
                <a:spcPct val="150000"/>
              </a:lnSpc>
            </a:pPr>
            <a:r>
              <a:rPr kumimoji="1" lang="zh-CN" altLang="en-US" sz="2800" b="1" dirty="0">
                <a:solidFill>
                  <a:srgbClr val="FF0000"/>
                </a:solidFill>
                <a:latin typeface="楷体_GB2312" pitchFamily="49" charset="-122"/>
                <a:ea typeface="楷体_GB2312" pitchFamily="49" charset="-122"/>
              </a:rPr>
              <a:t>      永远的丰碑</a:t>
            </a:r>
            <a:r>
              <a:rPr kumimoji="1" lang="en-US" altLang="zh-CN" sz="2800" b="1" dirty="0">
                <a:solidFill>
                  <a:srgbClr val="FF0000"/>
                </a:solidFill>
                <a:latin typeface="宋体" pitchFamily="2" charset="-122"/>
                <a:ea typeface="楷体_GB2312" pitchFamily="49" charset="-122"/>
              </a:rPr>
              <a:t>——</a:t>
            </a:r>
            <a:r>
              <a:rPr kumimoji="1" lang="zh-CN" altLang="en-US" sz="2800" b="1" dirty="0">
                <a:solidFill>
                  <a:srgbClr val="FF0000"/>
                </a:solidFill>
                <a:latin typeface="楷体_GB2312" pitchFamily="49" charset="-122"/>
                <a:ea typeface="楷体_GB2312" pitchFamily="49" charset="-122"/>
              </a:rPr>
              <a:t>杨靖宇等。</a:t>
            </a:r>
            <a:endParaRPr lang="zh-CN" altLang="en-US" sz="2800" dirty="0">
              <a:solidFill>
                <a:srgbClr val="FF0000"/>
              </a:solidFill>
              <a:latin typeface="楷体_GB2312" pitchFamily="49" charset="-122"/>
              <a:ea typeface="楷体_GB2312" pitchFamily="49" charset="-122"/>
            </a:endParaRPr>
          </a:p>
        </p:txBody>
      </p:sp>
      <p:pic>
        <p:nvPicPr>
          <p:cNvPr id="27652" name="Picture 15" descr="图片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6438" y="963613"/>
            <a:ext cx="20335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90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ChangeArrowheads="1"/>
          </p:cNvSpPr>
          <p:nvPr/>
        </p:nvSpPr>
        <p:spPr bwMode="auto">
          <a:xfrm>
            <a:off x="976313" y="4941888"/>
            <a:ext cx="500062" cy="1196975"/>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kumimoji="1" lang="zh-CN" altLang="en-US" b="1">
                <a:solidFill>
                  <a:srgbClr val="0000FF"/>
                </a:solidFill>
                <a:latin typeface="Times New Roman" pitchFamily="18" charset="0"/>
              </a:rPr>
              <a:t>环</a:t>
            </a:r>
          </a:p>
          <a:p>
            <a:pPr algn="l"/>
            <a:endParaRPr kumimoji="1" lang="zh-CN" altLang="en-US" b="1">
              <a:solidFill>
                <a:srgbClr val="0000FF"/>
              </a:solidFill>
              <a:latin typeface="Times New Roman" pitchFamily="18" charset="0"/>
            </a:endParaRPr>
          </a:p>
          <a:p>
            <a:pPr algn="l"/>
            <a:r>
              <a:rPr kumimoji="1" lang="zh-CN" altLang="en-US" b="1">
                <a:solidFill>
                  <a:srgbClr val="0000FF"/>
                </a:solidFill>
                <a:latin typeface="Times New Roman" pitchFamily="18" charset="0"/>
              </a:rPr>
              <a:t>境</a:t>
            </a:r>
          </a:p>
        </p:txBody>
      </p:sp>
      <p:sp>
        <p:nvSpPr>
          <p:cNvPr id="149509" name="Rectangle 5"/>
          <p:cNvSpPr>
            <a:spLocks noChangeArrowheads="1"/>
          </p:cNvSpPr>
          <p:nvPr/>
        </p:nvSpPr>
        <p:spPr bwMode="auto">
          <a:xfrm>
            <a:off x="2555875" y="5205413"/>
            <a:ext cx="3024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a:solidFill>
                  <a:srgbClr val="0000FF"/>
                </a:solidFill>
                <a:latin typeface="Times New Roman" pitchFamily="18" charset="0"/>
              </a:rPr>
              <a:t>险恶、诗情画意</a:t>
            </a:r>
          </a:p>
        </p:txBody>
      </p:sp>
      <p:sp>
        <p:nvSpPr>
          <p:cNvPr id="28676" name="Rectangle 6"/>
          <p:cNvSpPr>
            <a:spLocks noChangeArrowheads="1"/>
          </p:cNvSpPr>
          <p:nvPr/>
        </p:nvSpPr>
        <p:spPr bwMode="auto">
          <a:xfrm>
            <a:off x="987425" y="1835150"/>
            <a:ext cx="473075" cy="1196975"/>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a:solidFill>
                  <a:srgbClr val="0000FF"/>
                </a:solidFill>
                <a:latin typeface="Times New Roman" pitchFamily="18" charset="0"/>
              </a:rPr>
              <a:t>人</a:t>
            </a:r>
          </a:p>
          <a:p>
            <a:pPr algn="l"/>
            <a:endParaRPr kumimoji="1" lang="zh-CN" altLang="en-US" b="1">
              <a:solidFill>
                <a:srgbClr val="0000FF"/>
              </a:solidFill>
              <a:latin typeface="Times New Roman" pitchFamily="18" charset="0"/>
            </a:endParaRPr>
          </a:p>
          <a:p>
            <a:pPr algn="l"/>
            <a:r>
              <a:rPr kumimoji="1" lang="zh-CN" altLang="en-US" b="1">
                <a:solidFill>
                  <a:srgbClr val="0000FF"/>
                </a:solidFill>
                <a:latin typeface="Times New Roman" pitchFamily="18" charset="0"/>
              </a:rPr>
              <a:t>物</a:t>
            </a:r>
          </a:p>
        </p:txBody>
      </p:sp>
      <p:sp>
        <p:nvSpPr>
          <p:cNvPr id="149511" name="Rectangle 7"/>
          <p:cNvSpPr>
            <a:spLocks noChangeArrowheads="1"/>
          </p:cNvSpPr>
          <p:nvPr/>
        </p:nvSpPr>
        <p:spPr bwMode="auto">
          <a:xfrm>
            <a:off x="1576388" y="1819275"/>
            <a:ext cx="5762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a:solidFill>
                  <a:srgbClr val="0000FF"/>
                </a:solidFill>
                <a:latin typeface="Times New Roman" pitchFamily="18" charset="0"/>
              </a:rPr>
              <a:t>老头子</a:t>
            </a:r>
          </a:p>
        </p:txBody>
      </p:sp>
      <p:sp>
        <p:nvSpPr>
          <p:cNvPr id="149514" name="Rectangle 10"/>
          <p:cNvSpPr>
            <a:spLocks noChangeArrowheads="1"/>
          </p:cNvSpPr>
          <p:nvPr/>
        </p:nvSpPr>
        <p:spPr bwMode="auto">
          <a:xfrm>
            <a:off x="3038475" y="1766248"/>
            <a:ext cx="5299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dirty="0">
                <a:solidFill>
                  <a:srgbClr val="0000FF"/>
                </a:solidFill>
                <a:latin typeface="Times New Roman" pitchFamily="18" charset="0"/>
              </a:rPr>
              <a:t>性格特征：过于自信和自尊。</a:t>
            </a:r>
          </a:p>
        </p:txBody>
      </p:sp>
      <p:sp>
        <p:nvSpPr>
          <p:cNvPr id="149515" name="Rectangle 11"/>
          <p:cNvSpPr>
            <a:spLocks noChangeArrowheads="1"/>
          </p:cNvSpPr>
          <p:nvPr/>
        </p:nvSpPr>
        <p:spPr bwMode="auto">
          <a:xfrm>
            <a:off x="3038475" y="2311400"/>
            <a:ext cx="527843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50000"/>
              </a:lnSpc>
            </a:pPr>
            <a:r>
              <a:rPr kumimoji="1" lang="zh-CN" altLang="en-US" b="1" dirty="0">
                <a:solidFill>
                  <a:srgbClr val="0000FF"/>
                </a:solidFill>
                <a:latin typeface="Times New Roman" pitchFamily="18" charset="0"/>
              </a:rPr>
              <a:t>外貌特征：干瘦却特别有精神，眼光尖利明亮。</a:t>
            </a:r>
          </a:p>
        </p:txBody>
      </p:sp>
      <p:sp>
        <p:nvSpPr>
          <p:cNvPr id="149516" name="Rectangle 12"/>
          <p:cNvSpPr>
            <a:spLocks noChangeArrowheads="1"/>
          </p:cNvSpPr>
          <p:nvPr/>
        </p:nvSpPr>
        <p:spPr bwMode="auto">
          <a:xfrm>
            <a:off x="969963" y="3476625"/>
            <a:ext cx="547687" cy="1196975"/>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a:solidFill>
                  <a:srgbClr val="0000FF"/>
                </a:solidFill>
                <a:latin typeface="Times New Roman" pitchFamily="18" charset="0"/>
              </a:rPr>
              <a:t>情</a:t>
            </a:r>
          </a:p>
          <a:p>
            <a:pPr algn="l"/>
            <a:endParaRPr kumimoji="1" lang="zh-CN" altLang="en-US" b="1">
              <a:solidFill>
                <a:srgbClr val="0000FF"/>
              </a:solidFill>
              <a:latin typeface="Times New Roman" pitchFamily="18" charset="0"/>
            </a:endParaRPr>
          </a:p>
          <a:p>
            <a:pPr algn="l"/>
            <a:r>
              <a:rPr kumimoji="1" lang="zh-CN" altLang="en-US" b="1">
                <a:solidFill>
                  <a:srgbClr val="0000FF"/>
                </a:solidFill>
                <a:latin typeface="Times New Roman" pitchFamily="18" charset="0"/>
              </a:rPr>
              <a:t>节</a:t>
            </a:r>
          </a:p>
        </p:txBody>
      </p:sp>
      <p:sp>
        <p:nvSpPr>
          <p:cNvPr id="149519" name="Rectangle 15"/>
          <p:cNvSpPr>
            <a:spLocks noChangeArrowheads="1"/>
          </p:cNvSpPr>
          <p:nvPr/>
        </p:nvSpPr>
        <p:spPr bwMode="auto">
          <a:xfrm>
            <a:off x="2597150" y="3497263"/>
            <a:ext cx="4772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dirty="0">
                <a:solidFill>
                  <a:srgbClr val="0000FF"/>
                </a:solidFill>
                <a:latin typeface="Times New Roman" pitchFamily="18" charset="0"/>
              </a:rPr>
              <a:t>夜里护送，孩子受伤。</a:t>
            </a:r>
          </a:p>
        </p:txBody>
      </p:sp>
      <p:sp>
        <p:nvSpPr>
          <p:cNvPr id="149520" name="Rectangle 16"/>
          <p:cNvSpPr>
            <a:spLocks noChangeArrowheads="1"/>
          </p:cNvSpPr>
          <p:nvPr/>
        </p:nvSpPr>
        <p:spPr bwMode="auto">
          <a:xfrm>
            <a:off x="2568575" y="4300538"/>
            <a:ext cx="57483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b="1" dirty="0">
                <a:solidFill>
                  <a:srgbClr val="0000FF"/>
                </a:solidFill>
                <a:latin typeface="Times New Roman" pitchFamily="18" charset="0"/>
              </a:rPr>
              <a:t>第二天，智斗日寇，报仇血恨。</a:t>
            </a:r>
          </a:p>
        </p:txBody>
      </p:sp>
      <p:grpSp>
        <p:nvGrpSpPr>
          <p:cNvPr id="149528" name="Group 24"/>
          <p:cNvGrpSpPr>
            <a:grpSpLocks/>
          </p:cNvGrpSpPr>
          <p:nvPr/>
        </p:nvGrpSpPr>
        <p:grpSpPr bwMode="auto">
          <a:xfrm>
            <a:off x="2014538" y="1920875"/>
            <a:ext cx="936625" cy="935038"/>
            <a:chOff x="1202" y="981"/>
            <a:chExt cx="907" cy="589"/>
          </a:xfrm>
        </p:grpSpPr>
        <p:sp>
          <p:nvSpPr>
            <p:cNvPr id="28689" name="Line 19"/>
            <p:cNvSpPr>
              <a:spLocks noChangeShapeType="1"/>
            </p:cNvSpPr>
            <p:nvPr/>
          </p:nvSpPr>
          <p:spPr bwMode="auto">
            <a:xfrm flipV="1">
              <a:off x="1202" y="981"/>
              <a:ext cx="862" cy="408"/>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sp>
          <p:nvSpPr>
            <p:cNvPr id="28690" name="Line 20"/>
            <p:cNvSpPr>
              <a:spLocks noChangeShapeType="1"/>
            </p:cNvSpPr>
            <p:nvPr/>
          </p:nvSpPr>
          <p:spPr bwMode="auto">
            <a:xfrm>
              <a:off x="1202" y="1389"/>
              <a:ext cx="907" cy="181"/>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grpSp>
      <p:grpSp>
        <p:nvGrpSpPr>
          <p:cNvPr id="149529" name="Group 25"/>
          <p:cNvGrpSpPr>
            <a:grpSpLocks/>
          </p:cNvGrpSpPr>
          <p:nvPr/>
        </p:nvGrpSpPr>
        <p:grpSpPr bwMode="auto">
          <a:xfrm>
            <a:off x="1663700" y="3622675"/>
            <a:ext cx="839788" cy="879475"/>
            <a:chOff x="748" y="2341"/>
            <a:chExt cx="771" cy="635"/>
          </a:xfrm>
        </p:grpSpPr>
        <p:sp>
          <p:nvSpPr>
            <p:cNvPr id="28687" name="Line 21"/>
            <p:cNvSpPr>
              <a:spLocks noChangeShapeType="1"/>
            </p:cNvSpPr>
            <p:nvPr/>
          </p:nvSpPr>
          <p:spPr bwMode="auto">
            <a:xfrm flipV="1">
              <a:off x="748" y="2341"/>
              <a:ext cx="771" cy="318"/>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sp>
          <p:nvSpPr>
            <p:cNvPr id="28688" name="Line 22"/>
            <p:cNvSpPr>
              <a:spLocks noChangeShapeType="1"/>
            </p:cNvSpPr>
            <p:nvPr/>
          </p:nvSpPr>
          <p:spPr bwMode="auto">
            <a:xfrm>
              <a:off x="748" y="2659"/>
              <a:ext cx="771" cy="317"/>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149527" name="Line 23"/>
          <p:cNvSpPr>
            <a:spLocks noChangeShapeType="1"/>
          </p:cNvSpPr>
          <p:nvPr/>
        </p:nvSpPr>
        <p:spPr bwMode="auto">
          <a:xfrm>
            <a:off x="1674813" y="5373688"/>
            <a:ext cx="719137" cy="0"/>
          </a:xfrm>
          <a:prstGeom prst="line">
            <a:avLst/>
          </a:prstGeom>
          <a:noFill/>
          <a:ln w="19050">
            <a:solidFill>
              <a:srgbClr val="99CCFF"/>
            </a:solidFill>
            <a:round/>
            <a:headEnd/>
            <a:tailEnd type="triangle" w="med" len="med"/>
          </a:ln>
          <a:effectLst>
            <a:outerShdw dist="35921" dir="2700000" algn="ctr" rotWithShape="0">
              <a:srgbClr val="990000"/>
            </a:outerShdw>
          </a:effectLst>
          <a:extLst>
            <a:ext uri="{909E8E84-426E-40DD-AFC4-6F175D3DCCD1}">
              <a14:hiddenFill xmlns:a14="http://schemas.microsoft.com/office/drawing/2010/main">
                <a:noFill/>
              </a14:hiddenFill>
            </a:ext>
          </a:extLst>
        </p:spPr>
        <p:txBody>
          <a:bodyPr wrap="none" anchor="ctr"/>
          <a:lstStyle/>
          <a:p>
            <a:endParaRPr lang="zh-CN" altLang="en-US"/>
          </a:p>
        </p:txBody>
      </p:sp>
      <p:pic>
        <p:nvPicPr>
          <p:cNvPr id="28686" name="Picture 32" descr="图片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01700" y="796925"/>
            <a:ext cx="203358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9511"/>
                                        </p:tgtEl>
                                        <p:attrNameLst>
                                          <p:attrName>style.visibility</p:attrName>
                                        </p:attrNameLst>
                                      </p:cBhvr>
                                      <p:to>
                                        <p:strVal val="visible"/>
                                      </p:to>
                                    </p:set>
                                    <p:animEffect transition="in" filter="wipe(left)">
                                      <p:cBhvr>
                                        <p:cTn id="7" dur="500"/>
                                        <p:tgtEl>
                                          <p:spTgt spid="14951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49528"/>
                                        </p:tgtEl>
                                        <p:attrNameLst>
                                          <p:attrName>style.visibility</p:attrName>
                                        </p:attrNameLst>
                                      </p:cBhvr>
                                      <p:to>
                                        <p:strVal val="visible"/>
                                      </p:to>
                                    </p:set>
                                    <p:animEffect transition="in" filter="wipe(left)">
                                      <p:cBhvr>
                                        <p:cTn id="11" dur="500"/>
                                        <p:tgtEl>
                                          <p:spTgt spid="14952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9514"/>
                                        </p:tgtEl>
                                        <p:attrNameLst>
                                          <p:attrName>style.visibility</p:attrName>
                                        </p:attrNameLst>
                                      </p:cBhvr>
                                      <p:to>
                                        <p:strVal val="visible"/>
                                      </p:to>
                                    </p:set>
                                    <p:animEffect transition="in" filter="wipe(left)">
                                      <p:cBhvr>
                                        <p:cTn id="15" dur="500"/>
                                        <p:tgtEl>
                                          <p:spTgt spid="14951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49515"/>
                                        </p:tgtEl>
                                        <p:attrNameLst>
                                          <p:attrName>style.visibility</p:attrName>
                                        </p:attrNameLst>
                                      </p:cBhvr>
                                      <p:to>
                                        <p:strVal val="visible"/>
                                      </p:to>
                                    </p:set>
                                    <p:animEffect transition="in" filter="wipe(left)">
                                      <p:cBhvr>
                                        <p:cTn id="19" dur="500"/>
                                        <p:tgtEl>
                                          <p:spTgt spid="14951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49516"/>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149529"/>
                                        </p:tgtEl>
                                        <p:attrNameLst>
                                          <p:attrName>style.visibility</p:attrName>
                                        </p:attrNameLst>
                                      </p:cBhvr>
                                      <p:to>
                                        <p:strVal val="visible"/>
                                      </p:to>
                                    </p:set>
                                    <p:animEffect transition="in" filter="wipe(left)">
                                      <p:cBhvr>
                                        <p:cTn id="28" dur="500"/>
                                        <p:tgtEl>
                                          <p:spTgt spid="149529"/>
                                        </p:tgtEl>
                                      </p:cBhvr>
                                    </p:animEffect>
                                  </p:childTnLst>
                                </p:cTn>
                              </p:par>
                            </p:childTnLst>
                          </p:cTn>
                        </p:par>
                        <p:par>
                          <p:cTn id="29" fill="hold" nodeType="afterGroup">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49519"/>
                                        </p:tgtEl>
                                        <p:attrNameLst>
                                          <p:attrName>style.visibility</p:attrName>
                                        </p:attrNameLst>
                                      </p:cBhvr>
                                      <p:to>
                                        <p:strVal val="visible"/>
                                      </p:to>
                                    </p:set>
                                    <p:animEffect transition="in" filter="wipe(left)">
                                      <p:cBhvr>
                                        <p:cTn id="32" dur="500"/>
                                        <p:tgtEl>
                                          <p:spTgt spid="149519"/>
                                        </p:tgtEl>
                                      </p:cBhvr>
                                    </p:animEffect>
                                  </p:childTnLst>
                                </p:cTn>
                              </p:par>
                            </p:childTnLst>
                          </p:cTn>
                        </p:par>
                        <p:par>
                          <p:cTn id="33" fill="hold" nodeType="afterGroup">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49520"/>
                                        </p:tgtEl>
                                        <p:attrNameLst>
                                          <p:attrName>style.visibility</p:attrName>
                                        </p:attrNameLst>
                                      </p:cBhvr>
                                      <p:to>
                                        <p:strVal val="visible"/>
                                      </p:to>
                                    </p:set>
                                    <p:animEffect transition="in" filter="wipe(left)">
                                      <p:cBhvr>
                                        <p:cTn id="36" dur="500"/>
                                        <p:tgtEl>
                                          <p:spTgt spid="14952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9507"/>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49527"/>
                                        </p:tgtEl>
                                        <p:attrNameLst>
                                          <p:attrName>style.visibility</p:attrName>
                                        </p:attrNameLst>
                                      </p:cBhvr>
                                      <p:to>
                                        <p:strVal val="visible"/>
                                      </p:to>
                                    </p:set>
                                    <p:animEffect transition="in" filter="wipe(left)">
                                      <p:cBhvr>
                                        <p:cTn id="45" dur="500"/>
                                        <p:tgtEl>
                                          <p:spTgt spid="149527"/>
                                        </p:tgtEl>
                                      </p:cBhvr>
                                    </p:animEffect>
                                  </p:childTnLst>
                                </p:cTn>
                              </p:par>
                            </p:childTnLst>
                          </p:cTn>
                        </p:par>
                        <p:par>
                          <p:cTn id="46" fill="hold" nodeType="afterGroup">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49509"/>
                                        </p:tgtEl>
                                        <p:attrNameLst>
                                          <p:attrName>style.visibility</p:attrName>
                                        </p:attrNameLst>
                                      </p:cBhvr>
                                      <p:to>
                                        <p:strVal val="visible"/>
                                      </p:to>
                                    </p:set>
                                    <p:animEffect transition="in" filter="wipe(left)">
                                      <p:cBhvr>
                                        <p:cTn id="49" dur="500"/>
                                        <p:tgtEl>
                                          <p:spTgt spid="149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animBg="1"/>
      <p:bldP spid="149509" grpId="0"/>
      <p:bldP spid="149511" grpId="0"/>
      <p:bldP spid="149514" grpId="0"/>
      <p:bldP spid="149515" grpId="0"/>
      <p:bldP spid="149516" grpId="0" animBg="1"/>
      <p:bldP spid="149519" grpId="0"/>
      <p:bldP spid="149520" grpId="0"/>
      <p:bldP spid="1495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8"/>
          <p:cNvSpPr txBox="1">
            <a:spLocks noChangeArrowheads="1"/>
          </p:cNvSpPr>
          <p:nvPr/>
        </p:nvSpPr>
        <p:spPr bwMode="auto">
          <a:xfrm>
            <a:off x="842963" y="2098675"/>
            <a:ext cx="7661275"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lnSpc>
                <a:spcPct val="120000"/>
              </a:lnSpc>
            </a:pPr>
            <a:r>
              <a:rPr lang="en-US" altLang="zh-CN" sz="3000" dirty="0">
                <a:solidFill>
                  <a:srgbClr val="0000FF"/>
                </a:solidFill>
                <a:latin typeface="华文行楷" pitchFamily="2" charset="-122"/>
                <a:ea typeface="华文行楷" pitchFamily="2" charset="-122"/>
              </a:rPr>
              <a:t>        </a:t>
            </a:r>
            <a:r>
              <a:rPr lang="zh-CN" altLang="en-US" sz="3000" dirty="0">
                <a:solidFill>
                  <a:srgbClr val="0000FF"/>
                </a:solidFill>
                <a:latin typeface="华文行楷" pitchFamily="2" charset="-122"/>
                <a:ea typeface="华文行楷" pitchFamily="2" charset="-122"/>
              </a:rPr>
              <a:t>爱国主义的力量多么伟大呀！在它面前，人的爱生之念，畏苦之情，算得是什么呢？在它面前，人本身又算得是什么呢？        </a:t>
            </a:r>
          </a:p>
          <a:p>
            <a:pPr algn="r" eaLnBrk="1" hangingPunct="1">
              <a:lnSpc>
                <a:spcPct val="120000"/>
              </a:lnSpc>
            </a:pPr>
            <a:r>
              <a:rPr lang="zh-CN" altLang="en-US" sz="3000" dirty="0">
                <a:solidFill>
                  <a:srgbClr val="0000FF"/>
                </a:solidFill>
                <a:latin typeface="华文行楷" pitchFamily="2" charset="-122"/>
                <a:ea typeface="华文行楷" pitchFamily="2" charset="-122"/>
              </a:rPr>
              <a:t>                  </a:t>
            </a:r>
            <a:r>
              <a:rPr lang="en-US" altLang="zh-CN" sz="3000" dirty="0">
                <a:solidFill>
                  <a:srgbClr val="0000FF"/>
                </a:solidFill>
                <a:latin typeface="黑体" pitchFamily="49" charset="-122"/>
                <a:ea typeface="华文行楷" pitchFamily="2" charset="-122"/>
              </a:rPr>
              <a:t>——</a:t>
            </a:r>
            <a:r>
              <a:rPr lang="en-US" altLang="zh-CN" sz="3000" dirty="0">
                <a:solidFill>
                  <a:srgbClr val="0000FF"/>
                </a:solidFill>
                <a:latin typeface="华文行楷" pitchFamily="2" charset="-122"/>
                <a:ea typeface="华文行楷" pitchFamily="2" charset="-122"/>
              </a:rPr>
              <a:t> </a:t>
            </a:r>
            <a:r>
              <a:rPr lang="zh-CN" altLang="en-US" sz="3000" dirty="0">
                <a:solidFill>
                  <a:srgbClr val="0000FF"/>
                </a:solidFill>
                <a:latin typeface="华文行楷" pitchFamily="2" charset="-122"/>
                <a:ea typeface="华文行楷" pitchFamily="2" charset="-122"/>
              </a:rPr>
              <a:t>车尔尼雪夫斯基 </a:t>
            </a:r>
          </a:p>
        </p:txBody>
      </p:sp>
      <p:pic>
        <p:nvPicPr>
          <p:cNvPr id="29699" name="Picture 9" descr="末页放的彩图"/>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16238" y="823913"/>
            <a:ext cx="3035300"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descr="bjt6-16"/>
          <p:cNvSpPr>
            <a:spLocks noChangeArrowheads="1"/>
          </p:cNvSpPr>
          <p:nvPr/>
        </p:nvSpPr>
        <p:spPr bwMode="auto">
          <a:xfrm>
            <a:off x="323850" y="549275"/>
            <a:ext cx="2736850" cy="711200"/>
          </a:xfrm>
          <a:prstGeom prst="rect">
            <a:avLst/>
          </a:prstGeom>
          <a:blipFill dpi="0" rotWithShape="1">
            <a:blip r:embed="rId3"/>
            <a:srcRect/>
            <a:stretch>
              <a:fillRect/>
            </a:stretch>
          </a:blipFill>
          <a:ln w="9525">
            <a:solidFill>
              <a:srgbClr val="FF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4000" b="1" dirty="0">
                <a:solidFill>
                  <a:srgbClr val="FFFF00"/>
                </a:solidFill>
                <a:ea typeface="华文行楷" pitchFamily="2" charset="-122"/>
              </a:rPr>
              <a:t>教师小结：</a:t>
            </a:r>
          </a:p>
        </p:txBody>
      </p:sp>
      <p:sp>
        <p:nvSpPr>
          <p:cNvPr id="30723" name="Rectangle 3"/>
          <p:cNvSpPr>
            <a:spLocks noChangeArrowheads="1"/>
          </p:cNvSpPr>
          <p:nvPr/>
        </p:nvSpPr>
        <p:spPr bwMode="auto">
          <a:xfrm>
            <a:off x="395288" y="1484313"/>
            <a:ext cx="81375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dirty="0">
                <a:solidFill>
                  <a:srgbClr val="0000FF"/>
                </a:solidFill>
              </a:rPr>
              <a:t>       </a:t>
            </a:r>
            <a:r>
              <a:rPr lang="zh-CN" altLang="en-US" sz="3200" b="1" dirty="0">
                <a:solidFill>
                  <a:srgbClr val="0000FF"/>
                </a:solidFill>
              </a:rPr>
              <a:t>通过我们刚才的理清情节，品味语言，我们明白了孙犁小说最大的艺术特色：</a:t>
            </a:r>
          </a:p>
        </p:txBody>
      </p:sp>
      <p:sp>
        <p:nvSpPr>
          <p:cNvPr id="270340" name="Rectangle 4" descr="胡桃"/>
          <p:cNvSpPr>
            <a:spLocks noChangeArrowheads="1"/>
          </p:cNvSpPr>
          <p:nvPr/>
        </p:nvSpPr>
        <p:spPr bwMode="auto">
          <a:xfrm>
            <a:off x="250825" y="2924175"/>
            <a:ext cx="8569325" cy="2847975"/>
          </a:xfrm>
          <a:prstGeom prst="rect">
            <a:avLst/>
          </a:prstGeom>
          <a:blipFill dpi="0" rotWithShape="1">
            <a:blip r:embed="rId4"/>
            <a:srcRect/>
            <a:tile tx="0" ty="0" sx="100000" sy="100000" flip="none" algn="tl"/>
          </a:blipFill>
          <a:ln w="9525">
            <a:solidFill>
              <a:srgbClr val="FF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600" b="1" dirty="0">
                <a:solidFill>
                  <a:srgbClr val="FF0000"/>
                </a:solidFill>
              </a:rPr>
              <a:t>一、人物形象鲜明，很有点传奇色彩，倔强的个性，奇崛的情节，富有传奇的情趣。 </a:t>
            </a:r>
          </a:p>
          <a:p>
            <a:pPr algn="l"/>
            <a:endParaRPr lang="zh-CN" altLang="en-US" sz="3600" b="1" dirty="0">
              <a:solidFill>
                <a:srgbClr val="FF0000"/>
              </a:solidFill>
            </a:endParaRPr>
          </a:p>
          <a:p>
            <a:pPr algn="l"/>
            <a:r>
              <a:rPr lang="zh-CN" altLang="en-US" sz="3600" b="1" dirty="0">
                <a:solidFill>
                  <a:srgbClr val="FF0000"/>
                </a:solidFill>
              </a:rPr>
              <a:t>二、环境描写富有诗情画意，充满水乡的气息，雅致隽永。</a:t>
            </a:r>
            <a:r>
              <a:rPr lang="zh-CN" altLang="en-US" sz="3600" dirty="0">
                <a:solidFill>
                  <a:srgbClr val="FF0000"/>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70340"/>
                                        </p:tgtEl>
                                        <p:attrNameLst>
                                          <p:attrName>style.visibility</p:attrName>
                                        </p:attrNameLst>
                                      </p:cBhvr>
                                      <p:to>
                                        <p:strVal val="visible"/>
                                      </p:to>
                                    </p:set>
                                    <p:animEffect transition="in" filter="circle(in)">
                                      <p:cBhvr>
                                        <p:cTn id="7" dur="2000"/>
                                        <p:tgtEl>
                                          <p:spTgt spid="270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4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699284" y="1422400"/>
            <a:ext cx="670242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dist" eaLnBrk="1" fontAlgn="ctr" hangingPunct="1">
              <a:spcBef>
                <a:spcPct val="50000"/>
              </a:spcBef>
            </a:pPr>
            <a:r>
              <a:rPr lang="zh-CN" altLang="en-US" sz="6600" dirty="0">
                <a:solidFill>
                  <a:srgbClr val="3333FF"/>
                </a:solidFill>
                <a:ea typeface="隶书" pitchFamily="49" charset="-122"/>
              </a:rPr>
              <a:t>如果你是二菱，目睹老头子的英雄行为，会有怎样的心理活动</a:t>
            </a:r>
            <a:r>
              <a:rPr lang="zh-CN" altLang="en-US" sz="6600" dirty="0" smtClean="0">
                <a:solidFill>
                  <a:srgbClr val="3333FF"/>
                </a:solidFill>
                <a:ea typeface="隶书" pitchFamily="49" charset="-122"/>
              </a:rPr>
              <a:t>？</a:t>
            </a:r>
            <a:endParaRPr lang="zh-CN" altLang="en-US" sz="6600" dirty="0">
              <a:solidFill>
                <a:srgbClr val="3333FF"/>
              </a:solidFill>
              <a:ea typeface="隶书" pitchFamily="49" charset="-122"/>
            </a:endParaRPr>
          </a:p>
        </p:txBody>
      </p:sp>
      <p:sp>
        <p:nvSpPr>
          <p:cNvPr id="31747" name="AutoShape 3"/>
          <p:cNvSpPr>
            <a:spLocks noChangeArrowheads="1"/>
          </p:cNvSpPr>
          <p:nvPr/>
        </p:nvSpPr>
        <p:spPr bwMode="auto">
          <a:xfrm>
            <a:off x="7092950" y="304800"/>
            <a:ext cx="1582738" cy="1401763"/>
          </a:xfrm>
          <a:prstGeom prst="wedgeEllipseCallout">
            <a:avLst>
              <a:gd name="adj1" fmla="val -46389"/>
              <a:gd name="adj2" fmla="val 5872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zh-CN" sz="1800">
              <a:solidFill>
                <a:schemeClr val="tx1"/>
              </a:solidFill>
            </a:endParaRPr>
          </a:p>
        </p:txBody>
      </p:sp>
      <p:sp>
        <p:nvSpPr>
          <p:cNvPr id="31748" name="Text Box 4"/>
          <p:cNvSpPr txBox="1">
            <a:spLocks noChangeArrowheads="1"/>
          </p:cNvSpPr>
          <p:nvPr/>
        </p:nvSpPr>
        <p:spPr bwMode="auto">
          <a:xfrm>
            <a:off x="6588125" y="2349500"/>
            <a:ext cx="6264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endParaRPr lang="zh-CN" altLang="zh-CN" sz="1800">
              <a:solidFill>
                <a:schemeClr val="tx1"/>
              </a:solidFill>
            </a:endParaRPr>
          </a:p>
        </p:txBody>
      </p:sp>
      <p:sp>
        <p:nvSpPr>
          <p:cNvPr id="31749" name="Text Box 5"/>
          <p:cNvSpPr txBox="1">
            <a:spLocks noChangeArrowheads="1"/>
          </p:cNvSpPr>
          <p:nvPr/>
        </p:nvSpPr>
        <p:spPr bwMode="auto">
          <a:xfrm>
            <a:off x="7308850" y="476250"/>
            <a:ext cx="1150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bg1"/>
                </a:solidFill>
                <a:latin typeface="Arial" pitchFamily="34" charset="0"/>
                <a:ea typeface="宋体" pitchFamily="2" charset="-122"/>
              </a:defRPr>
            </a:lvl1pPr>
            <a:lvl2pPr marL="742950" indent="-285750" eaLnBrk="0" hangingPunct="0">
              <a:defRPr sz="2400">
                <a:solidFill>
                  <a:schemeClr val="bg1"/>
                </a:solidFill>
                <a:latin typeface="Arial" pitchFamily="34" charset="0"/>
                <a:ea typeface="宋体" pitchFamily="2" charset="-122"/>
              </a:defRPr>
            </a:lvl2pPr>
            <a:lvl3pPr marL="1143000" indent="-228600" eaLnBrk="0" hangingPunct="0">
              <a:defRPr sz="2400">
                <a:solidFill>
                  <a:schemeClr val="bg1"/>
                </a:solidFill>
                <a:latin typeface="Arial" pitchFamily="34" charset="0"/>
                <a:ea typeface="宋体" pitchFamily="2" charset="-122"/>
              </a:defRPr>
            </a:lvl3pPr>
            <a:lvl4pPr marL="1600200" indent="-228600" eaLnBrk="0" hangingPunct="0">
              <a:defRPr sz="2400">
                <a:solidFill>
                  <a:schemeClr val="bg1"/>
                </a:solidFill>
                <a:latin typeface="Arial" pitchFamily="34" charset="0"/>
                <a:ea typeface="宋体" pitchFamily="2" charset="-122"/>
              </a:defRPr>
            </a:lvl4pPr>
            <a:lvl5pPr marL="2057400" indent="-228600" eaLnBrk="0" hangingPunct="0">
              <a:defRPr sz="2400">
                <a:solidFill>
                  <a:schemeClr val="bg1"/>
                </a:solidFill>
                <a:latin typeface="Arial" pitchFamily="34" charset="0"/>
                <a:ea typeface="宋体" pitchFamily="2" charset="-122"/>
              </a:defRPr>
            </a:lvl5pPr>
            <a:lvl6pPr marL="2514600" indent="-228600" algn="ctr" eaLnBrk="0" fontAlgn="base" hangingPunct="0">
              <a:spcBef>
                <a:spcPct val="0"/>
              </a:spcBef>
              <a:spcAft>
                <a:spcPct val="0"/>
              </a:spcAft>
              <a:defRPr sz="2400">
                <a:solidFill>
                  <a:schemeClr val="bg1"/>
                </a:solidFill>
                <a:latin typeface="Arial" pitchFamily="34" charset="0"/>
                <a:ea typeface="宋体" pitchFamily="2" charset="-122"/>
              </a:defRPr>
            </a:lvl6pPr>
            <a:lvl7pPr marL="2971800" indent="-228600" algn="ctr" eaLnBrk="0" fontAlgn="base" hangingPunct="0">
              <a:spcBef>
                <a:spcPct val="0"/>
              </a:spcBef>
              <a:spcAft>
                <a:spcPct val="0"/>
              </a:spcAft>
              <a:defRPr sz="2400">
                <a:solidFill>
                  <a:schemeClr val="bg1"/>
                </a:solidFill>
                <a:latin typeface="Arial" pitchFamily="34" charset="0"/>
                <a:ea typeface="宋体" pitchFamily="2" charset="-122"/>
              </a:defRPr>
            </a:lvl7pPr>
            <a:lvl8pPr marL="3429000" indent="-228600" algn="ctr" eaLnBrk="0" fontAlgn="base" hangingPunct="0">
              <a:spcBef>
                <a:spcPct val="0"/>
              </a:spcBef>
              <a:spcAft>
                <a:spcPct val="0"/>
              </a:spcAft>
              <a:defRPr sz="2400">
                <a:solidFill>
                  <a:schemeClr val="bg1"/>
                </a:solidFill>
                <a:latin typeface="Arial" pitchFamily="34" charset="0"/>
                <a:ea typeface="宋体" pitchFamily="2" charset="-122"/>
              </a:defRPr>
            </a:lvl8pPr>
            <a:lvl9pPr marL="3886200" indent="-228600" algn="ctr" eaLnBrk="0" fontAlgn="base" hangingPunct="0">
              <a:spcBef>
                <a:spcPct val="0"/>
              </a:spcBef>
              <a:spcAft>
                <a:spcPct val="0"/>
              </a:spcAft>
              <a:defRPr sz="2400">
                <a:solidFill>
                  <a:schemeClr val="bg1"/>
                </a:solidFill>
                <a:latin typeface="Arial" pitchFamily="34" charset="0"/>
                <a:ea typeface="宋体" pitchFamily="2" charset="-122"/>
              </a:defRPr>
            </a:lvl9pPr>
          </a:lstStyle>
          <a:p>
            <a:pPr algn="l" eaLnBrk="1" hangingPunct="1">
              <a:spcBef>
                <a:spcPct val="50000"/>
              </a:spcBef>
            </a:pPr>
            <a:r>
              <a:rPr lang="zh-CN" altLang="en-US" sz="2800" b="1" dirty="0">
                <a:solidFill>
                  <a:schemeClr val="tx1"/>
                </a:solidFill>
              </a:rPr>
              <a:t>课后练习</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ChangeArrowheads="1"/>
          </p:cNvSpPr>
          <p:nvPr/>
        </p:nvSpPr>
        <p:spPr bwMode="auto">
          <a:xfrm>
            <a:off x="233691" y="324675"/>
            <a:ext cx="880343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l">
              <a:defRPr/>
            </a:pPr>
            <a:r>
              <a:rPr kumimoji="1" lang="zh-CN" altLang="en-US" sz="2800" b="1" dirty="0" smtClean="0">
                <a:solidFill>
                  <a:schemeClr val="tx1"/>
                </a:solidFill>
                <a:latin typeface="Arial" charset="0"/>
              </a:rPr>
              <a:t>二</a:t>
            </a:r>
            <a:r>
              <a:rPr kumimoji="1" lang="zh-CN" altLang="en-US" sz="2800" b="1" dirty="0">
                <a:solidFill>
                  <a:schemeClr val="tx1"/>
                </a:solidFill>
                <a:latin typeface="Arial" charset="0"/>
              </a:rPr>
              <a:t>菱目睹老头子的英雄行为，她想这位老同志昨天说</a:t>
            </a:r>
          </a:p>
          <a:p>
            <a:pPr algn="l">
              <a:defRPr/>
            </a:pPr>
            <a:r>
              <a:rPr kumimoji="1" lang="zh-CN" altLang="en-US" sz="2800" b="1" dirty="0">
                <a:solidFill>
                  <a:schemeClr val="tx1"/>
                </a:solidFill>
                <a:latin typeface="Arial" charset="0"/>
              </a:rPr>
              <a:t>的话可不是放空炮，</a:t>
            </a:r>
            <a:r>
              <a:rPr kumimoji="1" lang="zh-CN" altLang="en-US" sz="2800" b="1" u="sng" dirty="0">
                <a:solidFill>
                  <a:srgbClr val="FF0000"/>
                </a:solidFill>
                <a:effectLst>
                  <a:outerShdw blurRad="38100" dist="38100" dir="2700000" algn="tl">
                    <a:srgbClr val="C0C0C0"/>
                  </a:outerShdw>
                </a:effectLst>
                <a:latin typeface="Arial" charset="0"/>
              </a:rPr>
              <a:t>自己</a:t>
            </a:r>
            <a:r>
              <a:rPr kumimoji="1" lang="zh-CN" altLang="en-US" sz="2800" b="1" dirty="0">
                <a:solidFill>
                  <a:schemeClr val="tx1"/>
                </a:solidFill>
                <a:latin typeface="Arial" charset="0"/>
              </a:rPr>
              <a:t>真是小看了老同志，别看他这</a:t>
            </a:r>
          </a:p>
          <a:p>
            <a:pPr algn="l">
              <a:defRPr/>
            </a:pPr>
            <a:r>
              <a:rPr kumimoji="1" lang="zh-CN" altLang="en-US" sz="2800" b="1" dirty="0">
                <a:solidFill>
                  <a:schemeClr val="tx1"/>
                </a:solidFill>
                <a:latin typeface="Arial" charset="0"/>
              </a:rPr>
              <a:t>么大年纪，真是老英雄啊</a:t>
            </a:r>
            <a:r>
              <a:rPr kumimoji="1" lang="en-US" altLang="zh-CN" sz="2800" b="1" dirty="0">
                <a:solidFill>
                  <a:schemeClr val="tx1"/>
                </a:solidFill>
                <a:latin typeface="Arial" charset="0"/>
              </a:rPr>
              <a:t>!</a:t>
            </a:r>
            <a:r>
              <a:rPr kumimoji="1" lang="zh-CN" altLang="en-US" sz="2800" b="1" dirty="0">
                <a:solidFill>
                  <a:schemeClr val="tx1"/>
                </a:solidFill>
                <a:latin typeface="Arial" charset="0"/>
              </a:rPr>
              <a:t>你看他，面对十几个鬼子，</a:t>
            </a:r>
          </a:p>
          <a:p>
            <a:pPr algn="l">
              <a:defRPr/>
            </a:pPr>
            <a:r>
              <a:rPr kumimoji="1" lang="zh-CN" altLang="en-US" sz="2800" b="1" dirty="0">
                <a:solidFill>
                  <a:schemeClr val="tx1"/>
                </a:solidFill>
                <a:latin typeface="Arial" charset="0"/>
              </a:rPr>
              <a:t>毫不畏惧。想不到他足智多谋，原来把一大捆莲蓬放</a:t>
            </a:r>
          </a:p>
          <a:p>
            <a:pPr algn="l">
              <a:defRPr/>
            </a:pPr>
            <a:r>
              <a:rPr kumimoji="1" lang="zh-CN" altLang="en-US" sz="2800" b="1" dirty="0">
                <a:solidFill>
                  <a:schemeClr val="tx1"/>
                </a:solidFill>
                <a:latin typeface="Arial" charset="0"/>
              </a:rPr>
              <a:t>在船头，自己有滋有味剥着莲蓬吃，是在引诱鬼子。</a:t>
            </a:r>
          </a:p>
          <a:p>
            <a:pPr algn="l">
              <a:defRPr/>
            </a:pPr>
            <a:r>
              <a:rPr kumimoji="1" lang="zh-CN" altLang="en-US" sz="2800" b="1" dirty="0">
                <a:solidFill>
                  <a:schemeClr val="tx1"/>
                </a:solidFill>
                <a:latin typeface="Arial" charset="0"/>
              </a:rPr>
              <a:t>他驾船的本领神了，好像牵着鬼子的鼻子在转。</a:t>
            </a:r>
          </a:p>
          <a:p>
            <a:pPr algn="l">
              <a:defRPr/>
            </a:pPr>
            <a:r>
              <a:rPr kumimoji="1" lang="zh-CN" altLang="en-US" sz="2800" b="1" dirty="0">
                <a:solidFill>
                  <a:schemeClr val="tx1"/>
                </a:solidFill>
                <a:latin typeface="Arial" charset="0"/>
              </a:rPr>
              <a:t>鬼子在水里转来转去怎么会不敢动弹了呢？怎么一股</a:t>
            </a:r>
          </a:p>
          <a:p>
            <a:pPr algn="l">
              <a:defRPr/>
            </a:pPr>
            <a:r>
              <a:rPr kumimoji="1" lang="zh-CN" altLang="en-US" sz="2800" b="1" dirty="0">
                <a:solidFill>
                  <a:schemeClr val="tx1"/>
                </a:solidFill>
                <a:latin typeface="Arial" charset="0"/>
              </a:rPr>
              <a:t>一股血水冒上来呢？老同志还没动手，鬼子怎么就流</a:t>
            </a:r>
          </a:p>
          <a:p>
            <a:pPr algn="l">
              <a:defRPr/>
            </a:pPr>
            <a:r>
              <a:rPr kumimoji="1" lang="zh-CN" altLang="en-US" sz="2800" b="1" dirty="0">
                <a:solidFill>
                  <a:schemeClr val="tx1"/>
                </a:solidFill>
                <a:latin typeface="Arial" charset="0"/>
              </a:rPr>
              <a:t>血了呢？定然是水下设了什么机关，他真有点子。</a:t>
            </a:r>
          </a:p>
          <a:p>
            <a:pPr algn="l">
              <a:defRPr/>
            </a:pPr>
            <a:r>
              <a:rPr kumimoji="1" lang="zh-CN" altLang="en-US" sz="2800" b="1" dirty="0">
                <a:solidFill>
                  <a:schemeClr val="tx1"/>
                </a:solidFill>
                <a:latin typeface="Arial" charset="0"/>
              </a:rPr>
              <a:t>原来他真有他的本事，不用枪，一个人就能对付十</a:t>
            </a:r>
          </a:p>
          <a:p>
            <a:pPr algn="l">
              <a:defRPr/>
            </a:pPr>
            <a:r>
              <a:rPr kumimoji="1" lang="zh-CN" altLang="en-US" sz="2800" b="1" dirty="0">
                <a:solidFill>
                  <a:schemeClr val="tx1"/>
                </a:solidFill>
                <a:latin typeface="Arial" charset="0"/>
              </a:rPr>
              <a:t>几个鬼子，叫鬼子只有挨打的份，没有还手的力。</a:t>
            </a:r>
          </a:p>
          <a:p>
            <a:pPr algn="l">
              <a:defRPr/>
            </a:pPr>
            <a:r>
              <a:rPr kumimoji="1" lang="zh-CN" altLang="en-US" sz="2800" b="1" dirty="0">
                <a:solidFill>
                  <a:schemeClr val="tx1"/>
                </a:solidFill>
                <a:latin typeface="Arial" charset="0"/>
              </a:rPr>
              <a:t>老英雄砸得好，狠狠砸</a:t>
            </a:r>
            <a:r>
              <a:rPr kumimoji="1" lang="en-US" altLang="zh-CN" sz="2800" b="1" dirty="0">
                <a:solidFill>
                  <a:schemeClr val="tx1"/>
                </a:solidFill>
                <a:latin typeface="Arial" charset="0"/>
              </a:rPr>
              <a:t>!</a:t>
            </a:r>
            <a:r>
              <a:rPr kumimoji="1" lang="zh-CN" altLang="en-US" sz="2800" b="1" dirty="0">
                <a:solidFill>
                  <a:schemeClr val="tx1"/>
                </a:solidFill>
                <a:latin typeface="Arial" charset="0"/>
              </a:rPr>
              <a:t>叫他们头破血流。大菱的仇</a:t>
            </a:r>
          </a:p>
          <a:p>
            <a:pPr algn="l">
              <a:defRPr/>
            </a:pPr>
            <a:r>
              <a:rPr kumimoji="1" lang="zh-CN" altLang="en-US" sz="2800" b="1" dirty="0">
                <a:solidFill>
                  <a:schemeClr val="tx1"/>
                </a:solidFill>
                <a:latin typeface="Arial" charset="0"/>
              </a:rPr>
              <a:t>算是报了，回去告诉大菱，让她知道这英雄的故事，</a:t>
            </a:r>
          </a:p>
          <a:p>
            <a:pPr algn="l">
              <a:defRPr/>
            </a:pPr>
            <a:r>
              <a:rPr kumimoji="1" lang="zh-CN" altLang="en-US" sz="2800" b="1" dirty="0">
                <a:solidFill>
                  <a:schemeClr val="tx1"/>
                </a:solidFill>
                <a:latin typeface="Arial" charset="0"/>
              </a:rPr>
              <a:t>让她早日养好伤，向老英雄学习，打败日本鬼子。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endParaRPr lang="zh-CN" altLang="zh-CN" smtClean="0"/>
          </a:p>
        </p:txBody>
      </p:sp>
      <p:sp>
        <p:nvSpPr>
          <p:cNvPr id="33795" name="Rectangle 3"/>
          <p:cNvSpPr>
            <a:spLocks noGrp="1" noChangeArrowheads="1"/>
          </p:cNvSpPr>
          <p:nvPr>
            <p:ph idx="1"/>
          </p:nvPr>
        </p:nvSpPr>
        <p:spPr/>
        <p:txBody>
          <a:bodyPr/>
          <a:lstStyle/>
          <a:p>
            <a:endParaRPr lang="zh-CN" altLang="zh-CN" smtClean="0"/>
          </a:p>
        </p:txBody>
      </p:sp>
      <p:pic>
        <p:nvPicPr>
          <p:cNvPr id="33796" name="Picture 4" descr="2006061313344186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2400"/>
            <a:ext cx="91440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3413" name="Text Box 5"/>
          <p:cNvSpPr txBox="1">
            <a:spLocks noChangeArrowheads="1"/>
          </p:cNvSpPr>
          <p:nvPr/>
        </p:nvSpPr>
        <p:spPr bwMode="auto">
          <a:xfrm>
            <a:off x="228600" y="533400"/>
            <a:ext cx="3733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zh-CN" altLang="en-US" sz="3600" b="1" dirty="0">
                <a:solidFill>
                  <a:srgbClr val="CC0000"/>
                </a:solidFill>
                <a:effectLst>
                  <a:outerShdw blurRad="38100" dist="38100" dir="2700000" algn="tl">
                    <a:srgbClr val="C0C0C0"/>
                  </a:outerShdw>
                </a:effectLst>
                <a:latin typeface="Arial" charset="0"/>
                <a:ea typeface="华文新魏" pitchFamily="2" charset="-122"/>
              </a:rPr>
              <a:t>布置作业</a:t>
            </a:r>
          </a:p>
        </p:txBody>
      </p:sp>
      <p:sp>
        <p:nvSpPr>
          <p:cNvPr id="273414" name="Text Box 6"/>
          <p:cNvSpPr txBox="1">
            <a:spLocks noChangeArrowheads="1"/>
          </p:cNvSpPr>
          <p:nvPr/>
        </p:nvSpPr>
        <p:spPr bwMode="auto">
          <a:xfrm>
            <a:off x="507670" y="1241202"/>
            <a:ext cx="655320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defRPr/>
            </a:pPr>
            <a:r>
              <a:rPr lang="zh-CN" altLang="en-US" b="1" dirty="0">
                <a:solidFill>
                  <a:srgbClr val="000066"/>
                </a:solidFill>
                <a:effectLst>
                  <a:outerShdw blurRad="38100" dist="38100" dir="2700000" algn="tl">
                    <a:srgbClr val="C0C0C0"/>
                  </a:outerShdw>
                </a:effectLst>
                <a:latin typeface="华文新魏" pitchFamily="2" charset="-122"/>
                <a:ea typeface="华文新魏" pitchFamily="2" charset="-122"/>
              </a:rPr>
              <a:t>读语段练笔：</a:t>
            </a:r>
          </a:p>
          <a:p>
            <a:pPr algn="l">
              <a:defRPr/>
            </a:pPr>
            <a:r>
              <a:rPr lang="zh-CN" altLang="en-US" b="1" dirty="0">
                <a:solidFill>
                  <a:schemeClr val="tx1"/>
                </a:solidFill>
                <a:effectLst>
                  <a:outerShdw blurRad="38100" dist="38100" dir="2700000" algn="tl">
                    <a:srgbClr val="C0C0C0"/>
                  </a:outerShdw>
                </a:effectLst>
                <a:latin typeface="华文新魏" pitchFamily="2" charset="-122"/>
                <a:ea typeface="华文新魏" pitchFamily="2" charset="-122"/>
              </a:rPr>
              <a:t>      </a:t>
            </a:r>
          </a:p>
          <a:p>
            <a:pPr algn="l">
              <a:defRPr/>
            </a:pPr>
            <a:r>
              <a:rPr lang="zh-CN" altLang="en-US" b="1" dirty="0">
                <a:solidFill>
                  <a:schemeClr val="tx1"/>
                </a:solidFill>
                <a:effectLst>
                  <a:outerShdw blurRad="38100" dist="38100" dir="2700000" algn="tl">
                    <a:srgbClr val="C0C0C0"/>
                  </a:outerShdw>
                </a:effectLst>
                <a:latin typeface="华文新魏" pitchFamily="2" charset="-122"/>
                <a:ea typeface="华文新魏" pitchFamily="2" charset="-122"/>
              </a:rPr>
              <a:t>    </a:t>
            </a:r>
            <a:r>
              <a:rPr lang="zh-CN" altLang="en-US" sz="3200" b="1" u="sng" dirty="0">
                <a:solidFill>
                  <a:srgbClr val="CC0000"/>
                </a:solidFill>
                <a:effectLst>
                  <a:outerShdw blurRad="38100" dist="38100" dir="2700000" algn="tl">
                    <a:srgbClr val="C0C0C0"/>
                  </a:outerShdw>
                </a:effectLst>
                <a:latin typeface="Arial"/>
                <a:ea typeface="华文新魏" pitchFamily="2" charset="-122"/>
              </a:rPr>
              <a:t>“</a:t>
            </a:r>
            <a:r>
              <a:rPr lang="zh-CN" altLang="en-US" sz="3200" b="1" u="sng" dirty="0">
                <a:solidFill>
                  <a:srgbClr val="CC0000"/>
                </a:solidFill>
                <a:effectLst>
                  <a:outerShdw blurRad="38100" dist="38100" dir="2700000" algn="tl">
                    <a:srgbClr val="C0C0C0"/>
                  </a:outerShdw>
                </a:effectLst>
                <a:latin typeface="华文新魏" pitchFamily="2" charset="-122"/>
                <a:ea typeface="华文新魏" pitchFamily="2" charset="-122"/>
              </a:rPr>
              <a:t>一个鬼子尖叫了一声，就蹲到水里去。</a:t>
            </a:r>
            <a:r>
              <a:rPr lang="en-US" altLang="zh-CN" sz="3200" b="1" u="sng" dirty="0">
                <a:solidFill>
                  <a:srgbClr val="CC0000"/>
                </a:solidFill>
                <a:effectLst>
                  <a:outerShdw blurRad="38100" dist="38100" dir="2700000" algn="tl">
                    <a:srgbClr val="C0C0C0"/>
                  </a:outerShdw>
                </a:effectLst>
                <a:latin typeface="Arial"/>
                <a:ea typeface="华文新魏" pitchFamily="2" charset="-122"/>
              </a:rPr>
              <a:t>……</a:t>
            </a:r>
            <a:r>
              <a:rPr lang="zh-CN" altLang="en-US" sz="3200" b="1" u="sng" dirty="0">
                <a:solidFill>
                  <a:srgbClr val="CC0000"/>
                </a:solidFill>
                <a:effectLst>
                  <a:outerShdw blurRad="38100" dist="38100" dir="2700000" algn="tl">
                    <a:srgbClr val="C0C0C0"/>
                  </a:outerShdw>
                </a:effectLst>
                <a:latin typeface="华文新魏" pitchFamily="2" charset="-122"/>
                <a:ea typeface="华文新魏" pitchFamily="2" charset="-122"/>
              </a:rPr>
              <a:t>一片展开的紫色的丝绒，正在迎风飘撒</a:t>
            </a:r>
            <a:r>
              <a:rPr lang="zh-CN" altLang="en-US" sz="3200" b="1" u="sng" dirty="0">
                <a:solidFill>
                  <a:srgbClr val="CC0000"/>
                </a:solidFill>
                <a:effectLst>
                  <a:outerShdw blurRad="38100" dist="38100" dir="2700000" algn="tl">
                    <a:srgbClr val="C0C0C0"/>
                  </a:outerShdw>
                </a:effectLst>
                <a:latin typeface="Arial"/>
                <a:ea typeface="华文新魏" pitchFamily="2" charset="-122"/>
              </a:rPr>
              <a:t>”</a:t>
            </a:r>
            <a:r>
              <a:rPr lang="zh-CN" altLang="en-US" sz="3200" b="1" u="sng" dirty="0">
                <a:solidFill>
                  <a:srgbClr val="CC0000"/>
                </a:solidFill>
                <a:effectLst>
                  <a:outerShdw blurRad="38100" dist="38100" dir="2700000" algn="tl">
                    <a:srgbClr val="C0C0C0"/>
                  </a:outerShdw>
                </a:effectLst>
                <a:latin typeface="华文新魏" pitchFamily="2" charset="-122"/>
                <a:ea typeface="华文新魏" pitchFamily="2" charset="-122"/>
              </a:rPr>
              <a:t>。</a:t>
            </a:r>
          </a:p>
          <a:p>
            <a:pPr algn="l">
              <a:defRPr/>
            </a:pPr>
            <a:r>
              <a:rPr lang="zh-CN" altLang="en-US" sz="3200" b="1" u="sng" dirty="0">
                <a:solidFill>
                  <a:schemeClr val="tx1"/>
                </a:solidFill>
                <a:effectLst>
                  <a:outerShdw blurRad="38100" dist="38100" dir="2700000" algn="tl">
                    <a:srgbClr val="C0C0C0"/>
                  </a:outerShdw>
                </a:effectLst>
                <a:latin typeface="华文新魏" pitchFamily="2" charset="-122"/>
                <a:ea typeface="华文新魏" pitchFamily="2" charset="-122"/>
              </a:rPr>
              <a:t>   </a:t>
            </a:r>
          </a:p>
          <a:p>
            <a:pPr algn="l">
              <a:defRPr/>
            </a:pPr>
            <a:r>
              <a:rPr lang="zh-CN" altLang="en-US" sz="3200" b="1" dirty="0">
                <a:solidFill>
                  <a:schemeClr val="tx1"/>
                </a:solidFill>
                <a:effectLst>
                  <a:outerShdw blurRad="38100" dist="38100" dir="2700000" algn="tl">
                    <a:srgbClr val="C0C0C0"/>
                  </a:outerShdw>
                </a:effectLst>
                <a:latin typeface="华文新魏" pitchFamily="2" charset="-122"/>
                <a:ea typeface="华文新魏" pitchFamily="2" charset="-122"/>
              </a:rPr>
              <a:t>     </a:t>
            </a:r>
          </a:p>
          <a:p>
            <a:pPr algn="l">
              <a:defRPr/>
            </a:pPr>
            <a:endParaRPr lang="zh-CN" altLang="en-US" sz="3200" b="1" dirty="0">
              <a:solidFill>
                <a:schemeClr val="tx1"/>
              </a:solidFill>
              <a:effectLst>
                <a:outerShdw blurRad="38100" dist="38100" dir="2700000" algn="tl">
                  <a:srgbClr val="C0C0C0"/>
                </a:outerShdw>
              </a:effectLst>
              <a:latin typeface="华文新魏" pitchFamily="2" charset="-122"/>
              <a:ea typeface="华文新魏" pitchFamily="2" charset="-122"/>
            </a:endParaRPr>
          </a:p>
          <a:p>
            <a:pPr algn="l">
              <a:defRPr/>
            </a:pPr>
            <a:r>
              <a:rPr lang="zh-CN" altLang="en-US" sz="3200" b="1" dirty="0">
                <a:solidFill>
                  <a:srgbClr val="000066"/>
                </a:solidFill>
                <a:effectLst>
                  <a:outerShdw blurRad="38100" dist="38100" dir="2700000" algn="tl">
                    <a:srgbClr val="C0C0C0"/>
                  </a:outerShdw>
                </a:effectLst>
                <a:latin typeface="华文新魏" pitchFamily="2" charset="-122"/>
                <a:ea typeface="华文新魏" pitchFamily="2" charset="-122"/>
              </a:rPr>
              <a:t>老头子在用竹篙砸鬼子们的脑袋时，他心里会产生怎样的独白？请同学们揣摩并写出来，字数３００左右</a:t>
            </a:r>
            <a:r>
              <a:rPr lang="zh-CN" altLang="en-US" sz="3200" b="1" dirty="0" smtClean="0">
                <a:solidFill>
                  <a:srgbClr val="000066"/>
                </a:solidFill>
                <a:effectLst>
                  <a:outerShdw blurRad="38100" dist="38100" dir="2700000" algn="tl">
                    <a:srgbClr val="C0C0C0"/>
                  </a:outerShdw>
                </a:effectLst>
                <a:latin typeface="华文新魏" pitchFamily="2" charset="-122"/>
                <a:ea typeface="华文新魏" pitchFamily="2" charset="-122"/>
              </a:rPr>
              <a:t>。 </a:t>
            </a:r>
            <a:endParaRPr lang="zh-CN" altLang="en-US" sz="3200" b="1" dirty="0">
              <a:solidFill>
                <a:srgbClr val="000066"/>
              </a:solidFill>
              <a:effectLst>
                <a:outerShdw blurRad="38100" dist="38100" dir="2700000" algn="tl">
                  <a:srgbClr val="C0C0C0"/>
                </a:outerShdw>
              </a:effectLst>
              <a:latin typeface="华文新魏" pitchFamily="2" charset="-122"/>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73413"/>
                                        </p:tgtEl>
                                        <p:attrNameLst>
                                          <p:attrName>style.visibility</p:attrName>
                                        </p:attrNameLst>
                                      </p:cBhvr>
                                      <p:to>
                                        <p:strVal val="visible"/>
                                      </p:to>
                                    </p:set>
                                    <p:animEffect transition="in" filter="diamond(in)">
                                      <p:cBhvr>
                                        <p:cTn id="7" dur="2000"/>
                                        <p:tgtEl>
                                          <p:spTgt spid="273413"/>
                                        </p:tgtEl>
                                      </p:cBhvr>
                                    </p:animEffect>
                                  </p:childTnLst>
                                </p:cTn>
                              </p:par>
                            </p:childTnLst>
                          </p:cTn>
                        </p:par>
                        <p:par>
                          <p:cTn id="8" fill="hold" nodeType="afterGroup">
                            <p:stCondLst>
                              <p:cond delay="2000"/>
                            </p:stCondLst>
                            <p:childTnLst>
                              <p:par>
                                <p:cTn id="9" presetID="50" presetClass="entr" presetSubtype="0" decel="100000" fill="hold" grpId="0" nodeType="afterEffect">
                                  <p:stCondLst>
                                    <p:cond delay="0"/>
                                  </p:stCondLst>
                                  <p:childTnLst>
                                    <p:set>
                                      <p:cBhvr>
                                        <p:cTn id="10" dur="1" fill="hold">
                                          <p:stCondLst>
                                            <p:cond delay="0"/>
                                          </p:stCondLst>
                                        </p:cTn>
                                        <p:tgtEl>
                                          <p:spTgt spid="273414"/>
                                        </p:tgtEl>
                                        <p:attrNameLst>
                                          <p:attrName>style.visibility</p:attrName>
                                        </p:attrNameLst>
                                      </p:cBhvr>
                                      <p:to>
                                        <p:strVal val="visible"/>
                                      </p:to>
                                    </p:set>
                                    <p:anim calcmode="lin" valueType="num">
                                      <p:cBhvr>
                                        <p:cTn id="11" dur="1000" fill="hold"/>
                                        <p:tgtEl>
                                          <p:spTgt spid="273414"/>
                                        </p:tgtEl>
                                        <p:attrNameLst>
                                          <p:attrName>ppt_w</p:attrName>
                                        </p:attrNameLst>
                                      </p:cBhvr>
                                      <p:tavLst>
                                        <p:tav tm="0">
                                          <p:val>
                                            <p:strVal val="#ppt_w+.3"/>
                                          </p:val>
                                        </p:tav>
                                        <p:tav tm="100000">
                                          <p:val>
                                            <p:strVal val="#ppt_w"/>
                                          </p:val>
                                        </p:tav>
                                      </p:tavLst>
                                    </p:anim>
                                    <p:anim calcmode="lin" valueType="num">
                                      <p:cBhvr>
                                        <p:cTn id="12" dur="1000" fill="hold"/>
                                        <p:tgtEl>
                                          <p:spTgt spid="273414"/>
                                        </p:tgtEl>
                                        <p:attrNameLst>
                                          <p:attrName>ppt_h</p:attrName>
                                        </p:attrNameLst>
                                      </p:cBhvr>
                                      <p:tavLst>
                                        <p:tav tm="0">
                                          <p:val>
                                            <p:strVal val="#ppt_h"/>
                                          </p:val>
                                        </p:tav>
                                        <p:tav tm="100000">
                                          <p:val>
                                            <p:strVal val="#ppt_h"/>
                                          </p:val>
                                        </p:tav>
                                      </p:tavLst>
                                    </p:anim>
                                    <p:animEffect transition="in" filter="fade">
                                      <p:cBhvr>
                                        <p:cTn id="13" dur="1000"/>
                                        <p:tgtEl>
                                          <p:spTgt spid="273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3" grpId="0"/>
      <p:bldP spid="2734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自定义 1">
      <a:dk1>
        <a:srgbClr val="3D3F41"/>
      </a:dk1>
      <a:lt1>
        <a:srgbClr val="FFFFFF"/>
      </a:lt1>
      <a:dk2>
        <a:srgbClr val="454749"/>
      </a:dk2>
      <a:lt2>
        <a:srgbClr val="FFFFFF"/>
      </a:lt2>
      <a:accent1>
        <a:srgbClr val="64606D"/>
      </a:accent1>
      <a:accent2>
        <a:srgbClr val="B99179"/>
      </a:accent2>
      <a:accent3>
        <a:srgbClr val="9994A6"/>
      </a:accent3>
      <a:accent4>
        <a:srgbClr val="CDB7CD"/>
      </a:accent4>
      <a:accent5>
        <a:srgbClr val="B9D9E7"/>
      </a:accent5>
      <a:accent6>
        <a:srgbClr val="FFC000"/>
      </a:accent6>
      <a:hlink>
        <a:srgbClr val="00B0F0"/>
      </a:hlink>
      <a:folHlink>
        <a:srgbClr val="AFB2B4"/>
      </a:folHlink>
    </a:clrScheme>
    <a:fontScheme name="KSO主题">
      <a:majorFont>
        <a:latin typeface="Baskerville Old Face"/>
        <a:ea typeface="华文隶书"/>
        <a:cs typeface=""/>
      </a:majorFont>
      <a:minorFont>
        <a:latin typeface="Baskerville Old Face"/>
        <a:ea typeface="宋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2574</TotalTime>
  <Words>2495</Words>
  <Application>Microsoft Office PowerPoint</Application>
  <PresentationFormat>全屏显示(4:3)</PresentationFormat>
  <Paragraphs>214</Paragraphs>
  <Slides>30</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黑体</vt:lpstr>
      <vt:lpstr>华文行楷</vt:lpstr>
      <vt:lpstr>华文隶书</vt:lpstr>
      <vt:lpstr>华文新魏</vt:lpstr>
      <vt:lpstr>楷体_GB2312</vt:lpstr>
      <vt:lpstr>隶书</vt:lpstr>
      <vt:lpstr>宋体</vt:lpstr>
      <vt:lpstr>微软雅黑</vt:lpstr>
      <vt:lpstr>Arial</vt:lpstr>
      <vt:lpstr>Baskerville Old Face</vt:lpstr>
      <vt:lpstr>Calibri</vt:lpstr>
      <vt:lpstr>Tahoma</vt:lpstr>
      <vt:lpstr>Times New Roman</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Sky123.Org</cp:lastModifiedBy>
  <cp:revision>51</cp:revision>
  <dcterms:created xsi:type="dcterms:W3CDTF">2004-09-07T08:35:16Z</dcterms:created>
  <dcterms:modified xsi:type="dcterms:W3CDTF">2019-12-26T03:19:35Z</dcterms:modified>
</cp:coreProperties>
</file>