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1"/>
  </p:notesMasterIdLst>
  <p:sldIdLst>
    <p:sldId id="256" r:id="rId2"/>
    <p:sldId id="257" r:id="rId3"/>
    <p:sldId id="261" r:id="rId4"/>
    <p:sldId id="260" r:id="rId5"/>
    <p:sldId id="259" r:id="rId6"/>
    <p:sldId id="258" r:id="rId7"/>
    <p:sldId id="262" r:id="rId8"/>
    <p:sldId id="263" r:id="rId9"/>
    <p:sldId id="264" r:id="rId10"/>
  </p:sldIdLst>
  <p:sldSz cx="9144000" cy="6858000" type="screen4x3"/>
  <p:notesSz cx="6858000" cy="9144000"/>
  <p:custDataLst>
    <p:tags r:id="rId12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149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9" d="100"/>
        <a:sy n="9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16CFF9-029C-4268-88AA-455FAE79CB7E}" type="datetimeFigureOut">
              <a:rPr lang="zh-CN" altLang="en-US" smtClean="0"/>
              <a:t>2019/12/24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531C2F-D620-423E-9096-BCCA41ED3B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79258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powerpoint/" TargetMode="External"/><Relationship Id="rId13" Type="http://schemas.openxmlformats.org/officeDocument/2006/relationships/hyperlink" Target="http://www.1ppt.cn/" TargetMode="External"/><Relationship Id="rId18" Type="http://schemas.openxmlformats.org/officeDocument/2006/relationships/hyperlink" Target="http://www.1ppt.com/kejian/meishu/" TargetMode="External"/><Relationship Id="rId3" Type="http://schemas.openxmlformats.org/officeDocument/2006/relationships/hyperlink" Target="http://www.1ppt.com/moban/" TargetMode="External"/><Relationship Id="rId21" Type="http://schemas.openxmlformats.org/officeDocument/2006/relationships/hyperlink" Target="http://www.1ppt.com/kejian/huaxue/" TargetMode="External"/><Relationship Id="rId7" Type="http://schemas.openxmlformats.org/officeDocument/2006/relationships/hyperlink" Target="http://www.1ppt.com/xiazai/" TargetMode="External"/><Relationship Id="rId12" Type="http://schemas.openxmlformats.org/officeDocument/2006/relationships/hyperlink" Target="http://www.1ppt.com/jiaoan/" TargetMode="External"/><Relationship Id="rId17" Type="http://schemas.openxmlformats.org/officeDocument/2006/relationships/hyperlink" Target="http://www.1ppt.com/kejian/yingyu/" TargetMode="External"/><Relationship Id="rId2" Type="http://schemas.openxmlformats.org/officeDocument/2006/relationships/slide" Target="../slides/slide4.xml"/><Relationship Id="rId16" Type="http://schemas.openxmlformats.org/officeDocument/2006/relationships/hyperlink" Target="http://www.1ppt.com/kejian/shuxue/" TargetMode="External"/><Relationship Id="rId20" Type="http://schemas.openxmlformats.org/officeDocument/2006/relationships/hyperlink" Target="http://www.1ppt.com/kejian/wul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tubiao/" TargetMode="External"/><Relationship Id="rId11" Type="http://schemas.openxmlformats.org/officeDocument/2006/relationships/hyperlink" Target="http://www.1ppt.com/shiti/" TargetMode="External"/><Relationship Id="rId24" Type="http://schemas.openxmlformats.org/officeDocument/2006/relationships/hyperlink" Target="http://www.1ppt.com/kejian/lishi/" TargetMode="External"/><Relationship Id="rId5" Type="http://schemas.openxmlformats.org/officeDocument/2006/relationships/hyperlink" Target="http://www.1ppt.com/beijing/" TargetMode="External"/><Relationship Id="rId15" Type="http://schemas.openxmlformats.org/officeDocument/2006/relationships/hyperlink" Target="http://www.1ppt.com/kejian/yuwen/" TargetMode="External"/><Relationship Id="rId23" Type="http://schemas.openxmlformats.org/officeDocument/2006/relationships/hyperlink" Target="http://www.1ppt.com/kejian/dili/" TargetMode="External"/><Relationship Id="rId10" Type="http://schemas.openxmlformats.org/officeDocument/2006/relationships/hyperlink" Target="http://www.1ppt.com/fanwen/" TargetMode="External"/><Relationship Id="rId19" Type="http://schemas.openxmlformats.org/officeDocument/2006/relationships/hyperlink" Target="http://www.1ppt.com/kejian/kexue/" TargetMode="External"/><Relationship Id="rId4" Type="http://schemas.openxmlformats.org/officeDocument/2006/relationships/hyperlink" Target="http://www.1ppt.com/sucai/" TargetMode="External"/><Relationship Id="rId9" Type="http://schemas.openxmlformats.org/officeDocument/2006/relationships/hyperlink" Target="http://www.1ppt.com/ziliao/" TargetMode="External"/><Relationship Id="rId14" Type="http://schemas.openxmlformats.org/officeDocument/2006/relationships/hyperlink" Target="http://www.1ppt.com/kejian/" TargetMode="External"/><Relationship Id="rId22" Type="http://schemas.openxmlformats.org/officeDocument/2006/relationships/hyperlink" Target="http://www.1ppt.com/kejian/shengwu/" TargetMode="Externa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31C2F-D620-423E-9096-BCCA41ED3BC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05170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31C2F-D620-423E-9096-BCCA41ED3BC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29245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31C2F-D620-423E-9096-BCCA41ED3BC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95443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3"/>
              </a:rPr>
              <a:t>www.1ppt.com/moban/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素材：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4"/>
              </a:rPr>
              <a:t>www.1ppt.com/sucai/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背景：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5"/>
              </a:rPr>
              <a:t>www.1ppt.com/beijing/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图表：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6"/>
              </a:rPr>
              <a:t>www.1ppt.com/tubiao/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7"/>
              </a:rPr>
              <a:t>www.1ppt.com/xiazai/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教程：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8"/>
              </a:rPr>
              <a:t>www.1ppt.com/powerpoint/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资料下载：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9"/>
              </a:rPr>
              <a:t>www.1ppt.com/ziliao/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范文下载：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0"/>
              </a:rPr>
              <a:t>www.1ppt.com/fanwen/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试卷下载：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1"/>
              </a:rPr>
              <a:t>www.1ppt.com/shiti/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教案下载：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2"/>
              </a:rPr>
              <a:t>www.1ppt.com/jiaoan/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论坛：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3"/>
              </a:rPr>
              <a:t>www.1ppt.cn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4"/>
              </a:rPr>
              <a:t>www.1ppt.com/kejian/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语文课件：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5"/>
              </a:rPr>
              <a:t>www.1ppt.com/kejian/yuwen/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数学课件：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6"/>
              </a:rPr>
              <a:t>www.1ppt.com/kejian/shuxue/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英语课件：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7"/>
              </a:rPr>
              <a:t>www.1ppt.com/kejian/yingyu/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美术课件：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8"/>
              </a:rPr>
              <a:t>www.1ppt.com/kejian/meishu/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科学课件：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9"/>
              </a:rPr>
              <a:t>www.1ppt.com/kejian/kexue/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物理课件：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0"/>
              </a:rPr>
              <a:t>www.1ppt.com/kejian/wuli/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化学课件：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1"/>
              </a:rPr>
              <a:t>www.1ppt.com/kejian/huaxue/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生物课件：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2"/>
              </a:rPr>
              <a:t>www.1ppt.com/kejian/shengwu/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地理课件：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3"/>
              </a:rPr>
              <a:t>www.1ppt.com/kejian/dili/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历史课件：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4"/>
              </a:rPr>
              <a:t>www.1ppt.com/kejian/lishi/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  <a:endParaRPr lang="zh-CN" altLang="en-US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31C2F-D620-423E-9096-BCCA41ED3BC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24830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31C2F-D620-423E-9096-BCCA41ED3BC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35278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31C2F-D620-423E-9096-BCCA41ED3BC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82237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31C2F-D620-423E-9096-BCCA41ED3BC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37396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31C2F-D620-423E-9096-BCCA41ED3BC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28602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31C2F-D620-423E-9096-BCCA41ED3BC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7759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DB32461A-250E-4A29-9E9B-599CA3838FA1}" type="datetime1">
              <a:rPr lang="en-US" smtClean="0"/>
              <a:pPr/>
              <a:t>12/24/2019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AD66C-382E-48AD-8F4C-E87C4D4A8B28}" type="datetime1">
              <a:rPr lang="en-US" smtClean="0"/>
              <a:pPr/>
              <a:t>12/24/2019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4ADA4-35DF-4BD1-8C53-4246F035229A}" type="datetime1">
              <a:rPr lang="en-US" smtClean="0"/>
              <a:pPr/>
              <a:t>12/24/2019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F63ED-02B1-490A-8EAD-E0CB136D5388}" type="datetime1">
              <a:rPr lang="en-US" smtClean="0"/>
              <a:pPr/>
              <a:t>12/24/2019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 cstate="email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71BB6-685D-4518-8FAD-1882B9671546}" type="datetime1">
              <a:rPr lang="en-US" smtClean="0"/>
              <a:pPr/>
              <a:t>12/24/2019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FFBFE-5C08-4E0E-AF38-FB925F0B4D71}" type="datetime1">
              <a:rPr lang="en-US" smtClean="0"/>
              <a:pPr/>
              <a:t>12/24/2019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3242C-D747-4ADD-80D8-99421268E3A8}" type="datetime1">
              <a:rPr lang="en-US" smtClean="0"/>
              <a:pPr/>
              <a:t>12/24/2019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82007-CDD1-4BCF-B9F4-9D458EFEEFE1}" type="datetime1">
              <a:rPr lang="en-US" smtClean="0"/>
              <a:pPr/>
              <a:t>12/24/2019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4F265-CA88-4C30-A9AD-02E6A5184734}" type="datetime1">
              <a:rPr lang="en-US" smtClean="0"/>
              <a:pPr/>
              <a:t>12/24/2019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81099-48EC-46A3-9530-F58EB96AF77C}" type="datetime1">
              <a:rPr lang="en-US" smtClean="0"/>
              <a:pPr/>
              <a:t>12/24/2019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7E24-FFB9-4C73-8C6D-E02A7AD33DB8}" type="datetime1">
              <a:rPr lang="en-US" smtClean="0"/>
              <a:pPr/>
              <a:t>12/24/2019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3823242C-D747-4ADD-80D8-99421268E3A8}" type="datetime1">
              <a:rPr lang="en-US" smtClean="0"/>
              <a:pPr/>
              <a:t>12/24/2019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CF40B41D-FD10-4A38-B39B-626510BD49B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95935" y="1700808"/>
            <a:ext cx="387798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7200" dirty="0" smtClean="0">
                <a:solidFill>
                  <a:schemeClr val="bg2">
                    <a:lumMod val="50000"/>
                  </a:schemeClr>
                </a:solidFill>
                <a:latin typeface="汉仪小隶书简" pitchFamily="49" charset="-122"/>
                <a:ea typeface="汉仪小隶书简" pitchFamily="49" charset="-122"/>
              </a:rPr>
              <a:t>二泉映月</a:t>
            </a:r>
            <a:endParaRPr lang="zh-CN" altLang="en-US" sz="7200" dirty="0">
              <a:solidFill>
                <a:schemeClr val="bg2">
                  <a:lumMod val="50000"/>
                </a:schemeClr>
              </a:solidFill>
              <a:latin typeface="汉仪小隶书简" pitchFamily="49" charset="-122"/>
              <a:ea typeface="汉仪小隶书简" pitchFamily="49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>
                <a:solidFill>
                  <a:schemeClr val="hlink"/>
                </a:solidFill>
              </a:rPr>
              <a:t>教学目标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1</a:t>
            </a:r>
            <a:r>
              <a:rPr lang="zh-CN" altLang="en-US" dirty="0"/>
              <a:t>、欣赏弦乐合奏</a:t>
            </a:r>
            <a:r>
              <a:rPr lang="en-US" altLang="zh-CN" dirty="0"/>
              <a:t>《</a:t>
            </a:r>
            <a:r>
              <a:rPr lang="zh-CN" altLang="en-US" dirty="0"/>
              <a:t>二泉映月</a:t>
            </a:r>
            <a:r>
              <a:rPr lang="en-US" altLang="zh-CN" dirty="0"/>
              <a:t>》</a:t>
            </a:r>
            <a:r>
              <a:rPr lang="zh-CN" altLang="en-US" dirty="0"/>
              <a:t>，能够感受、体验乐曲的音乐情绪，并能从音乐要素方面探索其与音乐情绪之间的关系。</a:t>
            </a:r>
          </a:p>
          <a:p>
            <a:r>
              <a:rPr lang="en-US" altLang="zh-CN" dirty="0"/>
              <a:t>2</a:t>
            </a:r>
            <a:r>
              <a:rPr lang="zh-CN" altLang="en-US" dirty="0"/>
              <a:t>、主动探索与室内乐相关的音乐文化知识。</a:t>
            </a:r>
          </a:p>
          <a:p>
            <a:r>
              <a:rPr lang="en-US" altLang="zh-CN" dirty="0"/>
              <a:t>3</a:t>
            </a:r>
            <a:r>
              <a:rPr lang="zh-CN" altLang="en-US" dirty="0"/>
              <a:t>、教育学生珍惜今天的幸福生活，为建设国家而努力学习。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>
                <a:solidFill>
                  <a:schemeClr val="hlink"/>
                </a:solidFill>
              </a:rPr>
              <a:t>教学重难点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2400" dirty="0" smtClean="0"/>
              <a:t>1</a:t>
            </a:r>
            <a:r>
              <a:rPr lang="zh-CN" altLang="en-US" sz="2400" dirty="0"/>
              <a:t>、欣赏弦乐合奏《二泉映月》，体验《二泉映月》的音乐风格特点，引导学生感受和体验乐曲中的主题音乐及音乐与情绪的变化。</a:t>
            </a:r>
          </a:p>
          <a:p>
            <a:r>
              <a:rPr lang="zh-CN" altLang="en-US" sz="2400" dirty="0"/>
              <a:t>2、音乐要素与音乐情绪之间的关系。</a:t>
            </a:r>
          </a:p>
          <a:p>
            <a:r>
              <a:rPr lang="zh-CN" altLang="en-US" sz="2400" dirty="0"/>
              <a:t>3、理解、体会乐曲表达的思想感情。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707904" y="2708920"/>
            <a:ext cx="735006" cy="24128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www.1ppt.com/moban/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素材：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背景：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www.1ppt.com/beijing/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图表：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www.1ppt.com/xiazai/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www.1ppt.com/ziliao/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www.1ppt.com/fanwen/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www.1ppt.com/shiti/  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www.1ppt.com/jiaoan/  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www.1ppt.cn                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语文课件：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www.1ppt.com/kejian/yuwen/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数学课件：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www.1ppt.com/kejian/shuxue/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英语课件：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www.1ppt.com/kejian/yingyu/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美术课件：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www.1ppt.com/kejian/meishu/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科学课件：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www.1ppt.com/kejian/kexue/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物理课件：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www.1ppt.com/kejian/wuli/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化学课件：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www.1ppt.com/kejian/huaxue/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生物课件：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www.1ppt.com/kejian/shengwu/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地理课件：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www.1ppt.com/kejian/dili/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历史课件：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www.1ppt.com/kejian/lishi/        </a:t>
            </a:r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>
                <a:solidFill>
                  <a:schemeClr val="hlink"/>
                </a:solidFill>
              </a:rPr>
              <a:t>作品分析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1043608" y="2204864"/>
            <a:ext cx="6984776" cy="3048001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zh-CN" altLang="en-US" dirty="0" smtClean="0"/>
              <a:t>首</a:t>
            </a:r>
            <a:r>
              <a:rPr lang="zh-CN" altLang="en-US" dirty="0"/>
              <a:t>先，阿炳的坎坷人生和悲惨境遇，正是旧社会劳苦大众的一幅缩影，自然会引起人们对他的关注与同情。阿炳威武不屈，忠诚爱国的品格和气节，表现了一种民族的气度和精神，令人佩服。阿炳的</a:t>
            </a:r>
            <a:r>
              <a:rPr lang="en-US" altLang="zh-CN" dirty="0"/>
              <a:t>《</a:t>
            </a:r>
            <a:r>
              <a:rPr lang="zh-CN" altLang="en-US" dirty="0"/>
              <a:t>二泉映月</a:t>
            </a:r>
            <a:r>
              <a:rPr lang="en-US" altLang="zh-CN" dirty="0"/>
              <a:t>》</a:t>
            </a:r>
            <a:r>
              <a:rPr lang="zh-CN" altLang="en-US" dirty="0"/>
              <a:t>等音乐作品，在一定程度上反映了人民的内心世界和精神风貌，透露出一种来自人民底层的健康而深沉的气息，必然会引起人们心灵深处的极大共鸣。</a:t>
            </a:r>
          </a:p>
          <a:p>
            <a:pPr>
              <a:lnSpc>
                <a:spcPct val="100000"/>
              </a:lnSpc>
            </a:pPr>
            <a:r>
              <a:rPr lang="zh-CN" altLang="en-US" dirty="0"/>
              <a:t> </a:t>
            </a:r>
            <a:r>
              <a:rPr lang="zh-CN" altLang="en-US" dirty="0" smtClean="0"/>
              <a:t>其</a:t>
            </a:r>
            <a:r>
              <a:rPr lang="zh-CN" altLang="en-US" dirty="0"/>
              <a:t>次，它的旋律发展，使用了中国民间的乐句首尾衔接，同音承递的旋法，使音乐呈现出行云流水般的起伏连绵的律动美感，仿佛是道不完的苦情话，流不完的辛酸泪，给人以“叹人世之凄苦”，“独怆然而涕下”之感。另外，乐曲的艺术美感还表现在于深沉中含质朴，感伤中见苍劲，刚柔并济，动人心魄。再则，这首乐曲体现了注重情深、着意传神的法则，发人联想，令人回味。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18474928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>
                <a:solidFill>
                  <a:schemeClr val="hlink"/>
                </a:solidFill>
              </a:rPr>
              <a:t>聆听思考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zh-CN" altLang="en-US" sz="2000" b="1" dirty="0"/>
              <a:t>请注意每个乐句之间和每个乐句的音区有什么特点。</a:t>
            </a:r>
          </a:p>
          <a:p>
            <a:r>
              <a:rPr lang="zh-CN" altLang="en-US" sz="2000" dirty="0">
                <a:solidFill>
                  <a:srgbClr val="0000FF"/>
                </a:solidFill>
              </a:rPr>
              <a:t>（前一句的结尾音和后一句的开始音相同，一句比一句高，越来越激动。像这种句句紧扣，环环相连，鱼咬尾连环扣的创作手法，是我国民族音乐的特点之一。）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971600" y="2132856"/>
            <a:ext cx="7202488" cy="2219325"/>
          </a:xfrm>
        </p:spPr>
        <p:txBody>
          <a:bodyPr/>
          <a:lstStyle/>
          <a:p>
            <a:pPr algn="l"/>
            <a:r>
              <a:rPr lang="zh-CN" altLang="en-US" sz="3200" b="1" dirty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</a:rPr>
              <a:t>（</a:t>
            </a:r>
            <a:r>
              <a:rPr lang="en-US" altLang="zh-CN" sz="3200" b="1" dirty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</a:rPr>
              <a:t>1</a:t>
            </a:r>
            <a:r>
              <a:rPr lang="zh-CN" altLang="en-US" sz="3200" b="1" dirty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</a:rPr>
              <a:t>）主题可以分为几个乐句？</a:t>
            </a:r>
            <a:br>
              <a:rPr lang="zh-CN" altLang="en-US" sz="3200" b="1" dirty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</a:rPr>
            </a:br>
            <a:r>
              <a:rPr lang="zh-CN" altLang="en-US" sz="3200" b="1" dirty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</a:rPr>
              <a:t>（</a:t>
            </a:r>
            <a:r>
              <a:rPr lang="en-US" altLang="zh-CN" sz="3200" b="1" dirty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</a:rPr>
              <a:t>2</a:t>
            </a:r>
            <a:r>
              <a:rPr lang="zh-CN" altLang="en-US" sz="3200" b="1" dirty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</a:rPr>
              <a:t>）有几种分发？主要的感觉依据？ </a:t>
            </a:r>
            <a:br>
              <a:rPr lang="zh-CN" altLang="en-US" sz="3200" b="1" dirty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</a:rPr>
            </a:br>
            <a:r>
              <a:rPr lang="zh-CN" altLang="en-US" sz="3200" b="1" dirty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</a:rPr>
              <a:t>（</a:t>
            </a:r>
            <a:r>
              <a:rPr lang="en-US" altLang="zh-CN" sz="3200" b="1" dirty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</a:rPr>
              <a:t>3</a:t>
            </a:r>
            <a:r>
              <a:rPr lang="zh-CN" altLang="en-US" sz="3200" b="1" dirty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</a:rPr>
              <a:t>）三个乐句间的关系？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>
                <a:solidFill>
                  <a:schemeClr val="bg2">
                    <a:lumMod val="50000"/>
                  </a:schemeClr>
                </a:solidFill>
              </a:rPr>
              <a:t>古诗思考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1403648" y="2132857"/>
            <a:ext cx="6400800" cy="2520280"/>
          </a:xfrm>
        </p:spPr>
        <p:txBody>
          <a:bodyPr/>
          <a:lstStyle/>
          <a:p>
            <a:pPr algn="ctr"/>
            <a:r>
              <a:rPr lang="zh-CN" altLang="en-US" b="1" dirty="0" smtClean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</a:rPr>
              <a:t>春</a:t>
            </a:r>
            <a:r>
              <a:rPr lang="zh-CN" altLang="en-US" b="1" dirty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</a:rPr>
              <a:t>望 </a:t>
            </a:r>
          </a:p>
          <a:p>
            <a:pPr algn="ctr"/>
            <a:r>
              <a:rPr lang="zh-CN" altLang="en-US" b="1" dirty="0" smtClean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</a:rPr>
              <a:t>国</a:t>
            </a:r>
            <a:r>
              <a:rPr lang="zh-CN" altLang="en-US" b="1" dirty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</a:rPr>
              <a:t>破山河在，城春草木深</a:t>
            </a:r>
            <a:r>
              <a:rPr lang="zh-CN" altLang="en-US" b="1" dirty="0" smtClean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</a:rPr>
              <a:t>。</a:t>
            </a:r>
            <a:endParaRPr lang="en-US" altLang="zh-CN" b="1" dirty="0" smtClean="0">
              <a:solidFill>
                <a:schemeClr val="bg2">
                  <a:lumMod val="50000"/>
                </a:schemeClr>
              </a:solidFill>
              <a:latin typeface="微软雅黑" pitchFamily="34" charset="-122"/>
            </a:endParaRPr>
          </a:p>
          <a:p>
            <a:pPr algn="ctr"/>
            <a:r>
              <a:rPr lang="zh-CN" altLang="en-US" b="1" dirty="0" smtClean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</a:rPr>
              <a:t>感</a:t>
            </a:r>
            <a:r>
              <a:rPr lang="zh-CN" altLang="en-US" b="1" dirty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</a:rPr>
              <a:t>时花溅泪，恨别鸟惊心</a:t>
            </a:r>
            <a:r>
              <a:rPr lang="zh-CN" altLang="en-US" b="1" dirty="0" smtClean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</a:rPr>
              <a:t>。</a:t>
            </a:r>
            <a:endParaRPr lang="zh-CN" altLang="en-US" b="1" dirty="0">
              <a:solidFill>
                <a:schemeClr val="bg2">
                  <a:lumMod val="50000"/>
                </a:schemeClr>
              </a:solidFill>
              <a:latin typeface="微软雅黑" pitchFamily="34" charset="-122"/>
            </a:endParaRPr>
          </a:p>
          <a:p>
            <a:pPr algn="ctr"/>
            <a:r>
              <a:rPr lang="zh-CN" altLang="en-US" b="1" dirty="0" smtClean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</a:rPr>
              <a:t>烽</a:t>
            </a:r>
            <a:r>
              <a:rPr lang="zh-CN" altLang="en-US" b="1" dirty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</a:rPr>
              <a:t>火连三月，家书抵万金</a:t>
            </a:r>
            <a:r>
              <a:rPr lang="zh-CN" altLang="en-US" b="1" dirty="0" smtClean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</a:rPr>
              <a:t>。</a:t>
            </a:r>
            <a:endParaRPr lang="zh-CN" altLang="en-US" b="1" dirty="0">
              <a:solidFill>
                <a:schemeClr val="bg2">
                  <a:lumMod val="50000"/>
                </a:schemeClr>
              </a:solidFill>
              <a:latin typeface="微软雅黑" pitchFamily="34" charset="-122"/>
            </a:endParaRPr>
          </a:p>
          <a:p>
            <a:pPr algn="ctr"/>
            <a:r>
              <a:rPr lang="zh-CN" altLang="en-US" b="1" dirty="0" smtClean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</a:rPr>
              <a:t>白</a:t>
            </a:r>
            <a:r>
              <a:rPr lang="zh-CN" altLang="en-US" b="1" dirty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</a:rPr>
              <a:t>头搔更短，浑欲不胜簪</a:t>
            </a:r>
            <a:r>
              <a:rPr lang="zh-CN" altLang="en-US" b="1" dirty="0" smtClean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</a:rPr>
              <a:t>。</a:t>
            </a:r>
            <a:endParaRPr lang="zh-CN" altLang="en-US" b="1" dirty="0">
              <a:solidFill>
                <a:schemeClr val="bg2">
                  <a:lumMod val="50000"/>
                </a:schemeClr>
              </a:solidFill>
              <a:latin typeface="微软雅黑" pitchFamily="34" charset="-122"/>
            </a:endParaRP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971600" y="4653136"/>
            <a:ext cx="72009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000" dirty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1、请同学们听这段主题，把三个乐句所对应的表示情绪的词用连线的方法连起来。 </a:t>
            </a:r>
          </a:p>
          <a:p>
            <a:r>
              <a:rPr lang="zh-CN" altLang="en-US" sz="2000" dirty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2、运用古诗启发情感。 </a:t>
            </a:r>
            <a:r>
              <a:rPr lang="zh-CN" altLang="en-US" sz="2000" dirty="0" smtClean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bldLvl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idx="1"/>
          </p:nvPr>
        </p:nvSpPr>
        <p:spPr>
          <a:xfrm>
            <a:off x="1835696" y="2708920"/>
            <a:ext cx="5259388" cy="1541462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zh-CN" altLang="en-US" sz="9600" b="1" dirty="0">
                <a:solidFill>
                  <a:schemeClr val="hlink"/>
                </a:solidFill>
              </a:rPr>
              <a:t>谢谢观赏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第一PPT模板网-WWW.1PPT.COM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第一PPT模板网-WWW.1PPT.COM">
  <a:themeElements>
    <a:clrScheme name="时装设计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黑领结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时装设计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9</TotalTime>
  <Pages>0</Pages>
  <Words>695</Words>
  <Characters>0</Characters>
  <Application>Microsoft Office PowerPoint</Application>
  <DocSecurity>0</DocSecurity>
  <PresentationFormat>全屏显示(4:3)</PresentationFormat>
  <Lines>0</Lines>
  <Paragraphs>57</Paragraphs>
  <Slides>9</Slides>
  <Notes>9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8" baseType="lpstr">
      <vt:lpstr>仿宋</vt:lpstr>
      <vt:lpstr>汉仪小隶书简</vt:lpstr>
      <vt:lpstr>宋体</vt:lpstr>
      <vt:lpstr>微软雅黑</vt:lpstr>
      <vt:lpstr>Arial</vt:lpstr>
      <vt:lpstr>Calibri</vt:lpstr>
      <vt:lpstr>Garamond</vt:lpstr>
      <vt:lpstr>Wingdings</vt:lpstr>
      <vt:lpstr>第一PPT模板网-WWW.1PPT.COM</vt:lpstr>
      <vt:lpstr>PowerPoint 演示文稿</vt:lpstr>
      <vt:lpstr>教学目标</vt:lpstr>
      <vt:lpstr>教学重难点</vt:lpstr>
      <vt:lpstr>作品分析</vt:lpstr>
      <vt:lpstr>PowerPoint 演示文稿</vt:lpstr>
      <vt:lpstr>聆听思考</vt:lpstr>
      <vt:lpstr>（1）主题可以分为几个乐句？ （2）有几种分发？主要的感觉依据？  （3）三个乐句间的关系？ </vt:lpstr>
      <vt:lpstr>古诗思考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subject>第一PPT模板网-WWW.1PPT.COM</dc:subject>
  <dc:creator>第一PPT模板网-WWW.1PPT.COM</dc:creator>
  <cp:keywords>第一PPT模板网-WWW.1PPT.COM</cp:keywords>
  <dc:description>第一PPT模板网-WWW.1PPT.COM</dc:description>
  <cp:lastModifiedBy>Sky123.Org</cp:lastModifiedBy>
  <cp:revision>5</cp:revision>
  <dcterms:created xsi:type="dcterms:W3CDTF">2012-06-06T01:30:27Z</dcterms:created>
  <dcterms:modified xsi:type="dcterms:W3CDTF">2019-12-24T08:56:12Z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2052-9.1.0.4429</vt:lpwstr>
  </property>
</Properties>
</file>