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29" r:id="rId2"/>
    <p:sldId id="313" r:id="rId3"/>
    <p:sldId id="315" r:id="rId4"/>
    <p:sldId id="299" r:id="rId5"/>
    <p:sldId id="300" r:id="rId6"/>
    <p:sldId id="302" r:id="rId7"/>
    <p:sldId id="303" r:id="rId8"/>
    <p:sldId id="316" r:id="rId9"/>
    <p:sldId id="304" r:id="rId10"/>
    <p:sldId id="305" r:id="rId11"/>
    <p:sldId id="317" r:id="rId12"/>
    <p:sldId id="306" r:id="rId13"/>
    <p:sldId id="307" r:id="rId14"/>
    <p:sldId id="308" r:id="rId15"/>
    <p:sldId id="309" r:id="rId16"/>
    <p:sldId id="310" r:id="rId17"/>
    <p:sldId id="263" r:id="rId18"/>
    <p:sldId id="318" r:id="rId19"/>
    <p:sldId id="311" r:id="rId20"/>
    <p:sldId id="33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A1B4"/>
    <a:srgbClr val="FFAC41"/>
    <a:srgbClr val="EB5E66"/>
    <a:srgbClr val="EA6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9238" autoAdjust="0"/>
  </p:normalViewPr>
  <p:slideViewPr>
    <p:cSldViewPr snapToGrid="0">
      <p:cViewPr varScale="1">
        <p:scale>
          <a:sx n="92" d="100"/>
          <a:sy n="92" d="100"/>
        </p:scale>
        <p:origin x="73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9A2E9-7A9F-416C-B33F-1DD89F7FB6E6}" type="datetimeFigureOut">
              <a:rPr lang="zh-CN" altLang="en-US" smtClean="0"/>
              <a:pPr/>
              <a:t>2019/12/20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99DE5-FA88-4DA1-A685-7773E62328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2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810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644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549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76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095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43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262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58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35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439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964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837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6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07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159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21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6538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28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274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402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391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74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617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New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828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005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PPT整理\用途\asf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6375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18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7" r:id="rId2"/>
    <p:sldLayoutId id="2147483655" r:id="rId3"/>
    <p:sldLayoutId id="2147483662" r:id="rId4"/>
    <p:sldLayoutId id="2147483673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二年级德育主题班会</a:t>
            </a:r>
            <a:r>
              <a:rPr lang="en-US" altLang="zh-CN" sz="3600" dirty="0" err="1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36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397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590568" y="463992"/>
            <a:ext cx="5213316" cy="1031890"/>
            <a:chOff x="7038412" y="5298115"/>
            <a:chExt cx="3099874" cy="517828"/>
          </a:xfrm>
        </p:grpSpPr>
        <p:grpSp>
          <p:nvGrpSpPr>
            <p:cNvPr id="153" name="组合 152"/>
            <p:cNvGrpSpPr/>
            <p:nvPr/>
          </p:nvGrpSpPr>
          <p:grpSpPr>
            <a:xfrm>
              <a:off x="7038412" y="5298115"/>
              <a:ext cx="3099874" cy="517828"/>
              <a:chOff x="5718131" y="5650928"/>
              <a:chExt cx="4596458" cy="767829"/>
            </a:xfrm>
          </p:grpSpPr>
          <p:sp>
            <p:nvSpPr>
              <p:cNvPr id="156" name="圆角矩形 155"/>
              <p:cNvSpPr/>
              <p:nvPr/>
            </p:nvSpPr>
            <p:spPr>
              <a:xfrm>
                <a:off x="5718131" y="5650928"/>
                <a:ext cx="4596458" cy="767829"/>
              </a:xfrm>
              <a:prstGeom prst="roundRect">
                <a:avLst>
                  <a:gd name="adj" fmla="val 50000"/>
                </a:avLst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8" name="圆角矩形 157"/>
              <p:cNvSpPr/>
              <p:nvPr/>
            </p:nvSpPr>
            <p:spPr>
              <a:xfrm>
                <a:off x="5829672" y="5747159"/>
                <a:ext cx="4373372" cy="575365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5" name="TextBox 19"/>
            <p:cNvSpPr txBox="1"/>
            <p:nvPr/>
          </p:nvSpPr>
          <p:spPr>
            <a:xfrm>
              <a:off x="7752953" y="5433395"/>
              <a:ext cx="109842" cy="1544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9" name="标题 1"/>
          <p:cNvSpPr txBox="1">
            <a:spLocks/>
          </p:cNvSpPr>
          <p:nvPr/>
        </p:nvSpPr>
        <p:spPr>
          <a:xfrm>
            <a:off x="4194257" y="476356"/>
            <a:ext cx="4005932" cy="683927"/>
          </a:xfrm>
          <a:prstGeom prst="rect">
            <a:avLst/>
          </a:prstGeom>
        </p:spPr>
        <p:txBody>
          <a:bodyPr lIns="91415" tIns="45708" rIns="91415" bIns="45708">
            <a:noAutofit/>
          </a:bodyPr>
          <a:lstStyle>
            <a:lvl1pPr algn="ctr" defTabSz="91415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>
                <a:solidFill>
                  <a:schemeClr val="bg1"/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3600" dirty="0" smtClean="0">
                <a:latin typeface="+mn-lt"/>
                <a:ea typeface="+mn-ea"/>
                <a:cs typeface="+mn-ea"/>
                <a:sym typeface="+mn-lt"/>
              </a:rPr>
              <a:t>目录页</a:t>
            </a:r>
            <a:endParaRPr lang="zh-CN" altLang="en-US" sz="36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87081" y="4294149"/>
            <a:ext cx="2759463" cy="1705013"/>
            <a:chOff x="287081" y="4294149"/>
            <a:chExt cx="2759463" cy="1705013"/>
          </a:xfrm>
        </p:grpSpPr>
        <p:sp>
          <p:nvSpPr>
            <p:cNvPr id="40" name="矩形 39"/>
            <p:cNvSpPr/>
            <p:nvPr/>
          </p:nvSpPr>
          <p:spPr>
            <a:xfrm>
              <a:off x="813766" y="4294149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教学背景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 Placeholder 5"/>
            <p:cNvSpPr txBox="1">
              <a:spLocks/>
            </p:cNvSpPr>
            <p:nvPr/>
          </p:nvSpPr>
          <p:spPr>
            <a:xfrm>
              <a:off x="287081" y="4854279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33278" y="4297551"/>
            <a:ext cx="2759463" cy="1705013"/>
            <a:chOff x="3133278" y="4297551"/>
            <a:chExt cx="2759463" cy="1705013"/>
          </a:xfrm>
        </p:grpSpPr>
        <p:sp>
          <p:nvSpPr>
            <p:cNvPr id="46" name="矩形 45"/>
            <p:cNvSpPr/>
            <p:nvPr/>
          </p:nvSpPr>
          <p:spPr>
            <a:xfrm>
              <a:off x="3628067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教学分析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Text Placeholder 5"/>
            <p:cNvSpPr txBox="1">
              <a:spLocks/>
            </p:cNvSpPr>
            <p:nvPr/>
          </p:nvSpPr>
          <p:spPr>
            <a:xfrm>
              <a:off x="3133278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28335" y="4297551"/>
            <a:ext cx="2759463" cy="1705013"/>
            <a:chOff x="6128335" y="4297551"/>
            <a:chExt cx="2759463" cy="1705013"/>
          </a:xfrm>
        </p:grpSpPr>
        <p:sp>
          <p:nvSpPr>
            <p:cNvPr id="53" name="矩形 52"/>
            <p:cNvSpPr/>
            <p:nvPr/>
          </p:nvSpPr>
          <p:spPr>
            <a:xfrm>
              <a:off x="6765077" y="4297551"/>
              <a:ext cx="182614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教学过程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 Placeholder 5"/>
            <p:cNvSpPr txBox="1">
              <a:spLocks/>
            </p:cNvSpPr>
            <p:nvPr/>
          </p:nvSpPr>
          <p:spPr>
            <a:xfrm>
              <a:off x="6128335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963901" y="4297551"/>
            <a:ext cx="2759463" cy="1705013"/>
            <a:chOff x="8963901" y="4297551"/>
            <a:chExt cx="2759463" cy="1705013"/>
          </a:xfrm>
        </p:grpSpPr>
        <p:sp>
          <p:nvSpPr>
            <p:cNvPr id="60" name="矩形 59"/>
            <p:cNvSpPr/>
            <p:nvPr/>
          </p:nvSpPr>
          <p:spPr>
            <a:xfrm>
              <a:off x="9607543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教学效果</a:t>
              </a:r>
              <a:endParaRPr lang="zh-CN" altLang="en-US" sz="3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Text Placeholder 5"/>
            <p:cNvSpPr txBox="1">
              <a:spLocks/>
            </p:cNvSpPr>
            <p:nvPr/>
          </p:nvSpPr>
          <p:spPr>
            <a:xfrm>
              <a:off x="8963901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74578" y="2446144"/>
            <a:ext cx="1556194" cy="1556194"/>
            <a:chOff x="9674578" y="2446144"/>
            <a:chExt cx="1556194" cy="1556194"/>
          </a:xfrm>
        </p:grpSpPr>
        <p:grpSp>
          <p:nvGrpSpPr>
            <p:cNvPr id="58" name="组合 57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43955" y="2446144"/>
            <a:ext cx="1556194" cy="1556194"/>
            <a:chOff x="3843955" y="2446144"/>
            <a:chExt cx="1556194" cy="1556194"/>
          </a:xfrm>
        </p:grpSpPr>
        <p:grpSp>
          <p:nvGrpSpPr>
            <p:cNvPr id="44" name="组合 4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50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839012" y="2446144"/>
            <a:ext cx="1556194" cy="1556194"/>
            <a:chOff x="6839012" y="2446144"/>
            <a:chExt cx="1556194" cy="1556194"/>
          </a:xfrm>
        </p:grpSpPr>
        <p:grpSp>
          <p:nvGrpSpPr>
            <p:cNvPr id="51" name="组合 5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5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3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7758" y="2442742"/>
            <a:ext cx="1556194" cy="1556194"/>
            <a:chOff x="997758" y="2442742"/>
            <a:chExt cx="1556194" cy="1556194"/>
          </a:xfrm>
        </p:grpSpPr>
        <p:grpSp>
          <p:nvGrpSpPr>
            <p:cNvPr id="36" name="组合 35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32245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cs typeface="+mn-ea"/>
                <a:sym typeface="+mn-lt"/>
              </a:rPr>
              <a:t>教学背景</a:t>
            </a:r>
            <a:endParaRPr lang="zh-CN" altLang="en-US" sz="4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2886401" y="2317125"/>
            <a:ext cx="1890261" cy="1890261"/>
            <a:chOff x="997758" y="2442742"/>
            <a:chExt cx="1556194" cy="1556194"/>
          </a:xfrm>
        </p:grpSpPr>
        <p:grpSp>
          <p:nvGrpSpPr>
            <p:cNvPr id="43" name="组合 42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教程地位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教学目标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情分析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569521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教学重点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350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951011" y="2412503"/>
            <a:ext cx="5989660" cy="2988316"/>
            <a:chOff x="4578925" y="1582650"/>
            <a:chExt cx="4492245" cy="2241237"/>
          </a:xfrm>
        </p:grpSpPr>
        <p:sp>
          <p:nvSpPr>
            <p:cNvPr id="9" name="文本框 8"/>
            <p:cNvSpPr txBox="1"/>
            <p:nvPr/>
          </p:nvSpPr>
          <p:spPr>
            <a:xfrm>
              <a:off x="4578926" y="1582650"/>
              <a:ext cx="34494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地位和作用</a:t>
              </a:r>
              <a:endParaRPr lang="zh-CN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578926" y="1914257"/>
              <a:ext cx="4433456" cy="590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78925" y="2646642"/>
              <a:ext cx="4492245" cy="1177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 “ 圆柱的截交线 ”是第二节中的重点内容。培养学生分析解决问题的能力和空间想像能力，在知识的体系上有承上启下的作用。 </a:t>
              </a:r>
            </a:p>
          </p:txBody>
        </p:sp>
      </p:grpSp>
      <p:sp>
        <p:nvSpPr>
          <p:cNvPr id="13" name="椭圆 12"/>
          <p:cNvSpPr>
            <a:spLocks noChangeAspect="1"/>
          </p:cNvSpPr>
          <p:nvPr/>
        </p:nvSpPr>
        <p:spPr>
          <a:xfrm>
            <a:off x="347827" y="1862456"/>
            <a:ext cx="5289975" cy="378819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 w="190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254000" dist="254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圆角矩形 13"/>
          <p:cNvSpPr>
            <a:spLocks noChangeAspect="1"/>
          </p:cNvSpPr>
          <p:nvPr/>
        </p:nvSpPr>
        <p:spPr>
          <a:xfrm>
            <a:off x="525086" y="1989391"/>
            <a:ext cx="4935457" cy="3534326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rgbClr val="B8BBBC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768925" y="2164008"/>
            <a:ext cx="4447779" cy="31850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2" name="组合 2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6" name="圆角矩形 2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圆角矩形 2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在教程中的地位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18877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圆角矩形 25"/>
          <p:cNvSpPr/>
          <p:nvPr/>
        </p:nvSpPr>
        <p:spPr>
          <a:xfrm>
            <a:off x="8537553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24665" y="2087752"/>
            <a:ext cx="2938602" cy="787440"/>
            <a:chOff x="9087077" y="1527388"/>
            <a:chExt cx="2303707" cy="2303706"/>
          </a:xfrm>
        </p:grpSpPr>
        <p:sp>
          <p:nvSpPr>
            <p:cNvPr id="28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圆角矩形 14"/>
          <p:cNvSpPr/>
          <p:nvPr/>
        </p:nvSpPr>
        <p:spPr>
          <a:xfrm>
            <a:off x="4631997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619109" y="2087752"/>
            <a:ext cx="2938602" cy="787440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圆角矩形 13"/>
          <p:cNvSpPr/>
          <p:nvPr/>
        </p:nvSpPr>
        <p:spPr>
          <a:xfrm>
            <a:off x="687028" y="3064094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74140" y="2105498"/>
            <a:ext cx="2938602" cy="787440"/>
            <a:chOff x="9087077" y="1527388"/>
            <a:chExt cx="2303707" cy="2303706"/>
          </a:xfrm>
        </p:grpSpPr>
        <p:sp>
          <p:nvSpPr>
            <p:cNvPr id="12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4106483" y="1779187"/>
            <a:ext cx="10583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8006291" y="1779187"/>
            <a:ext cx="8467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45901" y="2283203"/>
            <a:ext cx="25950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一、学习状况</a:t>
            </a:r>
          </a:p>
        </p:txBody>
      </p:sp>
      <p:sp>
        <p:nvSpPr>
          <p:cNvPr id="18" name="文本框 92"/>
          <p:cNvSpPr txBox="1">
            <a:spLocks noChangeArrowheads="1"/>
          </p:cNvSpPr>
          <p:nvPr/>
        </p:nvSpPr>
        <p:spPr bwMode="auto">
          <a:xfrm>
            <a:off x="4862005" y="2283203"/>
            <a:ext cx="24528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二、学生情况</a:t>
            </a:r>
          </a:p>
        </p:txBody>
      </p:sp>
      <p:sp>
        <p:nvSpPr>
          <p:cNvPr id="19" name="文本框 94"/>
          <p:cNvSpPr txBox="1">
            <a:spLocks noChangeArrowheads="1"/>
          </p:cNvSpPr>
          <p:nvPr/>
        </p:nvSpPr>
        <p:spPr bwMode="auto">
          <a:xfrm>
            <a:off x="8777302" y="2283203"/>
            <a:ext cx="24333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三、解决对策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60299" y="3122746"/>
            <a:ext cx="2808816" cy="1816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、学生已经学习了截交线的性质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、特点和平面立体截交线的画法。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744850" y="3088880"/>
            <a:ext cx="279345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、化安班，专业课以管工和冷作工为主。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、学生学习抽象理论知识存在为难的情绪，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、学生思维活跃，尝试欲望强烈。 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651588" y="3103696"/>
            <a:ext cx="2939949" cy="138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、营造氛围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、激发兴趣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、分层兼顾</a:t>
            </a:r>
            <a:endParaRPr lang="zh-CN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学情分析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29819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5" grpId="0" animBg="1"/>
      <p:bldP spid="1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8"/>
          <p:cNvSpPr>
            <a:spLocks noChangeShapeType="1"/>
          </p:cNvSpPr>
          <p:nvPr/>
        </p:nvSpPr>
        <p:spPr bwMode="ltGray">
          <a:xfrm>
            <a:off x="1885566" y="2266158"/>
            <a:ext cx="0" cy="4032249"/>
          </a:xfrm>
          <a:prstGeom prst="line">
            <a:avLst/>
          </a:prstGeom>
          <a:noFill/>
          <a:ln w="1270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Line 18"/>
          <p:cNvSpPr>
            <a:spLocks noChangeShapeType="1"/>
          </p:cNvSpPr>
          <p:nvPr/>
        </p:nvSpPr>
        <p:spPr bwMode="auto">
          <a:xfrm flipV="1">
            <a:off x="2087615" y="2816490"/>
            <a:ext cx="8928100" cy="23283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Line 19"/>
          <p:cNvSpPr>
            <a:spLocks noChangeShapeType="1"/>
          </p:cNvSpPr>
          <p:nvPr/>
        </p:nvSpPr>
        <p:spPr bwMode="auto">
          <a:xfrm flipV="1">
            <a:off x="2057982" y="4569090"/>
            <a:ext cx="8957733" cy="25400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Line 20"/>
          <p:cNvSpPr>
            <a:spLocks noChangeShapeType="1"/>
          </p:cNvSpPr>
          <p:nvPr/>
        </p:nvSpPr>
        <p:spPr bwMode="auto">
          <a:xfrm flipV="1">
            <a:off x="2085499" y="6393657"/>
            <a:ext cx="8957733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1080" y="3327393"/>
            <a:ext cx="2528972" cy="717590"/>
            <a:chOff x="621080" y="3189168"/>
            <a:chExt cx="2528972" cy="717590"/>
          </a:xfrm>
        </p:grpSpPr>
        <p:grpSp>
          <p:nvGrpSpPr>
            <p:cNvPr id="25" name="组合 24"/>
            <p:cNvGrpSpPr/>
            <p:nvPr/>
          </p:nvGrpSpPr>
          <p:grpSpPr>
            <a:xfrm>
              <a:off x="621080" y="3189168"/>
              <a:ext cx="2528972" cy="717590"/>
              <a:chOff x="9087077" y="1527388"/>
              <a:chExt cx="2303707" cy="2303706"/>
            </a:xfrm>
          </p:grpSpPr>
          <p:sp>
            <p:nvSpPr>
              <p:cNvPr id="26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Text Box 22"/>
            <p:cNvSpPr txBox="1">
              <a:spLocks noChangeArrowheads="1"/>
            </p:cNvSpPr>
            <p:nvPr/>
          </p:nvSpPr>
          <p:spPr bwMode="invGray">
            <a:xfrm>
              <a:off x="1052853" y="3328318"/>
              <a:ext cx="1665427" cy="502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能力目标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1080" y="4989724"/>
            <a:ext cx="2528972" cy="717590"/>
            <a:chOff x="621080" y="4851499"/>
            <a:chExt cx="2528972" cy="717590"/>
          </a:xfrm>
        </p:grpSpPr>
        <p:grpSp>
          <p:nvGrpSpPr>
            <p:cNvPr id="28" name="组合 27"/>
            <p:cNvGrpSpPr/>
            <p:nvPr/>
          </p:nvGrpSpPr>
          <p:grpSpPr>
            <a:xfrm>
              <a:off x="621080" y="4851499"/>
              <a:ext cx="2528972" cy="717590"/>
              <a:chOff x="9087077" y="1527388"/>
              <a:chExt cx="2303707" cy="2303706"/>
            </a:xfrm>
          </p:grpSpPr>
          <p:sp>
            <p:nvSpPr>
              <p:cNvPr id="29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Text Box 23"/>
            <p:cNvSpPr txBox="1">
              <a:spLocks noChangeArrowheads="1"/>
            </p:cNvSpPr>
            <p:nvPr/>
          </p:nvSpPr>
          <p:spPr bwMode="invGray">
            <a:xfrm>
              <a:off x="1052853" y="4977199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情感目标</a:t>
              </a:r>
            </a:p>
          </p:txBody>
        </p:sp>
      </p:grpSp>
      <p:sp>
        <p:nvSpPr>
          <p:cNvPr id="13" name="Rectangle 24"/>
          <p:cNvSpPr>
            <a:spLocks noChangeArrowheads="1"/>
          </p:cNvSpPr>
          <p:nvPr/>
        </p:nvSpPr>
        <p:spPr bwMode="invGray">
          <a:xfrm>
            <a:off x="3239082" y="1905092"/>
            <a:ext cx="73238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掌握圆柱截交线的画法，了解圆柱展开图的相关知识。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3239082" y="3324066"/>
            <a:ext cx="6986089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通过本课题的学习，提高学生分析、解决问题的能力，为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以后学习组合体的</a:t>
            </a: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知识和专业课打下基础。</a:t>
            </a:r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invGray">
          <a:xfrm>
            <a:off x="3239082" y="4909430"/>
            <a:ext cx="7083751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通过课堂交流，培养学生的创新精神、合作意识以及严谨踏实的学习习惯和精益求精的工作态度。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21080" y="1714950"/>
            <a:ext cx="2528972" cy="717590"/>
            <a:chOff x="621080" y="1576725"/>
            <a:chExt cx="2528972" cy="717590"/>
          </a:xfrm>
        </p:grpSpPr>
        <p:grpSp>
          <p:nvGrpSpPr>
            <p:cNvPr id="22" name="组合 21"/>
            <p:cNvGrpSpPr/>
            <p:nvPr/>
          </p:nvGrpSpPr>
          <p:grpSpPr>
            <a:xfrm>
              <a:off x="621080" y="1576725"/>
              <a:ext cx="2528972" cy="717590"/>
              <a:chOff x="9087077" y="1527388"/>
              <a:chExt cx="2303707" cy="2303706"/>
            </a:xfrm>
          </p:grpSpPr>
          <p:sp>
            <p:nvSpPr>
              <p:cNvPr id="23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 Box 21"/>
            <p:cNvSpPr txBox="1">
              <a:spLocks noChangeArrowheads="1"/>
            </p:cNvSpPr>
            <p:nvPr/>
          </p:nvSpPr>
          <p:spPr bwMode="invGray">
            <a:xfrm>
              <a:off x="1052853" y="1694251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知识目标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2" name="组合 3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6" name="圆角矩形 3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圆角矩形 3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教学目标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15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3915306" y="3212551"/>
            <a:ext cx="7558462" cy="898761"/>
            <a:chOff x="9087077" y="1527388"/>
            <a:chExt cx="2303707" cy="2303706"/>
          </a:xfrm>
        </p:grpSpPr>
        <p:sp>
          <p:nvSpPr>
            <p:cNvPr id="5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7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915306" y="4636234"/>
            <a:ext cx="7558462" cy="898761"/>
            <a:chOff x="9087077" y="1527388"/>
            <a:chExt cx="2303707" cy="2303706"/>
          </a:xfrm>
        </p:grpSpPr>
        <p:sp>
          <p:nvSpPr>
            <p:cNvPr id="5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0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44205" y="1802467"/>
            <a:ext cx="7558462" cy="898761"/>
            <a:chOff x="9087077" y="1527388"/>
            <a:chExt cx="2303707" cy="2303706"/>
          </a:xfrm>
        </p:grpSpPr>
        <p:sp>
          <p:nvSpPr>
            <p:cNvPr id="5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4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" name="文本框 6"/>
          <p:cNvSpPr txBox="1"/>
          <p:nvPr/>
        </p:nvSpPr>
        <p:spPr bwMode="auto">
          <a:xfrm>
            <a:off x="4334151" y="1966516"/>
            <a:ext cx="5805530" cy="543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圆柱截交线的分析方法及画法。 </a:t>
            </a:r>
            <a:endParaRPr lang="en-US" altLang="zh-CN" sz="26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4312482" y="3341404"/>
            <a:ext cx="6760072" cy="542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截平面倾斜于圆柱轴线时截交线的画法。 </a:t>
            </a: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4312482" y="4817850"/>
            <a:ext cx="7086188" cy="4979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通过对模型的观察及动手操作，加深对投影的理解。 </a:t>
            </a: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2890761" y="2268864"/>
            <a:ext cx="1024545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2890760" y="3677354"/>
            <a:ext cx="1008000" cy="1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>
            <a:stCxn id="16" idx="3"/>
          </p:cNvCxnSpPr>
          <p:nvPr/>
        </p:nvCxnSpPr>
        <p:spPr>
          <a:xfrm>
            <a:off x="2876800" y="5070535"/>
            <a:ext cx="1015819" cy="15424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237875" y="1802467"/>
            <a:ext cx="1682019" cy="901951"/>
            <a:chOff x="1237875" y="1802467"/>
            <a:chExt cx="1682019" cy="901951"/>
          </a:xfrm>
        </p:grpSpPr>
        <p:grpSp>
          <p:nvGrpSpPr>
            <p:cNvPr id="33" name="组合 32"/>
            <p:cNvGrpSpPr/>
            <p:nvPr/>
          </p:nvGrpSpPr>
          <p:grpSpPr>
            <a:xfrm>
              <a:off x="1237875" y="1802467"/>
              <a:ext cx="1682019" cy="901951"/>
              <a:chOff x="9087077" y="1527388"/>
              <a:chExt cx="2303707" cy="2303706"/>
            </a:xfrm>
          </p:grpSpPr>
          <p:sp>
            <p:nvSpPr>
              <p:cNvPr id="35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 bwMode="auto">
            <a:xfrm>
              <a:off x="1427602" y="1981606"/>
              <a:ext cx="1302564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重点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37875" y="3182848"/>
            <a:ext cx="1682019" cy="901951"/>
            <a:chOff x="1237875" y="3182848"/>
            <a:chExt cx="1682019" cy="901951"/>
          </a:xfrm>
        </p:grpSpPr>
        <p:grpSp>
          <p:nvGrpSpPr>
            <p:cNvPr id="37" name="组合 36"/>
            <p:cNvGrpSpPr/>
            <p:nvPr/>
          </p:nvGrpSpPr>
          <p:grpSpPr>
            <a:xfrm>
              <a:off x="1237875" y="3182848"/>
              <a:ext cx="1682019" cy="901951"/>
              <a:chOff x="9087077" y="1527388"/>
              <a:chExt cx="2303707" cy="2303706"/>
            </a:xfrm>
          </p:grpSpPr>
          <p:sp>
            <p:nvSpPr>
              <p:cNvPr id="38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 bwMode="auto">
            <a:xfrm>
              <a:off x="1428554" y="3390095"/>
              <a:ext cx="1300660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难点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7875" y="4604784"/>
            <a:ext cx="1682019" cy="901951"/>
            <a:chOff x="1237875" y="4604784"/>
            <a:chExt cx="1682019" cy="901951"/>
          </a:xfrm>
        </p:grpSpPr>
        <p:grpSp>
          <p:nvGrpSpPr>
            <p:cNvPr id="40" name="组合 39"/>
            <p:cNvGrpSpPr/>
            <p:nvPr/>
          </p:nvGrpSpPr>
          <p:grpSpPr>
            <a:xfrm>
              <a:off x="1237875" y="4604784"/>
              <a:ext cx="1682019" cy="901951"/>
              <a:chOff x="9087077" y="1527388"/>
              <a:chExt cx="2303707" cy="2303706"/>
            </a:xfrm>
          </p:grpSpPr>
          <p:sp>
            <p:nvSpPr>
              <p:cNvPr id="41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 bwMode="auto">
            <a:xfrm>
              <a:off x="1280968" y="4798697"/>
              <a:ext cx="1595832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关键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62" name="组合 6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66" name="圆角矩形 6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圆角矩形 6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教学重点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31845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904662" y="2326255"/>
            <a:ext cx="1872000" cy="1872000"/>
            <a:chOff x="3843955" y="2446144"/>
            <a:chExt cx="1556194" cy="1556194"/>
          </a:xfrm>
        </p:grpSpPr>
        <p:grpSp>
          <p:nvGrpSpPr>
            <p:cNvPr id="14" name="组合 1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17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2"/>
                </a:solidFill>
                <a:cs typeface="+mn-ea"/>
                <a:sym typeface="+mn-lt"/>
              </a:rPr>
              <a:t>教学分析</a:t>
            </a:r>
            <a:endParaRPr lang="zh-CN" altLang="en-US" sz="4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教法分析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学法指导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222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089038" y="3281236"/>
            <a:ext cx="1584000" cy="1584000"/>
            <a:chOff x="1089038" y="3037394"/>
            <a:chExt cx="1584000" cy="1584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1089038" y="3037394"/>
              <a:ext cx="1584000" cy="1584000"/>
              <a:chOff x="1120937" y="2943348"/>
              <a:chExt cx="1512000" cy="1512000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 rot="10800000">
                <a:off x="1120937" y="2943348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0800000">
                <a:off x="1282937" y="3105348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1"/>
                  </a:gs>
                  <a:gs pos="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4"/>
            <p:cNvSpPr txBox="1">
              <a:spLocks noChangeArrowheads="1"/>
            </p:cNvSpPr>
            <p:nvPr/>
          </p:nvSpPr>
          <p:spPr bwMode="auto">
            <a:xfrm>
              <a:off x="1126453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形势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新颖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90941" y="3281236"/>
            <a:ext cx="1584000" cy="1584000"/>
            <a:chOff x="3790941" y="3037394"/>
            <a:chExt cx="1584000" cy="1584000"/>
          </a:xfrm>
        </p:grpSpPr>
        <p:grpSp>
          <p:nvGrpSpPr>
            <p:cNvPr id="27" name="组合 26"/>
            <p:cNvGrpSpPr/>
            <p:nvPr/>
          </p:nvGrpSpPr>
          <p:grpSpPr>
            <a:xfrm>
              <a:off x="3790941" y="3037394"/>
              <a:ext cx="1584000" cy="1584000"/>
              <a:chOff x="3783696" y="5598440"/>
              <a:chExt cx="1512000" cy="1512000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783696" y="5598440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945696" y="5760440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2"/>
                  </a:gs>
                  <a:gs pos="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12"/>
            <p:cNvSpPr txBox="1">
              <a:spLocks noChangeArrowheads="1"/>
            </p:cNvSpPr>
            <p:nvPr/>
          </p:nvSpPr>
          <p:spPr bwMode="auto">
            <a:xfrm>
              <a:off x="3878119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因材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施教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544874" y="3281236"/>
            <a:ext cx="1584000" cy="1584000"/>
            <a:chOff x="6544874" y="3037394"/>
            <a:chExt cx="1584000" cy="1584000"/>
          </a:xfrm>
        </p:grpSpPr>
        <p:grpSp>
          <p:nvGrpSpPr>
            <p:cNvPr id="30" name="组合 29"/>
            <p:cNvGrpSpPr/>
            <p:nvPr/>
          </p:nvGrpSpPr>
          <p:grpSpPr>
            <a:xfrm>
              <a:off x="6544874" y="3037394"/>
              <a:ext cx="1584000" cy="1584000"/>
              <a:chOff x="5586949" y="5661232"/>
              <a:chExt cx="1512000" cy="1512000"/>
            </a:xfrm>
          </p:grpSpPr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5586949" y="5661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0800000">
                <a:off x="5748949" y="5823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文本框 13"/>
            <p:cNvSpPr txBox="1">
              <a:spLocks noChangeArrowheads="1"/>
            </p:cNvSpPr>
            <p:nvPr/>
          </p:nvSpPr>
          <p:spPr bwMode="auto">
            <a:xfrm>
              <a:off x="6631903" y="3372795"/>
              <a:ext cx="1468967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循序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渐进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94276" y="3281236"/>
            <a:ext cx="1584000" cy="1584000"/>
            <a:chOff x="9294276" y="3037394"/>
            <a:chExt cx="1584000" cy="1584000"/>
          </a:xfrm>
        </p:grpSpPr>
        <p:grpSp>
          <p:nvGrpSpPr>
            <p:cNvPr id="33" name="组合 32"/>
            <p:cNvGrpSpPr/>
            <p:nvPr/>
          </p:nvGrpSpPr>
          <p:grpSpPr>
            <a:xfrm>
              <a:off x="9294276" y="3037394"/>
              <a:ext cx="1584000" cy="1584000"/>
              <a:chOff x="7637452" y="5715565"/>
              <a:chExt cx="1512000" cy="1512000"/>
            </a:xfrm>
          </p:grpSpPr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7637452" y="5715565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0800000">
                <a:off x="7799452" y="5877565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4"/>
                  </a:gs>
                  <a:gs pos="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14"/>
            <p:cNvSpPr txBox="1">
              <a:spLocks noChangeArrowheads="1"/>
            </p:cNvSpPr>
            <p:nvPr/>
          </p:nvSpPr>
          <p:spPr bwMode="auto">
            <a:xfrm>
              <a:off x="9383569" y="3372795"/>
              <a:ext cx="1471083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分层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兼顾</a:t>
              </a:r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2597536" y="3473072"/>
            <a:ext cx="12170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6"/>
          <p:cNvSpPr txBox="1">
            <a:spLocks noChangeArrowheads="1"/>
          </p:cNvSpPr>
          <p:nvPr/>
        </p:nvSpPr>
        <p:spPr bwMode="auto">
          <a:xfrm>
            <a:off x="5378836" y="3473072"/>
            <a:ext cx="1219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7"/>
          <p:cNvSpPr txBox="1">
            <a:spLocks noChangeArrowheads="1"/>
          </p:cNvSpPr>
          <p:nvPr/>
        </p:nvSpPr>
        <p:spPr bwMode="auto">
          <a:xfrm>
            <a:off x="8162253" y="3473072"/>
            <a:ext cx="12170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2116183" y="1893086"/>
            <a:ext cx="8176267" cy="63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三段式教学法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=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尝试法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演示法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任务驱动法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教法分析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5315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6681121" y="4938248"/>
            <a:ext cx="3769165" cy="672975"/>
          </a:xfrm>
          <a:prstGeom prst="round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681121" y="1932525"/>
            <a:ext cx="3769165" cy="672975"/>
          </a:xfrm>
          <a:prstGeom prst="round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6681121" y="3936341"/>
            <a:ext cx="3769165" cy="672975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6681121" y="2934433"/>
            <a:ext cx="3769165" cy="672975"/>
          </a:xfrm>
          <a:prstGeom prst="round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107677" y="1651500"/>
            <a:ext cx="3953782" cy="3953778"/>
            <a:chOff x="9087077" y="1527388"/>
            <a:chExt cx="2303707" cy="2303706"/>
          </a:xfrm>
        </p:grpSpPr>
        <p:sp>
          <p:nvSpPr>
            <p:cNvPr id="32" name="椭圆 33"/>
            <p:cNvSpPr/>
            <p:nvPr/>
          </p:nvSpPr>
          <p:spPr>
            <a:xfrm>
              <a:off x="9087077" y="1527388"/>
              <a:ext cx="2303707" cy="2303706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椭圆 34"/>
            <p:cNvSpPr/>
            <p:nvPr/>
          </p:nvSpPr>
          <p:spPr>
            <a:xfrm>
              <a:off x="9508502" y="1948814"/>
              <a:ext cx="1460857" cy="1460855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" name="Line 3"/>
          <p:cNvSpPr>
            <a:spLocks noChangeShapeType="1"/>
          </p:cNvSpPr>
          <p:nvPr/>
        </p:nvSpPr>
        <p:spPr bwMode="auto">
          <a:xfrm flipH="1">
            <a:off x="5769859" y="2070101"/>
            <a:ext cx="6349" cy="3397251"/>
          </a:xfrm>
          <a:prstGeom prst="line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ltGray">
          <a:xfrm>
            <a:off x="6759499" y="2015569"/>
            <a:ext cx="39911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读中学：探索发现。 </a:t>
            </a:r>
          </a:p>
        </p:txBody>
      </p:sp>
      <p:sp>
        <p:nvSpPr>
          <p:cNvPr id="26" name="Rectangle 20"/>
          <p:cNvSpPr>
            <a:spLocks noChangeArrowheads="1"/>
          </p:cNvSpPr>
          <p:nvPr/>
        </p:nvSpPr>
        <p:spPr bwMode="ltGray">
          <a:xfrm>
            <a:off x="6759499" y="3056969"/>
            <a:ext cx="402796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问中学：思考质疑。 </a:t>
            </a: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ltGray">
          <a:xfrm>
            <a:off x="6759499" y="4036986"/>
            <a:ext cx="39895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动中学：锻炼能力。 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ltGray">
          <a:xfrm>
            <a:off x="6759498" y="5023353"/>
            <a:ext cx="388079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练中学：巩固提高。 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ltGray">
          <a:xfrm>
            <a:off x="2248882" y="3380319"/>
            <a:ext cx="1600068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乐学 会学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善学 志学</a:t>
            </a:r>
          </a:p>
          <a:p>
            <a:pPr eaLnBrk="1" hangingPunct="1">
              <a:lnSpc>
                <a:spcPct val="140000"/>
              </a:lnSpc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ltGray">
          <a:xfrm rot="18801467">
            <a:off x="1400099" y="25717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读中学</a:t>
            </a:r>
          </a:p>
        </p:txBody>
      </p:sp>
      <p:sp>
        <p:nvSpPr>
          <p:cNvPr id="16" name="WordArt 13"/>
          <p:cNvSpPr>
            <a:spLocks noChangeArrowheads="1" noChangeShapeType="1" noTextEdit="1"/>
          </p:cNvSpPr>
          <p:nvPr/>
        </p:nvSpPr>
        <p:spPr bwMode="ltGray">
          <a:xfrm rot="2899341">
            <a:off x="3438448" y="252711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问中学</a:t>
            </a:r>
          </a:p>
        </p:txBody>
      </p:sp>
      <p:sp>
        <p:nvSpPr>
          <p:cNvPr id="17" name="WordArt 14"/>
          <p:cNvSpPr>
            <a:spLocks noChangeArrowheads="1" noChangeShapeType="1" noTextEdit="1"/>
          </p:cNvSpPr>
          <p:nvPr/>
        </p:nvSpPr>
        <p:spPr bwMode="ltGray">
          <a:xfrm rot="18793077">
            <a:off x="3571799" y="4584511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动中学</a:t>
            </a:r>
          </a:p>
        </p:txBody>
      </p:sp>
      <p:sp>
        <p:nvSpPr>
          <p:cNvPr id="18" name="WordArt 15"/>
          <p:cNvSpPr>
            <a:spLocks noChangeArrowheads="1" noChangeShapeType="1" noTextEdit="1"/>
          </p:cNvSpPr>
          <p:nvPr/>
        </p:nvSpPr>
        <p:spPr bwMode="ltGray">
          <a:xfrm rot="2899341">
            <a:off x="1406451" y="46316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练中学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ltGray">
          <a:xfrm>
            <a:off x="2509041" y="2865969"/>
            <a:ext cx="109630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 的</a:t>
            </a:r>
          </a:p>
        </p:txBody>
      </p:sp>
      <p:sp>
        <p:nvSpPr>
          <p:cNvPr id="20" name="Line 32"/>
          <p:cNvSpPr>
            <a:spLocks noChangeShapeType="1"/>
          </p:cNvSpPr>
          <p:nvPr/>
        </p:nvSpPr>
        <p:spPr bwMode="auto">
          <a:xfrm>
            <a:off x="2439961" y="3414185"/>
            <a:ext cx="1248000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7" name="组合 4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1" name="圆角矩形 50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0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学法指导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659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4" grpId="0" animBg="1"/>
      <p:bldP spid="36" grpId="0" animBg="1"/>
      <p:bldP spid="37" grpId="0" animBg="1"/>
      <p:bldP spid="4" grpId="0" animBg="1"/>
      <p:bldP spid="28" grpId="0"/>
      <p:bldP spid="26" grpId="0"/>
      <p:bldP spid="24" grpId="0"/>
      <p:bldP spid="22" grpId="0"/>
      <p:bldP spid="9" grpId="0"/>
      <p:bldP spid="1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2904661" y="2347662"/>
            <a:ext cx="1872000" cy="1872000"/>
            <a:chOff x="6839012" y="2446144"/>
            <a:chExt cx="1556194" cy="1556194"/>
          </a:xfrm>
        </p:grpSpPr>
        <p:grpSp>
          <p:nvGrpSpPr>
            <p:cNvPr id="31" name="组合 3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3"/>
                </a:solidFill>
                <a:cs typeface="+mn-ea"/>
                <a:sym typeface="+mn-lt"/>
              </a:rPr>
              <a:t>教学过程</a:t>
            </a:r>
            <a:endParaRPr lang="zh-CN" altLang="en-US" sz="4400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教学过程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出示目标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导入新课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367498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自主学习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764034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合作探究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764034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课题总结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431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594585" y="4577398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8445987" y="4661289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443124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 noChangeArrowheads="1"/>
          </p:cNvSpPr>
          <p:nvPr/>
        </p:nvSpPr>
        <p:spPr bwMode="auto">
          <a:xfrm>
            <a:off x="5439672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" name="AutoShape 22"/>
          <p:cNvSpPr>
            <a:spLocks noChangeArrowheads="1"/>
          </p:cNvSpPr>
          <p:nvPr/>
        </p:nvSpPr>
        <p:spPr bwMode="auto">
          <a:xfrm>
            <a:off x="10319489" y="3260623"/>
            <a:ext cx="183961" cy="955309"/>
          </a:xfrm>
          <a:prstGeom prst="downArrow">
            <a:avLst>
              <a:gd name="adj1" fmla="val 50000"/>
              <a:gd name="adj2" fmla="val 129825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8392733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9982" y="2256147"/>
            <a:ext cx="1964375" cy="1079461"/>
            <a:chOff x="9087077" y="1527388"/>
            <a:chExt cx="2303707" cy="2303706"/>
          </a:xfrm>
        </p:grpSpPr>
        <p:sp>
          <p:nvSpPr>
            <p:cNvPr id="21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531809" y="2256146"/>
            <a:ext cx="1964375" cy="1079461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33754" y="2240051"/>
            <a:ext cx="1964375" cy="1079461"/>
            <a:chOff x="9087077" y="1527388"/>
            <a:chExt cx="2303707" cy="2303706"/>
          </a:xfrm>
        </p:grpSpPr>
        <p:sp>
          <p:nvSpPr>
            <p:cNvPr id="27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455535" y="2221017"/>
            <a:ext cx="1964375" cy="1079461"/>
            <a:chOff x="9087077" y="1527388"/>
            <a:chExt cx="2303707" cy="2303706"/>
          </a:xfrm>
        </p:grpSpPr>
        <p:sp>
          <p:nvSpPr>
            <p:cNvPr id="30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477692" y="4196545"/>
            <a:ext cx="1964375" cy="1079461"/>
            <a:chOff x="9087077" y="1527388"/>
            <a:chExt cx="2303707" cy="2303706"/>
          </a:xfrm>
        </p:grpSpPr>
        <p:sp>
          <p:nvSpPr>
            <p:cNvPr id="3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99387" y="4213538"/>
            <a:ext cx="1964375" cy="1079461"/>
            <a:chOff x="9087077" y="1527388"/>
            <a:chExt cx="2303707" cy="2303706"/>
          </a:xfrm>
        </p:grpSpPr>
        <p:sp>
          <p:nvSpPr>
            <p:cNvPr id="3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54813" y="4213537"/>
            <a:ext cx="1964375" cy="1079461"/>
            <a:chOff x="9087077" y="1527388"/>
            <a:chExt cx="2303707" cy="2303706"/>
          </a:xfrm>
        </p:grpSpPr>
        <p:sp>
          <p:nvSpPr>
            <p:cNvPr id="3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58414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导入新课</a:t>
            </a: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(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２分钟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)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3580693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出示目标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6524075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自主学习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946745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合作探究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（１５分钟）</a:t>
            </a: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9530391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达标测评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6587009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课堂总结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3728347" y="4300993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布置作业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教学过程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94828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7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8" grpId="0" animBg="1"/>
      <p:bldP spid="3" grpId="0"/>
      <p:bldP spid="4" grpId="0"/>
      <p:bldP spid="5" grpId="0"/>
      <p:bldP spid="6" grpId="0"/>
      <p:bldP spid="7" grpId="0"/>
      <p:bldP spid="8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6687" y="1752136"/>
            <a:ext cx="5811839" cy="34480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45362" y="3428536"/>
            <a:ext cx="2970213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10825" y="3428536"/>
            <a:ext cx="2970212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32699" y="5392209"/>
            <a:ext cx="10196644" cy="10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为了激发学生探究的好奇心和学习的兴趣，引起注意，让学生在轻松的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气氛中进入到本课的学习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045362" y="2389858"/>
            <a:ext cx="2396889" cy="790167"/>
            <a:chOff x="6045362" y="2134666"/>
            <a:chExt cx="2396889" cy="790167"/>
          </a:xfrm>
        </p:grpSpPr>
        <p:grpSp>
          <p:nvGrpSpPr>
            <p:cNvPr id="11" name="组合 10"/>
            <p:cNvGrpSpPr/>
            <p:nvPr/>
          </p:nvGrpSpPr>
          <p:grpSpPr>
            <a:xfrm>
              <a:off x="6045362" y="2134666"/>
              <a:ext cx="2396889" cy="790167"/>
              <a:chOff x="9087077" y="1527388"/>
              <a:chExt cx="2303707" cy="2303706"/>
            </a:xfrm>
          </p:grpSpPr>
          <p:sp>
            <p:nvSpPr>
              <p:cNvPr id="12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30"/>
            <p:cNvSpPr txBox="1">
              <a:spLocks noChangeArrowheads="1"/>
            </p:cNvSpPr>
            <p:nvPr/>
          </p:nvSpPr>
          <p:spPr bwMode="auto">
            <a:xfrm>
              <a:off x="6292583" y="2264259"/>
              <a:ext cx="18862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创设情境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16" name="组合 1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导入新课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96222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31"/>
          <p:cNvSpPr txBox="1"/>
          <p:nvPr/>
        </p:nvSpPr>
        <p:spPr>
          <a:xfrm>
            <a:off x="1286597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18" name="TextBox 31"/>
          <p:cNvSpPr txBox="1"/>
          <p:nvPr/>
        </p:nvSpPr>
        <p:spPr>
          <a:xfrm>
            <a:off x="3878167" y="4063999"/>
            <a:ext cx="1878012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31"/>
          <p:cNvSpPr txBox="1"/>
          <p:nvPr/>
        </p:nvSpPr>
        <p:spPr>
          <a:xfrm>
            <a:off x="646814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31"/>
          <p:cNvSpPr txBox="1"/>
          <p:nvPr/>
        </p:nvSpPr>
        <p:spPr>
          <a:xfrm>
            <a:off x="905971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96135" y="1719262"/>
            <a:ext cx="1704975" cy="2330449"/>
            <a:chOff x="1396135" y="1719262"/>
            <a:chExt cx="1704975" cy="2330449"/>
          </a:xfrm>
        </p:grpSpPr>
        <p:cxnSp>
          <p:nvCxnSpPr>
            <p:cNvPr id="13" name="直接箭头连接符 7"/>
            <p:cNvCxnSpPr>
              <a:cxnSpLocks noChangeShapeType="1"/>
            </p:cNvCxnSpPr>
            <p:nvPr/>
          </p:nvCxnSpPr>
          <p:spPr bwMode="auto">
            <a:xfrm>
              <a:off x="2248623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1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环形箭头 14"/>
            <p:cNvSpPr/>
            <p:nvPr/>
          </p:nvSpPr>
          <p:spPr>
            <a:xfrm flipH="1">
              <a:off x="139613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1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759348" y="2405414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87705" y="1719262"/>
            <a:ext cx="1704975" cy="2330449"/>
            <a:chOff x="3987705" y="1719262"/>
            <a:chExt cx="1704975" cy="2330449"/>
          </a:xfrm>
        </p:grpSpPr>
        <p:cxnSp>
          <p:nvCxnSpPr>
            <p:cNvPr id="11" name="直接箭头连接符 5"/>
            <p:cNvCxnSpPr>
              <a:cxnSpLocks noChangeShapeType="1"/>
            </p:cNvCxnSpPr>
            <p:nvPr/>
          </p:nvCxnSpPr>
          <p:spPr bwMode="auto">
            <a:xfrm>
              <a:off x="4839664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环形箭头 16"/>
            <p:cNvSpPr/>
            <p:nvPr/>
          </p:nvSpPr>
          <p:spPr>
            <a:xfrm flipH="1">
              <a:off x="398770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2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l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361793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579275" y="1719262"/>
            <a:ext cx="1703388" cy="2330449"/>
            <a:chOff x="6579275" y="1719262"/>
            <a:chExt cx="1703388" cy="2330449"/>
          </a:xfrm>
        </p:grpSpPr>
        <p:cxnSp>
          <p:nvCxnSpPr>
            <p:cNvPr id="14" name="直接箭头连接符 8"/>
            <p:cNvCxnSpPr>
              <a:cxnSpLocks noChangeShapeType="1"/>
            </p:cNvCxnSpPr>
            <p:nvPr/>
          </p:nvCxnSpPr>
          <p:spPr bwMode="auto">
            <a:xfrm>
              <a:off x="743070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环形箭头 18"/>
            <p:cNvSpPr/>
            <p:nvPr/>
          </p:nvSpPr>
          <p:spPr>
            <a:xfrm flipH="1">
              <a:off x="6579275" y="1719262"/>
              <a:ext cx="1703388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58286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9258" y="1719262"/>
            <a:ext cx="1704975" cy="2330449"/>
            <a:chOff x="9169258" y="1719262"/>
            <a:chExt cx="1704975" cy="2330449"/>
          </a:xfrm>
        </p:grpSpPr>
        <p:cxnSp>
          <p:nvCxnSpPr>
            <p:cNvPr id="12" name="直接箭头连接符 6"/>
            <p:cNvCxnSpPr>
              <a:cxnSpLocks noChangeShapeType="1"/>
            </p:cNvCxnSpPr>
            <p:nvPr/>
          </p:nvCxnSpPr>
          <p:spPr bwMode="auto">
            <a:xfrm>
              <a:off x="1002174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环形箭头 20"/>
            <p:cNvSpPr/>
            <p:nvPr/>
          </p:nvSpPr>
          <p:spPr>
            <a:xfrm flipH="1">
              <a:off x="9169258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4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554780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6" name="组合 3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40" name="圆角矩形 3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圆角矩形 4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出示目标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66678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225397" y="2190607"/>
            <a:ext cx="1828526" cy="1828526"/>
            <a:chOff x="5225397" y="2190607"/>
            <a:chExt cx="1828526" cy="1828526"/>
          </a:xfrm>
        </p:grpSpPr>
        <p:grpSp>
          <p:nvGrpSpPr>
            <p:cNvPr id="25" name="组合 24"/>
            <p:cNvGrpSpPr/>
            <p:nvPr/>
          </p:nvGrpSpPr>
          <p:grpSpPr>
            <a:xfrm>
              <a:off x="5225397" y="2190607"/>
              <a:ext cx="1828526" cy="1828526"/>
              <a:chOff x="1818442" y="5499232"/>
              <a:chExt cx="1512000" cy="1512000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 rot="10800000">
                <a:off x="1818442" y="5499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5"/>
              <p:cNvSpPr>
                <a:spLocks/>
              </p:cNvSpPr>
              <p:nvPr/>
            </p:nvSpPr>
            <p:spPr bwMode="auto">
              <a:xfrm rot="10800000">
                <a:off x="1980442" y="5661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2700000" scaled="0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 bwMode="auto">
            <a:xfrm>
              <a:off x="5482164" y="2590801"/>
              <a:ext cx="1265767" cy="10772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2733" y="1711843"/>
            <a:ext cx="4460336" cy="2706344"/>
            <a:chOff x="702733" y="1711843"/>
            <a:chExt cx="4460336" cy="2706344"/>
          </a:xfrm>
        </p:grpSpPr>
        <p:sp>
          <p:nvSpPr>
            <p:cNvPr id="28" name="右箭头 27"/>
            <p:cNvSpPr/>
            <p:nvPr/>
          </p:nvSpPr>
          <p:spPr bwMode="auto">
            <a:xfrm>
              <a:off x="702733" y="1711843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右箭头 9"/>
            <p:cNvSpPr/>
            <p:nvPr/>
          </p:nvSpPr>
          <p:spPr bwMode="auto">
            <a:xfrm>
              <a:off x="785284" y="1966384"/>
              <a:ext cx="4220633" cy="2190750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 bwMode="auto">
            <a:xfrm>
              <a:off x="702733" y="2590801"/>
              <a:ext cx="3647017" cy="9035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使传授知识和培养能力融为一体</a:t>
              </a:r>
              <a:endParaRPr lang="en-US" altLang="zh-CN" sz="18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扩展练习学生能力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079372" y="1709695"/>
            <a:ext cx="4460336" cy="2706344"/>
            <a:chOff x="7079372" y="1709695"/>
            <a:chExt cx="4460336" cy="2706344"/>
          </a:xfrm>
        </p:grpSpPr>
        <p:sp>
          <p:nvSpPr>
            <p:cNvPr id="29" name="右箭头 28"/>
            <p:cNvSpPr/>
            <p:nvPr/>
          </p:nvSpPr>
          <p:spPr bwMode="auto">
            <a:xfrm flipH="1">
              <a:off x="7079372" y="1709695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右箭头 12"/>
            <p:cNvSpPr/>
            <p:nvPr/>
          </p:nvSpPr>
          <p:spPr bwMode="auto">
            <a:xfrm flipH="1">
              <a:off x="7222067" y="1957917"/>
              <a:ext cx="4222751" cy="2188634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 bwMode="auto">
            <a:xfrm>
              <a:off x="7702552" y="2681817"/>
              <a:ext cx="3824815" cy="7818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本着专业基础课为专业课服务的原则，贯穿“够用、必需”的思想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883834" y="5435600"/>
            <a:ext cx="8424333" cy="5027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6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效果测试：学生抢答和个别提问相结合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89991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699193" y="2575848"/>
            <a:ext cx="2657451" cy="2657451"/>
            <a:chOff x="8580930" y="-45909"/>
            <a:chExt cx="2099808" cy="2099808"/>
          </a:xfrm>
        </p:grpSpPr>
        <p:sp>
          <p:nvSpPr>
            <p:cNvPr id="22" name="椭圆 21"/>
            <p:cNvSpPr/>
            <p:nvPr/>
          </p:nvSpPr>
          <p:spPr>
            <a:xfrm>
              <a:off x="8580930" y="-45909"/>
              <a:ext cx="2099808" cy="2099808"/>
            </a:xfrm>
            <a:prstGeom prst="ellipse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饼形 22"/>
            <p:cNvSpPr/>
            <p:nvPr/>
          </p:nvSpPr>
          <p:spPr>
            <a:xfrm>
              <a:off x="8583721" y="-43118"/>
              <a:ext cx="2094226" cy="2094226"/>
            </a:xfrm>
            <a:prstGeom prst="pie">
              <a:avLst>
                <a:gd name="adj1" fmla="val 10809418"/>
                <a:gd name="adj2" fmla="val 50587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26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8768617" y="141778"/>
              <a:ext cx="1724435" cy="1724435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28575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718733" y="3503855"/>
            <a:ext cx="2650067" cy="6667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7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875618" y="2402417"/>
            <a:ext cx="772583" cy="480483"/>
            <a:chOff x="2847109" y="2029691"/>
            <a:chExt cx="569919" cy="29787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2847109" y="2029691"/>
              <a:ext cx="249828" cy="297873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092252" y="2029691"/>
              <a:ext cx="324776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4648200" y="2209801"/>
            <a:ext cx="238125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合作的基本方式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7139517" y="2180167"/>
            <a:ext cx="0" cy="3649133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7084484" y="23558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49585" y="22055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合作探究方式一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084484" y="30797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49584" y="2929467"/>
            <a:ext cx="28448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合作探究方式二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084484" y="38036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249584" y="3653368"/>
            <a:ext cx="2734733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合作探究方式三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084484" y="45275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49585" y="43772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合作探究方式四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084484" y="52514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49585" y="5101167"/>
            <a:ext cx="41021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合作探究方式五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9" name="组合 28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3" name="圆角矩形 32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圆角矩形 33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合作探究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4455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75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75"/>
                            </p:stCondLst>
                            <p:childTnLst>
                              <p:par>
                                <p:cTn id="2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75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75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25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25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75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75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4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25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625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175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75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2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4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225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 animBg="1"/>
      <p:bldP spid="12" grpId="1" animBg="1"/>
      <p:bldP spid="12" grpId="2" animBg="1"/>
      <p:bldP spid="13" grpId="0"/>
      <p:bldP spid="14" grpId="0" animBg="1"/>
      <p:bldP spid="14" grpId="1" animBg="1"/>
      <p:bldP spid="14" grpId="2" animBg="1"/>
      <p:bldP spid="15" grpId="0"/>
      <p:bldP spid="16" grpId="0" animBg="1"/>
      <p:bldP spid="16" grpId="1" animBg="1"/>
      <p:bldP spid="16" grpId="2" animBg="1"/>
      <p:bldP spid="17" grpId="0"/>
      <p:bldP spid="18" grpId="0" animBg="1"/>
      <p:bldP spid="18" grpId="1" animBg="1"/>
      <p:bldP spid="18" grpId="2" animBg="1"/>
      <p:bldP spid="19" grpId="0"/>
      <p:bldP spid="20" grpId="0" animBg="1"/>
      <p:bldP spid="20" grpId="1" animBg="1"/>
      <p:bldP spid="20" grpId="2" animBg="1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61462" y="3209378"/>
            <a:ext cx="1065555" cy="1065555"/>
            <a:chOff x="1561462" y="3209378"/>
            <a:chExt cx="1065555" cy="1065555"/>
          </a:xfrm>
        </p:grpSpPr>
        <p:grpSp>
          <p:nvGrpSpPr>
            <p:cNvPr id="81" name="组合 80"/>
            <p:cNvGrpSpPr/>
            <p:nvPr/>
          </p:nvGrpSpPr>
          <p:grpSpPr>
            <a:xfrm>
              <a:off x="1561462" y="3209378"/>
              <a:ext cx="1065555" cy="1065555"/>
              <a:chOff x="603281" y="217863"/>
              <a:chExt cx="1784707" cy="1784707"/>
            </a:xfrm>
          </p:grpSpPr>
          <p:grpSp>
            <p:nvGrpSpPr>
              <p:cNvPr id="82" name="组合 81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84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3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1" name="Group 59"/>
            <p:cNvGrpSpPr/>
            <p:nvPr/>
          </p:nvGrpSpPr>
          <p:grpSpPr>
            <a:xfrm>
              <a:off x="1862467" y="3521030"/>
              <a:ext cx="464344" cy="465138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2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587294" y="3196952"/>
            <a:ext cx="1065555" cy="1065555"/>
            <a:chOff x="6587294" y="3196952"/>
            <a:chExt cx="1065555" cy="1065555"/>
          </a:xfrm>
        </p:grpSpPr>
        <p:grpSp>
          <p:nvGrpSpPr>
            <p:cNvPr id="109" name="组合 108"/>
            <p:cNvGrpSpPr/>
            <p:nvPr/>
          </p:nvGrpSpPr>
          <p:grpSpPr>
            <a:xfrm>
              <a:off x="6587294" y="3196952"/>
              <a:ext cx="1065555" cy="1065555"/>
              <a:chOff x="603281" y="217863"/>
              <a:chExt cx="1784707" cy="1784707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1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69"/>
            <p:cNvGrpSpPr/>
            <p:nvPr/>
          </p:nvGrpSpPr>
          <p:grpSpPr>
            <a:xfrm>
              <a:off x="6902951" y="3506346"/>
              <a:ext cx="464344" cy="465138"/>
              <a:chOff x="7287419" y="3505994"/>
              <a:chExt cx="464344" cy="465138"/>
            </a:xfrm>
            <a:solidFill>
              <a:schemeClr val="bg1"/>
            </a:solidFill>
          </p:grpSpPr>
          <p:sp>
            <p:nvSpPr>
              <p:cNvPr id="13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601057" y="4585584"/>
            <a:ext cx="1065555" cy="1065555"/>
            <a:chOff x="6601057" y="4585584"/>
            <a:chExt cx="1065555" cy="1065555"/>
          </a:xfrm>
        </p:grpSpPr>
        <p:grpSp>
          <p:nvGrpSpPr>
            <p:cNvPr id="99" name="组合 98"/>
            <p:cNvGrpSpPr/>
            <p:nvPr/>
          </p:nvGrpSpPr>
          <p:grpSpPr>
            <a:xfrm>
              <a:off x="6601057" y="4585584"/>
              <a:ext cx="1065555" cy="1065555"/>
              <a:chOff x="603281" y="217863"/>
              <a:chExt cx="1784707" cy="1784707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2" name="Group 76"/>
            <p:cNvGrpSpPr/>
            <p:nvPr/>
          </p:nvGrpSpPr>
          <p:grpSpPr>
            <a:xfrm>
              <a:off x="6891579" y="4909249"/>
              <a:ext cx="464344" cy="464344"/>
              <a:chOff x="7287419" y="2577307"/>
              <a:chExt cx="464344" cy="464344"/>
            </a:xfrm>
            <a:solidFill>
              <a:schemeClr val="bg1"/>
            </a:solidFill>
          </p:grpSpPr>
          <p:sp>
            <p:nvSpPr>
              <p:cNvPr id="14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576876" y="1819288"/>
            <a:ext cx="1065555" cy="1065555"/>
            <a:chOff x="1576876" y="1819288"/>
            <a:chExt cx="1065555" cy="1065555"/>
          </a:xfrm>
        </p:grpSpPr>
        <p:grpSp>
          <p:nvGrpSpPr>
            <p:cNvPr id="89" name="组合 88"/>
            <p:cNvGrpSpPr/>
            <p:nvPr/>
          </p:nvGrpSpPr>
          <p:grpSpPr>
            <a:xfrm>
              <a:off x="1576876" y="1819288"/>
              <a:ext cx="1065555" cy="1065555"/>
              <a:chOff x="603281" y="217863"/>
              <a:chExt cx="1784707" cy="1784707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8" name="Group 80"/>
            <p:cNvGrpSpPr/>
            <p:nvPr/>
          </p:nvGrpSpPr>
          <p:grpSpPr>
            <a:xfrm>
              <a:off x="1935095" y="211009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149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0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602708" y="1806862"/>
            <a:ext cx="1065555" cy="1065555"/>
            <a:chOff x="6602708" y="1806862"/>
            <a:chExt cx="1065555" cy="1065555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602708" y="1806862"/>
              <a:ext cx="1065555" cy="1065555"/>
              <a:chOff x="603281" y="217863"/>
              <a:chExt cx="1784707" cy="1784707"/>
            </a:xfrm>
          </p:grpSpPr>
          <p:grpSp>
            <p:nvGrpSpPr>
              <p:cNvPr id="105" name="组合 10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3" name="Group 83"/>
            <p:cNvGrpSpPr/>
            <p:nvPr/>
          </p:nvGrpSpPr>
          <p:grpSpPr>
            <a:xfrm>
              <a:off x="6902157" y="2110099"/>
              <a:ext cx="465138" cy="464344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15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5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575225" y="4598010"/>
            <a:ext cx="1065555" cy="1065555"/>
            <a:chOff x="1575225" y="4598010"/>
            <a:chExt cx="1065555" cy="1065555"/>
          </a:xfrm>
        </p:grpSpPr>
        <p:grpSp>
          <p:nvGrpSpPr>
            <p:cNvPr id="94" name="组合 93"/>
            <p:cNvGrpSpPr/>
            <p:nvPr/>
          </p:nvGrpSpPr>
          <p:grpSpPr>
            <a:xfrm>
              <a:off x="1575225" y="4598010"/>
              <a:ext cx="1065555" cy="1065555"/>
              <a:chOff x="603281" y="217863"/>
              <a:chExt cx="1784707" cy="1784707"/>
            </a:xfrm>
          </p:grpSpPr>
          <p:grpSp>
            <p:nvGrpSpPr>
              <p:cNvPr id="95" name="组合 9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1" cy="1440001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8" name="Group 86"/>
            <p:cNvGrpSpPr/>
            <p:nvPr/>
          </p:nvGrpSpPr>
          <p:grpSpPr>
            <a:xfrm>
              <a:off x="1869610" y="4909249"/>
              <a:ext cx="464344" cy="464344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159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0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1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2841638" y="189283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841638" y="2206845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841638" y="326798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841638" y="3581998"/>
            <a:ext cx="2779659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亮亮图文旗舰店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https://liangliangtuwen.tmall.com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841638" y="4648662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841638" y="4962677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933038" y="188013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933038" y="2194146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33038" y="325528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33038" y="3569299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933038" y="463596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933038" y="4949978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87" name="组合 8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116" name="圆角矩形 11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课题总结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2104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"/>
                            </p:stCondLst>
                            <p:childTnLst>
                              <p:par>
                                <p:cTn id="4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2904660" y="2347662"/>
            <a:ext cx="1872000" cy="1872000"/>
            <a:chOff x="9674578" y="2446144"/>
            <a:chExt cx="1556194" cy="1556194"/>
          </a:xfrm>
        </p:grpSpPr>
        <p:grpSp>
          <p:nvGrpSpPr>
            <p:cNvPr id="17" name="组合 16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 smtClean="0">
                <a:solidFill>
                  <a:schemeClr val="accent4"/>
                </a:solidFill>
                <a:cs typeface="+mn-ea"/>
                <a:sym typeface="+mn-lt"/>
              </a:rPr>
              <a:t>教学效果</a:t>
            </a:r>
            <a:endParaRPr lang="zh-CN" altLang="en-US" sz="4400" dirty="0">
              <a:solidFill>
                <a:schemeClr val="accent4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  <a:endParaRPr lang="zh-CN" altLang="en-US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911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 bwMode="auto">
          <a:xfrm>
            <a:off x="1405467" y="1813491"/>
            <a:ext cx="9450917" cy="639233"/>
          </a:xfrm>
          <a:prstGeom prst="rect">
            <a:avLst/>
          </a:prstGeom>
          <a:noFill/>
        </p:spPr>
        <p:txBody>
          <a:bodyPr lIns="182896" tIns="182896" rIns="182896" bIns="182896" anchor="ctr"/>
          <a:lstStyle/>
          <a:p>
            <a:pPr algn="ctr"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必须用符合学生认知特点的教学方法，才能提高教学效果。 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183782" y="2825557"/>
            <a:ext cx="3122403" cy="3357226"/>
            <a:chOff x="1183782" y="2825557"/>
            <a:chExt cx="3122403" cy="3357226"/>
          </a:xfrm>
        </p:grpSpPr>
        <p:sp>
          <p:nvSpPr>
            <p:cNvPr id="22" name="圆角矩形 21"/>
            <p:cNvSpPr/>
            <p:nvPr/>
          </p:nvSpPr>
          <p:spPr>
            <a:xfrm>
              <a:off x="1183782" y="2825557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405467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Rectangle 4"/>
            <p:cNvSpPr/>
            <p:nvPr/>
          </p:nvSpPr>
          <p:spPr bwMode="auto">
            <a:xfrm>
              <a:off x="1369485" y="3098799"/>
              <a:ext cx="2643716" cy="30839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解决问题为目的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10"/>
            <p:cNvSpPr txBox="1"/>
            <p:nvPr/>
          </p:nvSpPr>
          <p:spPr bwMode="auto">
            <a:xfrm>
              <a:off x="1369485" y="3674532"/>
              <a:ext cx="2643716" cy="1711815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90000"/>
                </a:lnSpc>
                <a:spcBef>
                  <a:spcPts val="1200"/>
                </a:spcBef>
                <a:defRPr/>
              </a:pPr>
              <a:endParaRPr 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45864" y="2819400"/>
            <a:ext cx="3122403" cy="3363382"/>
            <a:chOff x="4545864" y="2819400"/>
            <a:chExt cx="3122403" cy="3363382"/>
          </a:xfrm>
        </p:grpSpPr>
        <p:sp>
          <p:nvSpPr>
            <p:cNvPr id="23" name="圆角矩形 22"/>
            <p:cNvSpPr/>
            <p:nvPr/>
          </p:nvSpPr>
          <p:spPr>
            <a:xfrm>
              <a:off x="4545864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4795309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 bwMode="auto">
            <a:xfrm>
              <a:off x="4756152" y="3098799"/>
              <a:ext cx="2645833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独立思考为前提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11"/>
            <p:cNvSpPr txBox="1"/>
            <p:nvPr/>
          </p:nvSpPr>
          <p:spPr bwMode="auto">
            <a:xfrm>
              <a:off x="4756152" y="3674532"/>
              <a:ext cx="2645833" cy="1354730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974426" y="2819400"/>
            <a:ext cx="3122403" cy="3363382"/>
            <a:chOff x="7974426" y="2819400"/>
            <a:chExt cx="3122403" cy="3363382"/>
          </a:xfrm>
        </p:grpSpPr>
        <p:sp>
          <p:nvSpPr>
            <p:cNvPr id="24" name="圆角矩形 23"/>
            <p:cNvSpPr/>
            <p:nvPr/>
          </p:nvSpPr>
          <p:spPr>
            <a:xfrm>
              <a:off x="7974426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8198198" y="3025662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Rectangle 13"/>
            <p:cNvSpPr/>
            <p:nvPr/>
          </p:nvSpPr>
          <p:spPr bwMode="auto">
            <a:xfrm>
              <a:off x="8185151" y="3098799"/>
              <a:ext cx="2743200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小组合作为基础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5"/>
            <p:cNvSpPr txBox="1"/>
            <p:nvPr/>
          </p:nvSpPr>
          <p:spPr bwMode="auto">
            <a:xfrm>
              <a:off x="8123767" y="3594098"/>
              <a:ext cx="2832100" cy="1580497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您的内容打在这里，或者通过复制您的文本后在此框中选择粘贴，并选择只保留您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defRPr/>
              </a:pPr>
              <a:endParaRPr lang="zh-CN" alt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3" name="组合 32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 smtClean="0">
                  <a:solidFill>
                    <a:schemeClr val="bg1"/>
                  </a:solidFill>
                  <a:cs typeface="+mn-ea"/>
                  <a:sym typeface="+mn-lt"/>
                </a:rPr>
                <a:t>教学效果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23352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感谢您的聆听</a:t>
            </a:r>
            <a:endParaRPr lang="zh-CN" altLang="en-US" sz="48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4" name="文本框 93"/>
          <p:cNvSpPr txBox="1"/>
          <p:nvPr/>
        </p:nvSpPr>
        <p:spPr>
          <a:xfrm>
            <a:off x="5831993" y="1818714"/>
            <a:ext cx="591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此处输入课程名称副标题</a:t>
            </a:r>
            <a:endParaRPr lang="zh-CN" altLang="en-US" sz="2800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28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9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信息化教学设计汇报PPT模板"/>
</p:tagLst>
</file>

<file path=ppt/theme/theme1.xml><?xml version="1.0" encoding="utf-8"?>
<a:theme xmlns:a="http://schemas.openxmlformats.org/drawingml/2006/main" name="Office 主题">
  <a:themeElements>
    <a:clrScheme name="自定义 42-绿色清新">
      <a:dk1>
        <a:sysClr val="windowText" lastClr="000000"/>
      </a:dk1>
      <a:lt1>
        <a:sysClr val="window" lastClr="FFFFFF"/>
      </a:lt1>
      <a:dk2>
        <a:srgbClr val="212745"/>
      </a:dk2>
      <a:lt2>
        <a:srgbClr val="7F7F7F"/>
      </a:lt2>
      <a:accent1>
        <a:srgbClr val="138A40"/>
      </a:accent1>
      <a:accent2>
        <a:srgbClr val="138A40"/>
      </a:accent2>
      <a:accent3>
        <a:srgbClr val="138A40"/>
      </a:accent3>
      <a:accent4>
        <a:srgbClr val="138A40"/>
      </a:accent4>
      <a:accent5>
        <a:srgbClr val="138A40"/>
      </a:accent5>
      <a:accent6>
        <a:srgbClr val="138A40"/>
      </a:accent6>
      <a:hlink>
        <a:srgbClr val="56C7AA"/>
      </a:hlink>
      <a:folHlink>
        <a:srgbClr val="59A8D1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1077</Words>
  <Application>Microsoft Office PowerPoint</Application>
  <PresentationFormat>宽屏</PresentationFormat>
  <Paragraphs>178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信息化教学设计汇报PPT模板</dc:title>
  <dc:creator>优品PPT</dc:creator>
  <dc:description>http://www.ypppt.com/</dc:description>
  <cp:lastModifiedBy>faith123</cp:lastModifiedBy>
  <cp:revision>89</cp:revision>
  <dcterms:created xsi:type="dcterms:W3CDTF">2015-10-07T07:18:26Z</dcterms:created>
  <dcterms:modified xsi:type="dcterms:W3CDTF">2019-12-20T06:47:12Z</dcterms:modified>
</cp:coreProperties>
</file>