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82" r:id="rId3"/>
    <p:sldId id="259" r:id="rId4"/>
    <p:sldId id="260" r:id="rId5"/>
    <p:sldId id="264" r:id="rId6"/>
    <p:sldId id="283" r:id="rId7"/>
    <p:sldId id="291" r:id="rId8"/>
    <p:sldId id="286" r:id="rId9"/>
    <p:sldId id="287" r:id="rId10"/>
    <p:sldId id="288" r:id="rId11"/>
    <p:sldId id="289" r:id="rId12"/>
    <p:sldId id="290" r:id="rId13"/>
    <p:sldId id="303" r:id="rId14"/>
    <p:sldId id="284" r:id="rId15"/>
    <p:sldId id="293" r:id="rId16"/>
    <p:sldId id="294" r:id="rId17"/>
    <p:sldId id="295" r:id="rId18"/>
    <p:sldId id="285" r:id="rId19"/>
    <p:sldId id="302" r:id="rId20"/>
    <p:sldId id="296" r:id="rId21"/>
    <p:sldId id="297" r:id="rId22"/>
    <p:sldId id="298" r:id="rId23"/>
    <p:sldId id="299" r:id="rId24"/>
    <p:sldId id="30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30F"/>
    <a:srgbClr val="D80413"/>
    <a:srgbClr val="595959"/>
    <a:srgbClr val="162F81"/>
    <a:srgbClr val="8A3E7E"/>
    <a:srgbClr val="4268A6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160" autoAdjust="0"/>
    <p:restoredTop sz="94660"/>
  </p:normalViewPr>
  <p:slideViewPr>
    <p:cSldViewPr snapToGrid="0">
      <p:cViewPr>
        <p:scale>
          <a:sx n="100" d="100"/>
          <a:sy n="100" d="100"/>
        </p:scale>
        <p:origin x="2136" y="1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97101-428D-4B36-BEDD-3811CA104CC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5B7A3-1494-4B9C-8987-753E0057081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356886" y="29997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 cstate="screen"/>
          <a:stretch>
            <a:fillRect/>
          </a:stretch>
        </p:blipFill>
        <p:spPr>
          <a:xfrm>
            <a:off x="0" y="798"/>
            <a:ext cx="12192000" cy="68564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0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9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7.png"/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7.png"/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7.png"/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7.png"/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924425" y="1708512"/>
            <a:ext cx="8621486" cy="230659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347975" y="3743118"/>
            <a:ext cx="5774385" cy="146585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 rot="3332647" flipH="1">
            <a:off x="-1819772" y="265972"/>
            <a:ext cx="4648424" cy="644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698344" y="1255465"/>
            <a:ext cx="6320972" cy="4424680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269384" y="2221356"/>
            <a:ext cx="1815933" cy="3349350"/>
            <a:chOff x="801310" y="2211052"/>
            <a:chExt cx="1815933" cy="3349350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 cstate="screen"/>
            <a:stretch>
              <a:fillRect/>
            </a:stretch>
          </p:blipFill>
          <p:spPr>
            <a:xfrm>
              <a:off x="801310" y="2211052"/>
              <a:ext cx="1815933" cy="2865769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1198367" y="3309084"/>
              <a:ext cx="1015663" cy="225131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5400" dirty="0" smtClean="0">
                  <a:solidFill>
                    <a:srgbClr val="A5030F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目录</a:t>
              </a:r>
              <a:endParaRPr lang="zh-CN" altLang="en-US" sz="54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669527" y="2081401"/>
            <a:ext cx="4518239" cy="584775"/>
            <a:chOff x="2669527" y="2081401"/>
            <a:chExt cx="4518239" cy="584775"/>
          </a:xfrm>
        </p:grpSpPr>
        <p:grpSp>
          <p:nvGrpSpPr>
            <p:cNvPr id="16" name="组合 15"/>
            <p:cNvGrpSpPr/>
            <p:nvPr/>
          </p:nvGrpSpPr>
          <p:grpSpPr>
            <a:xfrm>
              <a:off x="3448522" y="2093213"/>
              <a:ext cx="3739244" cy="558800"/>
              <a:chOff x="3448522" y="2093213"/>
              <a:chExt cx="3739244" cy="558800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3448522" y="2093213"/>
                <a:ext cx="3739244" cy="558800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3559513" y="2148366"/>
                <a:ext cx="23278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元旦的定义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2669527" y="2081401"/>
              <a:ext cx="645445" cy="584775"/>
              <a:chOff x="2669527" y="2081401"/>
              <a:chExt cx="645445" cy="584775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2669527" y="2093213"/>
                <a:ext cx="516818" cy="516818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732474" y="2081401"/>
                <a:ext cx="58249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675540" y="2931145"/>
            <a:ext cx="4490774" cy="584775"/>
            <a:chOff x="2675540" y="2931145"/>
            <a:chExt cx="4490774" cy="584775"/>
          </a:xfrm>
        </p:grpSpPr>
        <p:grpSp>
          <p:nvGrpSpPr>
            <p:cNvPr id="17" name="组合 16"/>
            <p:cNvGrpSpPr/>
            <p:nvPr/>
          </p:nvGrpSpPr>
          <p:grpSpPr>
            <a:xfrm>
              <a:off x="3427070" y="2944132"/>
              <a:ext cx="3739244" cy="558800"/>
              <a:chOff x="3448522" y="2093213"/>
              <a:chExt cx="3739244" cy="558800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3448522" y="2093213"/>
                <a:ext cx="3739244" cy="558800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3559512" y="2148366"/>
                <a:ext cx="36176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世界各地的元旦趣闻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2675540" y="2931145"/>
              <a:ext cx="645445" cy="584775"/>
              <a:chOff x="2669527" y="2081401"/>
              <a:chExt cx="645445" cy="584775"/>
            </a:xfrm>
          </p:grpSpPr>
          <p:sp>
            <p:nvSpPr>
              <p:cNvPr id="33" name="圆角矩形 32"/>
              <p:cNvSpPr/>
              <p:nvPr/>
            </p:nvSpPr>
            <p:spPr>
              <a:xfrm>
                <a:off x="2669527" y="2093213"/>
                <a:ext cx="516818" cy="516818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2732474" y="2081401"/>
                <a:ext cx="58249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2669527" y="3796376"/>
            <a:ext cx="4683772" cy="589969"/>
            <a:chOff x="2669527" y="3796376"/>
            <a:chExt cx="4683772" cy="589969"/>
          </a:xfrm>
        </p:grpSpPr>
        <p:grpSp>
          <p:nvGrpSpPr>
            <p:cNvPr id="20" name="组合 19"/>
            <p:cNvGrpSpPr/>
            <p:nvPr/>
          </p:nvGrpSpPr>
          <p:grpSpPr>
            <a:xfrm>
              <a:off x="3416430" y="3796376"/>
              <a:ext cx="3936869" cy="558800"/>
              <a:chOff x="3448522" y="2093213"/>
              <a:chExt cx="3936869" cy="558800"/>
            </a:xfrm>
          </p:grpSpPr>
          <p:sp>
            <p:nvSpPr>
              <p:cNvPr id="21" name="圆角矩形 20"/>
              <p:cNvSpPr/>
              <p:nvPr/>
            </p:nvSpPr>
            <p:spPr>
              <a:xfrm>
                <a:off x="3448522" y="2093213"/>
                <a:ext cx="3739244" cy="558800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3559512" y="2148366"/>
                <a:ext cx="382587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交流</a:t>
                </a:r>
                <a:r>
                  <a:rPr lang="en-US" altLang="zh-CN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20xx</a:t>
                </a:r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个人成长故事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2669527" y="3801570"/>
              <a:ext cx="645445" cy="584775"/>
              <a:chOff x="2669527" y="2081401"/>
              <a:chExt cx="645445" cy="584775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2669527" y="2093213"/>
                <a:ext cx="516818" cy="516818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2732474" y="2081401"/>
                <a:ext cx="58249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701000" y="4645666"/>
            <a:ext cx="4454674" cy="621311"/>
            <a:chOff x="2701000" y="4645666"/>
            <a:chExt cx="4454674" cy="621311"/>
          </a:xfrm>
        </p:grpSpPr>
        <p:grpSp>
          <p:nvGrpSpPr>
            <p:cNvPr id="23" name="组合 22"/>
            <p:cNvGrpSpPr/>
            <p:nvPr/>
          </p:nvGrpSpPr>
          <p:grpSpPr>
            <a:xfrm>
              <a:off x="3416430" y="4645666"/>
              <a:ext cx="3739244" cy="558800"/>
              <a:chOff x="3448522" y="2093213"/>
              <a:chExt cx="3739244" cy="558800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3448522" y="2093213"/>
                <a:ext cx="3739244" cy="558800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3559512" y="2148366"/>
                <a:ext cx="345757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20xx</a:t>
                </a:r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年的心愿和目标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2701000" y="4682202"/>
              <a:ext cx="645445" cy="584775"/>
              <a:chOff x="2669527" y="2081401"/>
              <a:chExt cx="645445" cy="584775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669527" y="2093213"/>
                <a:ext cx="516818" cy="516818"/>
              </a:xfrm>
              <a:prstGeom prst="roundRect">
                <a:avLst/>
              </a:prstGeom>
              <a:solidFill>
                <a:srgbClr val="A503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732474" y="2081401"/>
                <a:ext cx="58249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379678" y="265971"/>
            <a:ext cx="4648424" cy="64403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-152414" y="943527"/>
            <a:ext cx="6424283" cy="449699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5138682" y="331323"/>
            <a:ext cx="273287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第一章</a:t>
            </a:r>
            <a:endParaRPr lang="zh-CN" altLang="en-US" sz="54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446962" y="3057953"/>
            <a:ext cx="43066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元旦的定义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08902" y="2660232"/>
            <a:ext cx="3663508" cy="2163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文本框 6"/>
          <p:cNvSpPr txBox="1"/>
          <p:nvPr/>
        </p:nvSpPr>
        <p:spPr>
          <a:xfrm>
            <a:off x="4954486" y="1848259"/>
            <a:ext cx="43066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元旦的含义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81313" y="3080312"/>
            <a:ext cx="7021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元旦是一年的首日（</a:t>
            </a:r>
            <a:r>
              <a:rPr lang="en-US" altLang="zh-CN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月</a:t>
            </a:r>
            <a:r>
              <a:rPr lang="en-US" altLang="zh-CN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日）</a:t>
            </a:r>
            <a:endParaRPr lang="zh-CN" altLang="en-US" sz="28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912173" y="3792737"/>
            <a:ext cx="5793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“元”含有第一和开始之意，“旦”则是一轮红日从地面开始升起</a:t>
            </a:r>
            <a:endParaRPr lang="zh-CN" altLang="en-US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881313" y="4581271"/>
            <a:ext cx="5793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“元”和“旦”何在一起，就是要人们以蓬勃朝气迎接崭新的一年</a:t>
            </a:r>
            <a:endParaRPr lang="zh-CN" altLang="en-US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379678" y="265971"/>
            <a:ext cx="4648424" cy="64403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-152414" y="943527"/>
            <a:ext cx="6424283" cy="449699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138682" y="331323"/>
            <a:ext cx="273287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第</a:t>
            </a:r>
            <a:r>
              <a:rPr lang="zh-CN" altLang="en-US" sz="5400" dirty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二</a:t>
            </a:r>
            <a:r>
              <a:rPr lang="zh-CN" altLang="en-US" sz="54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章</a:t>
            </a:r>
            <a:endParaRPr lang="zh-CN" altLang="en-US" sz="54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46962" y="3057953"/>
            <a:ext cx="43066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世界各地的元旦趣闻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52587" y="2732246"/>
            <a:ext cx="2470879" cy="18610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415971" y="192475"/>
            <a:ext cx="2705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中国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106385"/>
            <a:ext cx="7021411" cy="3347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元旦，即世界多数国家通称的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新年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，是公历新一年的第一天。元，谓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首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；旦，谓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日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；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意即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首日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。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一词最早出现于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《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晋书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》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：“颛帝以孟夏正月为元，其实正朔元旦之春 ”。中国古代曾以腊月、十月等的月首为元旦，汉武帝起为农历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月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日，中华民国起为公历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月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日。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1949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年中华人民共和国以公历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月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日为元旦，因此元旦在中国也被称为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阳历年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"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59448" y="2626511"/>
            <a:ext cx="3087052" cy="22756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323593" y="192475"/>
            <a:ext cx="22329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英国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106385"/>
            <a:ext cx="7021411" cy="336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元旦前一天，家家户户都必须做到瓶中有酒，橱中有肉。英国人认为，如果没有余下的酒肉，来年便会贫穷。除此之外，英国还流行新年“打井水”的风俗，人们都争取第一个去打水，认为第一个打水人为幸福之人，打来的水是吉祥之水。英国人在除夕的深夜，常带上糕点和酒出去拜访，他们不敲门，就径直走进亲友家去。按英国人的风俗，除夕千夜过后，朝屋里迈进第一只脚的人，预示着新的一年的运气。如果第一个客人是个黑发的男人，或是个快乐、幸福而富裕的人，主人就将全年吉利走好运。如果第一个客人是个浅黄头发的女人，或是个忧伤、贫穷、不幸的人，主人在新的一年中将遭霉运，会遇上困难和灾祸。除夕在亲友家作客的人，在未交谈前，要先去拨弄壁炉的火，祝福主人“开门大吉”。在英国中部的一些地区，新年早上出门时，不管熟识还是陌生，都会互送铜钱，他们认为这样做，不但对方一年有财气，同时也会给自己带来幸运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59448" y="2718508"/>
            <a:ext cx="3087052" cy="20916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323593" y="192475"/>
            <a:ext cx="22329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印度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106385"/>
            <a:ext cx="7021411" cy="2788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印度的元旦被人称为“痛哭元旦”、“禁食元旦”。他们在新年第一天，谁也不许对人生气，更不准发脾气。有些地方，过年不但不庆祝，反而相抱大哭。他们认为，元旦一开始，岁月易逝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——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人生短暂，用哭声来表示自己的感叹。有些地区的人们则以禁食一天一夜来迎接新的一年，由元旦凌晨开始直到午夜为止。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96265" y="2718508"/>
            <a:ext cx="3013418" cy="20916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090951" y="192475"/>
            <a:ext cx="2705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西班牙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106385"/>
            <a:ext cx="7021411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西班牙人在元且前夕，所有家庭成员都团聚在一起，以音乐和游戏相庆贺。午夜来临，十二点的钟声刚开始敲第一响，大家便争着吃葡萄。加果能按钟声吃下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12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颗，便象征着新年的每个月都一切如意。元旦这天，最忌孩子们骂人、打架和哭啼，认为这些现象是不祥之兆。所以，元旦之日大人总是尽量满足孩子们的一切要求。同时，这天人们身上必携一枚金币或铜币以示吉祥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96265" y="2833846"/>
            <a:ext cx="3013418" cy="18610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348036" y="192475"/>
            <a:ext cx="2705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德国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106385"/>
            <a:ext cx="7021411" cy="2786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德国人在元旦期间，家家户户都要摆上一棵枞树和横树，树叶间系满绢花，表示繁花如锦，春满人间。他们在除夕午夜新年光临前一刻，爬到椅子上，钟声一响，他们就跳下椅子，并将一重物抛向椅背后，以示甩去祸患，跳入新年。在德国的农村还流传着一种过新年的风俗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——“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爬树比赛”，以示步步高升。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87771" y="2833846"/>
            <a:ext cx="2630405" cy="18610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090951" y="192475"/>
            <a:ext cx="2705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新加坡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106385"/>
            <a:ext cx="7021411" cy="2786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农历除夕时，孩子们有守岁的习惯，直到午夜待家长祭祀神灵和祖先的活动结束后方能就寝，第二天清晨则起个大早，高高兴兴的从长辈那里拿“红包”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(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压岁钱</a:t>
            </a:r>
            <a:r>
              <a:rPr lang="en-US" altLang="zh-CN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)</a:t>
            </a: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去看舞龙、舞狮队的沿街表演，男女老少穿着节日的盛装，带上礼品走访亲友，每个人脸上都洋溢着一种节日的气氛。过年时，人们爱吃油炸糯米和红糖做成的甜年糕。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87771" y="2925347"/>
            <a:ext cx="2630405" cy="1678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5090951" y="192475"/>
            <a:ext cx="2705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朝鲜</a:t>
            </a:r>
            <a:endParaRPr lang="zh-CN" altLang="en-US" sz="60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55192" y="2283116"/>
            <a:ext cx="7021411" cy="2962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朝鲜和我国一样，在新年也有贴窗花、桃符的习俗，以祈求上天保佑，驱走鬼怪，赐给幸福。元旦黎明，人们把一些钞票塞进预先扎好的稻草人中，扔到十字路口，表示送走邪恶，迎接吉祥福星。黄昏，人们又将全家人一年中脱落的头发烧掉，祝愿家人四季平安。新年期间，朝鲜人除了享以美酒佳肴外，还必须要做一种用糯米加上松子、栗子粉、枣泥和蜂蜜等，蒸煮成与我国的八宝饭相类似的甜饭食用，以预示家里人丁兴旺日子过得象蜜一样甜。</a:t>
            </a:r>
            <a:endParaRPr lang="zh-CN" altLang="en-US" sz="12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379678" y="265971"/>
            <a:ext cx="4648424" cy="64403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-152414" y="943527"/>
            <a:ext cx="6424283" cy="449699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138682" y="331323"/>
            <a:ext cx="273287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第三章</a:t>
            </a:r>
            <a:endParaRPr lang="zh-CN" altLang="en-US" sz="54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21470" y="2536818"/>
            <a:ext cx="4306637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交流</a:t>
            </a:r>
            <a:r>
              <a:rPr lang="en-US" altLang="zh-CN" sz="6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20XX</a:t>
            </a:r>
            <a:r>
              <a:rPr lang="zh-CN" altLang="en-US" sz="6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个人成长故事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524651" y="1851509"/>
            <a:ext cx="641912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在过去的一年里，我们身上发生了许许多多的事情，下面友情同学们畅所欲言，交流个人成长故事</a:t>
            </a:r>
            <a:endParaRPr lang="zh-CN" altLang="en-US" sz="4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1672" y="1561100"/>
            <a:ext cx="4032979" cy="4213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16905" y="2447503"/>
            <a:ext cx="27536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新年</a:t>
            </a:r>
            <a:endParaRPr lang="en-US" altLang="zh-CN" sz="80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zh-CN" altLang="en-US" sz="8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畅想</a:t>
            </a:r>
            <a:endParaRPr lang="zh-CN" altLang="en-US" sz="8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59200" y="2447503"/>
            <a:ext cx="76925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新年是播种的时刻，</a:t>
            </a:r>
            <a:endParaRPr lang="en-US" altLang="zh-CN" sz="36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zh-CN" altLang="en-US" sz="36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新年是希望的开始</a:t>
            </a:r>
            <a:endParaRPr lang="en-US" altLang="zh-CN" sz="36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zh-CN" altLang="en-US" sz="36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让</a:t>
            </a:r>
            <a:r>
              <a:rPr lang="zh-CN" altLang="en-US" sz="36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我们许下新的愿望，定下新的目标</a:t>
            </a:r>
            <a:endParaRPr lang="en-US" altLang="zh-CN" sz="36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zh-CN" altLang="en-US" sz="36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下面友情同学们谈谈自己的新年畅想</a:t>
            </a:r>
            <a:endParaRPr lang="en-US" altLang="zh-CN" sz="36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en-US" altLang="zh-CN" sz="36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·····</a:t>
            </a:r>
            <a:endParaRPr lang="zh-CN" altLang="en-US" sz="36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16905" y="2447503"/>
            <a:ext cx="27536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新年</a:t>
            </a:r>
            <a:endParaRPr lang="en-US" altLang="zh-CN" sz="80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zh-CN" altLang="en-US" sz="8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期望</a:t>
            </a:r>
            <a:endParaRPr lang="zh-CN" altLang="en-US" sz="8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43384" y="2092597"/>
            <a:ext cx="7692571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当你沉浸于欢乐之中时，请不要忘记即将到来的期末考试</a:t>
            </a:r>
            <a:endParaRPr lang="en-US" altLang="zh-CN" sz="2800" dirty="0" smtClean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更</a:t>
            </a:r>
            <a:r>
              <a:rPr lang="zh-CN" altLang="en-US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不要忘了新的一年应该有新的目标，新的人生掐点，</a:t>
            </a:r>
            <a:r>
              <a:rPr lang="en-US" altLang="zh-CN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20XX</a:t>
            </a:r>
            <a:r>
              <a:rPr lang="zh-CN" altLang="en-US" sz="2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的那张白纸正等着你绘画，不要在画纸上留有你悔恨的一笔</a:t>
            </a:r>
            <a:endParaRPr lang="zh-CN" altLang="en-US" sz="28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-152414" y="943527"/>
            <a:ext cx="6424283" cy="449699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138682" y="331323"/>
            <a:ext cx="273287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第四章</a:t>
            </a:r>
            <a:endParaRPr lang="zh-CN" altLang="en-US" sz="5400" dirty="0">
              <a:solidFill>
                <a:schemeClr val="bg1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21470" y="2726453"/>
            <a:ext cx="4306637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20XX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年的心愿和目标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63638" y="2853903"/>
            <a:ext cx="44553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1.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要有目标和追求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1596" y="1044368"/>
            <a:ext cx="4863183" cy="50516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3638" y="2853903"/>
            <a:ext cx="44553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2.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经常保持微笑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065" y="1754672"/>
            <a:ext cx="2755035" cy="39536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6210" y="1846599"/>
            <a:ext cx="2755035" cy="39536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3638" y="2853903"/>
            <a:ext cx="44553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3.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和别人一起分享喜悦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5319028" y="2090088"/>
            <a:ext cx="4894262" cy="3400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3638" y="2853903"/>
            <a:ext cx="44553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4.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乐于助人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25365" y="1164926"/>
            <a:ext cx="5137835" cy="513783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63638" y="2853903"/>
            <a:ext cx="44553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5.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遇到难题要迎刃而解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522516" y="1733330"/>
            <a:ext cx="4414786" cy="418013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267353">
            <a:off x="9517557" y="236941"/>
            <a:ext cx="4648424" cy="644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594756" y="2346071"/>
            <a:ext cx="66420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祝</a:t>
            </a:r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大家新年快乐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1760" y="1465943"/>
            <a:ext cx="3780782" cy="4085772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594755" y="3361734"/>
            <a:ext cx="8439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团团圆圆、健健康</a:t>
            </a:r>
            <a:r>
              <a:rPr lang="zh-CN" altLang="en-US" sz="6000" dirty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康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  <a:p>
            <a:r>
              <a:rPr lang="zh-CN" altLang="en-US" sz="60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万事大吉、阖家欢乐</a:t>
            </a:r>
            <a:endParaRPr lang="zh-CN" altLang="en-US" sz="60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262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81850" y="-16329"/>
            <a:ext cx="2826479" cy="28702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0" y="-48987"/>
            <a:ext cx="2826479" cy="28702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92975" y="-2106386"/>
            <a:ext cx="5622379" cy="421277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292975" y="2201476"/>
            <a:ext cx="59653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dirty="0" smtClean="0">
                <a:solidFill>
                  <a:srgbClr val="A5030F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谢谢观看</a:t>
            </a:r>
            <a:endParaRPr lang="zh-CN" altLang="en-US" sz="8800" dirty="0">
              <a:solidFill>
                <a:srgbClr val="A5030F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347975" y="3743118"/>
            <a:ext cx="5774385" cy="14658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 rot="3332647" flipH="1">
            <a:off x="-1819772" y="265972"/>
            <a:ext cx="4648424" cy="644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1783</Words>
  <Application>WPS 演示</Application>
  <PresentationFormat>宽屏</PresentationFormat>
  <Paragraphs>104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Arial</vt:lpstr>
      <vt:lpstr>宋体</vt:lpstr>
      <vt:lpstr>Wingdings</vt:lpstr>
      <vt:lpstr>迷你简剪纸</vt:lpstr>
      <vt:lpstr>微软雅黑</vt:lpstr>
      <vt:lpstr>Arial Unicode MS</vt:lpstr>
      <vt:lpstr>Calibri</vt:lpstr>
      <vt:lpstr>等线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元旦活动</dc:title>
  <dc:creator>user</dc:creator>
  <cp:keywords>user</cp:keywords>
  <dc:description>www.1ppt.com</dc:description>
  <cp:lastModifiedBy>♛</cp:lastModifiedBy>
  <cp:revision>83</cp:revision>
  <dcterms:created xsi:type="dcterms:W3CDTF">2017-08-18T03:02:00Z</dcterms:created>
  <dcterms:modified xsi:type="dcterms:W3CDTF">2019-11-12T09:09:21Z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