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7" r:id="rId22"/>
    <p:sldId id="279" r:id="rId23"/>
    <p:sldId id="263" r:id="rId24"/>
    <p:sldId id="28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2" autoAdjust="0"/>
    <p:restoredTop sz="94660"/>
  </p:normalViewPr>
  <p:slideViewPr>
    <p:cSldViewPr snapToGrid="0">
      <p:cViewPr varScale="1">
        <p:scale>
          <a:sx n="92" d="100"/>
          <a:sy n="92" d="100"/>
        </p:scale>
        <p:origin x="138" y="66"/>
      </p:cViewPr>
      <p:guideLst/>
    </p:cSldViewPr>
  </p:slideViewPr>
  <p:notesTextViewPr>
    <p:cViewPr>
      <p:scale>
        <a:sx n="1" d="1"/>
        <a:sy n="1" d="1"/>
      </p:scale>
      <p:origin x="0" y="0"/>
    </p:cViewPr>
  </p:notesTextViewPr>
  <p:sorterViewPr>
    <p:cViewPr>
      <p:scale>
        <a:sx n="38" d="100"/>
        <a:sy n="3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5.jpe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a:srcRect/>
          <a:stretch>
            <a:fillRect l="-51000" r="-51000"/>
          </a:stretch>
        </a:blipFill>
        <a:ln w="19050">
          <a:solidFill>
            <a:schemeClr val="tx1">
              <a:lumMod val="50000"/>
              <a:lumOff val="50000"/>
            </a:schemeClr>
          </a:solidFill>
        </a:ln>
      </dgm:spPr>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t>‹#›</a:t>
            </a:fld>
            <a:endParaRPr lang="zh-CN" altLang="en-US"/>
          </a:p>
        </p:txBody>
      </p:sp>
    </p:spTree>
    <p:extLst>
      <p:ext uri="{BB962C8B-B14F-4D97-AF65-F5344CB8AC3E}">
        <p14:creationId xmlns:p14="http://schemas.microsoft.com/office/powerpoint/2010/main"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a:t>
            </a:fld>
            <a:endParaRPr lang="zh-CN" altLang="en-US"/>
          </a:p>
        </p:txBody>
      </p:sp>
    </p:spTree>
    <p:extLst>
      <p:ext uri="{BB962C8B-B14F-4D97-AF65-F5344CB8AC3E}">
        <p14:creationId xmlns:p14="http://schemas.microsoft.com/office/powerpoint/2010/main" val="3427696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3</a:t>
            </a:fld>
            <a:endParaRPr lang="zh-CN" altLang="en-US"/>
          </a:p>
        </p:txBody>
      </p:sp>
    </p:spTree>
    <p:extLst>
      <p:ext uri="{BB962C8B-B14F-4D97-AF65-F5344CB8AC3E}">
        <p14:creationId xmlns:p14="http://schemas.microsoft.com/office/powerpoint/2010/main" val="3116782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4</a:t>
            </a:fld>
            <a:endParaRPr lang="zh-CN" altLang="en-US"/>
          </a:p>
        </p:txBody>
      </p:sp>
    </p:spTree>
    <p:extLst>
      <p:ext uri="{BB962C8B-B14F-4D97-AF65-F5344CB8AC3E}">
        <p14:creationId xmlns:p14="http://schemas.microsoft.com/office/powerpoint/2010/main" val="1054342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5</a:t>
            </a:fld>
            <a:endParaRPr lang="zh-CN" altLang="en-US"/>
          </a:p>
        </p:txBody>
      </p:sp>
    </p:spTree>
    <p:extLst>
      <p:ext uri="{BB962C8B-B14F-4D97-AF65-F5344CB8AC3E}">
        <p14:creationId xmlns:p14="http://schemas.microsoft.com/office/powerpoint/2010/main" val="3021928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6</a:t>
            </a:fld>
            <a:endParaRPr lang="zh-CN" altLang="en-US"/>
          </a:p>
        </p:txBody>
      </p:sp>
    </p:spTree>
    <p:extLst>
      <p:ext uri="{BB962C8B-B14F-4D97-AF65-F5344CB8AC3E}">
        <p14:creationId xmlns:p14="http://schemas.microsoft.com/office/powerpoint/2010/main" val="1161567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8</a:t>
            </a:fld>
            <a:endParaRPr lang="zh-CN" altLang="en-US"/>
          </a:p>
        </p:txBody>
      </p:sp>
    </p:spTree>
    <p:extLst>
      <p:ext uri="{BB962C8B-B14F-4D97-AF65-F5344CB8AC3E}">
        <p14:creationId xmlns:p14="http://schemas.microsoft.com/office/powerpoint/2010/main" val="556041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12</a:t>
            </a:fld>
            <a:endParaRPr lang="zh-CN" altLang="en-US"/>
          </a:p>
        </p:txBody>
      </p:sp>
    </p:spTree>
    <p:extLst>
      <p:ext uri="{BB962C8B-B14F-4D97-AF65-F5344CB8AC3E}">
        <p14:creationId xmlns:p14="http://schemas.microsoft.com/office/powerpoint/2010/main" val="511375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13</a:t>
            </a:fld>
            <a:endParaRPr lang="zh-CN" altLang="en-US"/>
          </a:p>
        </p:txBody>
      </p:sp>
    </p:spTree>
    <p:extLst>
      <p:ext uri="{BB962C8B-B14F-4D97-AF65-F5344CB8AC3E}">
        <p14:creationId xmlns:p14="http://schemas.microsoft.com/office/powerpoint/2010/main" val="4081011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14</a:t>
            </a:fld>
            <a:endParaRPr lang="zh-CN" altLang="en-US"/>
          </a:p>
        </p:txBody>
      </p:sp>
    </p:spTree>
    <p:extLst>
      <p:ext uri="{BB962C8B-B14F-4D97-AF65-F5344CB8AC3E}">
        <p14:creationId xmlns:p14="http://schemas.microsoft.com/office/powerpoint/2010/main" val="1350451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18</a:t>
            </a:fld>
            <a:endParaRPr lang="zh-CN" altLang="en-US"/>
          </a:p>
        </p:txBody>
      </p:sp>
    </p:spTree>
    <p:extLst>
      <p:ext uri="{BB962C8B-B14F-4D97-AF65-F5344CB8AC3E}">
        <p14:creationId xmlns:p14="http://schemas.microsoft.com/office/powerpoint/2010/main" val="2904982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19</a:t>
            </a:fld>
            <a:endParaRPr lang="zh-CN" altLang="en-US"/>
          </a:p>
        </p:txBody>
      </p:sp>
    </p:spTree>
    <p:extLst>
      <p:ext uri="{BB962C8B-B14F-4D97-AF65-F5344CB8AC3E}">
        <p14:creationId xmlns:p14="http://schemas.microsoft.com/office/powerpoint/2010/main" val="23157433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20</a:t>
            </a:fld>
            <a:endParaRPr lang="zh-CN" altLang="en-US"/>
          </a:p>
        </p:txBody>
      </p:sp>
    </p:spTree>
    <p:extLst>
      <p:ext uri="{BB962C8B-B14F-4D97-AF65-F5344CB8AC3E}">
        <p14:creationId xmlns:p14="http://schemas.microsoft.com/office/powerpoint/2010/main"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4874738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22</a:t>
            </a:fld>
            <a:endParaRPr lang="zh-CN" altLang="en-US"/>
          </a:p>
        </p:txBody>
      </p:sp>
    </p:spTree>
    <p:extLst>
      <p:ext uri="{BB962C8B-B14F-4D97-AF65-F5344CB8AC3E}">
        <p14:creationId xmlns:p14="http://schemas.microsoft.com/office/powerpoint/2010/main" val="10262833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5672427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t>24</a:t>
            </a:fld>
            <a:endParaRPr lang="zh-CN" altLang="en-US"/>
          </a:p>
        </p:txBody>
      </p:sp>
    </p:spTree>
    <p:extLst>
      <p:ext uri="{BB962C8B-B14F-4D97-AF65-F5344CB8AC3E}">
        <p14:creationId xmlns:p14="http://schemas.microsoft.com/office/powerpoint/2010/main" val="3071483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B9515BAF-A0EC-4C27-A30F-2C7410AA1E02}"/>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84C6139-305A-43A2-AD3D-EF33DDB0BBAD}"/>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5422554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5508D13-98DA-49C4-B084-F5CB11230200}"/>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EC04A95-207A-4FD4-BFD9-52BCE1662F79}"/>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14447267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36B8606-F3ED-492C-BAC1-F124686767D1}"/>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AF32084-A327-4081-9D9A-0ABE9209B96F}"/>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934650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BD9EDDA-2C93-4C1E-8118-651370072142}"/>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6" name="页脚占位符 5">
            <a:extLst>
              <a:ext uri="{FF2B5EF4-FFF2-40B4-BE49-F238E27FC236}">
                <a16:creationId xmlns:a16="http://schemas.microsoft.com/office/drawing/2014/main" xmlns=""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B4BCC73-ECB4-4A5D-A2D1-E21672C7986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476652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D2FCC312-80CC-468F-AFF3-CF2255B1DE5D}"/>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8" name="页脚占位符 7">
            <a:extLst>
              <a:ext uri="{FF2B5EF4-FFF2-40B4-BE49-F238E27FC236}">
                <a16:creationId xmlns:a16="http://schemas.microsoft.com/office/drawing/2014/main" xmlns=""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D9A70E4-F5F9-4AFA-84FA-049C599979C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3092339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EF15897-164E-4E39-91AB-3DBE9FB41F04}"/>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4" name="页脚占位符 3">
            <a:extLst>
              <a:ext uri="{FF2B5EF4-FFF2-40B4-BE49-F238E27FC236}">
                <a16:creationId xmlns:a16="http://schemas.microsoft.com/office/drawing/2014/main" xmlns=""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4D2D06A2-E927-430A-9DFC-069C0BAB44E4}"/>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36510845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85BE2E2-DCD1-4E34-B15E-655BBBB399B9}"/>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3" name="页脚占位符 2">
            <a:extLst>
              <a:ext uri="{FF2B5EF4-FFF2-40B4-BE49-F238E27FC236}">
                <a16:creationId xmlns:a16="http://schemas.microsoft.com/office/drawing/2014/main" xmlns=""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0307E8F5-0A53-4F57-90CA-EC84BBF80820}"/>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
        <p:nvSpPr>
          <p:cNvPr id="5" name="文本框 6">
            <a:extLst>
              <a:ext uri="{FF2B5EF4-FFF2-40B4-BE49-F238E27FC236}">
                <a16:creationId xmlns:a16="http://schemas.microsoft.com/office/drawing/2014/main" xmlns=""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a16="http://schemas.microsoft.com/office/drawing/2014/main" xmlns=""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a16="http://schemas.microsoft.com/office/drawing/2014/main" xmlns=""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a16="http://schemas.microsoft.com/office/drawing/2014/main" xmlns=""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a16="http://schemas.microsoft.com/office/drawing/2014/main" xmlns=""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68987502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35125613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58103560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29681352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a16="http://schemas.microsoft.com/office/drawing/2014/main" xmlns=""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a16="http://schemas.microsoft.com/office/drawing/2014/main" xmlns=""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a16="http://schemas.microsoft.com/office/drawing/2014/main" xmlns=""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a16="http://schemas.microsoft.com/office/drawing/2014/main" xmlns=""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val="121158207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FB93EA9-346D-4046-BACE-6ED78E085F60}"/>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6" name="页脚占位符 5">
            <a:extLst>
              <a:ext uri="{FF2B5EF4-FFF2-40B4-BE49-F238E27FC236}">
                <a16:creationId xmlns:a16="http://schemas.microsoft.com/office/drawing/2014/main" xmlns=""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628CDD1-E797-448B-80FC-1FF7C5D235E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90960716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9349CA0C-AEC6-4B7B-951E-48BC789157DD}"/>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6" name="页脚占位符 5">
            <a:extLst>
              <a:ext uri="{FF2B5EF4-FFF2-40B4-BE49-F238E27FC236}">
                <a16:creationId xmlns:a16="http://schemas.microsoft.com/office/drawing/2014/main" xmlns=""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72AC548-318D-4CA4-B2B9-AA28E4E80A5C}"/>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5681806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BA66DD9-A026-4C47-93A1-645A2D3BBBB8}"/>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D7C9D08-61AD-4614-BB2A-7698F3E3DBE7}"/>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7388469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D8C76E3-2E49-421D-B3FB-C694757CEEC1}"/>
              </a:ext>
            </a:extLst>
          </p:cNvPr>
          <p:cNvSpPr>
            <a:spLocks noGrp="1"/>
          </p:cNvSpPr>
          <p:nvPr>
            <p:ph type="dt" sz="half" idx="10"/>
          </p:nvPr>
        </p:nvSpPr>
        <p:spPr/>
        <p:txBody>
          <a:body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7DE031E-4BC0-4C86-AA4B-DFFBD06357F3}"/>
              </a:ext>
            </a:extLst>
          </p:cNvPr>
          <p:cNvSpPr>
            <a:spLocks noGrp="1"/>
          </p:cNvSpPr>
          <p:nvPr>
            <p:ph type="sldNum" sz="quarter" idx="12"/>
          </p:nvPr>
        </p:nvSpPr>
        <p:spPr/>
        <p:txBody>
          <a:body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1805168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val="42819304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828633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46050927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164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t>2019/10/30</a:t>
            </a:fld>
            <a:endParaRPr lang="zh-CN" altLang="en-US"/>
          </a:p>
        </p:txBody>
      </p:sp>
      <p:sp>
        <p:nvSpPr>
          <p:cNvPr id="5" name="页脚占位符 4">
            <a:extLst>
              <a:ext uri="{FF2B5EF4-FFF2-40B4-BE49-F238E27FC236}">
                <a16:creationId xmlns:a16="http://schemas.microsoft.com/office/drawing/2014/main" xmlns=""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t>‹#›</a:t>
            </a:fld>
            <a:endParaRPr lang="zh-CN" altLang="en-US"/>
          </a:p>
        </p:txBody>
      </p:sp>
    </p:spTree>
    <p:extLst>
      <p:ext uri="{BB962C8B-B14F-4D97-AF65-F5344CB8AC3E}">
        <p14:creationId xmlns:p14="http://schemas.microsoft.com/office/powerpoint/2010/main"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4.xml"/><Relationship Id="rId16" Type="http://schemas.openxmlformats.org/officeDocument/2006/relationships/diagramColors" Target="../diagrams/colors3.xml"/><Relationship Id="rId1" Type="http://schemas.openxmlformats.org/officeDocument/2006/relationships/slideLayout" Target="../slideLayouts/slideLayout8.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0.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450956" cy="937618"/>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nSpc>
                <a:spcPct val="150000"/>
              </a:lnSpc>
            </a:pP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社会实践调研报告</a:t>
            </a:r>
            <a:r>
              <a:rPr lang="en-US" altLang="zh-CN" sz="4000" dirty="0" err="1">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000"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0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671037" y="1487369"/>
            <a:ext cx="2434800" cy="277760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16619879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5"/>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569"/>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1"/>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960"/>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7"/>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676"/>
                <a:ext cx="565888" cy="389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3"/>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6066"/>
                <a:ext cx="565888" cy="389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61471" y="2963825"/>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7135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1466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val="13947468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7683683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7634708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410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86871" y="2938425"/>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9379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val="355845673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322345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3"/>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4"/>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5"/>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2594118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val="28167590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999571" y="2976525"/>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219398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738458"/>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点击输入简要文本内容，文字内容需概况精炼的说明该分项内容</a:t>
            </a:r>
            <a:r>
              <a:rPr lang="en-US" altLang="zh-CN" sz="1333" dirty="0">
                <a:solidFill>
                  <a:schemeClr val="tx1">
                    <a:lumMod val="65000"/>
                    <a:lumOff val="35000"/>
                  </a:schemeClr>
                </a:solidFill>
                <a:latin typeface="微软雅黑" pitchFamily="34" charset="-122"/>
                <a:ea typeface="微软雅黑" pitchFamily="34" charset="-122"/>
              </a:rPr>
              <a:t>licai2011</a:t>
            </a:r>
            <a:r>
              <a:rPr lang="zh-CN" altLang="en-US" sz="1333" dirty="0">
                <a:solidFill>
                  <a:schemeClr val="tx1">
                    <a:lumMod val="65000"/>
                    <a:lumOff val="35000"/>
                  </a:schemeClr>
                </a:solidFill>
                <a:latin typeface="微软雅黑" pitchFamily="34" charset="-122"/>
                <a:ea typeface="微软雅黑" pitchFamily="34" charset="-122"/>
              </a:rPr>
              <a:t>专业设计</a:t>
            </a:r>
            <a:r>
              <a:rPr lang="en-US" altLang="zh-CN" sz="1333" dirty="0">
                <a:solidFill>
                  <a:schemeClr val="tx1">
                    <a:lumMod val="65000"/>
                    <a:lumOff val="35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37535932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875868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1"/>
    </p:custDataLst>
    <p:extLst>
      <p:ext uri="{BB962C8B-B14F-4D97-AF65-F5344CB8AC3E}">
        <p14:creationId xmlns:p14="http://schemas.microsoft.com/office/powerpoint/2010/main" val="31342907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16053763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12576AE-22D0-4C92-B346-09B70DFAB68C}"/>
              </a:ext>
            </a:extLst>
          </p:cNvPr>
          <p:cNvGrpSpPr/>
          <p:nvPr/>
        </p:nvGrpSpPr>
        <p:grpSpPr>
          <a:xfrm flipH="1">
            <a:off x="4368342" y="3253750"/>
            <a:ext cx="7965748" cy="3647280"/>
            <a:chOff x="-16275" y="2464532"/>
            <a:chExt cx="6472597" cy="2736304"/>
          </a:xfrm>
        </p:grpSpPr>
        <p:pic>
          <p:nvPicPr>
            <p:cNvPr id="3" name="图片 2">
              <a:extLst>
                <a:ext uri="{FF2B5EF4-FFF2-40B4-BE49-F238E27FC236}">
                  <a16:creationId xmlns:a16="http://schemas.microsoft.com/office/drawing/2014/main" xmlns="" id="{1879D8C0-FCA8-4EF1-9200-5175FECFBC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4" name="图片 3">
              <a:extLst>
                <a:ext uri="{FF2B5EF4-FFF2-40B4-BE49-F238E27FC236}">
                  <a16:creationId xmlns:a16="http://schemas.microsoft.com/office/drawing/2014/main" xmlns="" id="{F5AA8ED8-F849-41C5-A3DA-6EEFAF26FF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5" name="等腰三角形 4">
              <a:extLst>
                <a:ext uri="{FF2B5EF4-FFF2-40B4-BE49-F238E27FC236}">
                  <a16:creationId xmlns:a16="http://schemas.microsoft.com/office/drawing/2014/main" xmlns="" id="{C0F7ED83-839E-4F68-A972-81B96D6CC1BA}"/>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10" name="Text Placeholder 3">
            <a:extLst>
              <a:ext uri="{FF2B5EF4-FFF2-40B4-BE49-F238E27FC236}">
                <a16:creationId xmlns:a16="http://schemas.microsoft.com/office/drawing/2014/main" xmlns="" id="{09F46A30-17B7-4E15-8D54-59FA5E914290}"/>
              </a:ext>
            </a:extLst>
          </p:cNvPr>
          <p:cNvSpPr txBox="1">
            <a:spLocks/>
          </p:cNvSpPr>
          <p:nvPr/>
        </p:nvSpPr>
        <p:spPr>
          <a:xfrm>
            <a:off x="2457936" y="2186222"/>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a16="http://schemas.microsoft.com/office/drawing/2014/main" xmlns="" id="{0CFF755E-4A00-43C1-BF67-35BD74B50749}"/>
              </a:ext>
            </a:extLst>
          </p:cNvPr>
          <p:cNvSpPr txBox="1"/>
          <p:nvPr/>
        </p:nvSpPr>
        <p:spPr>
          <a:xfrm>
            <a:off x="3669371" y="2913025"/>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cxnSp>
        <p:nvCxnSpPr>
          <p:cNvPr id="12" name="Straight Connector 13">
            <a:extLst>
              <a:ext uri="{FF2B5EF4-FFF2-40B4-BE49-F238E27FC236}">
                <a16:creationId xmlns:a16="http://schemas.microsoft.com/office/drawing/2014/main" xmlns="" id="{636AF9E6-3605-4777-92E2-21823906F3D5}"/>
              </a:ext>
            </a:extLst>
          </p:cNvPr>
          <p:cNvCxnSpPr/>
          <p:nvPr/>
        </p:nvCxnSpPr>
        <p:spPr>
          <a:xfrm flipH="1">
            <a:off x="1885" y="4110075"/>
            <a:ext cx="6329992" cy="0"/>
          </a:xfrm>
          <a:prstGeom prst="line">
            <a:avLst/>
          </a:prstGeom>
          <a:ln w="19050" cap="sq">
            <a:solidFill>
              <a:schemeClr val="accent3"/>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43742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6" presetClass="emph" presetSubtype="0" fill="hold" grpId="1" nodeType="afterEffect">
                                  <p:stCondLst>
                                    <p:cond delay="0"/>
                                  </p:stCondLst>
                                  <p:childTnLst>
                                    <p:animEffect transition="out" filter="fade">
                                      <p:cBhvr>
                                        <p:cTn id="25" dur="500" tmFilter="0, 0; .2, .5; .8, .5; 1, 0"/>
                                        <p:tgtEl>
                                          <p:spTgt spid="11"/>
                                        </p:tgtEl>
                                      </p:cBhvr>
                                    </p:animEffect>
                                    <p:animScale>
                                      <p:cBhvr>
                                        <p:cTn id="2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66241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115441" y="988096"/>
            <a:ext cx="4592689" cy="47726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6" tIns="45698" rIns="91396" bIns="45698" rtlCol="0" anchor="ctr"/>
          <a:lstStyle/>
          <a:p>
            <a:pPr algn="ctr"/>
            <a:endParaRPr lang="zh-CN" altLang="en-US" sz="2399"/>
          </a:p>
        </p:txBody>
      </p:sp>
      <p:sp>
        <p:nvSpPr>
          <p:cNvPr id="4" name="TextBox 3"/>
          <p:cNvSpPr txBox="1"/>
          <p:nvPr/>
        </p:nvSpPr>
        <p:spPr>
          <a:xfrm>
            <a:off x="7177404" y="2228658"/>
            <a:ext cx="4398961" cy="1845222"/>
          </a:xfrm>
          <a:prstGeom prst="rect">
            <a:avLst/>
          </a:prstGeom>
          <a:noFill/>
        </p:spPr>
        <p:txBody>
          <a:bodyPr wrap="square" lIns="121830" tIns="60915" rIns="121830" bIns="60915" rtlCol="0">
            <a:spAutoFit/>
          </a:bodyPr>
          <a:lstStyle/>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工作总结就是把一个时间段的工作进行一次全面系统的总检查、总评价、总分析、总研究，并分析成绩的不足，从而得出引以为戒的经验。</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066" dirty="0">
                <a:solidFill>
                  <a:schemeClr val="bg1"/>
                </a:solidFill>
                <a:latin typeface="微软雅黑" panose="020B0503020204020204" pitchFamily="34" charset="-122"/>
                <a:ea typeface="微软雅黑" panose="020B0503020204020204" pitchFamily="34" charset="-122"/>
              </a:rPr>
              <a:t>       总结是应用写作的一种，是对已经做过的工作进行理性的思考。总结与计划是相辅相成的，要以工作计划为依据，订计划总是在总结经验的基础上进行的。</a:t>
            </a:r>
            <a:endParaRPr lang="en-US" altLang="zh-CN" sz="1066"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066" dirty="0">
                <a:solidFill>
                  <a:schemeClr val="bg1"/>
                </a:solidFill>
                <a:latin typeface="微软雅黑" panose="020B0503020204020204" pitchFamily="34" charset="-122"/>
                <a:ea typeface="微软雅黑" panose="020B0503020204020204" pitchFamily="34" charset="-122"/>
              </a:rPr>
              <a:t>     </a:t>
            </a:r>
            <a:r>
              <a:rPr lang="zh-CN" altLang="en-US" sz="1066" dirty="0">
                <a:solidFill>
                  <a:schemeClr val="bg1"/>
                </a:solidFill>
                <a:latin typeface="微软雅黑" panose="020B0503020204020204" pitchFamily="34" charset="-122"/>
                <a:ea typeface="微软雅黑" panose="020B0503020204020204" pitchFamily="34" charset="-122"/>
              </a:rPr>
              <a:t>希望在今后的工作中会有更加美好的收获！</a:t>
            </a:r>
            <a:endParaRPr lang="en-US" altLang="zh-CN" sz="1066" dirty="0">
              <a:solidFill>
                <a:schemeClr val="bg1"/>
              </a:solidFill>
              <a:latin typeface="微软雅黑" panose="020B0503020204020204" pitchFamily="34" charset="-122"/>
              <a:ea typeface="微软雅黑" panose="020B0503020204020204" pitchFamily="34" charset="-122"/>
            </a:endParaRPr>
          </a:p>
        </p:txBody>
      </p:sp>
      <p:sp>
        <p:nvSpPr>
          <p:cNvPr id="5" name="标题 1"/>
          <p:cNvSpPr txBox="1">
            <a:spLocks/>
          </p:cNvSpPr>
          <p:nvPr/>
        </p:nvSpPr>
        <p:spPr>
          <a:xfrm>
            <a:off x="7204740" y="1196863"/>
            <a:ext cx="1918427" cy="631039"/>
          </a:xfrm>
          <a:prstGeom prst="rect">
            <a:avLst/>
          </a:prstGeom>
        </p:spPr>
        <p:txBody>
          <a:bodyPr vert="horz"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3199" b="1" dirty="0">
                <a:solidFill>
                  <a:schemeClr val="tx2">
                    <a:lumMod val="20000"/>
                    <a:lumOff val="80000"/>
                  </a:schemeClr>
                </a:solidFill>
                <a:latin typeface="微软雅黑" panose="020B0503020204020204" pitchFamily="34" charset="-122"/>
                <a:ea typeface="微软雅黑" panose="020B0503020204020204" pitchFamily="34" charset="-122"/>
              </a:rPr>
              <a:t>结束语</a:t>
            </a:r>
          </a:p>
        </p:txBody>
      </p:sp>
      <p:sp>
        <p:nvSpPr>
          <p:cNvPr id="6" name="TextBox 5"/>
          <p:cNvSpPr txBox="1"/>
          <p:nvPr/>
        </p:nvSpPr>
        <p:spPr>
          <a:xfrm>
            <a:off x="7253393" y="4621338"/>
            <a:ext cx="3261289" cy="451251"/>
          </a:xfrm>
          <a:prstGeom prst="rect">
            <a:avLst/>
          </a:prstGeom>
          <a:noFill/>
        </p:spPr>
        <p:txBody>
          <a:bodyPr wrap="none" lIns="121830" tIns="60915" rIns="121830" bIns="60915" rtlCol="0">
            <a:spAutoFit/>
          </a:bodyPr>
          <a:lstStyle/>
          <a:p>
            <a:r>
              <a:rPr lang="zh-CN" altLang="en-US" sz="2133" b="1" dirty="0">
                <a:solidFill>
                  <a:schemeClr val="tx2">
                    <a:lumMod val="20000"/>
                    <a:lumOff val="80000"/>
                  </a:schemeClr>
                </a:solidFill>
                <a:latin typeface="微软雅黑" panose="020B0503020204020204" pitchFamily="34" charset="-122"/>
                <a:ea typeface="微软雅黑" panose="020B0503020204020204" pitchFamily="34" charset="-122"/>
              </a:rPr>
              <a:t>此处输入企业团队口号！</a:t>
            </a:r>
            <a:endParaRPr lang="en-US" altLang="zh-CN" sz="2133" b="1" dirty="0">
              <a:solidFill>
                <a:schemeClr val="tx2">
                  <a:lumMod val="20000"/>
                  <a:lumOff val="80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042" y="1147457"/>
            <a:ext cx="6683894" cy="4453898"/>
          </a:xfrm>
          <a:prstGeom prst="rect">
            <a:avLst/>
          </a:prstGeom>
        </p:spPr>
      </p:pic>
    </p:spTree>
    <p:extLst>
      <p:ext uri="{BB962C8B-B14F-4D97-AF65-F5344CB8AC3E}">
        <p14:creationId xmlns:p14="http://schemas.microsoft.com/office/powerpoint/2010/main" val="30787782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932531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780414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a:extLst>
              <a:ext uri="{FF2B5EF4-FFF2-40B4-BE49-F238E27FC236}">
                <a16:creationId xmlns:a16="http://schemas.microsoft.com/office/drawing/2014/main" xmlns="" id="{33BCB1FF-0A01-4EF4-A218-453189B01433}"/>
              </a:ext>
            </a:extLst>
          </p:cNvPr>
          <p:cNvGrpSpPr/>
          <p:nvPr/>
        </p:nvGrpSpPr>
        <p:grpSpPr>
          <a:xfrm>
            <a:off x="-19811" y="3586734"/>
            <a:ext cx="7913796" cy="3345574"/>
            <a:chOff x="-16275" y="2464532"/>
            <a:chExt cx="6472597" cy="2736304"/>
          </a:xfrm>
        </p:grpSpPr>
        <p:pic>
          <p:nvPicPr>
            <p:cNvPr id="3" name="图片 2">
              <a:extLst>
                <a:ext uri="{FF2B5EF4-FFF2-40B4-BE49-F238E27FC236}">
                  <a16:creationId xmlns:a16="http://schemas.microsoft.com/office/drawing/2014/main" xmlns="" id="{77D2580D-A122-4781-8CF4-100B867C1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3093"/>
            <a:stretch/>
          </p:blipFill>
          <p:spPr>
            <a:xfrm flipH="1">
              <a:off x="3059832" y="3724672"/>
              <a:ext cx="3396490" cy="1476164"/>
            </a:xfrm>
            <a:prstGeom prst="rect">
              <a:avLst/>
            </a:prstGeom>
          </p:spPr>
        </p:pic>
        <p:pic>
          <p:nvPicPr>
            <p:cNvPr id="5" name="图片 4">
              <a:extLst>
                <a:ext uri="{FF2B5EF4-FFF2-40B4-BE49-F238E27FC236}">
                  <a16:creationId xmlns:a16="http://schemas.microsoft.com/office/drawing/2014/main" xmlns="" id="{85FF6CFF-FB4F-44B7-9612-3FB6BEEDE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6275" y="2464532"/>
              <a:ext cx="4260586" cy="2736304"/>
            </a:xfrm>
            <a:prstGeom prst="rect">
              <a:avLst/>
            </a:prstGeom>
          </p:spPr>
        </p:pic>
        <p:sp>
          <p:nvSpPr>
            <p:cNvPr id="6" name="等腰三角形 5">
              <a:extLst>
                <a:ext uri="{FF2B5EF4-FFF2-40B4-BE49-F238E27FC236}">
                  <a16:creationId xmlns:a16="http://schemas.microsoft.com/office/drawing/2014/main" xmlns="" id="{B402C234-25B4-4135-B19E-C4F30F2E4DC8}"/>
                </a:ext>
              </a:extLst>
            </p:cNvPr>
            <p:cNvSpPr/>
            <p:nvPr/>
          </p:nvSpPr>
          <p:spPr>
            <a:xfrm>
              <a:off x="5544108" y="4659034"/>
              <a:ext cx="791507" cy="4860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grpSp>
        <p:nvGrpSpPr>
          <p:cNvPr id="14" name="组合 13">
            <a:extLst>
              <a:ext uri="{FF2B5EF4-FFF2-40B4-BE49-F238E27FC236}">
                <a16:creationId xmlns:a16="http://schemas.microsoft.com/office/drawing/2014/main" xmlns="" id="{C441CCF2-53B9-48E8-AAF5-6B8F3D56FE97}"/>
              </a:ext>
            </a:extLst>
          </p:cNvPr>
          <p:cNvGrpSpPr/>
          <p:nvPr/>
        </p:nvGrpSpPr>
        <p:grpSpPr>
          <a:xfrm>
            <a:off x="7824045" y="0"/>
            <a:ext cx="5230580" cy="1762491"/>
            <a:chOff x="5868434" y="0"/>
            <a:chExt cx="3924146" cy="1322276"/>
          </a:xfrm>
        </p:grpSpPr>
        <p:pic>
          <p:nvPicPr>
            <p:cNvPr id="4" name="图片 3">
              <a:extLst>
                <a:ext uri="{FF2B5EF4-FFF2-40B4-BE49-F238E27FC236}">
                  <a16:creationId xmlns:a16="http://schemas.microsoft.com/office/drawing/2014/main" xmlns="" id="{E29D0EA9-27D1-466F-A4A2-1A64C5284F0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50000"/>
            <a:stretch/>
          </p:blipFill>
          <p:spPr>
            <a:xfrm flipH="1" flipV="1">
              <a:off x="6264188" y="0"/>
              <a:ext cx="3528392" cy="1322276"/>
            </a:xfrm>
            <a:prstGeom prst="rect">
              <a:avLst/>
            </a:prstGeom>
          </p:spPr>
        </p:pic>
        <p:sp>
          <p:nvSpPr>
            <p:cNvPr id="7" name="等腰三角形 6">
              <a:extLst>
                <a:ext uri="{FF2B5EF4-FFF2-40B4-BE49-F238E27FC236}">
                  <a16:creationId xmlns:a16="http://schemas.microsoft.com/office/drawing/2014/main" xmlns="" id="{8884CC67-D6B0-47E0-A1FC-CCD4BF2ED8FD}"/>
                </a:ext>
              </a:extLst>
            </p:cNvPr>
            <p:cNvSpPr/>
            <p:nvPr/>
          </p:nvSpPr>
          <p:spPr>
            <a:xfrm flipV="1">
              <a:off x="8367183" y="661138"/>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sp>
          <p:nvSpPr>
            <p:cNvPr id="8" name="等腰三角形 7">
              <a:extLst>
                <a:ext uri="{FF2B5EF4-FFF2-40B4-BE49-F238E27FC236}">
                  <a16:creationId xmlns:a16="http://schemas.microsoft.com/office/drawing/2014/main" xmlns="" id="{5BAB9835-5A5B-4620-8F23-1433F13B647B}"/>
                </a:ext>
              </a:extLst>
            </p:cNvPr>
            <p:cNvSpPr/>
            <p:nvPr/>
          </p:nvSpPr>
          <p:spPr>
            <a:xfrm flipV="1">
              <a:off x="5868434" y="0"/>
              <a:ext cx="791507" cy="46805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p>
          </p:txBody>
        </p:sp>
      </p:grpSp>
      <p:sp>
        <p:nvSpPr>
          <p:cNvPr id="9" name="TextBox 5">
            <a:extLst>
              <a:ext uri="{FF2B5EF4-FFF2-40B4-BE49-F238E27FC236}">
                <a16:creationId xmlns:a16="http://schemas.microsoft.com/office/drawing/2014/main" xmlns="" id="{24B593F5-0826-4E2E-9C94-7F2BB8E54620}"/>
              </a:ext>
            </a:extLst>
          </p:cNvPr>
          <p:cNvSpPr txBox="1"/>
          <p:nvPr/>
        </p:nvSpPr>
        <p:spPr>
          <a:xfrm>
            <a:off x="4889500" y="2096939"/>
            <a:ext cx="6680200"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a:solidFill>
                  <a:schemeClr val="accent1"/>
                </a:solidFill>
                <a:latin typeface="微软雅黑" panose="020B0503020204020204" pitchFamily="34" charset="-122"/>
                <a:ea typeface="微软雅黑" panose="020B0503020204020204" pitchFamily="34" charset="-122"/>
                <a:cs typeface="Clear Sans Light" pitchFamily="34" charset="0"/>
              </a:rPr>
              <a:t>演讲完毕 谢谢您的聆听</a:t>
            </a:r>
            <a:endParaRPr lang="id-ID" altLang="zh-CN" sz="4800"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2" name="TextBox 5">
            <a:extLst>
              <a:ext uri="{FF2B5EF4-FFF2-40B4-BE49-F238E27FC236}">
                <a16:creationId xmlns:a16="http://schemas.microsoft.com/office/drawing/2014/main" xmlns="" id="{9D9FC040-8516-4BAE-BBAD-43EC3F1663E4}"/>
              </a:ext>
            </a:extLst>
          </p:cNvPr>
          <p:cNvSpPr txBox="1"/>
          <p:nvPr/>
        </p:nvSpPr>
        <p:spPr>
          <a:xfrm>
            <a:off x="2671037" y="1487369"/>
            <a:ext cx="2434800" cy="2429565"/>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1500" dirty="0" smtClean="0">
                <a:solidFill>
                  <a:schemeClr val="accent1"/>
                </a:solidFill>
                <a:latin typeface="Agency FB" panose="020B0503020202020204" pitchFamily="34" charset="0"/>
                <a:ea typeface="华文琥珀" panose="02010800040101010101" pitchFamily="2" charset="-122"/>
                <a:cs typeface="Clear Sans Light" pitchFamily="34" charset="0"/>
              </a:rPr>
              <a:t>2019</a:t>
            </a:r>
            <a:endParaRPr lang="id-ID" altLang="zh-CN" sz="80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val="35963115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Scale>
                                      <p:cBhvr>
                                        <p:cTn id="1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2">
                                            <p:txEl>
                                              <p:pRg st="0" end="0"/>
                                            </p:txEl>
                                          </p:spTgt>
                                        </p:tgtEl>
                                        <p:attrNameLst>
                                          <p:attrName>ppt_x</p:attrName>
                                          <p:attrName>ppt_y</p:attrName>
                                        </p:attrNameLst>
                                      </p:cBhvr>
                                    </p:animMotion>
                                    <p:animEffect transition="in" filter="fade">
                                      <p:cBhvr>
                                        <p:cTn id="19" dur="1000"/>
                                        <p:tgtEl>
                                          <p:spTgt spid="12">
                                            <p:txEl>
                                              <p:pRg st="0" end="0"/>
                                            </p:txEl>
                                          </p:spTgt>
                                        </p:tgtEl>
                                      </p:cBhvr>
                                    </p:animEffect>
                                  </p:childTnLst>
                                </p:cTn>
                              </p:par>
                            </p:childTnLst>
                          </p:cTn>
                        </p:par>
                        <p:par>
                          <p:cTn id="20" fill="hold">
                            <p:stCondLst>
                              <p:cond delay="2000"/>
                            </p:stCondLst>
                            <p:childTnLst>
                              <p:par>
                                <p:cTn id="21" presetID="52" presetClass="entr" presetSubtype="0" fill="hold" grpId="0"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Scale>
                                      <p:cBhvr>
                                        <p:cTn id="2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9">
                                            <p:txEl>
                                              <p:pRg st="0" end="0"/>
                                            </p:txEl>
                                          </p:spTgt>
                                        </p:tgtEl>
                                        <p:attrNameLst>
                                          <p:attrName>ppt_x</p:attrName>
                                          <p:attrName>ppt_y</p:attrName>
                                        </p:attrNameLst>
                                      </p:cBhvr>
                                    </p:animMotion>
                                    <p:animEffect transition="in" filter="fade">
                                      <p:cBhvr>
                                        <p:cTn id="25"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2"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三角风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Office 主题​​">
  <a:themeElements>
    <a:clrScheme name="自定义 937">
      <a:dk1>
        <a:sysClr val="windowText" lastClr="000000"/>
      </a:dk1>
      <a:lt1>
        <a:sysClr val="window" lastClr="FFFFFF"/>
      </a:lt1>
      <a:dk2>
        <a:srgbClr val="44546A"/>
      </a:dk2>
      <a:lt2>
        <a:srgbClr val="E7E6E6"/>
      </a:lt2>
      <a:accent1>
        <a:srgbClr val="51718D"/>
      </a:accent1>
      <a:accent2>
        <a:srgbClr val="91ACC2"/>
      </a:accent2>
      <a:accent3>
        <a:srgbClr val="51718D"/>
      </a:accent3>
      <a:accent4>
        <a:srgbClr val="91ACC2"/>
      </a:accent4>
      <a:accent5>
        <a:srgbClr val="51718D"/>
      </a:accent5>
      <a:accent6>
        <a:srgbClr val="91ACC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1496</Words>
  <Application>Microsoft Office PowerPoint</Application>
  <PresentationFormat>宽屏</PresentationFormat>
  <Paragraphs>202</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Clear Sans Light</vt:lpstr>
      <vt:lpstr>Gill Sans</vt:lpstr>
      <vt:lpstr>맑은 고딕</vt:lpstr>
      <vt:lpstr>等线</vt:lpstr>
      <vt:lpstr>等线 Light</vt:lpstr>
      <vt:lpstr>方正兰亭超细黑简体</vt:lpstr>
      <vt:lpstr>方正姚体</vt:lpstr>
      <vt:lpstr>华文琥珀</vt:lpstr>
      <vt:lpstr>华文宋体</vt:lpstr>
      <vt:lpstr>宋体</vt:lpstr>
      <vt:lpstr>微软雅黑</vt:lpstr>
      <vt:lpstr>微软雅黑</vt:lpstr>
      <vt:lpstr>微软雅黑 Light</vt:lpstr>
      <vt:lpstr>Agency FB</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简洁大方三角风通用PPT模板</dc:title>
  <dc:creator>优品PPT</dc:creator>
  <dc:description>http://www.ypppt.com/</dc:description>
  <cp:lastModifiedBy>faith123</cp:lastModifiedBy>
  <cp:revision>40</cp:revision>
  <dcterms:created xsi:type="dcterms:W3CDTF">2017-07-09T11:42:26Z</dcterms:created>
  <dcterms:modified xsi:type="dcterms:W3CDTF">2019-10-30T02:56:39Z</dcterms:modified>
</cp:coreProperties>
</file>