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83" r:id="rId3"/>
    <p:sldId id="284" r:id="rId4"/>
    <p:sldId id="258" r:id="rId5"/>
    <p:sldId id="259" r:id="rId6"/>
    <p:sldId id="260" r:id="rId7"/>
    <p:sldId id="261" r:id="rId8"/>
    <p:sldId id="262" r:id="rId9"/>
    <p:sldId id="285" r:id="rId10"/>
    <p:sldId id="264" r:id="rId11"/>
    <p:sldId id="265" r:id="rId12"/>
    <p:sldId id="266" r:id="rId13"/>
    <p:sldId id="267" r:id="rId14"/>
    <p:sldId id="268" r:id="rId15"/>
    <p:sldId id="269" r:id="rId16"/>
    <p:sldId id="270" r:id="rId17"/>
    <p:sldId id="271" r:id="rId18"/>
    <p:sldId id="286" r:id="rId19"/>
    <p:sldId id="273" r:id="rId20"/>
    <p:sldId id="274" r:id="rId21"/>
    <p:sldId id="275" r:id="rId22"/>
    <p:sldId id="277" r:id="rId23"/>
    <p:sldId id="287" r:id="rId24"/>
    <p:sldId id="278" r:id="rId25"/>
    <p:sldId id="279" r:id="rId26"/>
    <p:sldId id="280" r:id="rId27"/>
    <p:sldId id="281" r:id="rId28"/>
    <p:sldId id="257"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BB93"/>
    <a:srgbClr val="756271"/>
    <a:srgbClr val="F2B973"/>
    <a:srgbClr val="EF5B43"/>
    <a:srgbClr val="858976"/>
    <a:srgbClr val="EBEA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7EC95207-2905-4C76-99C8-EBCC5A929AC2}" type="datetimeFigureOut">
              <a:rPr lang="zh-CN" altLang="en-US" smtClean="0"/>
              <a:pPr/>
              <a:t>2019/10/16</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FFF16FC0-CA49-47D6-AC8D-5A2A6DC11E89}" type="slidenum">
              <a:rPr lang="zh-CN" altLang="en-US" smtClean="0"/>
              <a:pPr/>
              <a:t>‹#›</a:t>
            </a:fld>
            <a:endParaRPr lang="zh-CN" altLang="en-US" dirty="0"/>
          </a:p>
        </p:txBody>
      </p:sp>
    </p:spTree>
    <p:extLst>
      <p:ext uri="{BB962C8B-B14F-4D97-AF65-F5344CB8AC3E}">
        <p14:creationId xmlns:p14="http://schemas.microsoft.com/office/powerpoint/2010/main" val="4185439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1</a:t>
            </a:fld>
            <a:endParaRPr lang="zh-CN" altLang="en-US"/>
          </a:p>
        </p:txBody>
      </p:sp>
    </p:spTree>
    <p:extLst>
      <p:ext uri="{BB962C8B-B14F-4D97-AF65-F5344CB8AC3E}">
        <p14:creationId xmlns:p14="http://schemas.microsoft.com/office/powerpoint/2010/main" val="1402086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a:t>
            </a:fld>
            <a:endParaRPr lang="zh-CN" altLang="en-US"/>
          </a:p>
        </p:txBody>
      </p:sp>
    </p:spTree>
    <p:extLst>
      <p:ext uri="{BB962C8B-B14F-4D97-AF65-F5344CB8AC3E}">
        <p14:creationId xmlns:p14="http://schemas.microsoft.com/office/powerpoint/2010/main" val="167225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3</a:t>
            </a:fld>
            <a:endParaRPr lang="zh-CN" altLang="en-US"/>
          </a:p>
        </p:txBody>
      </p:sp>
    </p:spTree>
    <p:extLst>
      <p:ext uri="{BB962C8B-B14F-4D97-AF65-F5344CB8AC3E}">
        <p14:creationId xmlns:p14="http://schemas.microsoft.com/office/powerpoint/2010/main" val="265437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4</a:t>
            </a:fld>
            <a:endParaRPr lang="zh-CN" altLang="en-US" dirty="0"/>
          </a:p>
        </p:txBody>
      </p:sp>
    </p:spTree>
    <p:extLst>
      <p:ext uri="{BB962C8B-B14F-4D97-AF65-F5344CB8AC3E}">
        <p14:creationId xmlns:p14="http://schemas.microsoft.com/office/powerpoint/2010/main" val="1602082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5</a:t>
            </a:fld>
            <a:endParaRPr lang="zh-CN" altLang="en-US" dirty="0"/>
          </a:p>
        </p:txBody>
      </p:sp>
    </p:spTree>
    <p:extLst>
      <p:ext uri="{BB962C8B-B14F-4D97-AF65-F5344CB8AC3E}">
        <p14:creationId xmlns:p14="http://schemas.microsoft.com/office/powerpoint/2010/main" val="1039780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6</a:t>
            </a:fld>
            <a:endParaRPr lang="zh-CN" altLang="en-US" dirty="0"/>
          </a:p>
        </p:txBody>
      </p:sp>
    </p:spTree>
    <p:extLst>
      <p:ext uri="{BB962C8B-B14F-4D97-AF65-F5344CB8AC3E}">
        <p14:creationId xmlns:p14="http://schemas.microsoft.com/office/powerpoint/2010/main" val="2316595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7</a:t>
            </a:fld>
            <a:endParaRPr lang="zh-CN" altLang="en-US" dirty="0"/>
          </a:p>
        </p:txBody>
      </p:sp>
    </p:spTree>
    <p:extLst>
      <p:ext uri="{BB962C8B-B14F-4D97-AF65-F5344CB8AC3E}">
        <p14:creationId xmlns:p14="http://schemas.microsoft.com/office/powerpoint/2010/main" val="6926095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8</a:t>
            </a:fld>
            <a:endParaRPr lang="zh-CN" altLang="en-US" dirty="0"/>
          </a:p>
        </p:txBody>
      </p:sp>
    </p:spTree>
    <p:extLst>
      <p:ext uri="{BB962C8B-B14F-4D97-AF65-F5344CB8AC3E}">
        <p14:creationId xmlns:p14="http://schemas.microsoft.com/office/powerpoint/2010/main" val="570160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9</a:t>
            </a:fld>
            <a:endParaRPr lang="zh-CN" altLang="en-US"/>
          </a:p>
        </p:txBody>
      </p:sp>
    </p:spTree>
    <p:extLst>
      <p:ext uri="{BB962C8B-B14F-4D97-AF65-F5344CB8AC3E}">
        <p14:creationId xmlns:p14="http://schemas.microsoft.com/office/powerpoint/2010/main" val="4171054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10</a:t>
            </a:fld>
            <a:endParaRPr lang="zh-CN" altLang="en-US" dirty="0"/>
          </a:p>
        </p:txBody>
      </p:sp>
    </p:spTree>
    <p:extLst>
      <p:ext uri="{BB962C8B-B14F-4D97-AF65-F5344CB8AC3E}">
        <p14:creationId xmlns:p14="http://schemas.microsoft.com/office/powerpoint/2010/main" val="3854784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11</a:t>
            </a:fld>
            <a:endParaRPr lang="zh-CN" altLang="en-US" dirty="0"/>
          </a:p>
        </p:txBody>
      </p:sp>
    </p:spTree>
    <p:extLst>
      <p:ext uri="{BB962C8B-B14F-4D97-AF65-F5344CB8AC3E}">
        <p14:creationId xmlns:p14="http://schemas.microsoft.com/office/powerpoint/2010/main" val="2726284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12</a:t>
            </a:fld>
            <a:endParaRPr lang="zh-CN" altLang="en-US" dirty="0"/>
          </a:p>
        </p:txBody>
      </p:sp>
    </p:spTree>
    <p:extLst>
      <p:ext uri="{BB962C8B-B14F-4D97-AF65-F5344CB8AC3E}">
        <p14:creationId xmlns:p14="http://schemas.microsoft.com/office/powerpoint/2010/main" val="2513119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13</a:t>
            </a:fld>
            <a:endParaRPr lang="zh-CN" altLang="en-US" dirty="0"/>
          </a:p>
        </p:txBody>
      </p:sp>
    </p:spTree>
    <p:extLst>
      <p:ext uri="{BB962C8B-B14F-4D97-AF65-F5344CB8AC3E}">
        <p14:creationId xmlns:p14="http://schemas.microsoft.com/office/powerpoint/2010/main" val="1488676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14</a:t>
            </a:fld>
            <a:endParaRPr lang="zh-CN" altLang="en-US" dirty="0"/>
          </a:p>
        </p:txBody>
      </p:sp>
    </p:spTree>
    <p:extLst>
      <p:ext uri="{BB962C8B-B14F-4D97-AF65-F5344CB8AC3E}">
        <p14:creationId xmlns:p14="http://schemas.microsoft.com/office/powerpoint/2010/main" val="536238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15</a:t>
            </a:fld>
            <a:endParaRPr lang="zh-CN" altLang="en-US" dirty="0"/>
          </a:p>
        </p:txBody>
      </p:sp>
    </p:spTree>
    <p:extLst>
      <p:ext uri="{BB962C8B-B14F-4D97-AF65-F5344CB8AC3E}">
        <p14:creationId xmlns:p14="http://schemas.microsoft.com/office/powerpoint/2010/main" val="1751581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16</a:t>
            </a:fld>
            <a:endParaRPr lang="zh-CN" altLang="en-US" dirty="0"/>
          </a:p>
        </p:txBody>
      </p:sp>
    </p:spTree>
    <p:extLst>
      <p:ext uri="{BB962C8B-B14F-4D97-AF65-F5344CB8AC3E}">
        <p14:creationId xmlns:p14="http://schemas.microsoft.com/office/powerpoint/2010/main" val="86702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17</a:t>
            </a:fld>
            <a:endParaRPr lang="zh-CN" altLang="en-US" dirty="0"/>
          </a:p>
        </p:txBody>
      </p:sp>
    </p:spTree>
    <p:extLst>
      <p:ext uri="{BB962C8B-B14F-4D97-AF65-F5344CB8AC3E}">
        <p14:creationId xmlns:p14="http://schemas.microsoft.com/office/powerpoint/2010/main" val="1173522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18</a:t>
            </a:fld>
            <a:endParaRPr lang="zh-CN" altLang="en-US"/>
          </a:p>
        </p:txBody>
      </p:sp>
    </p:spTree>
    <p:extLst>
      <p:ext uri="{BB962C8B-B14F-4D97-AF65-F5344CB8AC3E}">
        <p14:creationId xmlns:p14="http://schemas.microsoft.com/office/powerpoint/2010/main" val="2912463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19</a:t>
            </a:fld>
            <a:endParaRPr lang="zh-CN" altLang="en-US" dirty="0"/>
          </a:p>
        </p:txBody>
      </p:sp>
    </p:spTree>
    <p:extLst>
      <p:ext uri="{BB962C8B-B14F-4D97-AF65-F5344CB8AC3E}">
        <p14:creationId xmlns:p14="http://schemas.microsoft.com/office/powerpoint/2010/main" val="41758993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20</a:t>
            </a:fld>
            <a:endParaRPr lang="zh-CN" altLang="en-US" dirty="0"/>
          </a:p>
        </p:txBody>
      </p:sp>
    </p:spTree>
    <p:extLst>
      <p:ext uri="{BB962C8B-B14F-4D97-AF65-F5344CB8AC3E}">
        <p14:creationId xmlns:p14="http://schemas.microsoft.com/office/powerpoint/2010/main" val="3597629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21</a:t>
            </a:fld>
            <a:endParaRPr lang="zh-CN" altLang="en-US" dirty="0"/>
          </a:p>
        </p:txBody>
      </p:sp>
    </p:spTree>
    <p:extLst>
      <p:ext uri="{BB962C8B-B14F-4D97-AF65-F5344CB8AC3E}">
        <p14:creationId xmlns:p14="http://schemas.microsoft.com/office/powerpoint/2010/main" val="16311842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22</a:t>
            </a:fld>
            <a:endParaRPr lang="zh-CN" altLang="en-US" dirty="0"/>
          </a:p>
        </p:txBody>
      </p:sp>
    </p:spTree>
    <p:extLst>
      <p:ext uri="{BB962C8B-B14F-4D97-AF65-F5344CB8AC3E}">
        <p14:creationId xmlns:p14="http://schemas.microsoft.com/office/powerpoint/2010/main" val="10626513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23</a:t>
            </a:fld>
            <a:endParaRPr lang="zh-CN" altLang="en-US"/>
          </a:p>
        </p:txBody>
      </p:sp>
    </p:spTree>
    <p:extLst>
      <p:ext uri="{BB962C8B-B14F-4D97-AF65-F5344CB8AC3E}">
        <p14:creationId xmlns:p14="http://schemas.microsoft.com/office/powerpoint/2010/main" val="2577072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24</a:t>
            </a:fld>
            <a:endParaRPr lang="zh-CN" altLang="en-US" dirty="0"/>
          </a:p>
        </p:txBody>
      </p:sp>
    </p:spTree>
    <p:extLst>
      <p:ext uri="{BB962C8B-B14F-4D97-AF65-F5344CB8AC3E}">
        <p14:creationId xmlns:p14="http://schemas.microsoft.com/office/powerpoint/2010/main" val="3009533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25</a:t>
            </a:fld>
            <a:endParaRPr lang="zh-CN" altLang="en-US" dirty="0"/>
          </a:p>
        </p:txBody>
      </p:sp>
    </p:spTree>
    <p:extLst>
      <p:ext uri="{BB962C8B-B14F-4D97-AF65-F5344CB8AC3E}">
        <p14:creationId xmlns:p14="http://schemas.microsoft.com/office/powerpoint/2010/main" val="2805013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26</a:t>
            </a:fld>
            <a:endParaRPr lang="zh-CN" altLang="en-US" dirty="0"/>
          </a:p>
        </p:txBody>
      </p:sp>
    </p:spTree>
    <p:extLst>
      <p:ext uri="{BB962C8B-B14F-4D97-AF65-F5344CB8AC3E}">
        <p14:creationId xmlns:p14="http://schemas.microsoft.com/office/powerpoint/2010/main" val="28946619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27</a:t>
            </a:fld>
            <a:endParaRPr lang="zh-CN" altLang="en-US" dirty="0"/>
          </a:p>
        </p:txBody>
      </p:sp>
    </p:spTree>
    <p:extLst>
      <p:ext uri="{BB962C8B-B14F-4D97-AF65-F5344CB8AC3E}">
        <p14:creationId xmlns:p14="http://schemas.microsoft.com/office/powerpoint/2010/main" val="660438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28</a:t>
            </a:fld>
            <a:endParaRPr lang="zh-CN" altLang="en-US"/>
          </a:p>
        </p:txBody>
      </p:sp>
    </p:spTree>
    <p:extLst>
      <p:ext uri="{BB962C8B-B14F-4D97-AF65-F5344CB8AC3E}">
        <p14:creationId xmlns:p14="http://schemas.microsoft.com/office/powerpoint/2010/main" val="3186667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4280171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170317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392478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3751051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551055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143053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68812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67737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476144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59094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2019/10/16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96252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634741227"/>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3669595"/>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8877696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20602502"/>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437921731"/>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93836362"/>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02780126"/>
      </p:ext>
    </p:extLst>
  </p:cSld>
  <p:clrMapOvr>
    <a:masterClrMapping/>
  </p:clrMapOvr>
  <p:transition spd="slow">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03349413"/>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06522272"/>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grpSp>
        <p:nvGrpSpPr>
          <p:cNvPr id="2" name="组合 1"/>
          <p:cNvGrpSpPr/>
          <p:nvPr userDrawn="1"/>
        </p:nvGrpSpPr>
        <p:grpSpPr>
          <a:xfrm>
            <a:off x="0" y="6752493"/>
            <a:ext cx="12192000" cy="105508"/>
            <a:chOff x="0" y="5064369"/>
            <a:chExt cx="7777423" cy="79131"/>
          </a:xfrm>
        </p:grpSpPr>
        <p:grpSp>
          <p:nvGrpSpPr>
            <p:cNvPr id="3" name="组合 2"/>
            <p:cNvGrpSpPr/>
            <p:nvPr/>
          </p:nvGrpSpPr>
          <p:grpSpPr>
            <a:xfrm>
              <a:off x="0" y="5064369"/>
              <a:ext cx="3888711" cy="79131"/>
              <a:chOff x="0" y="4948238"/>
              <a:chExt cx="3888711" cy="195262"/>
            </a:xfrm>
          </p:grpSpPr>
          <p:sp>
            <p:nvSpPr>
              <p:cNvPr id="8" name="矩形 7"/>
              <p:cNvSpPr/>
              <p:nvPr/>
            </p:nvSpPr>
            <p:spPr>
              <a:xfrm>
                <a:off x="0" y="4948238"/>
                <a:ext cx="1296237" cy="1952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9" name="矩形 8"/>
              <p:cNvSpPr/>
              <p:nvPr/>
            </p:nvSpPr>
            <p:spPr>
              <a:xfrm>
                <a:off x="1296237" y="4948238"/>
                <a:ext cx="1296237" cy="195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10" name="矩形 9"/>
              <p:cNvSpPr/>
              <p:nvPr/>
            </p:nvSpPr>
            <p:spPr>
              <a:xfrm>
                <a:off x="2592474" y="4948238"/>
                <a:ext cx="1296237" cy="1952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888712" y="5064369"/>
              <a:ext cx="3888711" cy="79131"/>
              <a:chOff x="0" y="4948238"/>
              <a:chExt cx="3888711" cy="195262"/>
            </a:xfrm>
          </p:grpSpPr>
          <p:sp>
            <p:nvSpPr>
              <p:cNvPr id="5" name="矩形 4"/>
              <p:cNvSpPr/>
              <p:nvPr/>
            </p:nvSpPr>
            <p:spPr>
              <a:xfrm>
                <a:off x="0" y="4948238"/>
                <a:ext cx="1296237" cy="19526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6" name="矩形 5"/>
              <p:cNvSpPr/>
              <p:nvPr/>
            </p:nvSpPr>
            <p:spPr>
              <a:xfrm>
                <a:off x="1296237" y="4948238"/>
                <a:ext cx="1296237" cy="1952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7" name="矩形 6"/>
              <p:cNvSpPr/>
              <p:nvPr/>
            </p:nvSpPr>
            <p:spPr>
              <a:xfrm>
                <a:off x="2592474" y="4948238"/>
                <a:ext cx="1296237" cy="19526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28456734"/>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41362345"/>
      </p:ext>
    </p:extLst>
  </p:cSld>
  <p:clrMapOvr>
    <a:masterClrMapping/>
  </p:clrMapOvr>
  <p:transition spd="slow">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23363481"/>
      </p:ext>
    </p:extLst>
  </p:cSld>
  <p:clrMapOvr>
    <a:masterClrMapping/>
  </p:clrMapOvr>
  <p:transition spd="slow">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16934770"/>
      </p:ext>
    </p:extLst>
  </p:cSld>
  <p:clrMapOvr>
    <a:masterClrMapping/>
  </p:clrMapOvr>
  <p:transition spd="slow">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80709459"/>
      </p:ext>
    </p:extLst>
  </p:cSld>
  <p:clrMapOvr>
    <a:masterClrMapping/>
  </p:clrMapOvr>
  <p:transition spd="slow">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0509776"/>
      </p:ext>
    </p:extLst>
  </p:cSld>
  <p:clrMapOvr>
    <a:masterClrMapping/>
  </p:clrMapOvr>
  <p:transition spd="slow">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06667992"/>
      </p:ext>
    </p:extLst>
  </p:cSld>
  <p:clrMapOvr>
    <a:masterClrMapping/>
  </p:clrMapOvr>
  <p:transition spd="slow">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01613793"/>
      </p:ext>
    </p:extLst>
  </p:cSld>
  <p:clrMapOvr>
    <a:masterClrMapping/>
  </p:clrMapOvr>
  <p:transition spd="slow">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72311745"/>
      </p:ext>
    </p:extLst>
  </p:cSld>
  <p:clrMapOvr>
    <a:masterClrMapping/>
  </p:clrMapOvr>
  <p:transition spd="slow">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08414768"/>
      </p:ext>
    </p:extLst>
  </p:cSld>
  <p:clrMapOvr>
    <a:masterClrMapping/>
  </p:clrMapOvr>
  <p:transition spd="slow">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27214038"/>
      </p:ext>
    </p:extLst>
  </p:cSld>
  <p:clrMapOvr>
    <a:masterClrMapping/>
  </p:clrMapOvr>
  <p:transition spd="slow">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7931436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BEAE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BB8F712C-13B4-48BC-9639-10A619B18608}" type="datetimeFigureOut">
              <a:rPr lang="zh-CN" altLang="en-US" smtClean="0"/>
              <a:pPr/>
              <a:t>2019/10/16</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3BD52BC-4BCA-490D-94CE-02C0A355447E}" type="slidenum">
              <a:rPr lang="zh-CN" altLang="en-US" smtClean="0"/>
              <a:pPr/>
              <a:t>‹#›</a:t>
            </a:fld>
            <a:endParaRPr lang="zh-CN" altLang="en-US" dirty="0"/>
          </a:p>
        </p:txBody>
      </p:sp>
    </p:spTree>
    <p:extLst>
      <p:ext uri="{BB962C8B-B14F-4D97-AF65-F5344CB8AC3E}">
        <p14:creationId xmlns:p14="http://schemas.microsoft.com/office/powerpoint/2010/main" val="1816899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5" r:id="rId25"/>
    <p:sldLayoutId id="2147483676" r:id="rId26"/>
    <p:sldLayoutId id="2147483677" r:id="rId27"/>
    <p:sldLayoutId id="2147483679" r:id="rId28"/>
    <p:sldLayoutId id="2147483680" r:id="rId29"/>
    <p:sldLayoutId id="2147483681" r:id="rId30"/>
    <p:sldLayoutId id="2147483682" r:id="rId31"/>
    <p:sldLayoutId id="2147483683" r:id="rId32"/>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41" y="0"/>
            <a:ext cx="1162754" cy="68580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 name="任意多边形 4"/>
          <p:cNvSpPr/>
          <p:nvPr/>
        </p:nvSpPr>
        <p:spPr>
          <a:xfrm>
            <a:off x="1160944" y="0"/>
            <a:ext cx="1162754" cy="6858000"/>
          </a:xfrm>
          <a:custGeom>
            <a:avLst/>
            <a:gdLst>
              <a:gd name="connsiteX0" fmla="*/ 0 w 1162754"/>
              <a:gd name="connsiteY0" fmla="*/ 0 h 6858000"/>
              <a:gd name="connsiteX1" fmla="*/ 1162754 w 1162754"/>
              <a:gd name="connsiteY1" fmla="*/ 0 h 6858000"/>
              <a:gd name="connsiteX2" fmla="*/ 1162754 w 1162754"/>
              <a:gd name="connsiteY2" fmla="*/ 2553053 h 6858000"/>
              <a:gd name="connsiteX3" fmla="*/ 1108498 w 1162754"/>
              <a:gd name="connsiteY3" fmla="*/ 2625608 h 6858000"/>
              <a:gd name="connsiteX4" fmla="*/ 863096 w 1162754"/>
              <a:gd name="connsiteY4" fmla="*/ 3429000 h 6858000"/>
              <a:gd name="connsiteX5" fmla="*/ 1108498 w 1162754"/>
              <a:gd name="connsiteY5" fmla="*/ 4232393 h 6858000"/>
              <a:gd name="connsiteX6" fmla="*/ 1162754 w 1162754"/>
              <a:gd name="connsiteY6" fmla="*/ 4304948 h 6858000"/>
              <a:gd name="connsiteX7" fmla="*/ 1162754 w 1162754"/>
              <a:gd name="connsiteY7" fmla="*/ 6858000 h 6858000"/>
              <a:gd name="connsiteX8" fmla="*/ 0 w 1162754"/>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2754" h="6858000">
                <a:moveTo>
                  <a:pt x="0" y="0"/>
                </a:moveTo>
                <a:lnTo>
                  <a:pt x="1162754" y="0"/>
                </a:lnTo>
                <a:lnTo>
                  <a:pt x="1162754" y="2553053"/>
                </a:lnTo>
                <a:lnTo>
                  <a:pt x="1108498" y="2625608"/>
                </a:lnTo>
                <a:cubicBezTo>
                  <a:pt x="953564" y="2854941"/>
                  <a:pt x="863096" y="3131405"/>
                  <a:pt x="863096" y="3429000"/>
                </a:cubicBezTo>
                <a:cubicBezTo>
                  <a:pt x="863096" y="3726595"/>
                  <a:pt x="953564" y="4003060"/>
                  <a:pt x="1108498" y="4232393"/>
                </a:cubicBezTo>
                <a:lnTo>
                  <a:pt x="1162754" y="4304948"/>
                </a:lnTo>
                <a:lnTo>
                  <a:pt x="1162754" y="6858000"/>
                </a:lnTo>
                <a:lnTo>
                  <a:pt x="0" y="6858000"/>
                </a:lnTo>
                <a:close/>
              </a:path>
            </a:pathLst>
          </a:cu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sp>
        <p:nvSpPr>
          <p:cNvPr id="6" name="任意多边形 5"/>
          <p:cNvSpPr/>
          <p:nvPr/>
        </p:nvSpPr>
        <p:spPr>
          <a:xfrm>
            <a:off x="2320537" y="0"/>
            <a:ext cx="1162754" cy="6858000"/>
          </a:xfrm>
          <a:custGeom>
            <a:avLst/>
            <a:gdLst>
              <a:gd name="connsiteX0" fmla="*/ 0 w 1162754"/>
              <a:gd name="connsiteY0" fmla="*/ 4300721 h 6858000"/>
              <a:gd name="connsiteX1" fmla="*/ 31624 w 1162754"/>
              <a:gd name="connsiteY1" fmla="*/ 4343011 h 6858000"/>
              <a:gd name="connsiteX2" fmla="*/ 1140417 w 1162754"/>
              <a:gd name="connsiteY2" fmla="*/ 4865914 h 6858000"/>
              <a:gd name="connsiteX3" fmla="*/ 1162754 w 1162754"/>
              <a:gd name="connsiteY3" fmla="*/ 4863662 h 6858000"/>
              <a:gd name="connsiteX4" fmla="*/ 1162754 w 1162754"/>
              <a:gd name="connsiteY4" fmla="*/ 6858000 h 6858000"/>
              <a:gd name="connsiteX5" fmla="*/ 0 w 1162754"/>
              <a:gd name="connsiteY5" fmla="*/ 6858000 h 6858000"/>
              <a:gd name="connsiteX6" fmla="*/ 0 w 1162754"/>
              <a:gd name="connsiteY6" fmla="*/ 0 h 6858000"/>
              <a:gd name="connsiteX7" fmla="*/ 1162754 w 1162754"/>
              <a:gd name="connsiteY7" fmla="*/ 0 h 6858000"/>
              <a:gd name="connsiteX8" fmla="*/ 1162754 w 1162754"/>
              <a:gd name="connsiteY8" fmla="*/ 1994338 h 6858000"/>
              <a:gd name="connsiteX9" fmla="*/ 1140417 w 1162754"/>
              <a:gd name="connsiteY9" fmla="*/ 1992086 h 6858000"/>
              <a:gd name="connsiteX10" fmla="*/ 31624 w 1162754"/>
              <a:gd name="connsiteY10" fmla="*/ 2514989 h 6858000"/>
              <a:gd name="connsiteX11" fmla="*/ 0 w 1162754"/>
              <a:gd name="connsiteY11" fmla="*/ 25572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2754" h="6858000">
                <a:moveTo>
                  <a:pt x="0" y="4300721"/>
                </a:moveTo>
                <a:lnTo>
                  <a:pt x="31624" y="4343011"/>
                </a:lnTo>
                <a:cubicBezTo>
                  <a:pt x="295175" y="4662361"/>
                  <a:pt x="694025" y="4865914"/>
                  <a:pt x="1140417" y="4865914"/>
                </a:cubicBezTo>
                <a:lnTo>
                  <a:pt x="1162754" y="4863662"/>
                </a:lnTo>
                <a:lnTo>
                  <a:pt x="1162754" y="6858000"/>
                </a:lnTo>
                <a:lnTo>
                  <a:pt x="0" y="6858000"/>
                </a:lnTo>
                <a:close/>
                <a:moveTo>
                  <a:pt x="0" y="0"/>
                </a:moveTo>
                <a:lnTo>
                  <a:pt x="1162754" y="0"/>
                </a:lnTo>
                <a:lnTo>
                  <a:pt x="1162754" y="1994338"/>
                </a:lnTo>
                <a:lnTo>
                  <a:pt x="1140417" y="1992086"/>
                </a:lnTo>
                <a:cubicBezTo>
                  <a:pt x="694025" y="1992086"/>
                  <a:pt x="295175" y="2195639"/>
                  <a:pt x="31624" y="2514989"/>
                </a:cubicBezTo>
                <a:lnTo>
                  <a:pt x="0" y="2557280"/>
                </a:lnTo>
                <a:close/>
              </a:path>
            </a:pathLst>
          </a:cu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sp>
        <p:nvSpPr>
          <p:cNvPr id="7" name="任意多边形 6"/>
          <p:cNvSpPr/>
          <p:nvPr/>
        </p:nvSpPr>
        <p:spPr>
          <a:xfrm>
            <a:off x="3474560" y="0"/>
            <a:ext cx="1162754" cy="6858000"/>
          </a:xfrm>
          <a:custGeom>
            <a:avLst/>
            <a:gdLst>
              <a:gd name="connsiteX0" fmla="*/ 1162754 w 1162754"/>
              <a:gd name="connsiteY0" fmla="*/ 4252655 h 6858000"/>
              <a:gd name="connsiteX1" fmla="*/ 1162754 w 1162754"/>
              <a:gd name="connsiteY1" fmla="*/ 6858000 h 6858000"/>
              <a:gd name="connsiteX2" fmla="*/ 0 w 1162754"/>
              <a:gd name="connsiteY2" fmla="*/ 6858000 h 6858000"/>
              <a:gd name="connsiteX3" fmla="*/ 0 w 1162754"/>
              <a:gd name="connsiteY3" fmla="*/ 4864543 h 6858000"/>
              <a:gd name="connsiteX4" fmla="*/ 275983 w 1162754"/>
              <a:gd name="connsiteY4" fmla="*/ 4836721 h 6858000"/>
              <a:gd name="connsiteX5" fmla="*/ 1095187 w 1162754"/>
              <a:gd name="connsiteY5" fmla="*/ 4343011 h 6858000"/>
              <a:gd name="connsiteX6" fmla="*/ 0 w 1162754"/>
              <a:gd name="connsiteY6" fmla="*/ 0 h 6858000"/>
              <a:gd name="connsiteX7" fmla="*/ 1162754 w 1162754"/>
              <a:gd name="connsiteY7" fmla="*/ 0 h 6858000"/>
              <a:gd name="connsiteX8" fmla="*/ 1162754 w 1162754"/>
              <a:gd name="connsiteY8" fmla="*/ 2605346 h 6858000"/>
              <a:gd name="connsiteX9" fmla="*/ 1095187 w 1162754"/>
              <a:gd name="connsiteY9" fmla="*/ 2514989 h 6858000"/>
              <a:gd name="connsiteX10" fmla="*/ 275983 w 1162754"/>
              <a:gd name="connsiteY10" fmla="*/ 2021279 h 6858000"/>
              <a:gd name="connsiteX11" fmla="*/ 0 w 1162754"/>
              <a:gd name="connsiteY11" fmla="*/ 199345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2754" h="6858000">
                <a:moveTo>
                  <a:pt x="1162754" y="4252655"/>
                </a:moveTo>
                <a:lnTo>
                  <a:pt x="1162754" y="6858000"/>
                </a:lnTo>
                <a:lnTo>
                  <a:pt x="0" y="6858000"/>
                </a:lnTo>
                <a:lnTo>
                  <a:pt x="0" y="4864543"/>
                </a:lnTo>
                <a:lnTo>
                  <a:pt x="275983" y="4836721"/>
                </a:lnTo>
                <a:cubicBezTo>
                  <a:pt x="603371" y="4769728"/>
                  <a:pt x="890203" y="4591395"/>
                  <a:pt x="1095187" y="4343011"/>
                </a:cubicBezTo>
                <a:close/>
                <a:moveTo>
                  <a:pt x="0" y="0"/>
                </a:moveTo>
                <a:lnTo>
                  <a:pt x="1162754" y="0"/>
                </a:lnTo>
                <a:lnTo>
                  <a:pt x="1162754" y="2605346"/>
                </a:lnTo>
                <a:lnTo>
                  <a:pt x="1095187" y="2514989"/>
                </a:lnTo>
                <a:cubicBezTo>
                  <a:pt x="890203" y="2266606"/>
                  <a:pt x="603371" y="2088273"/>
                  <a:pt x="275983" y="2021279"/>
                </a:cubicBezTo>
                <a:lnTo>
                  <a:pt x="0" y="1993458"/>
                </a:lnTo>
                <a:close/>
              </a:path>
            </a:pathLst>
          </a:cu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5795337" y="3587185"/>
            <a:ext cx="5580000" cy="72000"/>
            <a:chOff x="5604327" y="1072832"/>
            <a:chExt cx="3149600" cy="1117600"/>
          </a:xfrm>
        </p:grpSpPr>
        <p:sp>
          <p:nvSpPr>
            <p:cNvPr id="21" name="矩形 20"/>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3" name="矩形 22"/>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4" name="矩形 23"/>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2174817" y="2145091"/>
            <a:ext cx="2567818" cy="2567818"/>
            <a:chOff x="2174817" y="2145091"/>
            <a:chExt cx="2567818" cy="2567818"/>
          </a:xfrm>
        </p:grpSpPr>
        <p:sp>
          <p:nvSpPr>
            <p:cNvPr id="8" name="椭圆 7"/>
            <p:cNvSpPr/>
            <p:nvPr/>
          </p:nvSpPr>
          <p:spPr>
            <a:xfrm>
              <a:off x="2174817" y="2145091"/>
              <a:ext cx="2567818" cy="2567818"/>
            </a:xfrm>
            <a:prstGeom prst="ellipse">
              <a:avLst/>
            </a:prstGeom>
            <a:noFill/>
            <a:ln w="63500">
              <a:solidFill>
                <a:srgbClr val="8589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rot="19764056">
              <a:off x="2800743" y="2711502"/>
              <a:ext cx="1540774" cy="1434995"/>
              <a:chOff x="1164" y="687"/>
              <a:chExt cx="3219" cy="2998"/>
            </a:xfrm>
            <a:solidFill>
              <a:srgbClr val="858976"/>
            </a:solidFill>
            <a:effectLst/>
          </p:grpSpPr>
          <p:sp>
            <p:nvSpPr>
              <p:cNvPr id="26"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27"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grpSp>
      <p:sp>
        <p:nvSpPr>
          <p:cNvPr id="28" name="文本框 27"/>
          <p:cNvSpPr txBox="1"/>
          <p:nvPr/>
        </p:nvSpPr>
        <p:spPr>
          <a:xfrm>
            <a:off x="5674402" y="2278317"/>
            <a:ext cx="6194324" cy="769441"/>
          </a:xfrm>
          <a:prstGeom prst="rect">
            <a:avLst/>
          </a:prstGeom>
          <a:noFill/>
          <a:effectLst/>
        </p:spPr>
        <p:txBody>
          <a:bodyPr wrap="none" rtlCol="0">
            <a:spAutoFit/>
          </a:bodyPr>
          <a:lstStyle/>
          <a:p>
            <a:r>
              <a:rPr lang="zh-CN" altLang="en-US" sz="4400" dirty="0">
                <a:solidFill>
                  <a:srgbClr val="858976"/>
                </a:solidFill>
                <a:latin typeface="微软雅黑" panose="020B0503020204020204" pitchFamily="34" charset="-122"/>
                <a:ea typeface="微软雅黑" panose="020B0503020204020204" pitchFamily="34" charset="-122"/>
              </a:rPr>
              <a:t>幼儿教育公开课</a:t>
            </a:r>
            <a:r>
              <a:rPr lang="en-US" altLang="zh-CN" sz="4400" dirty="0" err="1">
                <a:solidFill>
                  <a:srgbClr val="858976"/>
                </a:solidFill>
                <a:latin typeface="微软雅黑" panose="020B0503020204020204" pitchFamily="34" charset="-122"/>
                <a:ea typeface="微软雅黑" panose="020B0503020204020204" pitchFamily="34" charset="-122"/>
              </a:rPr>
              <a:t>ppt</a:t>
            </a:r>
            <a:r>
              <a:rPr lang="zh-CN" altLang="en-US" sz="4400" dirty="0">
                <a:solidFill>
                  <a:srgbClr val="858976"/>
                </a:solidFill>
                <a:latin typeface="微软雅黑" panose="020B0503020204020204" pitchFamily="34" charset="-122"/>
                <a:ea typeface="微软雅黑" panose="020B0503020204020204" pitchFamily="34" charset="-122"/>
              </a:rPr>
              <a:t>模板</a:t>
            </a:r>
            <a:endParaRPr lang="zh-CN" altLang="en-US" sz="4400" dirty="0">
              <a:solidFill>
                <a:srgbClr val="858976"/>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6164825" y="4506388"/>
            <a:ext cx="4858942" cy="400110"/>
            <a:chOff x="6164825" y="4506388"/>
            <a:chExt cx="4858942" cy="400110"/>
          </a:xfrm>
        </p:grpSpPr>
        <p:sp>
          <p:nvSpPr>
            <p:cNvPr id="29" name="文本框 28"/>
            <p:cNvSpPr txBox="1"/>
            <p:nvPr/>
          </p:nvSpPr>
          <p:spPr>
            <a:xfrm>
              <a:off x="6164825" y="4506388"/>
              <a:ext cx="1951175" cy="400110"/>
            </a:xfrm>
            <a:prstGeom prst="rect">
              <a:avLst/>
            </a:prstGeom>
            <a:noFill/>
            <a:effectLst/>
          </p:spPr>
          <p:txBody>
            <a:bodyPr wrap="none" rtlCol="0">
              <a:spAutoFit/>
            </a:bodyPr>
            <a:lstStyle/>
            <a:p>
              <a:r>
                <a:rPr lang="zh-CN" altLang="en-US" sz="2000" dirty="0">
                  <a:solidFill>
                    <a:srgbClr val="858976"/>
                  </a:solidFill>
                  <a:latin typeface="微软雅黑" panose="020B0503020204020204" pitchFamily="34" charset="-122"/>
                  <a:ea typeface="微软雅黑" panose="020B0503020204020204" pitchFamily="34" charset="-122"/>
                </a:rPr>
                <a:t>答辩人：</a:t>
              </a:r>
              <a:r>
                <a:rPr lang="en-US" altLang="zh-CN" sz="2000" dirty="0">
                  <a:solidFill>
                    <a:srgbClr val="858976"/>
                  </a:solidFill>
                  <a:latin typeface="微软雅黑" panose="020B0503020204020204" pitchFamily="34" charset="-122"/>
                  <a:ea typeface="微软雅黑" panose="020B0503020204020204" pitchFamily="34" charset="-122"/>
                </a:rPr>
                <a:t>× × ×</a:t>
              </a:r>
              <a:endParaRPr lang="zh-CN" altLang="en-US" sz="2000" dirty="0">
                <a:solidFill>
                  <a:srgbClr val="858976"/>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8299944" y="4506388"/>
              <a:ext cx="2723823" cy="400110"/>
            </a:xfrm>
            <a:prstGeom prst="rect">
              <a:avLst/>
            </a:prstGeom>
            <a:noFill/>
            <a:effectLst/>
          </p:spPr>
          <p:txBody>
            <a:bodyPr wrap="none" rtlCol="0">
              <a:spAutoFit/>
            </a:bodyPr>
            <a:lstStyle/>
            <a:p>
              <a:r>
                <a:rPr lang="zh-CN" altLang="en-US" sz="2000" dirty="0">
                  <a:solidFill>
                    <a:srgbClr val="858976"/>
                  </a:solidFill>
                  <a:latin typeface="微软雅黑" panose="020B0503020204020204" pitchFamily="34" charset="-122"/>
                  <a:ea typeface="微软雅黑" panose="020B0503020204020204" pitchFamily="34" charset="-122"/>
                </a:rPr>
                <a:t>指导老师：</a:t>
              </a:r>
              <a:r>
                <a:rPr lang="en-US" altLang="zh-CN" sz="2000" dirty="0">
                  <a:solidFill>
                    <a:srgbClr val="858976"/>
                  </a:solidFill>
                  <a:latin typeface="微软雅黑" panose="020B0503020204020204" pitchFamily="34" charset="-122"/>
                  <a:ea typeface="微软雅黑" panose="020B0503020204020204" pitchFamily="34" charset="-122"/>
                </a:rPr>
                <a:t>× × ×</a:t>
              </a:r>
              <a:r>
                <a:rPr lang="zh-CN" altLang="en-US" sz="2000" dirty="0">
                  <a:solidFill>
                    <a:srgbClr val="858976"/>
                  </a:solidFill>
                  <a:latin typeface="微软雅黑" panose="020B0503020204020204" pitchFamily="34" charset="-122"/>
                  <a:ea typeface="微软雅黑" panose="020B0503020204020204" pitchFamily="34" charset="-122"/>
                </a:rPr>
                <a:t>教授</a:t>
              </a:r>
            </a:p>
          </p:txBody>
        </p:sp>
      </p:grpSp>
    </p:spTree>
    <p:extLst>
      <p:ext uri="{BB962C8B-B14F-4D97-AF65-F5344CB8AC3E}">
        <p14:creationId xmlns:p14="http://schemas.microsoft.com/office/powerpoint/2010/main" val="4192633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heel(1)">
                                      <p:cBhvr>
                                        <p:cTn id="7" dur="1250"/>
                                        <p:tgtEl>
                                          <p:spTgt spid="46"/>
                                        </p:tgtEl>
                                      </p:cBhvr>
                                    </p:animEffect>
                                  </p:childTnLst>
                                </p:cTn>
                              </p:par>
                            </p:childTnLst>
                          </p:cTn>
                        </p:par>
                        <p:par>
                          <p:cTn id="8" fill="hold">
                            <p:stCondLst>
                              <p:cond delay="125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par>
                                <p:cTn id="18" presetID="22" presetClass="entr" presetSubtype="1" fill="hold" grpId="0" nodeType="withEffect">
                                  <p:stCondLst>
                                    <p:cond delay="75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2500"/>
                            </p:stCondLst>
                            <p:childTnLst>
                              <p:par>
                                <p:cTn id="22" presetID="16" presetClass="entr" presetSubtype="37"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barn(outVertical)">
                                      <p:cBhvr>
                                        <p:cTn id="24" dur="500"/>
                                        <p:tgtEl>
                                          <p:spTgt spid="20"/>
                                        </p:tgtEl>
                                      </p:cBhvr>
                                    </p:animEffect>
                                  </p:childTnLst>
                                </p:cTn>
                              </p:par>
                            </p:childTnLst>
                          </p:cTn>
                        </p:par>
                        <p:par>
                          <p:cTn id="25" fill="hold">
                            <p:stCondLst>
                              <p:cond delay="3000"/>
                            </p:stCondLst>
                            <p:childTnLst>
                              <p:par>
                                <p:cTn id="26" presetID="37"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900" decel="100000" fill="hold"/>
                                        <p:tgtEl>
                                          <p:spTgt spid="2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53" presetClass="entr" presetSubtype="16"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750" fill="hold"/>
                                        <p:tgtEl>
                                          <p:spTgt spid="47"/>
                                        </p:tgtEl>
                                        <p:attrNameLst>
                                          <p:attrName>ppt_w</p:attrName>
                                        </p:attrNameLst>
                                      </p:cBhvr>
                                      <p:tavLst>
                                        <p:tav tm="0">
                                          <p:val>
                                            <p:fltVal val="0"/>
                                          </p:val>
                                        </p:tav>
                                        <p:tav tm="100000">
                                          <p:val>
                                            <p:strVal val="#ppt_w"/>
                                          </p:val>
                                        </p:tav>
                                      </p:tavLst>
                                    </p:anim>
                                    <p:anim calcmode="lin" valueType="num">
                                      <p:cBhvr>
                                        <p:cTn id="36" dur="750" fill="hold"/>
                                        <p:tgtEl>
                                          <p:spTgt spid="47"/>
                                        </p:tgtEl>
                                        <p:attrNameLst>
                                          <p:attrName>ppt_h</p:attrName>
                                        </p:attrNameLst>
                                      </p:cBhvr>
                                      <p:tavLst>
                                        <p:tav tm="0">
                                          <p:val>
                                            <p:fltVal val="0"/>
                                          </p:val>
                                        </p:tav>
                                        <p:tav tm="100000">
                                          <p:val>
                                            <p:strVal val="#ppt_h"/>
                                          </p:val>
                                        </p:tav>
                                      </p:tavLst>
                                    </p:anim>
                                    <p:animEffect transition="in" filter="fade">
                                      <p:cBhvr>
                                        <p:cTn id="37"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268361"/>
            <a:ext cx="4761273" cy="4321278"/>
            <a:chOff x="0" y="0"/>
            <a:chExt cx="4761273" cy="6866577"/>
          </a:xfrm>
          <a:solidFill>
            <a:srgbClr val="5ABB93"/>
          </a:solidFill>
        </p:grpSpPr>
        <p:sp>
          <p:nvSpPr>
            <p:cNvPr id="3" name="矩形 2"/>
            <p:cNvSpPr/>
            <p:nvPr/>
          </p:nvSpPr>
          <p:spPr>
            <a:xfrm>
              <a:off x="0" y="0"/>
              <a:ext cx="4224063" cy="6857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 name="矩形 3"/>
            <p:cNvSpPr/>
            <p:nvPr/>
          </p:nvSpPr>
          <p:spPr>
            <a:xfrm>
              <a:off x="4530216" y="0"/>
              <a:ext cx="231057" cy="68665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5" name="组合 18"/>
          <p:cNvGrpSpPr/>
          <p:nvPr/>
        </p:nvGrpSpPr>
        <p:grpSpPr>
          <a:xfrm>
            <a:off x="1321218" y="2020056"/>
            <a:ext cx="1581626" cy="1575822"/>
            <a:chOff x="1709739" y="2636838"/>
            <a:chExt cx="1590160" cy="1584325"/>
          </a:xfrm>
          <a:solidFill>
            <a:srgbClr val="EBE9D0"/>
          </a:solidFill>
          <a:effectLst/>
        </p:grpSpPr>
        <p:sp>
          <p:nvSpPr>
            <p:cNvPr id="6" name="Freeform 6"/>
            <p:cNvSpPr>
              <a:spLocks/>
            </p:cNvSpPr>
            <p:nvPr/>
          </p:nvSpPr>
          <p:spPr bwMode="auto">
            <a:xfrm>
              <a:off x="1709739" y="2636838"/>
              <a:ext cx="1468102" cy="1467130"/>
            </a:xfrm>
            <a:custGeom>
              <a:avLst/>
              <a:gdLst>
                <a:gd name="T0" fmla="*/ 691 w 1276"/>
                <a:gd name="T1" fmla="*/ 1168 h 1274"/>
                <a:gd name="T2" fmla="*/ 662 w 1276"/>
                <a:gd name="T3" fmla="*/ 1267 h 1274"/>
                <a:gd name="T4" fmla="*/ 654 w 1276"/>
                <a:gd name="T5" fmla="*/ 1273 h 1274"/>
                <a:gd name="T6" fmla="*/ 643 w 1276"/>
                <a:gd name="T7" fmla="*/ 1274 h 1274"/>
                <a:gd name="T8" fmla="*/ 172 w 1276"/>
                <a:gd name="T9" fmla="*/ 1274 h 1274"/>
                <a:gd name="T10" fmla="*/ 81 w 1276"/>
                <a:gd name="T11" fmla="*/ 1253 h 1274"/>
                <a:gd name="T12" fmla="*/ 1 w 1276"/>
                <a:gd name="T13" fmla="*/ 1113 h 1274"/>
                <a:gd name="T14" fmla="*/ 0 w 1276"/>
                <a:gd name="T15" fmla="*/ 892 h 1274"/>
                <a:gd name="T16" fmla="*/ 0 w 1276"/>
                <a:gd name="T17" fmla="*/ 170 h 1274"/>
                <a:gd name="T18" fmla="*/ 170 w 1276"/>
                <a:gd name="T19" fmla="*/ 0 h 1274"/>
                <a:gd name="T20" fmla="*/ 1110 w 1276"/>
                <a:gd name="T21" fmla="*/ 0 h 1274"/>
                <a:gd name="T22" fmla="*/ 1273 w 1276"/>
                <a:gd name="T23" fmla="*/ 131 h 1274"/>
                <a:gd name="T24" fmla="*/ 1276 w 1276"/>
                <a:gd name="T25" fmla="*/ 168 h 1274"/>
                <a:gd name="T26" fmla="*/ 1276 w 1276"/>
                <a:gd name="T27" fmla="*/ 629 h 1274"/>
                <a:gd name="T28" fmla="*/ 1275 w 1276"/>
                <a:gd name="T29" fmla="*/ 645 h 1274"/>
                <a:gd name="T30" fmla="*/ 1171 w 1276"/>
                <a:gd name="T31" fmla="*/ 659 h 1274"/>
                <a:gd name="T32" fmla="*/ 1171 w 1276"/>
                <a:gd name="T33" fmla="*/ 214 h 1274"/>
                <a:gd name="T34" fmla="*/ 106 w 1276"/>
                <a:gd name="T35" fmla="*/ 214 h 1274"/>
                <a:gd name="T36" fmla="*/ 106 w 1276"/>
                <a:gd name="T37" fmla="*/ 230 h 1274"/>
                <a:gd name="T38" fmla="*/ 105 w 1276"/>
                <a:gd name="T39" fmla="*/ 1102 h 1274"/>
                <a:gd name="T40" fmla="*/ 171 w 1276"/>
                <a:gd name="T41" fmla="*/ 1168 h 1274"/>
                <a:gd name="T42" fmla="*/ 671 w 1276"/>
                <a:gd name="T43" fmla="*/ 1168 h 1274"/>
                <a:gd name="T44" fmla="*/ 691 w 1276"/>
                <a:gd name="T45" fmla="*/ 1168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76" h="1274">
                  <a:moveTo>
                    <a:pt x="691" y="1168"/>
                  </a:moveTo>
                  <a:cubicBezTo>
                    <a:pt x="681" y="1203"/>
                    <a:pt x="672" y="1235"/>
                    <a:pt x="662" y="1267"/>
                  </a:cubicBezTo>
                  <a:cubicBezTo>
                    <a:pt x="661" y="1270"/>
                    <a:pt x="657" y="1272"/>
                    <a:pt x="654" y="1273"/>
                  </a:cubicBezTo>
                  <a:cubicBezTo>
                    <a:pt x="651" y="1274"/>
                    <a:pt x="647" y="1274"/>
                    <a:pt x="643" y="1274"/>
                  </a:cubicBezTo>
                  <a:cubicBezTo>
                    <a:pt x="486" y="1274"/>
                    <a:pt x="329" y="1273"/>
                    <a:pt x="172" y="1274"/>
                  </a:cubicBezTo>
                  <a:cubicBezTo>
                    <a:pt x="140" y="1274"/>
                    <a:pt x="109" y="1269"/>
                    <a:pt x="81" y="1253"/>
                  </a:cubicBezTo>
                  <a:cubicBezTo>
                    <a:pt x="29" y="1221"/>
                    <a:pt x="1" y="1174"/>
                    <a:pt x="1" y="1113"/>
                  </a:cubicBezTo>
                  <a:cubicBezTo>
                    <a:pt x="0" y="1039"/>
                    <a:pt x="0" y="966"/>
                    <a:pt x="0" y="892"/>
                  </a:cubicBezTo>
                  <a:cubicBezTo>
                    <a:pt x="0" y="651"/>
                    <a:pt x="0" y="411"/>
                    <a:pt x="0" y="170"/>
                  </a:cubicBezTo>
                  <a:cubicBezTo>
                    <a:pt x="0" y="68"/>
                    <a:pt x="68" y="0"/>
                    <a:pt x="170" y="0"/>
                  </a:cubicBezTo>
                  <a:cubicBezTo>
                    <a:pt x="483" y="0"/>
                    <a:pt x="797" y="0"/>
                    <a:pt x="1110" y="0"/>
                  </a:cubicBezTo>
                  <a:cubicBezTo>
                    <a:pt x="1194" y="0"/>
                    <a:pt x="1258" y="51"/>
                    <a:pt x="1273" y="131"/>
                  </a:cubicBezTo>
                  <a:cubicBezTo>
                    <a:pt x="1276" y="143"/>
                    <a:pt x="1276" y="156"/>
                    <a:pt x="1276" y="168"/>
                  </a:cubicBezTo>
                  <a:cubicBezTo>
                    <a:pt x="1276" y="322"/>
                    <a:pt x="1276" y="475"/>
                    <a:pt x="1276" y="629"/>
                  </a:cubicBezTo>
                  <a:cubicBezTo>
                    <a:pt x="1276" y="634"/>
                    <a:pt x="1276" y="638"/>
                    <a:pt x="1275" y="645"/>
                  </a:cubicBezTo>
                  <a:cubicBezTo>
                    <a:pt x="1239" y="640"/>
                    <a:pt x="1205" y="643"/>
                    <a:pt x="1171" y="659"/>
                  </a:cubicBezTo>
                  <a:cubicBezTo>
                    <a:pt x="1171" y="509"/>
                    <a:pt x="1171" y="362"/>
                    <a:pt x="1171" y="214"/>
                  </a:cubicBezTo>
                  <a:cubicBezTo>
                    <a:pt x="816" y="214"/>
                    <a:pt x="462" y="214"/>
                    <a:pt x="106" y="214"/>
                  </a:cubicBezTo>
                  <a:cubicBezTo>
                    <a:pt x="106" y="219"/>
                    <a:pt x="106" y="224"/>
                    <a:pt x="106" y="230"/>
                  </a:cubicBezTo>
                  <a:cubicBezTo>
                    <a:pt x="106" y="521"/>
                    <a:pt x="106" y="812"/>
                    <a:pt x="105" y="1102"/>
                  </a:cubicBezTo>
                  <a:cubicBezTo>
                    <a:pt x="105" y="1141"/>
                    <a:pt x="125" y="1169"/>
                    <a:pt x="171" y="1168"/>
                  </a:cubicBezTo>
                  <a:cubicBezTo>
                    <a:pt x="338" y="1167"/>
                    <a:pt x="504" y="1168"/>
                    <a:pt x="671" y="1168"/>
                  </a:cubicBezTo>
                  <a:cubicBezTo>
                    <a:pt x="677" y="1168"/>
                    <a:pt x="683" y="1168"/>
                    <a:pt x="691" y="1168"/>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7" name="Freeform 7"/>
            <p:cNvSpPr>
              <a:spLocks noEditPoints="1"/>
            </p:cNvSpPr>
            <p:nvPr/>
          </p:nvSpPr>
          <p:spPr bwMode="auto">
            <a:xfrm>
              <a:off x="2571440" y="3653665"/>
              <a:ext cx="569443" cy="567498"/>
            </a:xfrm>
            <a:custGeom>
              <a:avLst/>
              <a:gdLst>
                <a:gd name="T0" fmla="*/ 328 w 495"/>
                <a:gd name="T1" fmla="*/ 1 h 493"/>
                <a:gd name="T2" fmla="*/ 495 w 495"/>
                <a:gd name="T3" fmla="*/ 167 h 493"/>
                <a:gd name="T4" fmla="*/ 427 w 495"/>
                <a:gd name="T5" fmla="*/ 236 h 493"/>
                <a:gd name="T6" fmla="*/ 240 w 495"/>
                <a:gd name="T7" fmla="*/ 421 h 493"/>
                <a:gd name="T8" fmla="*/ 216 w 495"/>
                <a:gd name="T9" fmla="*/ 436 h 493"/>
                <a:gd name="T10" fmla="*/ 40 w 495"/>
                <a:gd name="T11" fmla="*/ 488 h 493"/>
                <a:gd name="T12" fmla="*/ 9 w 495"/>
                <a:gd name="T13" fmla="*/ 484 h 493"/>
                <a:gd name="T14" fmla="*/ 6 w 495"/>
                <a:gd name="T15" fmla="*/ 454 h 493"/>
                <a:gd name="T16" fmla="*/ 58 w 495"/>
                <a:gd name="T17" fmla="*/ 276 h 493"/>
                <a:gd name="T18" fmla="*/ 67 w 495"/>
                <a:gd name="T19" fmla="*/ 259 h 493"/>
                <a:gd name="T20" fmla="*/ 327 w 495"/>
                <a:gd name="T21" fmla="*/ 1 h 493"/>
                <a:gd name="T22" fmla="*/ 328 w 495"/>
                <a:gd name="T23" fmla="*/ 1 h 493"/>
                <a:gd name="T24" fmla="*/ 102 w 495"/>
                <a:gd name="T25" fmla="*/ 292 h 493"/>
                <a:gd name="T26" fmla="*/ 72 w 495"/>
                <a:gd name="T27" fmla="*/ 396 h 493"/>
                <a:gd name="T28" fmla="*/ 74 w 495"/>
                <a:gd name="T29" fmla="*/ 405 h 493"/>
                <a:gd name="T30" fmla="*/ 113 w 495"/>
                <a:gd name="T31" fmla="*/ 418 h 493"/>
                <a:gd name="T32" fmla="*/ 148 w 495"/>
                <a:gd name="T33" fmla="*/ 408 h 493"/>
                <a:gd name="T34" fmla="*/ 200 w 495"/>
                <a:gd name="T35" fmla="*/ 393 h 493"/>
                <a:gd name="T36" fmla="*/ 185 w 495"/>
                <a:gd name="T37" fmla="*/ 316 h 493"/>
                <a:gd name="T38" fmla="*/ 178 w 495"/>
                <a:gd name="T39" fmla="*/ 308 h 493"/>
                <a:gd name="T40" fmla="*/ 102 w 495"/>
                <a:gd name="T41"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5" h="493">
                  <a:moveTo>
                    <a:pt x="328" y="1"/>
                  </a:moveTo>
                  <a:cubicBezTo>
                    <a:pt x="384" y="56"/>
                    <a:pt x="439" y="112"/>
                    <a:pt x="495" y="167"/>
                  </a:cubicBezTo>
                  <a:cubicBezTo>
                    <a:pt x="473" y="190"/>
                    <a:pt x="450" y="213"/>
                    <a:pt x="427" y="236"/>
                  </a:cubicBezTo>
                  <a:cubicBezTo>
                    <a:pt x="365" y="298"/>
                    <a:pt x="303" y="360"/>
                    <a:pt x="240" y="421"/>
                  </a:cubicBezTo>
                  <a:cubicBezTo>
                    <a:pt x="233" y="428"/>
                    <a:pt x="225" y="433"/>
                    <a:pt x="216" y="436"/>
                  </a:cubicBezTo>
                  <a:cubicBezTo>
                    <a:pt x="157" y="454"/>
                    <a:pt x="98" y="471"/>
                    <a:pt x="40" y="488"/>
                  </a:cubicBezTo>
                  <a:cubicBezTo>
                    <a:pt x="28" y="492"/>
                    <a:pt x="18" y="493"/>
                    <a:pt x="9" y="484"/>
                  </a:cubicBezTo>
                  <a:cubicBezTo>
                    <a:pt x="0" y="475"/>
                    <a:pt x="3" y="464"/>
                    <a:pt x="6" y="454"/>
                  </a:cubicBezTo>
                  <a:cubicBezTo>
                    <a:pt x="23" y="395"/>
                    <a:pt x="40" y="335"/>
                    <a:pt x="58" y="276"/>
                  </a:cubicBezTo>
                  <a:cubicBezTo>
                    <a:pt x="60" y="270"/>
                    <a:pt x="63" y="264"/>
                    <a:pt x="67" y="259"/>
                  </a:cubicBezTo>
                  <a:cubicBezTo>
                    <a:pt x="154" y="173"/>
                    <a:pt x="240" y="87"/>
                    <a:pt x="327" y="1"/>
                  </a:cubicBezTo>
                  <a:cubicBezTo>
                    <a:pt x="328" y="1"/>
                    <a:pt x="329" y="0"/>
                    <a:pt x="328" y="1"/>
                  </a:cubicBezTo>
                  <a:close/>
                  <a:moveTo>
                    <a:pt x="102" y="292"/>
                  </a:moveTo>
                  <a:cubicBezTo>
                    <a:pt x="91" y="327"/>
                    <a:pt x="81" y="362"/>
                    <a:pt x="72" y="396"/>
                  </a:cubicBezTo>
                  <a:cubicBezTo>
                    <a:pt x="71" y="399"/>
                    <a:pt x="72" y="403"/>
                    <a:pt x="74" y="405"/>
                  </a:cubicBezTo>
                  <a:cubicBezTo>
                    <a:pt x="87" y="423"/>
                    <a:pt x="92" y="425"/>
                    <a:pt x="113" y="418"/>
                  </a:cubicBezTo>
                  <a:cubicBezTo>
                    <a:pt x="125" y="415"/>
                    <a:pt x="136" y="411"/>
                    <a:pt x="148" y="408"/>
                  </a:cubicBezTo>
                  <a:cubicBezTo>
                    <a:pt x="165" y="403"/>
                    <a:pt x="182" y="398"/>
                    <a:pt x="200" y="393"/>
                  </a:cubicBezTo>
                  <a:cubicBezTo>
                    <a:pt x="195" y="365"/>
                    <a:pt x="190" y="341"/>
                    <a:pt x="185" y="316"/>
                  </a:cubicBezTo>
                  <a:cubicBezTo>
                    <a:pt x="185" y="313"/>
                    <a:pt x="181" y="309"/>
                    <a:pt x="178" y="308"/>
                  </a:cubicBezTo>
                  <a:cubicBezTo>
                    <a:pt x="153" y="302"/>
                    <a:pt x="128" y="297"/>
                    <a:pt x="102" y="292"/>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8" name="Freeform 8"/>
            <p:cNvSpPr>
              <a:spLocks/>
            </p:cNvSpPr>
            <p:nvPr/>
          </p:nvSpPr>
          <p:spPr bwMode="auto">
            <a:xfrm>
              <a:off x="2262162" y="3371619"/>
              <a:ext cx="608346" cy="119627"/>
            </a:xfrm>
            <a:custGeom>
              <a:avLst/>
              <a:gdLst>
                <a:gd name="T0" fmla="*/ 0 w 529"/>
                <a:gd name="T1" fmla="*/ 104 h 104"/>
                <a:gd name="T2" fmla="*/ 0 w 529"/>
                <a:gd name="T3" fmla="*/ 0 h 104"/>
                <a:gd name="T4" fmla="*/ 529 w 529"/>
                <a:gd name="T5" fmla="*/ 0 h 104"/>
                <a:gd name="T6" fmla="*/ 529 w 529"/>
                <a:gd name="T7" fmla="*/ 104 h 104"/>
                <a:gd name="T8" fmla="*/ 0 w 529"/>
                <a:gd name="T9" fmla="*/ 104 h 104"/>
              </a:gdLst>
              <a:ahLst/>
              <a:cxnLst>
                <a:cxn ang="0">
                  <a:pos x="T0" y="T1"/>
                </a:cxn>
                <a:cxn ang="0">
                  <a:pos x="T2" y="T3"/>
                </a:cxn>
                <a:cxn ang="0">
                  <a:pos x="T4" y="T5"/>
                </a:cxn>
                <a:cxn ang="0">
                  <a:pos x="T6" y="T7"/>
                </a:cxn>
                <a:cxn ang="0">
                  <a:pos x="T8" y="T9"/>
                </a:cxn>
              </a:cxnLst>
              <a:rect l="0" t="0" r="r" b="b"/>
              <a:pathLst>
                <a:path w="529" h="104">
                  <a:moveTo>
                    <a:pt x="0" y="104"/>
                  </a:moveTo>
                  <a:cubicBezTo>
                    <a:pt x="0" y="69"/>
                    <a:pt x="0" y="35"/>
                    <a:pt x="0" y="0"/>
                  </a:cubicBezTo>
                  <a:cubicBezTo>
                    <a:pt x="177" y="0"/>
                    <a:pt x="352" y="0"/>
                    <a:pt x="529" y="0"/>
                  </a:cubicBezTo>
                  <a:cubicBezTo>
                    <a:pt x="529" y="35"/>
                    <a:pt x="529" y="69"/>
                    <a:pt x="529" y="104"/>
                  </a:cubicBezTo>
                  <a:cubicBezTo>
                    <a:pt x="353" y="104"/>
                    <a:pt x="177" y="104"/>
                    <a:pt x="0" y="104"/>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9" name="Freeform 9"/>
            <p:cNvSpPr>
              <a:spLocks/>
            </p:cNvSpPr>
            <p:nvPr/>
          </p:nvSpPr>
          <p:spPr bwMode="auto">
            <a:xfrm>
              <a:off x="2263134" y="3127502"/>
              <a:ext cx="607373" cy="119627"/>
            </a:xfrm>
            <a:custGeom>
              <a:avLst/>
              <a:gdLst>
                <a:gd name="T0" fmla="*/ 528 w 528"/>
                <a:gd name="T1" fmla="*/ 0 h 104"/>
                <a:gd name="T2" fmla="*/ 528 w 528"/>
                <a:gd name="T3" fmla="*/ 104 h 104"/>
                <a:gd name="T4" fmla="*/ 0 w 528"/>
                <a:gd name="T5" fmla="*/ 104 h 104"/>
                <a:gd name="T6" fmla="*/ 0 w 528"/>
                <a:gd name="T7" fmla="*/ 0 h 104"/>
                <a:gd name="T8" fmla="*/ 528 w 528"/>
                <a:gd name="T9" fmla="*/ 0 h 104"/>
              </a:gdLst>
              <a:ahLst/>
              <a:cxnLst>
                <a:cxn ang="0">
                  <a:pos x="T0" y="T1"/>
                </a:cxn>
                <a:cxn ang="0">
                  <a:pos x="T2" y="T3"/>
                </a:cxn>
                <a:cxn ang="0">
                  <a:pos x="T4" y="T5"/>
                </a:cxn>
                <a:cxn ang="0">
                  <a:pos x="T6" y="T7"/>
                </a:cxn>
                <a:cxn ang="0">
                  <a:pos x="T8" y="T9"/>
                </a:cxn>
              </a:cxnLst>
              <a:rect l="0" t="0" r="r" b="b"/>
              <a:pathLst>
                <a:path w="528" h="104">
                  <a:moveTo>
                    <a:pt x="528" y="0"/>
                  </a:moveTo>
                  <a:cubicBezTo>
                    <a:pt x="528" y="35"/>
                    <a:pt x="528" y="69"/>
                    <a:pt x="528" y="104"/>
                  </a:cubicBezTo>
                  <a:cubicBezTo>
                    <a:pt x="352" y="104"/>
                    <a:pt x="177" y="104"/>
                    <a:pt x="0" y="104"/>
                  </a:cubicBezTo>
                  <a:cubicBezTo>
                    <a:pt x="0" y="70"/>
                    <a:pt x="0" y="36"/>
                    <a:pt x="0" y="0"/>
                  </a:cubicBezTo>
                  <a:cubicBezTo>
                    <a:pt x="176" y="0"/>
                    <a:pt x="352" y="0"/>
                    <a:pt x="528" y="0"/>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0" name="Freeform 10"/>
            <p:cNvSpPr>
              <a:spLocks/>
            </p:cNvSpPr>
            <p:nvPr/>
          </p:nvSpPr>
          <p:spPr bwMode="auto">
            <a:xfrm>
              <a:off x="2263134" y="3615735"/>
              <a:ext cx="549991" cy="120599"/>
            </a:xfrm>
            <a:custGeom>
              <a:avLst/>
              <a:gdLst>
                <a:gd name="T0" fmla="*/ 0 w 478"/>
                <a:gd name="T1" fmla="*/ 0 h 105"/>
                <a:gd name="T2" fmla="*/ 478 w 478"/>
                <a:gd name="T3" fmla="*/ 0 h 105"/>
                <a:gd name="T4" fmla="*/ 472 w 478"/>
                <a:gd name="T5" fmla="*/ 8 h 105"/>
                <a:gd name="T6" fmla="*/ 383 w 478"/>
                <a:gd name="T7" fmla="*/ 97 h 105"/>
                <a:gd name="T8" fmla="*/ 366 w 478"/>
                <a:gd name="T9" fmla="*/ 104 h 105"/>
                <a:gd name="T10" fmla="*/ 8 w 478"/>
                <a:gd name="T11" fmla="*/ 105 h 105"/>
                <a:gd name="T12" fmla="*/ 0 w 478"/>
                <a:gd name="T13" fmla="*/ 104 h 105"/>
                <a:gd name="T14" fmla="*/ 0 w 478"/>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8" h="105">
                  <a:moveTo>
                    <a:pt x="0" y="0"/>
                  </a:moveTo>
                  <a:cubicBezTo>
                    <a:pt x="159" y="0"/>
                    <a:pt x="318" y="0"/>
                    <a:pt x="478" y="0"/>
                  </a:cubicBezTo>
                  <a:cubicBezTo>
                    <a:pt x="476" y="3"/>
                    <a:pt x="474" y="6"/>
                    <a:pt x="472" y="8"/>
                  </a:cubicBezTo>
                  <a:cubicBezTo>
                    <a:pt x="443" y="38"/>
                    <a:pt x="413" y="68"/>
                    <a:pt x="383" y="97"/>
                  </a:cubicBezTo>
                  <a:cubicBezTo>
                    <a:pt x="379" y="101"/>
                    <a:pt x="372" y="104"/>
                    <a:pt x="366" y="104"/>
                  </a:cubicBezTo>
                  <a:cubicBezTo>
                    <a:pt x="247" y="105"/>
                    <a:pt x="127" y="105"/>
                    <a:pt x="8" y="105"/>
                  </a:cubicBezTo>
                  <a:cubicBezTo>
                    <a:pt x="6" y="105"/>
                    <a:pt x="3" y="104"/>
                    <a:pt x="0" y="104"/>
                  </a:cubicBezTo>
                  <a:cubicBezTo>
                    <a:pt x="0" y="69"/>
                    <a:pt x="0" y="35"/>
                    <a:pt x="0" y="0"/>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1" name="Freeform 11"/>
            <p:cNvSpPr>
              <a:spLocks/>
            </p:cNvSpPr>
            <p:nvPr/>
          </p:nvSpPr>
          <p:spPr bwMode="auto">
            <a:xfrm>
              <a:off x="3016880" y="3492218"/>
              <a:ext cx="283019" cy="281074"/>
            </a:xfrm>
            <a:custGeom>
              <a:avLst/>
              <a:gdLst>
                <a:gd name="T0" fmla="*/ 0 w 246"/>
                <a:gd name="T1" fmla="*/ 87 h 244"/>
                <a:gd name="T2" fmla="*/ 66 w 246"/>
                <a:gd name="T3" fmla="*/ 20 h 244"/>
                <a:gd name="T4" fmla="*/ 139 w 246"/>
                <a:gd name="T5" fmla="*/ 20 h 244"/>
                <a:gd name="T6" fmla="*/ 225 w 246"/>
                <a:gd name="T7" fmla="*/ 106 h 244"/>
                <a:gd name="T8" fmla="*/ 227 w 246"/>
                <a:gd name="T9" fmla="*/ 178 h 244"/>
                <a:gd name="T10" fmla="*/ 159 w 246"/>
                <a:gd name="T11" fmla="*/ 244 h 244"/>
                <a:gd name="T12" fmla="*/ 0 w 246"/>
                <a:gd name="T13" fmla="*/ 87 h 244"/>
              </a:gdLst>
              <a:ahLst/>
              <a:cxnLst>
                <a:cxn ang="0">
                  <a:pos x="T0" y="T1"/>
                </a:cxn>
                <a:cxn ang="0">
                  <a:pos x="T2" y="T3"/>
                </a:cxn>
                <a:cxn ang="0">
                  <a:pos x="T4" y="T5"/>
                </a:cxn>
                <a:cxn ang="0">
                  <a:pos x="T6" y="T7"/>
                </a:cxn>
                <a:cxn ang="0">
                  <a:pos x="T8" y="T9"/>
                </a:cxn>
                <a:cxn ang="0">
                  <a:pos x="T10" y="T11"/>
                </a:cxn>
                <a:cxn ang="0">
                  <a:pos x="T12" y="T13"/>
                </a:cxn>
              </a:cxnLst>
              <a:rect l="0" t="0" r="r" b="b"/>
              <a:pathLst>
                <a:path w="246" h="244">
                  <a:moveTo>
                    <a:pt x="0" y="87"/>
                  </a:moveTo>
                  <a:cubicBezTo>
                    <a:pt x="22" y="64"/>
                    <a:pt x="43" y="41"/>
                    <a:pt x="66" y="20"/>
                  </a:cubicBezTo>
                  <a:cubicBezTo>
                    <a:pt x="87" y="1"/>
                    <a:pt x="118" y="0"/>
                    <a:pt x="139" y="20"/>
                  </a:cubicBezTo>
                  <a:cubicBezTo>
                    <a:pt x="169" y="48"/>
                    <a:pt x="198" y="76"/>
                    <a:pt x="225" y="106"/>
                  </a:cubicBezTo>
                  <a:cubicBezTo>
                    <a:pt x="245" y="127"/>
                    <a:pt x="246" y="158"/>
                    <a:pt x="227" y="178"/>
                  </a:cubicBezTo>
                  <a:cubicBezTo>
                    <a:pt x="205" y="202"/>
                    <a:pt x="181" y="223"/>
                    <a:pt x="159" y="244"/>
                  </a:cubicBezTo>
                  <a:cubicBezTo>
                    <a:pt x="107" y="193"/>
                    <a:pt x="54" y="140"/>
                    <a:pt x="0" y="87"/>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2" name="Freeform 12"/>
            <p:cNvSpPr>
              <a:spLocks/>
            </p:cNvSpPr>
            <p:nvPr/>
          </p:nvSpPr>
          <p:spPr bwMode="auto">
            <a:xfrm>
              <a:off x="2017073" y="3372591"/>
              <a:ext cx="119627" cy="117682"/>
            </a:xfrm>
            <a:custGeom>
              <a:avLst/>
              <a:gdLst>
                <a:gd name="T0" fmla="*/ 0 w 104"/>
                <a:gd name="T1" fmla="*/ 102 h 102"/>
                <a:gd name="T2" fmla="*/ 0 w 104"/>
                <a:gd name="T3" fmla="*/ 0 h 102"/>
                <a:gd name="T4" fmla="*/ 104 w 104"/>
                <a:gd name="T5" fmla="*/ 0 h 102"/>
                <a:gd name="T6" fmla="*/ 104 w 104"/>
                <a:gd name="T7" fmla="*/ 102 h 102"/>
                <a:gd name="T8" fmla="*/ 0 w 104"/>
                <a:gd name="T9" fmla="*/ 102 h 102"/>
              </a:gdLst>
              <a:ahLst/>
              <a:cxnLst>
                <a:cxn ang="0">
                  <a:pos x="T0" y="T1"/>
                </a:cxn>
                <a:cxn ang="0">
                  <a:pos x="T2" y="T3"/>
                </a:cxn>
                <a:cxn ang="0">
                  <a:pos x="T4" y="T5"/>
                </a:cxn>
                <a:cxn ang="0">
                  <a:pos x="T6" y="T7"/>
                </a:cxn>
                <a:cxn ang="0">
                  <a:pos x="T8" y="T9"/>
                </a:cxn>
              </a:cxnLst>
              <a:rect l="0" t="0" r="r" b="b"/>
              <a:pathLst>
                <a:path w="104" h="102">
                  <a:moveTo>
                    <a:pt x="0" y="102"/>
                  </a:moveTo>
                  <a:cubicBezTo>
                    <a:pt x="0" y="68"/>
                    <a:pt x="0" y="34"/>
                    <a:pt x="0" y="0"/>
                  </a:cubicBezTo>
                  <a:cubicBezTo>
                    <a:pt x="35" y="0"/>
                    <a:pt x="69" y="0"/>
                    <a:pt x="104" y="0"/>
                  </a:cubicBezTo>
                  <a:cubicBezTo>
                    <a:pt x="104" y="34"/>
                    <a:pt x="104" y="67"/>
                    <a:pt x="104" y="102"/>
                  </a:cubicBezTo>
                  <a:cubicBezTo>
                    <a:pt x="70" y="102"/>
                    <a:pt x="36" y="102"/>
                    <a:pt x="0" y="102"/>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3" name="Freeform 13"/>
            <p:cNvSpPr>
              <a:spLocks/>
            </p:cNvSpPr>
            <p:nvPr/>
          </p:nvSpPr>
          <p:spPr bwMode="auto">
            <a:xfrm>
              <a:off x="2018045" y="3128475"/>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4" y="103"/>
                    <a:pt x="0" y="103"/>
                  </a:cubicBezTo>
                  <a:cubicBezTo>
                    <a:pt x="0" y="68"/>
                    <a:pt x="0" y="35"/>
                    <a:pt x="0" y="0"/>
                  </a:cubicBezTo>
                  <a:cubicBezTo>
                    <a:pt x="34" y="0"/>
                    <a:pt x="68" y="0"/>
                    <a:pt x="103" y="0"/>
                  </a:cubicBezTo>
                  <a:cubicBezTo>
                    <a:pt x="103" y="34"/>
                    <a:pt x="103" y="68"/>
                    <a:pt x="103" y="103"/>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4" name="Freeform 14"/>
            <p:cNvSpPr>
              <a:spLocks/>
            </p:cNvSpPr>
            <p:nvPr/>
          </p:nvSpPr>
          <p:spPr bwMode="auto">
            <a:xfrm>
              <a:off x="2018045" y="3616708"/>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5" y="103"/>
                    <a:pt x="0" y="103"/>
                  </a:cubicBezTo>
                  <a:cubicBezTo>
                    <a:pt x="0" y="68"/>
                    <a:pt x="0" y="35"/>
                    <a:pt x="0" y="0"/>
                  </a:cubicBezTo>
                  <a:cubicBezTo>
                    <a:pt x="34" y="0"/>
                    <a:pt x="68" y="0"/>
                    <a:pt x="103" y="0"/>
                  </a:cubicBezTo>
                  <a:cubicBezTo>
                    <a:pt x="103" y="33"/>
                    <a:pt x="103" y="67"/>
                    <a:pt x="103" y="103"/>
                  </a:cubicBezTo>
                  <a:close/>
                </a:path>
              </a:pathLst>
            </a:custGeom>
            <a:grpFill/>
            <a:ln>
              <a:noFill/>
            </a:ln>
            <a:extLst>
              <a:ext uri="{91240B29-F687-4f45-9708-019B960494DF}"/>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grpSp>
      <p:sp>
        <p:nvSpPr>
          <p:cNvPr id="15" name="文本框 14"/>
          <p:cNvSpPr txBox="1"/>
          <p:nvPr/>
        </p:nvSpPr>
        <p:spPr>
          <a:xfrm>
            <a:off x="926897" y="3967343"/>
            <a:ext cx="2190023" cy="923330"/>
          </a:xfrm>
          <a:prstGeom prst="rect">
            <a:avLst/>
          </a:prstGeom>
          <a:noFill/>
          <a:effectLst/>
        </p:spPr>
        <p:txBody>
          <a:bodyPr wrap="none" rtlCol="0">
            <a:spAutoFit/>
          </a:bodyPr>
          <a:lstStyle/>
          <a:p>
            <a:r>
              <a:rPr lang="zh-CN" altLang="en-US" sz="5400" b="1" dirty="0">
                <a:solidFill>
                  <a:srgbClr val="EBE9D0"/>
                </a:solidFill>
                <a:latin typeface="微软雅黑" panose="020B0503020204020204" pitchFamily="34" charset="-122"/>
                <a:ea typeface="微软雅黑" panose="020B0503020204020204" pitchFamily="34" charset="-122"/>
              </a:rPr>
              <a:t>目   录</a:t>
            </a:r>
          </a:p>
        </p:txBody>
      </p:sp>
      <p:sp>
        <p:nvSpPr>
          <p:cNvPr id="37" name="文本框 36"/>
          <p:cNvSpPr txBox="1"/>
          <p:nvPr/>
        </p:nvSpPr>
        <p:spPr>
          <a:xfrm>
            <a:off x="7098794" y="1329835"/>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研究背景</a:t>
            </a:r>
          </a:p>
        </p:txBody>
      </p:sp>
      <p:sp>
        <p:nvSpPr>
          <p:cNvPr id="38" name="文本框 37"/>
          <p:cNvSpPr txBox="1"/>
          <p:nvPr/>
        </p:nvSpPr>
        <p:spPr>
          <a:xfrm>
            <a:off x="7098793" y="2485669"/>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研究意义</a:t>
            </a:r>
          </a:p>
        </p:txBody>
      </p:sp>
      <p:sp>
        <p:nvSpPr>
          <p:cNvPr id="39" name="文本框 38"/>
          <p:cNvSpPr txBox="1"/>
          <p:nvPr/>
        </p:nvSpPr>
        <p:spPr>
          <a:xfrm>
            <a:off x="7098793" y="3691085"/>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论文概述</a:t>
            </a:r>
          </a:p>
        </p:txBody>
      </p:sp>
      <p:sp>
        <p:nvSpPr>
          <p:cNvPr id="40" name="文本框 39"/>
          <p:cNvSpPr txBox="1"/>
          <p:nvPr/>
        </p:nvSpPr>
        <p:spPr>
          <a:xfrm>
            <a:off x="7068335" y="4876437"/>
            <a:ext cx="2073003"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结       论</a:t>
            </a:r>
          </a:p>
        </p:txBody>
      </p:sp>
      <p:grpSp>
        <p:nvGrpSpPr>
          <p:cNvPr id="46" name="组合 45"/>
          <p:cNvGrpSpPr/>
          <p:nvPr/>
        </p:nvGrpSpPr>
        <p:grpSpPr>
          <a:xfrm rot="5400000">
            <a:off x="-1825395" y="2343771"/>
            <a:ext cx="2270025" cy="902459"/>
            <a:chOff x="5604327" y="1072832"/>
            <a:chExt cx="3149600" cy="1117600"/>
          </a:xfrm>
        </p:grpSpPr>
        <p:sp>
          <p:nvSpPr>
            <p:cNvPr id="47" name="矩形 46"/>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8" name="矩形 47"/>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5722376" y="1268362"/>
            <a:ext cx="769275" cy="769278"/>
            <a:chOff x="5722376" y="1268362"/>
            <a:chExt cx="769275" cy="769278"/>
          </a:xfrm>
        </p:grpSpPr>
        <p:sp>
          <p:nvSpPr>
            <p:cNvPr id="17" name="椭圆 16"/>
            <p:cNvSpPr/>
            <p:nvPr/>
          </p:nvSpPr>
          <p:spPr>
            <a:xfrm>
              <a:off x="5722376" y="1268362"/>
              <a:ext cx="769275" cy="769278"/>
            </a:xfrm>
            <a:prstGeom prst="ellipse">
              <a:avLst/>
            </a:prstGeom>
            <a:solidFill>
              <a:srgbClr val="75627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5742159" y="1358966"/>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01</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5722376" y="2450564"/>
            <a:ext cx="769275" cy="769278"/>
            <a:chOff x="5722376" y="2450564"/>
            <a:chExt cx="769275" cy="769278"/>
          </a:xfrm>
        </p:grpSpPr>
        <p:sp>
          <p:nvSpPr>
            <p:cNvPr id="18" name="椭圆 17"/>
            <p:cNvSpPr/>
            <p:nvPr/>
          </p:nvSpPr>
          <p:spPr>
            <a:xfrm>
              <a:off x="5722376" y="2450564"/>
              <a:ext cx="769275" cy="769278"/>
            </a:xfrm>
            <a:prstGeom prst="ellipse">
              <a:avLst/>
            </a:prstGeom>
            <a:solidFill>
              <a:srgbClr val="EF5B4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2" name="矩形 51"/>
            <p:cNvSpPr/>
            <p:nvPr/>
          </p:nvSpPr>
          <p:spPr>
            <a:xfrm>
              <a:off x="5736441" y="2527909"/>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02</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5722377" y="3632765"/>
            <a:ext cx="769275" cy="769278"/>
            <a:chOff x="5722377" y="3632765"/>
            <a:chExt cx="769275" cy="769278"/>
          </a:xfrm>
        </p:grpSpPr>
        <p:sp>
          <p:nvSpPr>
            <p:cNvPr id="19" name="椭圆 18"/>
            <p:cNvSpPr/>
            <p:nvPr/>
          </p:nvSpPr>
          <p:spPr>
            <a:xfrm>
              <a:off x="5722377" y="3632765"/>
              <a:ext cx="769275" cy="769278"/>
            </a:xfrm>
            <a:prstGeom prst="ellipse">
              <a:avLst/>
            </a:prstGeom>
            <a:solidFill>
              <a:srgbClr val="F2B97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3" name="矩形 52"/>
            <p:cNvSpPr/>
            <p:nvPr/>
          </p:nvSpPr>
          <p:spPr>
            <a:xfrm>
              <a:off x="5747879" y="3717273"/>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03</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722373" y="4814964"/>
            <a:ext cx="769275" cy="769278"/>
            <a:chOff x="5722373" y="4814964"/>
            <a:chExt cx="769275" cy="769278"/>
          </a:xfrm>
        </p:grpSpPr>
        <p:sp>
          <p:nvSpPr>
            <p:cNvPr id="20" name="椭圆 19"/>
            <p:cNvSpPr/>
            <p:nvPr/>
          </p:nvSpPr>
          <p:spPr>
            <a:xfrm>
              <a:off x="5722373" y="4814964"/>
              <a:ext cx="769275" cy="769278"/>
            </a:xfrm>
            <a:prstGeom prst="ellipse">
              <a:avLst/>
            </a:prstGeom>
            <a:solidFill>
              <a:srgbClr val="85897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4" name="矩形 53"/>
            <p:cNvSpPr/>
            <p:nvPr/>
          </p:nvSpPr>
          <p:spPr>
            <a:xfrm>
              <a:off x="5761947" y="4890673"/>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04</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5103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by="(-#ppt_w*2)" calcmode="lin" valueType="num">
                                      <p:cBhvr rctx="PPT">
                                        <p:cTn id="22" dur="500" autoRev="1" fill="hold">
                                          <p:stCondLst>
                                            <p:cond delay="0"/>
                                          </p:stCondLst>
                                        </p:cTn>
                                        <p:tgtEl>
                                          <p:spTgt spid="15"/>
                                        </p:tgtEl>
                                        <p:attrNameLst>
                                          <p:attrName>ppt_w</p:attrName>
                                        </p:attrNameLst>
                                      </p:cBhvr>
                                    </p:anim>
                                    <p:anim by="(#ppt_w*0.50)" calcmode="lin" valueType="num">
                                      <p:cBhvr>
                                        <p:cTn id="23" dur="500" decel="50000" autoRev="1" fill="hold">
                                          <p:stCondLst>
                                            <p:cond delay="0"/>
                                          </p:stCondLst>
                                        </p:cTn>
                                        <p:tgtEl>
                                          <p:spTgt spid="15"/>
                                        </p:tgtEl>
                                        <p:attrNameLst>
                                          <p:attrName>ppt_x</p:attrName>
                                        </p:attrNameLst>
                                      </p:cBhvr>
                                    </p:anim>
                                    <p:anim from="(-#ppt_h/2)" to="(#ppt_y)" calcmode="lin" valueType="num">
                                      <p:cBhvr>
                                        <p:cTn id="24" dur="1000" fill="hold">
                                          <p:stCondLst>
                                            <p:cond delay="0"/>
                                          </p:stCondLst>
                                        </p:cTn>
                                        <p:tgtEl>
                                          <p:spTgt spid="15"/>
                                        </p:tgtEl>
                                        <p:attrNameLst>
                                          <p:attrName>ppt_y</p:attrName>
                                        </p:attrNameLst>
                                      </p:cBhvr>
                                    </p:anim>
                                    <p:animRot by="21600000">
                                      <p:cBhvr>
                                        <p:cTn id="25" dur="1000" fill="hold">
                                          <p:stCondLst>
                                            <p:cond delay="0"/>
                                          </p:stCondLst>
                                        </p:cTn>
                                        <p:tgtEl>
                                          <p:spTgt spid="15"/>
                                        </p:tgtEl>
                                        <p:attrNameLst>
                                          <p:attrName>r</p:attrName>
                                        </p:attrNameLst>
                                      </p:cBhvr>
                                    </p:animRot>
                                  </p:childTnLst>
                                </p:cTn>
                              </p:par>
                            </p:childTnLst>
                          </p:cTn>
                        </p:par>
                        <p:par>
                          <p:cTn id="26" fill="hold">
                            <p:stCondLst>
                              <p:cond delay="2600"/>
                            </p:stCondLst>
                            <p:childTnLst>
                              <p:par>
                                <p:cTn id="27" presetID="10" presetClass="entr" presetSubtype="0"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nodeType="withEffect">
                                  <p:stCondLst>
                                    <p:cond delay="25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childTnLst>
                                </p:cTn>
                              </p:par>
                              <p:par>
                                <p:cTn id="33" presetID="10" presetClass="entr" presetSubtype="0" fill="hold" nodeType="withEffect">
                                  <p:stCondLst>
                                    <p:cond delay="500"/>
                                  </p:stCondLst>
                                  <p:childTnLst>
                                    <p:set>
                                      <p:cBhvr>
                                        <p:cTn id="34" dur="1" fill="hold">
                                          <p:stCondLst>
                                            <p:cond delay="0"/>
                                          </p:stCondLst>
                                        </p:cTn>
                                        <p:tgtEl>
                                          <p:spTgt spid="57"/>
                                        </p:tgtEl>
                                        <p:attrNameLst>
                                          <p:attrName>style.visibility</p:attrName>
                                        </p:attrNameLst>
                                      </p:cBhvr>
                                      <p:to>
                                        <p:strVal val="visible"/>
                                      </p:to>
                                    </p:set>
                                    <p:animEffect transition="in" filter="fade">
                                      <p:cBhvr>
                                        <p:cTn id="35" dur="500"/>
                                        <p:tgtEl>
                                          <p:spTgt spid="57"/>
                                        </p:tgtEl>
                                      </p:cBhvr>
                                    </p:animEffect>
                                  </p:childTnLst>
                                </p:cTn>
                              </p:par>
                              <p:par>
                                <p:cTn id="36" presetID="10" presetClass="entr" presetSubtype="0" fill="hold" nodeType="withEffect">
                                  <p:stCondLst>
                                    <p:cond delay="750"/>
                                  </p:stCondLst>
                                  <p:childTnLst>
                                    <p:set>
                                      <p:cBhvr>
                                        <p:cTn id="37" dur="1" fill="hold">
                                          <p:stCondLst>
                                            <p:cond delay="0"/>
                                          </p:stCondLst>
                                        </p:cTn>
                                        <p:tgtEl>
                                          <p:spTgt spid="58"/>
                                        </p:tgtEl>
                                        <p:attrNameLst>
                                          <p:attrName>style.visibility</p:attrName>
                                        </p:attrNameLst>
                                      </p:cBhvr>
                                      <p:to>
                                        <p:strVal val="visible"/>
                                      </p:to>
                                    </p:set>
                                    <p:animEffect transition="in" filter="fade">
                                      <p:cBhvr>
                                        <p:cTn id="38" dur="500"/>
                                        <p:tgtEl>
                                          <p:spTgt spid="58"/>
                                        </p:tgtEl>
                                      </p:cBhvr>
                                    </p:animEffect>
                                  </p:childTnLst>
                                </p:cTn>
                              </p:par>
                            </p:childTnLst>
                          </p:cTn>
                        </p:par>
                        <p:par>
                          <p:cTn id="39" fill="hold">
                            <p:stCondLst>
                              <p:cond delay="3850"/>
                            </p:stCondLst>
                            <p:childTnLst>
                              <p:par>
                                <p:cTn id="40" presetID="22" presetClass="entr" presetSubtype="8"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left)">
                                      <p:cBhvr>
                                        <p:cTn id="42" dur="500"/>
                                        <p:tgtEl>
                                          <p:spTgt spid="37"/>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50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22" presetClass="entr" presetSubtype="8" fill="hold" grpId="0" nodeType="withEffect">
                                  <p:stCondLst>
                                    <p:cond delay="750"/>
                                  </p:stCondLst>
                                  <p:childTnLst>
                                    <p:set>
                                      <p:cBhvr>
                                        <p:cTn id="50" dur="1" fill="hold">
                                          <p:stCondLst>
                                            <p:cond delay="0"/>
                                          </p:stCondLst>
                                        </p:cTn>
                                        <p:tgtEl>
                                          <p:spTgt spid="40"/>
                                        </p:tgtEl>
                                        <p:attrNameLst>
                                          <p:attrName>style.visibility</p:attrName>
                                        </p:attrNameLst>
                                      </p:cBhvr>
                                      <p:to>
                                        <p:strVal val="visible"/>
                                      </p:to>
                                    </p:set>
                                    <p:animEffect transition="in" filter="wipe(left)">
                                      <p:cBhvr>
                                        <p:cTn id="5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7" grpId="0"/>
      <p:bldP spid="38" grpId="0"/>
      <p:bldP spid="39" grpId="0"/>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5AB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5ABB9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5ABB93"/>
                </a:solidFill>
                <a:latin typeface="微软雅黑" panose="020B0503020204020204" pitchFamily="34" charset="-122"/>
                <a:ea typeface="微软雅黑" panose="020B0503020204020204" pitchFamily="34" charset="-122"/>
              </a:rPr>
              <a:t>研究背景</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5368649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2403" y="1832669"/>
            <a:ext cx="2707454" cy="2711710"/>
            <a:chOff x="1452403" y="1832669"/>
            <a:chExt cx="2707454" cy="2711710"/>
          </a:xfrm>
        </p:grpSpPr>
        <p:grpSp>
          <p:nvGrpSpPr>
            <p:cNvPr id="52" name="组合 51"/>
            <p:cNvGrpSpPr/>
            <p:nvPr/>
          </p:nvGrpSpPr>
          <p:grpSpPr>
            <a:xfrm>
              <a:off x="1452403" y="1832669"/>
              <a:ext cx="2707454" cy="2711710"/>
              <a:chOff x="1393278" y="1580877"/>
              <a:chExt cx="2707454" cy="2711710"/>
            </a:xfrm>
          </p:grpSpPr>
          <p:sp>
            <p:nvSpPr>
              <p:cNvPr id="53" name="Oval 5"/>
              <p:cNvSpPr>
                <a:spLocks noChangeArrowheads="1"/>
              </p:cNvSpPr>
              <p:nvPr/>
            </p:nvSpPr>
            <p:spPr bwMode="auto">
              <a:xfrm>
                <a:off x="1393278" y="1580877"/>
                <a:ext cx="2707454" cy="2711710"/>
              </a:xfrm>
              <a:prstGeom prst="ellipse">
                <a:avLst/>
              </a:prstGeom>
              <a:solidFill>
                <a:srgbClr val="5ABB93"/>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4" name="Oval 6"/>
              <p:cNvSpPr>
                <a:spLocks noChangeArrowheads="1"/>
              </p:cNvSpPr>
              <p:nvPr/>
            </p:nvSpPr>
            <p:spPr bwMode="auto">
              <a:xfrm>
                <a:off x="1474163"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4" name="矩形 73"/>
            <p:cNvSpPr/>
            <p:nvPr/>
          </p:nvSpPr>
          <p:spPr>
            <a:xfrm>
              <a:off x="1790467" y="2992571"/>
              <a:ext cx="2031325" cy="646331"/>
            </a:xfrm>
            <a:prstGeom prst="rect">
              <a:avLst/>
            </a:prstGeom>
          </p:spPr>
          <p:txBody>
            <a:bodyPr wrap="none">
              <a:spAutoFit/>
            </a:bodyPr>
            <a:lstStyle/>
            <a:p>
              <a:r>
                <a:rPr lang="zh-CN" altLang="en-US" sz="3600" dirty="0">
                  <a:solidFill>
                    <a:srgbClr val="FBFBFB"/>
                  </a:solidFill>
                  <a:latin typeface="微软雅黑" panose="020B0503020204020204" pitchFamily="34" charset="-122"/>
                  <a:ea typeface="微软雅黑" panose="020B0503020204020204" pitchFamily="34" charset="-122"/>
                </a:rPr>
                <a:t>发展</a:t>
              </a:r>
              <a:r>
                <a:rPr lang="zh-CN" altLang="en-US" sz="3600" b="1" dirty="0">
                  <a:solidFill>
                    <a:srgbClr val="FBFBFB"/>
                  </a:solidFill>
                  <a:latin typeface="微软雅黑" panose="020B0503020204020204" pitchFamily="34" charset="-122"/>
                  <a:ea typeface="微软雅黑" panose="020B0503020204020204" pitchFamily="34" charset="-122"/>
                </a:rPr>
                <a:t>趋势</a:t>
              </a:r>
            </a:p>
          </p:txBody>
        </p:sp>
        <p:sp>
          <p:nvSpPr>
            <p:cNvPr id="77" name="文本框 76"/>
            <p:cNvSpPr txBox="1"/>
            <p:nvPr/>
          </p:nvSpPr>
          <p:spPr>
            <a:xfrm>
              <a:off x="2406019" y="2326966"/>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01</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664144" y="1832668"/>
            <a:ext cx="2703198" cy="2711712"/>
            <a:chOff x="4664144" y="1832668"/>
            <a:chExt cx="2703198" cy="2711712"/>
          </a:xfrm>
        </p:grpSpPr>
        <p:grpSp>
          <p:nvGrpSpPr>
            <p:cNvPr id="55" name="组合 54"/>
            <p:cNvGrpSpPr/>
            <p:nvPr/>
          </p:nvGrpSpPr>
          <p:grpSpPr>
            <a:xfrm>
              <a:off x="4664144" y="1832668"/>
              <a:ext cx="2703198" cy="2711712"/>
              <a:chOff x="4605019" y="1580876"/>
              <a:chExt cx="2703198" cy="2711712"/>
            </a:xfrm>
          </p:grpSpPr>
          <p:sp>
            <p:nvSpPr>
              <p:cNvPr id="56" name="Oval 7"/>
              <p:cNvSpPr>
                <a:spLocks noChangeArrowheads="1"/>
              </p:cNvSpPr>
              <p:nvPr/>
            </p:nvSpPr>
            <p:spPr bwMode="auto">
              <a:xfrm>
                <a:off x="4605019" y="1580876"/>
                <a:ext cx="2703198" cy="2711712"/>
              </a:xfrm>
              <a:prstGeom prst="ellipse">
                <a:avLst/>
              </a:prstGeom>
              <a:solidFill>
                <a:srgbClr val="756271"/>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7"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5" name="矩形 74"/>
            <p:cNvSpPr/>
            <p:nvPr/>
          </p:nvSpPr>
          <p:spPr>
            <a:xfrm>
              <a:off x="5075752" y="2994179"/>
              <a:ext cx="2031325" cy="646331"/>
            </a:xfrm>
            <a:prstGeom prst="rect">
              <a:avLst/>
            </a:prstGeom>
          </p:spPr>
          <p:txBody>
            <a:bodyPr wrap="none">
              <a:spAutoFit/>
            </a:bodyPr>
            <a:lstStyle/>
            <a:p>
              <a:r>
                <a:rPr lang="zh-CN" altLang="en-US" sz="3600" b="1" dirty="0">
                  <a:solidFill>
                    <a:srgbClr val="FBFBFB"/>
                  </a:solidFill>
                  <a:latin typeface="微软雅黑" panose="020B0503020204020204" pitchFamily="34" charset="-122"/>
                  <a:ea typeface="微软雅黑" panose="020B0503020204020204" pitchFamily="34" charset="-122"/>
                </a:rPr>
                <a:t>形势</a:t>
              </a:r>
              <a:r>
                <a:rPr lang="zh-CN" altLang="en-US" sz="3600" dirty="0">
                  <a:solidFill>
                    <a:srgbClr val="FBFBFB"/>
                  </a:solidFill>
                  <a:latin typeface="微软雅黑" panose="020B0503020204020204" pitchFamily="34" charset="-122"/>
                  <a:ea typeface="微软雅黑" panose="020B0503020204020204" pitchFamily="34" charset="-122"/>
                </a:rPr>
                <a:t>倒逼</a:t>
              </a:r>
            </a:p>
          </p:txBody>
        </p:sp>
        <p:sp>
          <p:nvSpPr>
            <p:cNvPr id="78" name="文本框 77"/>
            <p:cNvSpPr txBox="1"/>
            <p:nvPr/>
          </p:nvSpPr>
          <p:spPr>
            <a:xfrm>
              <a:off x="5610919" y="2336494"/>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02</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7912386" y="1832668"/>
            <a:ext cx="2703198" cy="2711712"/>
            <a:chOff x="7912386" y="1832668"/>
            <a:chExt cx="2703198" cy="2711712"/>
          </a:xfrm>
        </p:grpSpPr>
        <p:grpSp>
          <p:nvGrpSpPr>
            <p:cNvPr id="58" name="组合 57"/>
            <p:cNvGrpSpPr/>
            <p:nvPr/>
          </p:nvGrpSpPr>
          <p:grpSpPr>
            <a:xfrm>
              <a:off x="7912386" y="1832668"/>
              <a:ext cx="2703198" cy="2711712"/>
              <a:chOff x="7853261" y="1580876"/>
              <a:chExt cx="2703198" cy="2711712"/>
            </a:xfrm>
          </p:grpSpPr>
          <p:sp>
            <p:nvSpPr>
              <p:cNvPr id="59" name="Oval 9"/>
              <p:cNvSpPr>
                <a:spLocks noChangeArrowheads="1"/>
              </p:cNvSpPr>
              <p:nvPr/>
            </p:nvSpPr>
            <p:spPr bwMode="auto">
              <a:xfrm>
                <a:off x="7853261" y="1580876"/>
                <a:ext cx="2703198" cy="2711712"/>
              </a:xfrm>
              <a:prstGeom prst="ellipse">
                <a:avLst/>
              </a:prstGeom>
              <a:solidFill>
                <a:srgbClr val="EF5B43"/>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0"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6" name="矩形 75"/>
            <p:cNvSpPr/>
            <p:nvPr/>
          </p:nvSpPr>
          <p:spPr>
            <a:xfrm>
              <a:off x="8313818" y="3011877"/>
              <a:ext cx="2031325" cy="646331"/>
            </a:xfrm>
            <a:prstGeom prst="rect">
              <a:avLst/>
            </a:prstGeom>
          </p:spPr>
          <p:txBody>
            <a:bodyPr wrap="none">
              <a:spAutoFit/>
            </a:bodyPr>
            <a:lstStyle/>
            <a:p>
              <a:r>
                <a:rPr lang="zh-CN" altLang="en-US" sz="3600" dirty="0">
                  <a:solidFill>
                    <a:srgbClr val="FBFBFB"/>
                  </a:solidFill>
                  <a:latin typeface="微软雅黑" panose="020B0503020204020204" pitchFamily="34" charset="-122"/>
                  <a:ea typeface="微软雅黑" panose="020B0503020204020204" pitchFamily="34" charset="-122"/>
                </a:rPr>
                <a:t>内在</a:t>
              </a:r>
              <a:r>
                <a:rPr lang="zh-CN" altLang="en-US" sz="3600" b="1" dirty="0">
                  <a:solidFill>
                    <a:srgbClr val="FBFBFB"/>
                  </a:solidFill>
                  <a:latin typeface="微软雅黑" panose="020B0503020204020204" pitchFamily="34" charset="-122"/>
                  <a:ea typeface="微软雅黑" panose="020B0503020204020204" pitchFamily="34" charset="-122"/>
                </a:rPr>
                <a:t>需求</a:t>
              </a:r>
            </a:p>
          </p:txBody>
        </p:sp>
        <p:sp>
          <p:nvSpPr>
            <p:cNvPr id="79" name="文本框 78"/>
            <p:cNvSpPr txBox="1"/>
            <p:nvPr/>
          </p:nvSpPr>
          <p:spPr>
            <a:xfrm>
              <a:off x="8894604" y="2349316"/>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03</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1" name="组合 60"/>
          <p:cNvGrpSpPr/>
          <p:nvPr/>
        </p:nvGrpSpPr>
        <p:grpSpPr>
          <a:xfrm>
            <a:off x="3887983" y="3132493"/>
            <a:ext cx="1030200" cy="144738"/>
            <a:chOff x="2929691" y="2127825"/>
            <a:chExt cx="900366" cy="126498"/>
          </a:xfrm>
        </p:grpSpPr>
        <p:sp>
          <p:nvSpPr>
            <p:cNvPr id="62"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3"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6"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7128812" y="3132493"/>
            <a:ext cx="1030200" cy="144738"/>
            <a:chOff x="5627069" y="2127825"/>
            <a:chExt cx="900366" cy="126498"/>
          </a:xfrm>
        </p:grpSpPr>
        <p:sp>
          <p:nvSpPr>
            <p:cNvPr id="68"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9"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70"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1" name="矩形 70"/>
          <p:cNvSpPr/>
          <p:nvPr/>
        </p:nvSpPr>
        <p:spPr>
          <a:xfrm>
            <a:off x="1504893" y="4765204"/>
            <a:ext cx="2574084"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根据事物运动规律和行业发展趋势，某某某问题是行业发展的趋势。</a:t>
            </a:r>
          </a:p>
        </p:txBody>
      </p:sp>
      <p:sp>
        <p:nvSpPr>
          <p:cNvPr id="72" name="矩形 71"/>
          <p:cNvSpPr/>
          <p:nvPr/>
        </p:nvSpPr>
        <p:spPr>
          <a:xfrm>
            <a:off x="4620984" y="4745521"/>
            <a:ext cx="2780090" cy="16312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在实际运作中，常常遇到某某问题，且有愈发严重的态势，形势倒逼我们不得不进行重视该问题。</a:t>
            </a:r>
          </a:p>
        </p:txBody>
      </p:sp>
      <p:sp>
        <p:nvSpPr>
          <p:cNvPr id="73" name="矩形 72"/>
          <p:cNvSpPr/>
          <p:nvPr/>
        </p:nvSpPr>
        <p:spPr>
          <a:xfrm>
            <a:off x="7950038" y="4745521"/>
            <a:ext cx="2743972"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行业发展遇到了瓶颈，必需要重视理论的创新和探索，某某问题是行业发展的内在需求。</a:t>
            </a:r>
          </a:p>
        </p:txBody>
      </p:sp>
      <p:sp>
        <p:nvSpPr>
          <p:cNvPr id="80" name="TextBox 42"/>
          <p:cNvSpPr txBox="1"/>
          <p:nvPr/>
        </p:nvSpPr>
        <p:spPr>
          <a:xfrm>
            <a:off x="1213474" y="26665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1.1 </a:t>
            </a:r>
            <a:r>
              <a:rPr lang="zh-CN" altLang="en-US" b="0" dirty="0">
                <a:solidFill>
                  <a:srgbClr val="756271"/>
                </a:solidFill>
              </a:rPr>
              <a:t>研究背景</a:t>
            </a:r>
          </a:p>
        </p:txBody>
      </p:sp>
    </p:spTree>
    <p:extLst>
      <p:ext uri="{BB962C8B-B14F-4D97-AF65-F5344CB8AC3E}">
        <p14:creationId xmlns:p14="http://schemas.microsoft.com/office/powerpoint/2010/main" val="2837477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25"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22" presetClass="entr" presetSubtype="8" fill="hold"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wipe(left)">
                                      <p:cBhvr>
                                        <p:cTn id="41" dur="500"/>
                                        <p:tgtEl>
                                          <p:spTgt spid="67"/>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500"/>
                                        <p:tgtEl>
                                          <p:spTgt spid="71"/>
                                        </p:tgtEl>
                                      </p:cBhvr>
                                    </p:animEffect>
                                  </p:childTnLst>
                                </p:cTn>
                              </p:par>
                              <p:par>
                                <p:cTn id="46" presetID="10" presetClass="entr" presetSubtype="0" fill="hold" grpId="0" nodeType="withEffect">
                                  <p:stCondLst>
                                    <p:cond delay="250"/>
                                  </p:stCondLst>
                                  <p:childTnLst>
                                    <p:set>
                                      <p:cBhvr>
                                        <p:cTn id="47" dur="1" fill="hold">
                                          <p:stCondLst>
                                            <p:cond delay="0"/>
                                          </p:stCondLst>
                                        </p:cTn>
                                        <p:tgtEl>
                                          <p:spTgt spid="72"/>
                                        </p:tgtEl>
                                        <p:attrNameLst>
                                          <p:attrName>style.visibility</p:attrName>
                                        </p:attrNameLst>
                                      </p:cBhvr>
                                      <p:to>
                                        <p:strVal val="visible"/>
                                      </p:to>
                                    </p:set>
                                    <p:animEffect transition="in" filter="fade">
                                      <p:cBhvr>
                                        <p:cTn id="48" dur="500"/>
                                        <p:tgtEl>
                                          <p:spTgt spid="72"/>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1" name="TextBox 42"/>
          <p:cNvSpPr txBox="1"/>
          <p:nvPr/>
        </p:nvSpPr>
        <p:spPr>
          <a:xfrm>
            <a:off x="1195352" y="29182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1.2 </a:t>
            </a:r>
            <a:r>
              <a:rPr lang="zh-CN" altLang="en-US" b="0" dirty="0">
                <a:solidFill>
                  <a:srgbClr val="756271"/>
                </a:solidFill>
              </a:rPr>
              <a:t>国内相关研究情况</a:t>
            </a:r>
          </a:p>
        </p:txBody>
      </p:sp>
      <p:sp>
        <p:nvSpPr>
          <p:cNvPr id="47" name="Freeform 10"/>
          <p:cNvSpPr/>
          <p:nvPr/>
        </p:nvSpPr>
        <p:spPr bwMode="auto">
          <a:xfrm>
            <a:off x="1736233" y="1853184"/>
            <a:ext cx="842853" cy="1684119"/>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rgbClr val="5ABB9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8" name="Freeform 11"/>
          <p:cNvSpPr/>
          <p:nvPr/>
        </p:nvSpPr>
        <p:spPr bwMode="auto">
          <a:xfrm>
            <a:off x="5429865" y="1853184"/>
            <a:ext cx="493649" cy="1684119"/>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rgbClr val="EF5B4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9" name="Freeform 12"/>
          <p:cNvSpPr/>
          <p:nvPr/>
        </p:nvSpPr>
        <p:spPr bwMode="auto">
          <a:xfrm>
            <a:off x="8748895" y="1853184"/>
            <a:ext cx="523807" cy="1684119"/>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rgbClr val="858976"/>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0" name="Freeform 13"/>
          <p:cNvSpPr/>
          <p:nvPr/>
        </p:nvSpPr>
        <p:spPr bwMode="auto">
          <a:xfrm>
            <a:off x="3707651" y="4507138"/>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rgbClr val="75627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1" name="Freeform 14"/>
          <p:cNvSpPr/>
          <p:nvPr/>
        </p:nvSpPr>
        <p:spPr bwMode="auto">
          <a:xfrm>
            <a:off x="7164776" y="4507138"/>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rgbClr val="F2B97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1766391" y="1769582"/>
            <a:ext cx="3142089" cy="908697"/>
            <a:chOff x="1766391" y="1769582"/>
            <a:chExt cx="3142089" cy="908697"/>
          </a:xfrm>
        </p:grpSpPr>
        <p:sp>
          <p:nvSpPr>
            <p:cNvPr id="52" name="矩形 51"/>
            <p:cNvSpPr/>
            <p:nvPr/>
          </p:nvSpPr>
          <p:spPr>
            <a:xfrm>
              <a:off x="1766391" y="2093504"/>
              <a:ext cx="3142089"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起步于上世纪</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90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初，总共发展不过</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余年时间。</a:t>
              </a:r>
            </a:p>
          </p:txBody>
        </p:sp>
        <p:sp>
          <p:nvSpPr>
            <p:cNvPr id="53" name="矩形 52"/>
            <p:cNvSpPr/>
            <p:nvPr/>
          </p:nvSpPr>
          <p:spPr>
            <a:xfrm>
              <a:off x="1774016" y="176958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起步较晚</a:t>
              </a:r>
            </a:p>
          </p:txBody>
        </p:sp>
      </p:grpSp>
      <p:grpSp>
        <p:nvGrpSpPr>
          <p:cNvPr id="2" name="组合 1"/>
          <p:cNvGrpSpPr/>
          <p:nvPr/>
        </p:nvGrpSpPr>
        <p:grpSpPr>
          <a:xfrm>
            <a:off x="1684339" y="3341721"/>
            <a:ext cx="1900602" cy="1389570"/>
            <a:chOff x="1684339" y="3341721"/>
            <a:chExt cx="1900602" cy="1389570"/>
          </a:xfrm>
        </p:grpSpPr>
        <p:sp>
          <p:nvSpPr>
            <p:cNvPr id="42" name="Freeform 5"/>
            <p:cNvSpPr/>
            <p:nvPr/>
          </p:nvSpPr>
          <p:spPr bwMode="auto">
            <a:xfrm>
              <a:off x="1684339" y="3341721"/>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4" name="文本框 53"/>
            <p:cNvSpPr txBox="1"/>
            <p:nvPr/>
          </p:nvSpPr>
          <p:spPr>
            <a:xfrm>
              <a:off x="2276564"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01</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352584" y="3284579"/>
            <a:ext cx="1900602" cy="1389570"/>
            <a:chOff x="3352584" y="3284579"/>
            <a:chExt cx="1900602" cy="1389570"/>
          </a:xfrm>
        </p:grpSpPr>
        <p:sp>
          <p:nvSpPr>
            <p:cNvPr id="45" name="Freeform 8"/>
            <p:cNvSpPr/>
            <p:nvPr/>
          </p:nvSpPr>
          <p:spPr bwMode="auto">
            <a:xfrm>
              <a:off x="3352584" y="3284579"/>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5" name="文本框 54"/>
            <p:cNvSpPr txBox="1"/>
            <p:nvPr/>
          </p:nvSpPr>
          <p:spPr>
            <a:xfrm>
              <a:off x="3877938" y="3331488"/>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02</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020905" y="3341721"/>
            <a:ext cx="1898864" cy="1389570"/>
            <a:chOff x="5020905" y="3341721"/>
            <a:chExt cx="1898864" cy="1389570"/>
          </a:xfrm>
        </p:grpSpPr>
        <p:sp>
          <p:nvSpPr>
            <p:cNvPr id="43" name="Freeform 6"/>
            <p:cNvSpPr/>
            <p:nvPr/>
          </p:nvSpPr>
          <p:spPr bwMode="auto">
            <a:xfrm>
              <a:off x="5020905" y="3341721"/>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6" name="文本框 55"/>
            <p:cNvSpPr txBox="1"/>
            <p:nvPr/>
          </p:nvSpPr>
          <p:spPr>
            <a:xfrm>
              <a:off x="5545375"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03</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89150" y="3284579"/>
            <a:ext cx="1898864" cy="1389570"/>
            <a:chOff x="6689150" y="3284579"/>
            <a:chExt cx="1898864" cy="1389570"/>
          </a:xfrm>
        </p:grpSpPr>
        <p:sp>
          <p:nvSpPr>
            <p:cNvPr id="46" name="Freeform 9"/>
            <p:cNvSpPr/>
            <p:nvPr/>
          </p:nvSpPr>
          <p:spPr bwMode="auto">
            <a:xfrm>
              <a:off x="6689150" y="3284579"/>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7" name="文本框 56"/>
            <p:cNvSpPr txBox="1"/>
            <p:nvPr/>
          </p:nvSpPr>
          <p:spPr>
            <a:xfrm>
              <a:off x="7219916" y="3331488"/>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04</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357396" y="3341721"/>
            <a:ext cx="1898864" cy="1389570"/>
            <a:chOff x="8357396" y="3341721"/>
            <a:chExt cx="1898864" cy="1389570"/>
          </a:xfrm>
        </p:grpSpPr>
        <p:sp>
          <p:nvSpPr>
            <p:cNvPr id="44" name="Freeform 7"/>
            <p:cNvSpPr/>
            <p:nvPr/>
          </p:nvSpPr>
          <p:spPr bwMode="auto">
            <a:xfrm>
              <a:off x="8357396" y="3341721"/>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8" name="文本框 57"/>
            <p:cNvSpPr txBox="1"/>
            <p:nvPr/>
          </p:nvSpPr>
          <p:spPr>
            <a:xfrm>
              <a:off x="8923943"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05</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3739313" y="5005656"/>
            <a:ext cx="3142089" cy="1154919"/>
            <a:chOff x="3739313" y="5005656"/>
            <a:chExt cx="3142089" cy="1154919"/>
          </a:xfrm>
        </p:grpSpPr>
        <p:sp>
          <p:nvSpPr>
            <p:cNvPr id="59" name="矩形 58"/>
            <p:cNvSpPr/>
            <p:nvPr/>
          </p:nvSpPr>
          <p:spPr>
            <a:xfrm>
              <a:off x="3739313" y="5329578"/>
              <a:ext cx="3142089"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法律法规制订比较滞后，适用的法规还是上世纪</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80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年代的</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XXXX</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标准</a:t>
              </a:r>
            </a:p>
          </p:txBody>
        </p:sp>
        <p:sp>
          <p:nvSpPr>
            <p:cNvPr id="60" name="矩形 59"/>
            <p:cNvSpPr/>
            <p:nvPr/>
          </p:nvSpPr>
          <p:spPr>
            <a:xfrm>
              <a:off x="3789761" y="5005656"/>
              <a:ext cx="2031325"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政策法规制定滞后</a:t>
              </a:r>
            </a:p>
          </p:txBody>
        </p:sp>
      </p:grpSp>
      <p:grpSp>
        <p:nvGrpSpPr>
          <p:cNvPr id="69" name="组合 68"/>
          <p:cNvGrpSpPr/>
          <p:nvPr/>
        </p:nvGrpSpPr>
        <p:grpSpPr>
          <a:xfrm>
            <a:off x="5471634" y="1769582"/>
            <a:ext cx="3142089" cy="908697"/>
            <a:chOff x="5471634" y="1769582"/>
            <a:chExt cx="3142089" cy="908697"/>
          </a:xfrm>
        </p:grpSpPr>
        <p:sp>
          <p:nvSpPr>
            <p:cNvPr id="61" name="矩形 60"/>
            <p:cNvSpPr/>
            <p:nvPr/>
          </p:nvSpPr>
          <p:spPr>
            <a:xfrm>
              <a:off x="5471634" y="2093504"/>
              <a:ext cx="3142089"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目前本行业对人才的逐年增长，人才缺口较大。</a:t>
              </a:r>
            </a:p>
          </p:txBody>
        </p:sp>
        <p:sp>
          <p:nvSpPr>
            <p:cNvPr id="62" name="矩形 61"/>
            <p:cNvSpPr/>
            <p:nvPr/>
          </p:nvSpPr>
          <p:spPr>
            <a:xfrm>
              <a:off x="5479259" y="176958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人才缺乏</a:t>
              </a:r>
            </a:p>
          </p:txBody>
        </p:sp>
      </p:grpSp>
      <p:grpSp>
        <p:nvGrpSpPr>
          <p:cNvPr id="72" name="组合 71"/>
          <p:cNvGrpSpPr/>
          <p:nvPr/>
        </p:nvGrpSpPr>
        <p:grpSpPr>
          <a:xfrm>
            <a:off x="7228017" y="5005656"/>
            <a:ext cx="3142089" cy="1154919"/>
            <a:chOff x="7228017" y="5005656"/>
            <a:chExt cx="3142089" cy="1154919"/>
          </a:xfrm>
        </p:grpSpPr>
        <p:sp>
          <p:nvSpPr>
            <p:cNvPr id="63" name="矩形 62"/>
            <p:cNvSpPr/>
            <p:nvPr/>
          </p:nvSpPr>
          <p:spPr>
            <a:xfrm>
              <a:off x="7228017" y="5329578"/>
              <a:ext cx="3142089"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行业规模每年以</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300%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的速度快速增长，远高于国外</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50%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的平均增速。</a:t>
              </a:r>
            </a:p>
          </p:txBody>
        </p:sp>
        <p:sp>
          <p:nvSpPr>
            <p:cNvPr id="64" name="矩形 63"/>
            <p:cNvSpPr/>
            <p:nvPr/>
          </p:nvSpPr>
          <p:spPr>
            <a:xfrm>
              <a:off x="7261031" y="5005656"/>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发展较快</a:t>
              </a:r>
            </a:p>
          </p:txBody>
        </p:sp>
      </p:grpSp>
      <p:grpSp>
        <p:nvGrpSpPr>
          <p:cNvPr id="70" name="组合 69"/>
          <p:cNvGrpSpPr/>
          <p:nvPr/>
        </p:nvGrpSpPr>
        <p:grpSpPr>
          <a:xfrm>
            <a:off x="8791919" y="1769582"/>
            <a:ext cx="2297688" cy="1154919"/>
            <a:chOff x="8791919" y="1769582"/>
            <a:chExt cx="2297688" cy="1154919"/>
          </a:xfrm>
        </p:grpSpPr>
        <p:sp>
          <p:nvSpPr>
            <p:cNvPr id="65" name="矩形 64"/>
            <p:cNvSpPr/>
            <p:nvPr/>
          </p:nvSpPr>
          <p:spPr>
            <a:xfrm>
              <a:off x="8791919" y="2093504"/>
              <a:ext cx="2297688"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相关配套的产业不完善，还需从多面着手构建完整产业体系。</a:t>
              </a:r>
            </a:p>
          </p:txBody>
        </p:sp>
        <p:sp>
          <p:nvSpPr>
            <p:cNvPr id="66" name="矩形 65"/>
            <p:cNvSpPr/>
            <p:nvPr/>
          </p:nvSpPr>
          <p:spPr>
            <a:xfrm>
              <a:off x="8799542" y="1769582"/>
              <a:ext cx="1338828"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配套不成熟</a:t>
              </a:r>
            </a:p>
          </p:txBody>
        </p:sp>
      </p:grpSp>
      <p:sp>
        <p:nvSpPr>
          <p:cNvPr id="68" name="椭圆 67"/>
          <p:cNvSpPr/>
          <p:nvPr/>
        </p:nvSpPr>
        <p:spPr>
          <a:xfrm>
            <a:off x="-1399471" y="5502372"/>
            <a:ext cx="1101992" cy="1101992"/>
          </a:xfrm>
          <a:prstGeom prst="ellipse">
            <a:avLst/>
          </a:prstGeom>
          <a:solidFill>
            <a:srgbClr val="F2B97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412845"/>
            <a:ext cx="1059131" cy="201922"/>
            <a:chOff x="2006150" y="1190660"/>
            <a:chExt cx="1932917" cy="101043"/>
          </a:xfrm>
        </p:grpSpPr>
        <p:sp>
          <p:nvSpPr>
            <p:cNvPr id="67" name="矩形 66"/>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3" name="矩形 72"/>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4" name="矩形 73"/>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5" name="矩形 74"/>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02404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down)">
                                      <p:cBhvr>
                                        <p:cTn id="33" dur="500"/>
                                        <p:tgtEl>
                                          <p:spTgt spid="47"/>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500"/>
                                        <p:tgtEl>
                                          <p:spTgt spid="4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down)">
                                      <p:cBhvr>
                                        <p:cTn id="39" dur="500"/>
                                        <p:tgtEl>
                                          <p:spTgt spid="49"/>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up)">
                                      <p:cBhvr>
                                        <p:cTn id="42" dur="500"/>
                                        <p:tgtEl>
                                          <p:spTgt spid="5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up)">
                                      <p:cBhvr>
                                        <p:cTn id="45" dur="500"/>
                                        <p:tgtEl>
                                          <p:spTgt spid="51"/>
                                        </p:tgtEl>
                                      </p:cBhvr>
                                    </p:animEffect>
                                  </p:childTnLst>
                                </p:cTn>
                              </p:par>
                            </p:childTnLst>
                          </p:cTn>
                        </p:par>
                        <p:par>
                          <p:cTn id="46" fill="hold">
                            <p:stCondLst>
                              <p:cond delay="2500"/>
                            </p:stCondLst>
                            <p:childTnLst>
                              <p:par>
                                <p:cTn id="47" presetID="10" presetClass="entr" presetSubtype="0"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par>
                                <p:cTn id="50" presetID="10" presetClass="entr" presetSubtype="0" fill="hold" nodeType="withEffect">
                                  <p:stCondLst>
                                    <p:cond delay="25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500"/>
                                        <p:tgtEl>
                                          <p:spTgt spid="69"/>
                                        </p:tgtEl>
                                      </p:cBhvr>
                                    </p:animEffect>
                                  </p:childTnLst>
                                </p:cTn>
                              </p:par>
                              <p:par>
                                <p:cTn id="53" presetID="10" presetClass="entr" presetSubtype="0" fill="hold" nodeType="withEffect">
                                  <p:stCondLst>
                                    <p:cond delay="500"/>
                                  </p:stCondLst>
                                  <p:childTnLst>
                                    <p:set>
                                      <p:cBhvr>
                                        <p:cTn id="54" dur="1" fill="hold">
                                          <p:stCondLst>
                                            <p:cond delay="0"/>
                                          </p:stCondLst>
                                        </p:cTn>
                                        <p:tgtEl>
                                          <p:spTgt spid="70"/>
                                        </p:tgtEl>
                                        <p:attrNameLst>
                                          <p:attrName>style.visibility</p:attrName>
                                        </p:attrNameLst>
                                      </p:cBhvr>
                                      <p:to>
                                        <p:strVal val="visible"/>
                                      </p:to>
                                    </p:set>
                                    <p:animEffect transition="in" filter="fade">
                                      <p:cBhvr>
                                        <p:cTn id="55" dur="500"/>
                                        <p:tgtEl>
                                          <p:spTgt spid="70"/>
                                        </p:tgtEl>
                                      </p:cBhvr>
                                    </p:animEffect>
                                  </p:childTnLst>
                                </p:cTn>
                              </p:par>
                              <p:par>
                                <p:cTn id="56" presetID="10" presetClass="entr" presetSubtype="0" fill="hold" nodeType="withEffect">
                                  <p:stCondLst>
                                    <p:cond delay="75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500"/>
                                        <p:tgtEl>
                                          <p:spTgt spid="71"/>
                                        </p:tgtEl>
                                      </p:cBhvr>
                                    </p:animEffect>
                                  </p:childTnLst>
                                </p:cTn>
                              </p:par>
                              <p:par>
                                <p:cTn id="59" presetID="10" presetClass="entr" presetSubtype="0" fill="hold" nodeType="withEffect">
                                  <p:stCondLst>
                                    <p:cond delay="1000"/>
                                  </p:stCondLst>
                                  <p:childTnLst>
                                    <p:set>
                                      <p:cBhvr>
                                        <p:cTn id="60" dur="1" fill="hold">
                                          <p:stCondLst>
                                            <p:cond delay="0"/>
                                          </p:stCondLst>
                                        </p:cTn>
                                        <p:tgtEl>
                                          <p:spTgt spid="72"/>
                                        </p:tgtEl>
                                        <p:attrNameLst>
                                          <p:attrName>style.visibility</p:attrName>
                                        </p:attrNameLst>
                                      </p:cBhvr>
                                      <p:to>
                                        <p:strVal val="visible"/>
                                      </p:to>
                                    </p:set>
                                    <p:animEffect transition="in" filter="fade">
                                      <p:cBhvr>
                                        <p:cTn id="6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860318" y="1365618"/>
            <a:ext cx="6194425" cy="1293813"/>
            <a:chOff x="3860318" y="1365618"/>
            <a:chExt cx="6194425" cy="1293813"/>
          </a:xfrm>
        </p:grpSpPr>
        <p:sp>
          <p:nvSpPr>
            <p:cNvPr id="17" name="Rectangle 9"/>
            <p:cNvSpPr>
              <a:spLocks noChangeArrowheads="1"/>
            </p:cNvSpPr>
            <p:nvPr/>
          </p:nvSpPr>
          <p:spPr bwMode="auto">
            <a:xfrm>
              <a:off x="3860318" y="1365618"/>
              <a:ext cx="6194425" cy="1293813"/>
            </a:xfrm>
            <a:prstGeom prst="rect">
              <a:avLst/>
            </a:prstGeom>
            <a:solidFill>
              <a:srgbClr val="756271"/>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047196" y="1691394"/>
              <a:ext cx="576064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本课题具有较高的学术研究价值，可以某某某研究提供相应的理论基础。</a:t>
              </a:r>
            </a:p>
          </p:txBody>
        </p:sp>
      </p:grpSp>
      <p:grpSp>
        <p:nvGrpSpPr>
          <p:cNvPr id="7" name="组合 6"/>
          <p:cNvGrpSpPr/>
          <p:nvPr/>
        </p:nvGrpSpPr>
        <p:grpSpPr>
          <a:xfrm>
            <a:off x="3860318" y="3113455"/>
            <a:ext cx="6194425" cy="1292225"/>
            <a:chOff x="3860318" y="3113455"/>
            <a:chExt cx="6194425" cy="1292225"/>
          </a:xfrm>
        </p:grpSpPr>
        <p:sp>
          <p:nvSpPr>
            <p:cNvPr id="19" name="Rectangle 11"/>
            <p:cNvSpPr>
              <a:spLocks noChangeArrowheads="1"/>
            </p:cNvSpPr>
            <p:nvPr/>
          </p:nvSpPr>
          <p:spPr bwMode="auto">
            <a:xfrm>
              <a:off x="3860318" y="3113455"/>
              <a:ext cx="6194425" cy="1292225"/>
            </a:xfrm>
            <a:prstGeom prst="rect">
              <a:avLst/>
            </a:prstGeom>
            <a:solidFill>
              <a:srgbClr val="EF5B43"/>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TextBox 19"/>
            <p:cNvSpPr txBox="1"/>
            <p:nvPr/>
          </p:nvSpPr>
          <p:spPr>
            <a:xfrm>
              <a:off x="4047196" y="3424659"/>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latin typeface="微软雅黑" panose="020B0503020204020204" pitchFamily="34" charset="-122"/>
                  <a:ea typeface="微软雅黑" panose="020B0503020204020204" pitchFamily="34" charset="-122"/>
                </a:rPr>
                <a:t>本课题能有效地提高工作效率，降低成本，经济效益比较明显。</a:t>
              </a:r>
            </a:p>
          </p:txBody>
        </p:sp>
      </p:grpSp>
      <p:grpSp>
        <p:nvGrpSpPr>
          <p:cNvPr id="33" name="组合 32"/>
          <p:cNvGrpSpPr/>
          <p:nvPr/>
        </p:nvGrpSpPr>
        <p:grpSpPr>
          <a:xfrm>
            <a:off x="3860318" y="4864468"/>
            <a:ext cx="6194425" cy="1293813"/>
            <a:chOff x="3860318" y="4864468"/>
            <a:chExt cx="6194425" cy="1293813"/>
          </a:xfrm>
        </p:grpSpPr>
        <p:sp>
          <p:nvSpPr>
            <p:cNvPr id="22" name="Rectangle 14"/>
            <p:cNvSpPr>
              <a:spLocks noChangeArrowheads="1"/>
            </p:cNvSpPr>
            <p:nvPr/>
          </p:nvSpPr>
          <p:spPr bwMode="auto">
            <a:xfrm>
              <a:off x="3860318" y="4864468"/>
              <a:ext cx="6194425" cy="1293813"/>
            </a:xfrm>
            <a:prstGeom prst="rect">
              <a:avLst/>
            </a:prstGeom>
            <a:solidFill>
              <a:srgbClr val="F2B973"/>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TextBox 21"/>
            <p:cNvSpPr txBox="1"/>
            <p:nvPr/>
          </p:nvSpPr>
          <p:spPr>
            <a:xfrm>
              <a:off x="4047196" y="5171573"/>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latin typeface="微软雅黑" panose="020B0503020204020204" pitchFamily="34" charset="-122"/>
                  <a:ea typeface="微软雅黑" panose="020B0503020204020204" pitchFamily="34" charset="-122"/>
                </a:rPr>
                <a:t>请在这里输入您的文字请在这里输入您的文字请在这里输入您的文字请在这里输入您的文字</a:t>
              </a: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 name="Line 7"/>
          <p:cNvSpPr>
            <a:spLocks noChangeShapeType="1"/>
          </p:cNvSpPr>
          <p:nvPr/>
        </p:nvSpPr>
        <p:spPr bwMode="auto">
          <a:xfrm flipV="1">
            <a:off x="2799868" y="1997443"/>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Line 8"/>
          <p:cNvSpPr>
            <a:spLocks noChangeShapeType="1"/>
          </p:cNvSpPr>
          <p:nvPr/>
        </p:nvSpPr>
        <p:spPr bwMode="auto">
          <a:xfrm flipV="1">
            <a:off x="3311042" y="3727818"/>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Line 13"/>
          <p:cNvSpPr>
            <a:spLocks noChangeShapeType="1"/>
          </p:cNvSpPr>
          <p:nvPr/>
        </p:nvSpPr>
        <p:spPr bwMode="auto">
          <a:xfrm>
            <a:off x="2799868" y="4619993"/>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166830" y="1159243"/>
            <a:ext cx="3581400" cy="430887"/>
            <a:chOff x="5166830" y="1159243"/>
            <a:chExt cx="3581400" cy="430887"/>
          </a:xfrm>
        </p:grpSpPr>
        <p:sp>
          <p:nvSpPr>
            <p:cNvPr id="18" name="Rectangle 10"/>
            <p:cNvSpPr>
              <a:spLocks noChangeArrowheads="1"/>
            </p:cNvSpPr>
            <p:nvPr/>
          </p:nvSpPr>
          <p:spPr bwMode="auto">
            <a:xfrm>
              <a:off x="5166830" y="1159243"/>
              <a:ext cx="3581400" cy="422275"/>
            </a:xfrm>
            <a:prstGeom prst="rect">
              <a:avLst/>
            </a:prstGeom>
            <a:solidFill>
              <a:srgbClr val="EBEAE2"/>
            </a:solidFill>
            <a:ln w="19050" cap="flat">
              <a:solidFill>
                <a:srgbClr val="756271"/>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4" name="TextBox 16"/>
            <p:cNvSpPr txBox="1"/>
            <p:nvPr/>
          </p:nvSpPr>
          <p:spPr>
            <a:xfrm>
              <a:off x="5403507" y="1159243"/>
              <a:ext cx="3108046" cy="430887"/>
            </a:xfrm>
            <a:prstGeom prst="rect">
              <a:avLst/>
            </a:prstGeom>
            <a:noFill/>
          </p:spPr>
          <p:txBody>
            <a:bodyPr wrap="square" rtlCol="0">
              <a:spAutoFit/>
            </a:bodyPr>
            <a:lstStyle/>
            <a:p>
              <a:pPr algn="ctr"/>
              <a:r>
                <a:rPr lang="zh-CN" altLang="en-US" sz="2200" b="1" dirty="0">
                  <a:solidFill>
                    <a:srgbClr val="756271"/>
                  </a:solidFill>
                  <a:latin typeface="微软雅黑" panose="020B0503020204020204" pitchFamily="34" charset="-122"/>
                  <a:ea typeface="微软雅黑" panose="020B0503020204020204" pitchFamily="34" charset="-122"/>
                </a:rPr>
                <a:t>学术研究价值</a:t>
              </a:r>
              <a:endParaRPr lang="en-US" altLang="zh-CN" sz="2200" b="1" dirty="0">
                <a:solidFill>
                  <a:srgbClr val="756271"/>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166830" y="2905493"/>
            <a:ext cx="3581400" cy="439669"/>
            <a:chOff x="5166830" y="2905493"/>
            <a:chExt cx="3581400" cy="439669"/>
          </a:xfrm>
        </p:grpSpPr>
        <p:sp>
          <p:nvSpPr>
            <p:cNvPr id="20" name="Rectangle 12"/>
            <p:cNvSpPr>
              <a:spLocks noChangeArrowheads="1"/>
            </p:cNvSpPr>
            <p:nvPr/>
          </p:nvSpPr>
          <p:spPr bwMode="auto">
            <a:xfrm>
              <a:off x="5166830" y="2905493"/>
              <a:ext cx="3581400" cy="423863"/>
            </a:xfrm>
            <a:prstGeom prst="rect">
              <a:avLst/>
            </a:prstGeom>
            <a:solidFill>
              <a:srgbClr val="EBEAE2"/>
            </a:solidFill>
            <a:ln w="19050" cap="flat">
              <a:solidFill>
                <a:srgbClr val="EF5B43"/>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6" name="TextBox 18"/>
            <p:cNvSpPr txBox="1"/>
            <p:nvPr/>
          </p:nvSpPr>
          <p:spPr>
            <a:xfrm>
              <a:off x="5403507" y="2914275"/>
              <a:ext cx="3108046" cy="430887"/>
            </a:xfrm>
            <a:prstGeom prst="rect">
              <a:avLst/>
            </a:prstGeom>
            <a:noFill/>
          </p:spPr>
          <p:txBody>
            <a:bodyPr wrap="square" rtlCol="0">
              <a:spAutoFit/>
            </a:bodyPr>
            <a:lstStyle/>
            <a:p>
              <a:pPr algn="ctr"/>
              <a:r>
                <a:rPr lang="zh-CN" altLang="en-US" sz="2200" b="1" dirty="0">
                  <a:solidFill>
                    <a:srgbClr val="EF5B43"/>
                  </a:solidFill>
                  <a:latin typeface="微软雅黑" panose="020B0503020204020204" pitchFamily="34" charset="-122"/>
                  <a:ea typeface="微软雅黑" panose="020B0503020204020204" pitchFamily="34" charset="-122"/>
                </a:rPr>
                <a:t>经济效益</a:t>
              </a:r>
              <a:endParaRPr lang="en-US" altLang="zh-CN" sz="2200" b="1" dirty="0">
                <a:solidFill>
                  <a:srgbClr val="EF5B43"/>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5166830" y="4658093"/>
            <a:ext cx="3581400" cy="433983"/>
            <a:chOff x="5166830" y="4658093"/>
            <a:chExt cx="3581400" cy="433983"/>
          </a:xfrm>
        </p:grpSpPr>
        <p:sp>
          <p:nvSpPr>
            <p:cNvPr id="23" name="Rectangle 15"/>
            <p:cNvSpPr>
              <a:spLocks noChangeArrowheads="1"/>
            </p:cNvSpPr>
            <p:nvPr/>
          </p:nvSpPr>
          <p:spPr bwMode="auto">
            <a:xfrm>
              <a:off x="5166830" y="4658093"/>
              <a:ext cx="3581400" cy="423863"/>
            </a:xfrm>
            <a:prstGeom prst="rect">
              <a:avLst/>
            </a:prstGeom>
            <a:solidFill>
              <a:srgbClr val="EBEAE2"/>
            </a:solidFill>
            <a:ln w="19050" cap="flat">
              <a:solidFill>
                <a:srgbClr val="F2B973"/>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9" name="TextBox 20"/>
            <p:cNvSpPr txBox="1"/>
            <p:nvPr/>
          </p:nvSpPr>
          <p:spPr>
            <a:xfrm>
              <a:off x="5403507" y="4661189"/>
              <a:ext cx="3108046" cy="430887"/>
            </a:xfrm>
            <a:prstGeom prst="rect">
              <a:avLst/>
            </a:prstGeom>
            <a:noFill/>
          </p:spPr>
          <p:txBody>
            <a:bodyPr wrap="square" rtlCol="0">
              <a:spAutoFit/>
            </a:bodyPr>
            <a:lstStyle/>
            <a:p>
              <a:pPr algn="ctr"/>
              <a:r>
                <a:rPr lang="zh-CN" altLang="en-US" sz="2200" b="1" dirty="0">
                  <a:solidFill>
                    <a:srgbClr val="F2B973"/>
                  </a:solidFill>
                  <a:latin typeface="微软雅黑" panose="020B0503020204020204" pitchFamily="34" charset="-122"/>
                  <a:ea typeface="微软雅黑" panose="020B0503020204020204" pitchFamily="34" charset="-122"/>
                </a:rPr>
                <a:t>社会效益</a:t>
              </a:r>
              <a:endParaRPr lang="en-US" altLang="zh-CN" sz="2200" b="1" dirty="0">
                <a:solidFill>
                  <a:srgbClr val="F2B973"/>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247293" y="2830881"/>
            <a:ext cx="2065338" cy="1787525"/>
            <a:chOff x="1247293" y="2830881"/>
            <a:chExt cx="2065338" cy="1787525"/>
          </a:xfrm>
        </p:grpSpPr>
        <p:sp>
          <p:nvSpPr>
            <p:cNvPr id="10" name="Freeform 6"/>
            <p:cNvSpPr/>
            <p:nvPr/>
          </p:nvSpPr>
          <p:spPr bwMode="auto">
            <a:xfrm>
              <a:off x="1247293" y="2830881"/>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1" name="TextBox 22"/>
            <p:cNvSpPr txBox="1"/>
            <p:nvPr/>
          </p:nvSpPr>
          <p:spPr>
            <a:xfrm>
              <a:off x="1547252" y="3159402"/>
              <a:ext cx="1499007" cy="1200329"/>
            </a:xfrm>
            <a:prstGeom prst="rect">
              <a:avLst/>
            </a:prstGeom>
            <a:noFill/>
          </p:spPr>
          <p:txBody>
            <a:bodyPr wrap="square" rtlCol="0">
              <a:spAutoFit/>
            </a:bodyPr>
            <a:lstStyle/>
            <a:p>
              <a:pPr algn="ctr"/>
              <a:r>
                <a:rPr lang="zh-CN" altLang="en-US" sz="3600" b="1" dirty="0">
                  <a:solidFill>
                    <a:schemeClr val="bg2"/>
                  </a:solidFill>
                  <a:latin typeface="微软雅黑" panose="020B0503020204020204" pitchFamily="34" charset="-122"/>
                  <a:ea typeface="微软雅黑" panose="020B0503020204020204" pitchFamily="34" charset="-122"/>
                </a:rPr>
                <a:t>三个意义</a:t>
              </a:r>
              <a:endParaRPr lang="en-US" altLang="zh-CN" sz="3600" b="1" dirty="0">
                <a:solidFill>
                  <a:schemeClr val="bg2"/>
                </a:solidFill>
                <a:latin typeface="微软雅黑" panose="020B0503020204020204" pitchFamily="34" charset="-122"/>
                <a:ea typeface="微软雅黑" panose="020B0503020204020204" pitchFamily="34" charset="-122"/>
              </a:endParaRPr>
            </a:p>
          </p:txBody>
        </p:sp>
      </p:grpSp>
      <p:sp>
        <p:nvSpPr>
          <p:cNvPr id="32" name="TextBox 42"/>
          <p:cNvSpPr txBox="1"/>
          <p:nvPr/>
        </p:nvSpPr>
        <p:spPr>
          <a:xfrm>
            <a:off x="1247293" y="303624"/>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1.3 </a:t>
            </a:r>
            <a:r>
              <a:rPr lang="zh-CN" altLang="en-US" b="0" dirty="0">
                <a:solidFill>
                  <a:srgbClr val="756271"/>
                </a:solidFill>
              </a:rPr>
              <a:t>研究意义</a:t>
            </a:r>
          </a:p>
        </p:txBody>
      </p:sp>
    </p:spTree>
    <p:extLst>
      <p:ext uri="{BB962C8B-B14F-4D97-AF65-F5344CB8AC3E}">
        <p14:creationId xmlns:p14="http://schemas.microsoft.com/office/powerpoint/2010/main" val="2426575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par>
                          <p:cTn id="25" fill="hold">
                            <p:stCondLst>
                              <p:cond delay="1500"/>
                            </p:stCondLst>
                            <p:childTnLst>
                              <p:par>
                                <p:cTn id="26" presetID="16" presetClass="entr" presetSubtype="37"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outVertical)">
                                      <p:cBhvr>
                                        <p:cTn id="28" dur="500"/>
                                        <p:tgtEl>
                                          <p:spTgt spid="3"/>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16" presetClass="entr" presetSubtype="37"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500"/>
                                        <p:tgtEl>
                                          <p:spTgt spid="4"/>
                                        </p:tgtEl>
                                      </p:cBhvr>
                                    </p:animEffect>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par>
                          <p:cTn id="45" fill="hold">
                            <p:stCondLst>
                              <p:cond delay="4500"/>
                            </p:stCondLst>
                            <p:childTnLst>
                              <p:par>
                                <p:cTn id="46" presetID="16" presetClass="entr" presetSubtype="37"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outVertical)">
                                      <p:cBhvr>
                                        <p:cTn id="48" dur="500"/>
                                        <p:tgtEl>
                                          <p:spTgt spid="5"/>
                                        </p:tgtEl>
                                      </p:cBhvr>
                                    </p:animEffect>
                                  </p:childTnLst>
                                </p:cTn>
                              </p:par>
                            </p:childTnLst>
                          </p:cTn>
                        </p:par>
                        <p:par>
                          <p:cTn id="49" fill="hold">
                            <p:stCondLst>
                              <p:cond delay="5000"/>
                            </p:stCondLst>
                            <p:childTnLst>
                              <p:par>
                                <p:cTn id="50" presetID="42" presetClass="entr" presetSubtype="0"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6"/>
          <p:cNvSpPr txBox="1"/>
          <p:nvPr/>
        </p:nvSpPr>
        <p:spPr>
          <a:xfrm>
            <a:off x="5407662" y="1170370"/>
            <a:ext cx="594139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刘思强：中小企业企业文化建设初探</a:t>
            </a:r>
            <a:r>
              <a:rPr lang="en-US" altLang="zh-CN" sz="1999" dirty="0"/>
              <a:t>[J].</a:t>
            </a:r>
            <a:r>
              <a:rPr lang="zh-CN" altLang="en-US" sz="1999" dirty="0"/>
              <a:t>湖南社会科学，</a:t>
            </a:r>
            <a:r>
              <a:rPr lang="en-US" altLang="zh-CN" sz="1999" dirty="0"/>
              <a:t>2002(5).</a:t>
            </a:r>
          </a:p>
        </p:txBody>
      </p:sp>
      <p:sp>
        <p:nvSpPr>
          <p:cNvPr id="10" name="TextBox 7"/>
          <p:cNvSpPr txBox="1"/>
          <p:nvPr/>
        </p:nvSpPr>
        <p:spPr>
          <a:xfrm>
            <a:off x="5407663" y="2018427"/>
            <a:ext cx="5919242" cy="399902"/>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德鲁克：知识管理</a:t>
            </a:r>
            <a:r>
              <a:rPr lang="en-US" altLang="zh-CN" sz="1999" dirty="0"/>
              <a:t>.</a:t>
            </a:r>
            <a:r>
              <a:rPr lang="zh-CN" altLang="en-US" sz="1999" dirty="0"/>
              <a:t>中国人民大学出版社，</a:t>
            </a:r>
            <a:r>
              <a:rPr lang="en-US" altLang="zh-CN" sz="1999" dirty="0"/>
              <a:t>2000.</a:t>
            </a:r>
          </a:p>
        </p:txBody>
      </p:sp>
      <p:sp>
        <p:nvSpPr>
          <p:cNvPr id="15" name="Oval 10"/>
          <p:cNvSpPr>
            <a:spLocks noChangeArrowheads="1"/>
          </p:cNvSpPr>
          <p:nvPr/>
        </p:nvSpPr>
        <p:spPr bwMode="auto">
          <a:xfrm>
            <a:off x="4759494" y="1204880"/>
            <a:ext cx="463217" cy="463217"/>
          </a:xfrm>
          <a:prstGeom prst="ellipse">
            <a:avLst/>
          </a:prstGeom>
          <a:solidFill>
            <a:srgbClr val="5ABB9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1</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6" name="Oval 13"/>
          <p:cNvSpPr>
            <a:spLocks noChangeArrowheads="1"/>
          </p:cNvSpPr>
          <p:nvPr/>
        </p:nvSpPr>
        <p:spPr bwMode="auto">
          <a:xfrm>
            <a:off x="4759587" y="1973146"/>
            <a:ext cx="464474" cy="463217"/>
          </a:xfrm>
          <a:prstGeom prst="ellipse">
            <a:avLst/>
          </a:prstGeom>
          <a:solidFill>
            <a:srgbClr val="756271"/>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2</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7" name="TextBox 10"/>
          <p:cNvSpPr txBox="1"/>
          <p:nvPr/>
        </p:nvSpPr>
        <p:spPr>
          <a:xfrm>
            <a:off x="5407663" y="2635643"/>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韩文辉，吴戚戚：国外企业文化理论主要流派述评</a:t>
            </a:r>
            <a:r>
              <a:rPr lang="en-US" altLang="zh-CN" sz="1999" dirty="0"/>
              <a:t>.</a:t>
            </a:r>
            <a:r>
              <a:rPr lang="zh-CN" altLang="en-US" sz="1999" dirty="0"/>
              <a:t>哈尔滨工业大学学报，</a:t>
            </a:r>
            <a:r>
              <a:rPr lang="en-US" altLang="zh-CN" sz="1999" dirty="0"/>
              <a:t>2000</a:t>
            </a:r>
            <a:r>
              <a:rPr lang="zh-CN" altLang="en-US" sz="1999" dirty="0"/>
              <a:t>（</a:t>
            </a:r>
            <a:r>
              <a:rPr lang="en-US" altLang="zh-CN" sz="1999" dirty="0"/>
              <a:t>4</a:t>
            </a:r>
            <a:r>
              <a:rPr lang="zh-CN" altLang="en-US" sz="1999" dirty="0"/>
              <a:t>）</a:t>
            </a:r>
            <a:r>
              <a:rPr lang="en-US" altLang="zh-CN" sz="1999" dirty="0"/>
              <a:t>23.</a:t>
            </a:r>
          </a:p>
        </p:txBody>
      </p:sp>
      <p:sp>
        <p:nvSpPr>
          <p:cNvPr id="18" name="Oval 13"/>
          <p:cNvSpPr>
            <a:spLocks noChangeArrowheads="1"/>
          </p:cNvSpPr>
          <p:nvPr/>
        </p:nvSpPr>
        <p:spPr bwMode="auto">
          <a:xfrm>
            <a:off x="4759587" y="2757793"/>
            <a:ext cx="464474" cy="463217"/>
          </a:xfrm>
          <a:prstGeom prst="ellipse">
            <a:avLst/>
          </a:prstGeom>
          <a:solidFill>
            <a:srgbClr val="EF5B4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3</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9" name="TextBox 12"/>
          <p:cNvSpPr txBox="1"/>
          <p:nvPr/>
        </p:nvSpPr>
        <p:spPr>
          <a:xfrm>
            <a:off x="5407663" y="3510669"/>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迈克尔</a:t>
            </a:r>
            <a:r>
              <a:rPr lang="en-US" altLang="zh-CN" sz="1999" dirty="0"/>
              <a:t>·</a:t>
            </a:r>
            <a:r>
              <a:rPr lang="zh-CN" altLang="en-US" sz="1999" dirty="0"/>
              <a:t>茨维尔：创造基于能力的企业文化</a:t>
            </a:r>
            <a:r>
              <a:rPr lang="en-US" altLang="zh-CN" sz="1999" dirty="0"/>
              <a:t>.</a:t>
            </a:r>
            <a:r>
              <a:rPr lang="zh-CN" altLang="en-US" sz="1999" dirty="0"/>
              <a:t>华夏出版社，</a:t>
            </a:r>
            <a:r>
              <a:rPr lang="en-US" altLang="zh-CN" sz="1999" dirty="0"/>
              <a:t>2002.</a:t>
            </a:r>
          </a:p>
        </p:txBody>
      </p:sp>
      <p:sp>
        <p:nvSpPr>
          <p:cNvPr id="20" name="Oval 13"/>
          <p:cNvSpPr>
            <a:spLocks noChangeArrowheads="1"/>
          </p:cNvSpPr>
          <p:nvPr/>
        </p:nvSpPr>
        <p:spPr bwMode="auto">
          <a:xfrm>
            <a:off x="4759587" y="3632820"/>
            <a:ext cx="464474" cy="463217"/>
          </a:xfrm>
          <a:prstGeom prst="ellipse">
            <a:avLst/>
          </a:prstGeom>
          <a:solidFill>
            <a:srgbClr val="858976"/>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4</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1" name="TextBox 14"/>
          <p:cNvSpPr txBox="1"/>
          <p:nvPr/>
        </p:nvSpPr>
        <p:spPr>
          <a:xfrm>
            <a:off x="5407663" y="4407250"/>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王成荣：企业文化学教程</a:t>
            </a:r>
            <a:r>
              <a:rPr lang="en-US" altLang="zh-CN" sz="1999" dirty="0"/>
              <a:t>[M].</a:t>
            </a:r>
            <a:r>
              <a:rPr lang="zh-CN" altLang="en-US" sz="1999" dirty="0"/>
              <a:t>中国人民大学出版社，</a:t>
            </a:r>
            <a:r>
              <a:rPr lang="en-US" altLang="zh-CN" sz="1999" dirty="0"/>
              <a:t>2003.</a:t>
            </a:r>
          </a:p>
        </p:txBody>
      </p:sp>
      <p:sp>
        <p:nvSpPr>
          <p:cNvPr id="22" name="Oval 13"/>
          <p:cNvSpPr>
            <a:spLocks noChangeArrowheads="1"/>
          </p:cNvSpPr>
          <p:nvPr/>
        </p:nvSpPr>
        <p:spPr bwMode="auto">
          <a:xfrm>
            <a:off x="4759587" y="4521464"/>
            <a:ext cx="464474" cy="463217"/>
          </a:xfrm>
          <a:prstGeom prst="ellipse">
            <a:avLst/>
          </a:prstGeom>
          <a:solidFill>
            <a:srgbClr val="F2B97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5</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3" name="TextBox 16"/>
          <p:cNvSpPr txBox="1"/>
          <p:nvPr/>
        </p:nvSpPr>
        <p:spPr>
          <a:xfrm>
            <a:off x="5407663" y="5395847"/>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秦梦华：中小企业文化建设的现状及构建方略研究</a:t>
            </a:r>
            <a:r>
              <a:rPr lang="en-US" altLang="zh-CN" sz="1999" dirty="0"/>
              <a:t>[J].</a:t>
            </a:r>
          </a:p>
        </p:txBody>
      </p:sp>
      <p:sp>
        <p:nvSpPr>
          <p:cNvPr id="24" name="Oval 13"/>
          <p:cNvSpPr>
            <a:spLocks noChangeArrowheads="1"/>
          </p:cNvSpPr>
          <p:nvPr/>
        </p:nvSpPr>
        <p:spPr bwMode="auto">
          <a:xfrm>
            <a:off x="4759587" y="5517998"/>
            <a:ext cx="464474" cy="463217"/>
          </a:xfrm>
          <a:prstGeom prst="ellipse">
            <a:avLst/>
          </a:prstGeom>
          <a:solidFill>
            <a:srgbClr val="5ABB9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6</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5" name="Freeform 5"/>
          <p:cNvSpPr>
            <a:spLocks noEditPoints="1"/>
          </p:cNvSpPr>
          <p:nvPr/>
        </p:nvSpPr>
        <p:spPr bwMode="auto">
          <a:xfrm rot="925172">
            <a:off x="-245970" y="1803087"/>
            <a:ext cx="4351968" cy="4356426"/>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endParaRPr lang="zh-CN" altLang="en-US" sz="1799" dirty="0">
              <a:latin typeface="微软雅黑" panose="020B0503020204020204" pitchFamily="34" charset="-122"/>
              <a:ea typeface="微软雅黑" panose="020B0503020204020204" pitchFamily="34" charset="-122"/>
            </a:endParaRPr>
          </a:p>
        </p:txBody>
      </p:sp>
      <p:sp>
        <p:nvSpPr>
          <p:cNvPr id="26" name="Freeform 26"/>
          <p:cNvSpPr>
            <a:spLocks noEditPoints="1"/>
          </p:cNvSpPr>
          <p:nvPr/>
        </p:nvSpPr>
        <p:spPr bwMode="auto">
          <a:xfrm>
            <a:off x="1878166" y="2752885"/>
            <a:ext cx="1632150" cy="1515569"/>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rgbClr val="756271"/>
          </a:solidFill>
          <a:ln>
            <a:noFill/>
          </a:ln>
        </p:spPr>
        <p:txBody>
          <a:bodyPr vert="horz" wrap="square" lIns="91392" tIns="45696" rIns="91392" bIns="45696" numCol="1" anchor="t" anchorCtr="0" compatLnSpc="1"/>
          <a:lstStyle/>
          <a:p>
            <a:endParaRPr lang="zh-CN" altLang="en-US" sz="1799" dirty="0">
              <a:solidFill>
                <a:schemeClr val="accent1"/>
              </a:solidFill>
              <a:latin typeface="微软雅黑" panose="020B0503020204020204" pitchFamily="34" charset="-122"/>
              <a:ea typeface="微软雅黑" panose="020B0503020204020204" pitchFamily="34" charset="-122"/>
            </a:endParaRPr>
          </a:p>
        </p:txBody>
      </p:sp>
      <p:sp>
        <p:nvSpPr>
          <p:cNvPr id="28" name="TextBox 42"/>
          <p:cNvSpPr txBox="1"/>
          <p:nvPr/>
        </p:nvSpPr>
        <p:spPr>
          <a:xfrm>
            <a:off x="1250137" y="251792"/>
            <a:ext cx="3647469" cy="430663"/>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sz="2799" b="0" dirty="0">
                <a:solidFill>
                  <a:srgbClr val="756271"/>
                </a:solidFill>
              </a:rPr>
              <a:t>1.4 </a:t>
            </a:r>
            <a:r>
              <a:rPr lang="zh-CN" altLang="en-US" sz="2799" b="0" dirty="0">
                <a:solidFill>
                  <a:srgbClr val="756271"/>
                </a:solidFill>
              </a:rPr>
              <a:t>参考文献</a:t>
            </a:r>
          </a:p>
        </p:txBody>
      </p:sp>
    </p:spTree>
    <p:extLst>
      <p:ext uri="{BB962C8B-B14F-4D97-AF65-F5344CB8AC3E}">
        <p14:creationId xmlns:p14="http://schemas.microsoft.com/office/powerpoint/2010/main" val="852497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4" presetClass="entr" presetSubtype="10"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randombar(horizontal)">
                                      <p:cBhvr>
                                        <p:cTn id="12" dur="500"/>
                                        <p:tgtEl>
                                          <p:spTgt spid="2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125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325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500"/>
                                        <p:tgtEl>
                                          <p:spTgt spid="10"/>
                                        </p:tgtEl>
                                      </p:cBhvr>
                                    </p:animEffect>
                                  </p:childTnLst>
                                </p:cTn>
                              </p:par>
                              <p:par>
                                <p:cTn id="39" presetID="22" presetClass="entr" presetSubtype="8" fill="hold" grpId="0" nodeType="withEffect">
                                  <p:stCondLst>
                                    <p:cond delay="50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par>
                                <p:cTn id="42" presetID="22" presetClass="entr" presetSubtype="8" fill="hold" grpId="0" nodeType="withEffect">
                                  <p:stCondLst>
                                    <p:cond delay="75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par>
                                <p:cTn id="45" presetID="22" presetClass="entr" presetSubtype="8" fill="hold" grpId="0" nodeType="withEffect">
                                  <p:stCondLst>
                                    <p:cond delay="100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par>
                                <p:cTn id="48" presetID="22" presetClass="entr" presetSubtype="8" fill="hold" grpId="0" nodeType="withEffect">
                                  <p:stCondLst>
                                    <p:cond delay="125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5" grpId="0" animBg="1"/>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688706" y="3576683"/>
            <a:ext cx="2591912" cy="1380279"/>
            <a:chOff x="688706" y="3576683"/>
            <a:chExt cx="2591912" cy="1380279"/>
          </a:xfrm>
        </p:grpSpPr>
        <p:sp>
          <p:nvSpPr>
            <p:cNvPr id="8" name="矩形 7"/>
            <p:cNvSpPr/>
            <p:nvPr/>
          </p:nvSpPr>
          <p:spPr>
            <a:xfrm>
              <a:off x="1480383" y="3576683"/>
              <a:ext cx="1800235" cy="399902"/>
            </a:xfrm>
            <a:prstGeom prst="rect">
              <a:avLst/>
            </a:prstGeom>
          </p:spPr>
          <p:txBody>
            <a:bodyPr wrap="square">
              <a:spAutoFit/>
            </a:bodyPr>
            <a:lstStyle/>
            <a:p>
              <a:pPr algn="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主形象贯穿</a:t>
              </a:r>
            </a:p>
          </p:txBody>
        </p:sp>
        <p:sp>
          <p:nvSpPr>
            <p:cNvPr id="17" name="矩形 25"/>
            <p:cNvSpPr>
              <a:spLocks noChangeArrowheads="1"/>
            </p:cNvSpPr>
            <p:nvPr/>
          </p:nvSpPr>
          <p:spPr bwMode="auto">
            <a:xfrm>
              <a:off x="688706" y="3880305"/>
              <a:ext cx="2591912" cy="107665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与主题相匹配的画面和现场装饰效果，精心打造欢娱晚宴氛围，</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使所有员工感受到企业的关怀和温暖；</a:t>
              </a:r>
              <a:endPar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823177" y="1555625"/>
            <a:ext cx="3387569" cy="1137972"/>
            <a:chOff x="823177" y="1555625"/>
            <a:chExt cx="3387569" cy="1137972"/>
          </a:xfrm>
        </p:grpSpPr>
        <p:sp>
          <p:nvSpPr>
            <p:cNvPr id="10" name="矩形 9"/>
            <p:cNvSpPr/>
            <p:nvPr/>
          </p:nvSpPr>
          <p:spPr>
            <a:xfrm>
              <a:off x="2863505" y="1555625"/>
              <a:ext cx="1342026" cy="399902"/>
            </a:xfrm>
            <a:prstGeom prst="rect">
              <a:avLst/>
            </a:prstGeom>
          </p:spPr>
          <p:txBody>
            <a:bodyPr wrap="square">
              <a:spAutoFit/>
            </a:bodyPr>
            <a:lstStyle/>
            <a:p>
              <a:pPr algn="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创意领军</a:t>
              </a:r>
            </a:p>
          </p:txBody>
        </p:sp>
        <p:sp>
          <p:nvSpPr>
            <p:cNvPr id="18" name="矩形 25"/>
            <p:cNvSpPr>
              <a:spLocks noChangeArrowheads="1"/>
            </p:cNvSpPr>
            <p:nvPr/>
          </p:nvSpPr>
          <p:spPr bwMode="auto">
            <a:xfrm>
              <a:off x="823177" y="1863033"/>
              <a:ext cx="3387569" cy="8305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立意高远，体</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现公司的</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精神风貌，树立鲜明的品牌形象，赢得内部的团结力和凝聚力；</a:t>
              </a:r>
            </a:p>
          </p:txBody>
        </p:sp>
      </p:grpSp>
      <p:grpSp>
        <p:nvGrpSpPr>
          <p:cNvPr id="44" name="组合 43"/>
          <p:cNvGrpSpPr/>
          <p:nvPr/>
        </p:nvGrpSpPr>
        <p:grpSpPr>
          <a:xfrm>
            <a:off x="8079150" y="1586539"/>
            <a:ext cx="3395662" cy="1135459"/>
            <a:chOff x="8079150" y="1586539"/>
            <a:chExt cx="3395662" cy="1135459"/>
          </a:xfrm>
        </p:grpSpPr>
        <p:sp>
          <p:nvSpPr>
            <p:cNvPr id="15" name="矩形 14"/>
            <p:cNvSpPr/>
            <p:nvPr/>
          </p:nvSpPr>
          <p:spPr>
            <a:xfrm>
              <a:off x="8079151" y="1586539"/>
              <a:ext cx="1342026" cy="399902"/>
            </a:xfrm>
            <a:prstGeom prst="rect">
              <a:avLst/>
            </a:prstGeom>
          </p:spPr>
          <p:txBody>
            <a:bodyPr wrap="square">
              <a:spAutoFit/>
            </a:bodyPr>
            <a:lstStyle/>
            <a:p>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赢在细节</a:t>
              </a:r>
            </a:p>
          </p:txBody>
        </p:sp>
        <p:sp>
          <p:nvSpPr>
            <p:cNvPr id="19" name="矩形 25"/>
            <p:cNvSpPr>
              <a:spLocks noChangeArrowheads="1"/>
            </p:cNvSpPr>
            <p:nvPr/>
          </p:nvSpPr>
          <p:spPr bwMode="auto">
            <a:xfrm>
              <a:off x="8079150" y="1891434"/>
              <a:ext cx="3395662" cy="8305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整个流程中用精致的</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细节提升兴通监理的形象，激励员工在未来能更好的与公司携手并进；</a:t>
              </a:r>
            </a:p>
          </p:txBody>
        </p:sp>
      </p:grpSp>
      <p:grpSp>
        <p:nvGrpSpPr>
          <p:cNvPr id="45" name="组合 44"/>
          <p:cNvGrpSpPr/>
          <p:nvPr/>
        </p:nvGrpSpPr>
        <p:grpSpPr>
          <a:xfrm>
            <a:off x="8937979" y="3681082"/>
            <a:ext cx="2536832" cy="1193842"/>
            <a:chOff x="8937979" y="3681082"/>
            <a:chExt cx="2536832" cy="1193842"/>
          </a:xfrm>
        </p:grpSpPr>
        <p:sp>
          <p:nvSpPr>
            <p:cNvPr id="16" name="矩形 15"/>
            <p:cNvSpPr/>
            <p:nvPr/>
          </p:nvSpPr>
          <p:spPr>
            <a:xfrm>
              <a:off x="8937979" y="3681082"/>
              <a:ext cx="1418606" cy="399902"/>
            </a:xfrm>
            <a:prstGeom prst="rect">
              <a:avLst/>
            </a:prstGeom>
          </p:spPr>
          <p:txBody>
            <a:bodyPr wrap="square">
              <a:spAutoFit/>
            </a:bodyPr>
            <a:lstStyle/>
            <a:p>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科技严谨</a:t>
              </a:r>
            </a:p>
          </p:txBody>
        </p:sp>
        <p:sp>
          <p:nvSpPr>
            <p:cNvPr id="20" name="矩形 25"/>
            <p:cNvSpPr>
              <a:spLocks noChangeArrowheads="1"/>
            </p:cNvSpPr>
            <p:nvPr/>
          </p:nvSpPr>
          <p:spPr bwMode="auto">
            <a:xfrm>
              <a:off x="8937979" y="4044360"/>
              <a:ext cx="2536832" cy="8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2" name="组合 1"/>
          <p:cNvGrpSpPr/>
          <p:nvPr/>
        </p:nvGrpSpPr>
        <p:grpSpPr>
          <a:xfrm>
            <a:off x="4688809" y="2953712"/>
            <a:ext cx="2795552" cy="3537557"/>
            <a:chOff x="4688809" y="2953712"/>
            <a:chExt cx="2795552" cy="3537557"/>
          </a:xfrm>
        </p:grpSpPr>
        <p:sp>
          <p:nvSpPr>
            <p:cNvPr id="21" name="Freeform 6"/>
            <p:cNvSpPr>
              <a:spLocks noEditPoints="1"/>
            </p:cNvSpPr>
            <p:nvPr/>
          </p:nvSpPr>
          <p:spPr bwMode="auto">
            <a:xfrm>
              <a:off x="4688809" y="2953712"/>
              <a:ext cx="2795552" cy="2795552"/>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noFill/>
            <a:ln>
              <a:solidFill>
                <a:srgbClr val="5ABB9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2" name="Freeform 7"/>
            <p:cNvSpPr>
              <a:spLocks noEditPoints="1"/>
            </p:cNvSpPr>
            <p:nvPr/>
          </p:nvSpPr>
          <p:spPr bwMode="auto">
            <a:xfrm>
              <a:off x="5607291" y="5412354"/>
              <a:ext cx="994687" cy="1078915"/>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rgbClr val="5ABB9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6" name="Freeform 18"/>
            <p:cNvSpPr/>
            <p:nvPr/>
          </p:nvSpPr>
          <p:spPr bwMode="auto">
            <a:xfrm>
              <a:off x="5057807" y="3310677"/>
              <a:ext cx="2069591" cy="2041515"/>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5ABB9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5221053" y="4036676"/>
              <a:ext cx="1731214" cy="582595"/>
            </a:xfrm>
            <a:prstGeom prst="rect">
              <a:avLst/>
            </a:prstGeom>
            <a:noFill/>
          </p:spPr>
          <p:txBody>
            <a:bodyPr wrap="square" rtlCol="0">
              <a:spAutoFit/>
            </a:bodyPr>
            <a:lstStyle/>
            <a:p>
              <a:pPr algn="ctr">
                <a:lnSpc>
                  <a:spcPct val="150000"/>
                </a:lnSpc>
              </a:pPr>
              <a:r>
                <a:rPr lang="zh-CN" altLang="en-US" sz="2399" b="1" dirty="0">
                  <a:solidFill>
                    <a:schemeClr val="bg2"/>
                  </a:solidFill>
                  <a:latin typeface="微软雅黑" panose="020B0503020204020204" pitchFamily="34" charset="-122"/>
                  <a:ea typeface="微软雅黑" panose="020B0503020204020204" pitchFamily="34" charset="-122"/>
                </a:rPr>
                <a:t>四个创新点</a:t>
              </a:r>
            </a:p>
          </p:txBody>
        </p:sp>
      </p:grpSp>
      <p:grpSp>
        <p:nvGrpSpPr>
          <p:cNvPr id="3" name="组合 2"/>
          <p:cNvGrpSpPr/>
          <p:nvPr/>
        </p:nvGrpSpPr>
        <p:grpSpPr>
          <a:xfrm>
            <a:off x="3397321" y="3775933"/>
            <a:ext cx="1263413" cy="1263413"/>
            <a:chOff x="3397321" y="3775933"/>
            <a:chExt cx="1263413" cy="1263413"/>
          </a:xfrm>
        </p:grpSpPr>
        <p:grpSp>
          <p:nvGrpSpPr>
            <p:cNvPr id="23" name="组合 22"/>
            <p:cNvGrpSpPr/>
            <p:nvPr/>
          </p:nvGrpSpPr>
          <p:grpSpPr>
            <a:xfrm>
              <a:off x="3397321" y="3775933"/>
              <a:ext cx="1263413" cy="1263413"/>
              <a:chOff x="3602100" y="4141250"/>
              <a:chExt cx="1264071" cy="1264071"/>
            </a:xfrm>
          </p:grpSpPr>
          <p:sp>
            <p:nvSpPr>
              <p:cNvPr id="24"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rgbClr val="F2B97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5"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F2B97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38" name="文本框 37"/>
            <p:cNvSpPr txBox="1"/>
            <p:nvPr/>
          </p:nvSpPr>
          <p:spPr>
            <a:xfrm>
              <a:off x="3651749" y="4055407"/>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01</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379506" y="1927971"/>
            <a:ext cx="1263413" cy="1263413"/>
            <a:chOff x="4379506" y="1927971"/>
            <a:chExt cx="1263413" cy="1263413"/>
          </a:xfrm>
        </p:grpSpPr>
        <p:grpSp>
          <p:nvGrpSpPr>
            <p:cNvPr id="26" name="组合 25"/>
            <p:cNvGrpSpPr/>
            <p:nvPr/>
          </p:nvGrpSpPr>
          <p:grpSpPr>
            <a:xfrm>
              <a:off x="4379506" y="1927971"/>
              <a:ext cx="1263413" cy="1263413"/>
              <a:chOff x="4637435" y="2231854"/>
              <a:chExt cx="1264071" cy="1264071"/>
            </a:xfrm>
          </p:grpSpPr>
          <p:sp>
            <p:nvSpPr>
              <p:cNvPr id="28"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rgbClr val="756271"/>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9"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756271"/>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39" name="文本框 38"/>
            <p:cNvSpPr txBox="1"/>
            <p:nvPr/>
          </p:nvSpPr>
          <p:spPr>
            <a:xfrm>
              <a:off x="4641955" y="2220055"/>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02</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588006" y="1969373"/>
            <a:ext cx="1263413" cy="1263413"/>
            <a:chOff x="6588006" y="1969373"/>
            <a:chExt cx="1263413" cy="1263413"/>
          </a:xfrm>
        </p:grpSpPr>
        <p:grpSp>
          <p:nvGrpSpPr>
            <p:cNvPr id="30" name="组合 29"/>
            <p:cNvGrpSpPr/>
            <p:nvPr/>
          </p:nvGrpSpPr>
          <p:grpSpPr>
            <a:xfrm>
              <a:off x="6588006" y="1969373"/>
              <a:ext cx="1263413" cy="1263413"/>
              <a:chOff x="6847086" y="2273277"/>
              <a:chExt cx="1264071" cy="1264071"/>
            </a:xfrm>
          </p:grpSpPr>
          <p:sp>
            <p:nvSpPr>
              <p:cNvPr id="31"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rgbClr val="EF5B4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2"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EF5B4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6852744" y="2277597"/>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03</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7568590" y="3775933"/>
            <a:ext cx="1263413" cy="1263413"/>
            <a:chOff x="7568590" y="3775933"/>
            <a:chExt cx="1263413" cy="1263413"/>
          </a:xfrm>
        </p:grpSpPr>
        <p:grpSp>
          <p:nvGrpSpPr>
            <p:cNvPr id="33" name="组合 32"/>
            <p:cNvGrpSpPr/>
            <p:nvPr/>
          </p:nvGrpSpPr>
          <p:grpSpPr>
            <a:xfrm>
              <a:off x="7568590" y="3775933"/>
              <a:ext cx="1263413" cy="1263413"/>
              <a:chOff x="7775541" y="4141250"/>
              <a:chExt cx="1264071" cy="1264071"/>
            </a:xfrm>
          </p:grpSpPr>
          <p:sp>
            <p:nvSpPr>
              <p:cNvPr id="34"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rgbClr val="858976"/>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5"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858976"/>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41" name="文本框 40"/>
            <p:cNvSpPr txBox="1"/>
            <p:nvPr/>
          </p:nvSpPr>
          <p:spPr>
            <a:xfrm>
              <a:off x="7831039" y="4095795"/>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04</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sp>
        <p:nvSpPr>
          <p:cNvPr id="42" name="TextBox 42"/>
          <p:cNvSpPr txBox="1"/>
          <p:nvPr/>
        </p:nvSpPr>
        <p:spPr>
          <a:xfrm>
            <a:off x="1150880" y="318958"/>
            <a:ext cx="3647469" cy="430663"/>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sz="2799" b="0" dirty="0">
                <a:solidFill>
                  <a:srgbClr val="756271"/>
                </a:solidFill>
              </a:rPr>
              <a:t>1.5 </a:t>
            </a:r>
            <a:r>
              <a:rPr lang="zh-CN" altLang="en-US" sz="2799" b="0" dirty="0">
                <a:solidFill>
                  <a:srgbClr val="756271"/>
                </a:solidFill>
              </a:rPr>
              <a:t>主要贡献与创新</a:t>
            </a:r>
          </a:p>
        </p:txBody>
      </p:sp>
    </p:spTree>
    <p:extLst>
      <p:ext uri="{BB962C8B-B14F-4D97-AF65-F5344CB8AC3E}">
        <p14:creationId xmlns:p14="http://schemas.microsoft.com/office/powerpoint/2010/main" val="722425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childTnLst>
                          </p:cTn>
                        </p:par>
                        <p:par>
                          <p:cTn id="32" fill="hold">
                            <p:stCondLst>
                              <p:cond delay="225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par>
                                <p:cTn id="39" presetID="10" presetClass="entr" presetSubtype="0"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par>
                                <p:cTn id="42" presetID="10" presetClass="entr" presetSubtype="0"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EF5B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EF5B4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EF5B43"/>
                </a:solidFill>
                <a:latin typeface="微软雅黑" panose="020B0503020204020204" pitchFamily="34" charset="-122"/>
                <a:ea typeface="微软雅黑" panose="020B0503020204020204" pitchFamily="34" charset="-122"/>
              </a:rPr>
              <a:t>研究意义</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64959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311261" y="304585"/>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2.1 </a:t>
            </a:r>
            <a:r>
              <a:rPr lang="zh-CN" altLang="en-US" b="0" dirty="0">
                <a:solidFill>
                  <a:srgbClr val="756271"/>
                </a:solidFill>
              </a:rPr>
              <a:t>理论框架</a:t>
            </a:r>
          </a:p>
        </p:txBody>
      </p:sp>
      <p:grpSp>
        <p:nvGrpSpPr>
          <p:cNvPr id="2" name="组合 1"/>
          <p:cNvGrpSpPr/>
          <p:nvPr/>
        </p:nvGrpSpPr>
        <p:grpSpPr>
          <a:xfrm>
            <a:off x="1519638" y="1590642"/>
            <a:ext cx="2268537" cy="3128962"/>
            <a:chOff x="1519638" y="1590642"/>
            <a:chExt cx="2268537" cy="3128962"/>
          </a:xfrm>
        </p:grpSpPr>
        <p:sp>
          <p:nvSpPr>
            <p:cNvPr id="10" name="Freeform 5"/>
            <p:cNvSpPr/>
            <p:nvPr/>
          </p:nvSpPr>
          <p:spPr bwMode="auto">
            <a:xfrm>
              <a:off x="1519638" y="1970054"/>
              <a:ext cx="2268537" cy="2749550"/>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5ABB9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5" name="Oval 6"/>
            <p:cNvSpPr>
              <a:spLocks noChangeArrowheads="1"/>
            </p:cNvSpPr>
            <p:nvPr/>
          </p:nvSpPr>
          <p:spPr bwMode="auto">
            <a:xfrm>
              <a:off x="2281638" y="1590642"/>
              <a:ext cx="744537" cy="744538"/>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4" name="TextBox 14"/>
            <p:cNvSpPr txBox="1"/>
            <p:nvPr/>
          </p:nvSpPr>
          <p:spPr>
            <a:xfrm>
              <a:off x="1779578" y="2422737"/>
              <a:ext cx="1748656"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中国文化概论</a:t>
              </a:r>
            </a:p>
          </p:txBody>
        </p:sp>
        <p:sp>
          <p:nvSpPr>
            <p:cNvPr id="25" name="TextBox 15"/>
            <p:cNvSpPr txBox="1"/>
            <p:nvPr/>
          </p:nvSpPr>
          <p:spPr>
            <a:xfrm>
              <a:off x="1784396"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26" name="文本框 25"/>
            <p:cNvSpPr txBox="1"/>
            <p:nvPr/>
          </p:nvSpPr>
          <p:spPr>
            <a:xfrm>
              <a:off x="2379366"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01</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970863" y="1590642"/>
            <a:ext cx="2268537" cy="3128962"/>
            <a:chOff x="4970863" y="1590642"/>
            <a:chExt cx="2268537" cy="3128962"/>
          </a:xfrm>
        </p:grpSpPr>
        <p:sp>
          <p:nvSpPr>
            <p:cNvPr id="16" name="Freeform 7"/>
            <p:cNvSpPr/>
            <p:nvPr/>
          </p:nvSpPr>
          <p:spPr bwMode="auto">
            <a:xfrm>
              <a:off x="4970863" y="1970054"/>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756271"/>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7" name="Oval 8"/>
            <p:cNvSpPr>
              <a:spLocks noChangeArrowheads="1"/>
            </p:cNvSpPr>
            <p:nvPr/>
          </p:nvSpPr>
          <p:spPr bwMode="auto">
            <a:xfrm>
              <a:off x="5732863" y="1590642"/>
              <a:ext cx="744537" cy="744538"/>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8" name="TextBox 14"/>
            <p:cNvSpPr txBox="1"/>
            <p:nvPr/>
          </p:nvSpPr>
          <p:spPr>
            <a:xfrm>
              <a:off x="5365383" y="2422737"/>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现代管理学</a:t>
              </a:r>
            </a:p>
          </p:txBody>
        </p:sp>
        <p:sp>
          <p:nvSpPr>
            <p:cNvPr id="29" name="TextBox 15"/>
            <p:cNvSpPr txBox="1"/>
            <p:nvPr/>
          </p:nvSpPr>
          <p:spPr>
            <a:xfrm>
              <a:off x="5240660"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30" name="文本框 29"/>
            <p:cNvSpPr txBox="1"/>
            <p:nvPr/>
          </p:nvSpPr>
          <p:spPr>
            <a:xfrm>
              <a:off x="5806555"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03</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422088" y="1590642"/>
            <a:ext cx="2268537" cy="3128962"/>
            <a:chOff x="8422088" y="1590642"/>
            <a:chExt cx="2268537" cy="3128962"/>
          </a:xfrm>
        </p:grpSpPr>
        <p:sp>
          <p:nvSpPr>
            <p:cNvPr id="18" name="Freeform 9"/>
            <p:cNvSpPr/>
            <p:nvPr/>
          </p:nvSpPr>
          <p:spPr bwMode="auto">
            <a:xfrm>
              <a:off x="8422088" y="1970054"/>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EF5B4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9" name="Oval 10"/>
            <p:cNvSpPr>
              <a:spLocks noChangeArrowheads="1"/>
            </p:cNvSpPr>
            <p:nvPr/>
          </p:nvSpPr>
          <p:spPr bwMode="auto">
            <a:xfrm>
              <a:off x="9184088" y="1590642"/>
              <a:ext cx="744537" cy="744538"/>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1" name="TextBox 14"/>
            <p:cNvSpPr txBox="1"/>
            <p:nvPr/>
          </p:nvSpPr>
          <p:spPr>
            <a:xfrm>
              <a:off x="8654978" y="2422737"/>
              <a:ext cx="1739022"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行政组织理论</a:t>
              </a:r>
            </a:p>
          </p:txBody>
        </p:sp>
        <p:sp>
          <p:nvSpPr>
            <p:cNvPr id="32" name="TextBox 15"/>
            <p:cNvSpPr txBox="1"/>
            <p:nvPr/>
          </p:nvSpPr>
          <p:spPr>
            <a:xfrm>
              <a:off x="8654979"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33" name="文本框 32"/>
            <p:cNvSpPr txBox="1"/>
            <p:nvPr/>
          </p:nvSpPr>
          <p:spPr>
            <a:xfrm>
              <a:off x="9249949"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05</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245250" y="3320883"/>
            <a:ext cx="2268537" cy="3065463"/>
            <a:chOff x="3245250" y="3320883"/>
            <a:chExt cx="2268537" cy="3065463"/>
          </a:xfrm>
        </p:grpSpPr>
        <p:sp>
          <p:nvSpPr>
            <p:cNvPr id="20" name="Freeform 11"/>
            <p:cNvSpPr/>
            <p:nvPr/>
          </p:nvSpPr>
          <p:spPr bwMode="auto">
            <a:xfrm>
              <a:off x="3245250" y="3320883"/>
              <a:ext cx="2268537" cy="2747963"/>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F2B97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1" name="Oval 12"/>
            <p:cNvSpPr>
              <a:spLocks noChangeArrowheads="1"/>
            </p:cNvSpPr>
            <p:nvPr/>
          </p:nvSpPr>
          <p:spPr bwMode="auto">
            <a:xfrm>
              <a:off x="4007250" y="5641808"/>
              <a:ext cx="744537" cy="744538"/>
            </a:xfrm>
            <a:prstGeom prst="ellipse">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4" name="文本框 33"/>
            <p:cNvSpPr txBox="1"/>
            <p:nvPr/>
          </p:nvSpPr>
          <p:spPr>
            <a:xfrm>
              <a:off x="4080150" y="5775198"/>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02</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36" name="TextBox 14"/>
            <p:cNvSpPr txBox="1"/>
            <p:nvPr/>
          </p:nvSpPr>
          <p:spPr>
            <a:xfrm>
              <a:off x="3620473" y="4127112"/>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社会学概论</a:t>
              </a:r>
            </a:p>
          </p:txBody>
        </p:sp>
        <p:sp>
          <p:nvSpPr>
            <p:cNvPr id="37" name="TextBox 15"/>
            <p:cNvSpPr txBox="1"/>
            <p:nvPr/>
          </p:nvSpPr>
          <p:spPr>
            <a:xfrm>
              <a:off x="3495750" y="4520539"/>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grpSp>
      <p:grpSp>
        <p:nvGrpSpPr>
          <p:cNvPr id="5" name="组合 4"/>
          <p:cNvGrpSpPr/>
          <p:nvPr/>
        </p:nvGrpSpPr>
        <p:grpSpPr>
          <a:xfrm>
            <a:off x="6696475" y="3320883"/>
            <a:ext cx="2268537" cy="3065463"/>
            <a:chOff x="6696475" y="3320883"/>
            <a:chExt cx="2268537" cy="3065463"/>
          </a:xfrm>
        </p:grpSpPr>
        <p:sp>
          <p:nvSpPr>
            <p:cNvPr id="22" name="Freeform 13"/>
            <p:cNvSpPr/>
            <p:nvPr/>
          </p:nvSpPr>
          <p:spPr bwMode="auto">
            <a:xfrm>
              <a:off x="6696475" y="3320883"/>
              <a:ext cx="2268537" cy="2747963"/>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858976"/>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3" name="Oval 14"/>
            <p:cNvSpPr>
              <a:spLocks noChangeArrowheads="1"/>
            </p:cNvSpPr>
            <p:nvPr/>
          </p:nvSpPr>
          <p:spPr bwMode="auto">
            <a:xfrm>
              <a:off x="7458475" y="5641808"/>
              <a:ext cx="744537" cy="744538"/>
            </a:xfrm>
            <a:prstGeom prst="ellipse">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5" name="文本框 34"/>
            <p:cNvSpPr txBox="1"/>
            <p:nvPr/>
          </p:nvSpPr>
          <p:spPr>
            <a:xfrm>
              <a:off x="7548711" y="5766809"/>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04</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38" name="TextBox 14"/>
            <p:cNvSpPr txBox="1"/>
            <p:nvPr/>
          </p:nvSpPr>
          <p:spPr>
            <a:xfrm>
              <a:off x="7110293" y="4127112"/>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行政法学</a:t>
              </a:r>
            </a:p>
          </p:txBody>
        </p:sp>
        <p:sp>
          <p:nvSpPr>
            <p:cNvPr id="39" name="TextBox 15"/>
            <p:cNvSpPr txBox="1"/>
            <p:nvPr/>
          </p:nvSpPr>
          <p:spPr>
            <a:xfrm>
              <a:off x="6985570" y="4520539"/>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grpSp>
    </p:spTree>
    <p:extLst>
      <p:ext uri="{BB962C8B-B14F-4D97-AF65-F5344CB8AC3E}">
        <p14:creationId xmlns:p14="http://schemas.microsoft.com/office/powerpoint/2010/main" val="33443322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297138" y="357610"/>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2.2 </a:t>
            </a:r>
            <a:r>
              <a:rPr lang="zh-CN" altLang="en-US" b="0" dirty="0">
                <a:solidFill>
                  <a:srgbClr val="756271"/>
                </a:solidFill>
              </a:rPr>
              <a:t>研究思路</a:t>
            </a:r>
          </a:p>
        </p:txBody>
      </p:sp>
      <p:sp>
        <p:nvSpPr>
          <p:cNvPr id="10" name="Freeform 7"/>
          <p:cNvSpPr/>
          <p:nvPr/>
        </p:nvSpPr>
        <p:spPr bwMode="auto">
          <a:xfrm rot="21146637">
            <a:off x="177727" y="2575994"/>
            <a:ext cx="6616700" cy="3140075"/>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dirty="0">
              <a:solidFill>
                <a:prstClr val="black"/>
              </a:solidFill>
              <a:latin typeface="微软雅黑" panose="020B0503020204020204" pitchFamily="34" charset="-122"/>
              <a:cs typeface="+mn-ea"/>
              <a:sym typeface="+mn-lt"/>
            </a:endParaRPr>
          </a:p>
        </p:txBody>
      </p:sp>
      <p:pic>
        <p:nvPicPr>
          <p:cNvPr id="15" name="图片 2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291382">
            <a:off x="6303890" y="715444"/>
            <a:ext cx="722312"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8"/>
          <p:cNvSpPr>
            <a:spLocks noChangeArrowheads="1"/>
          </p:cNvSpPr>
          <p:nvPr/>
        </p:nvSpPr>
        <p:spPr bwMode="auto">
          <a:xfrm>
            <a:off x="4295702" y="4852469"/>
            <a:ext cx="238125" cy="2381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7" name="Oval 10"/>
          <p:cNvSpPr>
            <a:spLocks noChangeArrowheads="1"/>
          </p:cNvSpPr>
          <p:nvPr/>
        </p:nvSpPr>
        <p:spPr bwMode="auto">
          <a:xfrm>
            <a:off x="5246615" y="4023794"/>
            <a:ext cx="249237" cy="2508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8" name="Oval 12"/>
          <p:cNvSpPr>
            <a:spLocks noChangeArrowheads="1"/>
          </p:cNvSpPr>
          <p:nvPr/>
        </p:nvSpPr>
        <p:spPr bwMode="auto">
          <a:xfrm>
            <a:off x="5903840" y="3109394"/>
            <a:ext cx="284162" cy="284162"/>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9" name="Oval 8"/>
          <p:cNvSpPr>
            <a:spLocks noChangeArrowheads="1"/>
          </p:cNvSpPr>
          <p:nvPr/>
        </p:nvSpPr>
        <p:spPr bwMode="auto">
          <a:xfrm>
            <a:off x="2790752" y="5576369"/>
            <a:ext cx="206375" cy="204787"/>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20" name="文本框 19"/>
          <p:cNvSpPr txBox="1"/>
          <p:nvPr/>
        </p:nvSpPr>
        <p:spPr>
          <a:xfrm>
            <a:off x="3099101" y="5745857"/>
            <a:ext cx="8048625" cy="584775"/>
          </a:xfrm>
          <a:prstGeom prst="rect">
            <a:avLst/>
          </a:prstGeom>
          <a:noFill/>
        </p:spPr>
        <p:txBody>
          <a:bodyPr>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唯物主义者和实干家们最注重的就是客观务实，这是一种一切从实际出发的工作理念，脱离了实际的行动都是不切实际的。</a:t>
            </a:r>
          </a:p>
        </p:txBody>
      </p:sp>
      <p:grpSp>
        <p:nvGrpSpPr>
          <p:cNvPr id="5" name="组合 4"/>
          <p:cNvGrpSpPr/>
          <p:nvPr/>
        </p:nvGrpSpPr>
        <p:grpSpPr>
          <a:xfrm>
            <a:off x="1236590" y="5192194"/>
            <a:ext cx="1616075" cy="398462"/>
            <a:chOff x="1236590" y="5192194"/>
            <a:chExt cx="1616075" cy="398462"/>
          </a:xfrm>
        </p:grpSpPr>
        <p:sp>
          <p:nvSpPr>
            <p:cNvPr id="21" name="矩形: 圆角 36"/>
            <p:cNvSpPr>
              <a:spLocks noChangeArrowheads="1"/>
            </p:cNvSpPr>
            <p:nvPr/>
          </p:nvSpPr>
          <p:spPr bwMode="auto">
            <a:xfrm>
              <a:off x="1236590" y="5196956"/>
              <a:ext cx="1616075" cy="393700"/>
            </a:xfrm>
            <a:prstGeom prst="roundRect">
              <a:avLst>
                <a:gd name="adj" fmla="val 50000"/>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22" name="文本框 21"/>
            <p:cNvSpPr txBox="1"/>
            <p:nvPr/>
          </p:nvSpPr>
          <p:spPr>
            <a:xfrm>
              <a:off x="1547740" y="5192194"/>
              <a:ext cx="1107996" cy="369332"/>
            </a:xfrm>
            <a:prstGeom prst="rect">
              <a:avLst/>
            </a:prstGeom>
            <a:noFill/>
          </p:spPr>
          <p:txBody>
            <a:bodyPr wrap="none">
              <a:spAutoFit/>
            </a:bodyPr>
            <a:lstStyle/>
            <a:p>
              <a:pPr eaLnBrk="1" hangingPunct="1">
                <a:buFont typeface="Arial" panose="020B0604020202020204" pitchFamily="34" charset="0"/>
                <a:buNone/>
                <a:defRPr/>
              </a:pPr>
              <a:r>
                <a:rPr lang="zh-CN" altLang="en-US" dirty="0">
                  <a:solidFill>
                    <a:schemeClr val="bg2"/>
                  </a:solidFill>
                  <a:latin typeface="微软雅黑" panose="020B0503020204020204" pitchFamily="34" charset="-122"/>
                  <a:ea typeface="微软雅黑" panose="020B0503020204020204" pitchFamily="34" charset="-122"/>
                </a:rPr>
                <a:t>客观务实</a:t>
              </a:r>
            </a:p>
          </p:txBody>
        </p:sp>
      </p:grpSp>
      <p:sp>
        <p:nvSpPr>
          <p:cNvPr id="23" name="文本框 39"/>
          <p:cNvSpPr txBox="1">
            <a:spLocks noChangeArrowheads="1"/>
          </p:cNvSpPr>
          <p:nvPr/>
        </p:nvSpPr>
        <p:spPr bwMode="auto">
          <a:xfrm>
            <a:off x="4633840" y="4936606"/>
            <a:ext cx="6569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800" dirty="0">
                <a:solidFill>
                  <a:schemeClr val="tx1">
                    <a:lumMod val="75000"/>
                    <a:lumOff val="25000"/>
                  </a:schemeClr>
                </a:solidFill>
                <a:latin typeface="微软雅黑" panose="020B0503020204020204" pitchFamily="34" charset="-122"/>
              </a:rPr>
              <a:t>在其位谋其政，在新岗位上努力将自身的业绩提升到一个新的层次，将自身的能力提升到一个新的层次。</a:t>
            </a:r>
          </a:p>
        </p:txBody>
      </p:sp>
      <p:sp>
        <p:nvSpPr>
          <p:cNvPr id="24" name="文本框 41"/>
          <p:cNvSpPr txBox="1">
            <a:spLocks noChangeArrowheads="1"/>
          </p:cNvSpPr>
          <p:nvPr/>
        </p:nvSpPr>
        <p:spPr bwMode="auto">
          <a:xfrm>
            <a:off x="5586340" y="4166669"/>
            <a:ext cx="5616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tx1">
                    <a:lumMod val="75000"/>
                    <a:lumOff val="25000"/>
                  </a:schemeClr>
                </a:solidFill>
                <a:latin typeface="微软雅黑" panose="020B0503020204020204" pitchFamily="34" charset="-122"/>
              </a:rPr>
              <a:t>坚决服务公司制定的发展大局，找准部门的位置，摆正自身的位置，做好该做的事，管好该管的人。</a:t>
            </a:r>
          </a:p>
        </p:txBody>
      </p:sp>
      <p:sp>
        <p:nvSpPr>
          <p:cNvPr id="25" name="文本框 43"/>
          <p:cNvSpPr txBox="1">
            <a:spLocks noChangeArrowheads="1"/>
          </p:cNvSpPr>
          <p:nvPr/>
        </p:nvSpPr>
        <p:spPr bwMode="auto">
          <a:xfrm>
            <a:off x="6330877" y="3241156"/>
            <a:ext cx="48720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tx1">
                    <a:lumMod val="75000"/>
                    <a:lumOff val="25000"/>
                  </a:schemeClr>
                </a:solidFill>
                <a:latin typeface="微软雅黑" panose="020B0503020204020204" pitchFamily="34" charset="-122"/>
              </a:rPr>
              <a:t>运用最新的科技手段和管理理念，结合部门现实状况，将部门的管理、业绩提升到一个新的层次。</a:t>
            </a:r>
          </a:p>
        </p:txBody>
      </p:sp>
      <p:grpSp>
        <p:nvGrpSpPr>
          <p:cNvPr id="4" name="组合 3"/>
          <p:cNvGrpSpPr/>
          <p:nvPr/>
        </p:nvGrpSpPr>
        <p:grpSpPr>
          <a:xfrm>
            <a:off x="2714552" y="4534969"/>
            <a:ext cx="1616075" cy="396875"/>
            <a:chOff x="2714552" y="4534969"/>
            <a:chExt cx="1616075" cy="396875"/>
          </a:xfrm>
        </p:grpSpPr>
        <p:sp>
          <p:nvSpPr>
            <p:cNvPr id="26" name="矩形: 圆角 44"/>
            <p:cNvSpPr>
              <a:spLocks noChangeArrowheads="1"/>
            </p:cNvSpPr>
            <p:nvPr/>
          </p:nvSpPr>
          <p:spPr bwMode="auto">
            <a:xfrm>
              <a:off x="2714552" y="4538144"/>
              <a:ext cx="1616075" cy="393700"/>
            </a:xfrm>
            <a:prstGeom prst="roundRect">
              <a:avLst>
                <a:gd name="adj" fmla="val 50000"/>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28" name="文本框 27"/>
            <p:cNvSpPr txBox="1"/>
            <p:nvPr/>
          </p:nvSpPr>
          <p:spPr>
            <a:xfrm>
              <a:off x="2997127" y="4534969"/>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开拓进取</a:t>
              </a:r>
            </a:p>
          </p:txBody>
        </p:sp>
      </p:grpSp>
      <p:grpSp>
        <p:nvGrpSpPr>
          <p:cNvPr id="3" name="组合 2"/>
          <p:cNvGrpSpPr/>
          <p:nvPr/>
        </p:nvGrpSpPr>
        <p:grpSpPr>
          <a:xfrm>
            <a:off x="3586090" y="3749156"/>
            <a:ext cx="1616075" cy="395288"/>
            <a:chOff x="3586090" y="3749156"/>
            <a:chExt cx="1616075" cy="395288"/>
          </a:xfrm>
        </p:grpSpPr>
        <p:sp>
          <p:nvSpPr>
            <p:cNvPr id="29" name="矩形: 圆角 46"/>
            <p:cNvSpPr>
              <a:spLocks noChangeArrowheads="1"/>
            </p:cNvSpPr>
            <p:nvPr/>
          </p:nvSpPr>
          <p:spPr bwMode="auto">
            <a:xfrm>
              <a:off x="3586090" y="3750744"/>
              <a:ext cx="1616075" cy="393700"/>
            </a:xfrm>
            <a:prstGeom prst="roundRect">
              <a:avLst>
                <a:gd name="adj" fmla="val 50000"/>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30" name="文本框 29"/>
            <p:cNvSpPr txBox="1"/>
            <p:nvPr/>
          </p:nvSpPr>
          <p:spPr>
            <a:xfrm>
              <a:off x="3870252" y="3749156"/>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服务大局</a:t>
              </a:r>
            </a:p>
          </p:txBody>
        </p:sp>
      </p:grpSp>
      <p:grpSp>
        <p:nvGrpSpPr>
          <p:cNvPr id="2" name="组合 1"/>
          <p:cNvGrpSpPr/>
          <p:nvPr/>
        </p:nvGrpSpPr>
        <p:grpSpPr>
          <a:xfrm>
            <a:off x="4246490" y="2847456"/>
            <a:ext cx="1616075" cy="393700"/>
            <a:chOff x="4246490" y="2847456"/>
            <a:chExt cx="1616075" cy="393700"/>
          </a:xfrm>
        </p:grpSpPr>
        <p:sp>
          <p:nvSpPr>
            <p:cNvPr id="31" name="矩形: 圆角 48"/>
            <p:cNvSpPr>
              <a:spLocks noChangeArrowheads="1"/>
            </p:cNvSpPr>
            <p:nvPr/>
          </p:nvSpPr>
          <p:spPr bwMode="auto">
            <a:xfrm>
              <a:off x="4246490" y="2847456"/>
              <a:ext cx="1616075" cy="393700"/>
            </a:xfrm>
            <a:prstGeom prst="roundRect">
              <a:avLst>
                <a:gd name="adj" fmla="val 50000"/>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32" name="文本框 31"/>
            <p:cNvSpPr txBox="1"/>
            <p:nvPr/>
          </p:nvSpPr>
          <p:spPr>
            <a:xfrm>
              <a:off x="4532240" y="2858569"/>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科学管理</a:t>
              </a:r>
            </a:p>
          </p:txBody>
        </p:sp>
      </p:grpSp>
      <p:sp>
        <p:nvSpPr>
          <p:cNvPr id="33" name="TextBox 22"/>
          <p:cNvSpPr txBox="1"/>
          <p:nvPr/>
        </p:nvSpPr>
        <p:spPr>
          <a:xfrm>
            <a:off x="947168" y="2387238"/>
            <a:ext cx="2182812" cy="1107996"/>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sz="2200" b="1" dirty="0">
                <a:solidFill>
                  <a:schemeClr val="tx1">
                    <a:lumMod val="75000"/>
                    <a:lumOff val="25000"/>
                  </a:schemeClr>
                </a:solidFill>
                <a:latin typeface="微软雅黑" panose="020B0503020204020204" pitchFamily="34" charset="-122"/>
                <a:ea typeface="微软雅黑" panose="020B0503020204020204" pitchFamily="34" charset="-122"/>
              </a:rPr>
              <a:t>四个研究思想</a:t>
            </a:r>
            <a:endParaRPr lang="en-US" altLang="zh-CN" sz="2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eaLnBrk="1" hangingPunct="1">
              <a:lnSpc>
                <a:spcPct val="150000"/>
              </a:lnSpc>
              <a:buFont typeface="Arial" panose="020B0604020202020204" pitchFamily="34" charset="0"/>
              <a:buNone/>
              <a:defRPr/>
            </a:pPr>
            <a:r>
              <a:rPr lang="zh-CN" altLang="en-US" sz="2200" b="1" dirty="0">
                <a:solidFill>
                  <a:schemeClr val="tx1">
                    <a:lumMod val="75000"/>
                    <a:lumOff val="25000"/>
                  </a:schemeClr>
                </a:solidFill>
                <a:latin typeface="微软雅黑" panose="020B0503020204020204" pitchFamily="34" charset="-122"/>
                <a:ea typeface="微软雅黑" panose="020B0503020204020204" pitchFamily="34" charset="-122"/>
              </a:rPr>
              <a:t>贯穿全盘工作</a:t>
            </a:r>
          </a:p>
        </p:txBody>
      </p:sp>
    </p:spTree>
    <p:extLst>
      <p:ext uri="{BB962C8B-B14F-4D97-AF65-F5344CB8AC3E}">
        <p14:creationId xmlns:p14="http://schemas.microsoft.com/office/powerpoint/2010/main" val="2845464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0-#ppt_w/2"/>
                                          </p:val>
                                        </p:tav>
                                        <p:tav tm="100000">
                                          <p:val>
                                            <p:strVal val="#ppt_x"/>
                                          </p:val>
                                        </p:tav>
                                      </p:tavLst>
                                    </p:anim>
                                    <p:anim calcmode="lin" valueType="num">
                                      <p:cBhvr additive="base">
                                        <p:cTn id="8" dur="10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randombar(horizontal)">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par>
                                <p:cTn id="34" presetID="22" presetClass="entr" presetSubtype="8" fill="hold" nodeType="withEffect">
                                  <p:stCondLst>
                                    <p:cond delay="25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par>
                                <p:cTn id="37" presetID="22" presetClass="entr" presetSubtype="8" fill="hold"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22" presetClass="entr" presetSubtype="8" fill="hold" nodeType="withEffect">
                                  <p:stCondLst>
                                    <p:cond delay="75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25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500"/>
                                        <p:tgtEl>
                                          <p:spTgt spid="24"/>
                                        </p:tgtEl>
                                      </p:cBhvr>
                                    </p:animEffect>
                                  </p:childTnLst>
                                </p:cTn>
                              </p:par>
                              <p:par>
                                <p:cTn id="50" presetID="22" presetClass="entr" presetSubtype="8" fill="hold" grpId="0" nodeType="withEffect">
                                  <p:stCondLst>
                                    <p:cond delay="50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par>
                                <p:cTn id="53" presetID="22" presetClass="entr" presetSubtype="8" fill="hold" grpId="0" nodeType="withEffect">
                                  <p:stCondLst>
                                    <p:cond delay="75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7" grpId="0" animBg="1"/>
      <p:bldP spid="18" grpId="0" animBg="1"/>
      <p:bldP spid="19" grpId="0" animBg="1"/>
      <p:bldP spid="20" grpId="0"/>
      <p:bldP spid="23" grpId="0"/>
      <p:bldP spid="24" grpId="0"/>
      <p:bldP spid="25"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6774081" y="1723370"/>
            <a:ext cx="4543643" cy="4397554"/>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6964891" y="2030738"/>
            <a:ext cx="4162022" cy="3693319"/>
          </a:xfrm>
          <a:prstGeom prst="rect">
            <a:avLst/>
          </a:prstGeom>
          <a:noFill/>
        </p:spPr>
        <p:txBody>
          <a:bodyPr wrap="square" rtlCol="0">
            <a:spAutoFit/>
          </a:bodyPr>
          <a:lstStyle/>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请在这里输入您的文字说明请在这里输入您的文字说请在这里输入您的文字说明请在这里输入您的文字说明</a:t>
            </a:r>
          </a:p>
        </p:txBody>
      </p:sp>
      <p:sp>
        <p:nvSpPr>
          <p:cNvPr id="15" name="Freeform 5"/>
          <p:cNvSpPr>
            <a:spLocks noEditPoints="1"/>
          </p:cNvSpPr>
          <p:nvPr/>
        </p:nvSpPr>
        <p:spPr bwMode="auto">
          <a:xfrm>
            <a:off x="871425" y="2367386"/>
            <a:ext cx="2779576" cy="2765014"/>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5ABB9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6" name="Freeform 6"/>
          <p:cNvSpPr>
            <a:spLocks noEditPoints="1"/>
          </p:cNvSpPr>
          <p:nvPr/>
        </p:nvSpPr>
        <p:spPr bwMode="auto">
          <a:xfrm>
            <a:off x="3768025" y="2360770"/>
            <a:ext cx="2779574" cy="2778248"/>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Freeform 7"/>
          <p:cNvSpPr>
            <a:spLocks noEditPoints="1"/>
          </p:cNvSpPr>
          <p:nvPr/>
        </p:nvSpPr>
        <p:spPr bwMode="auto">
          <a:xfrm>
            <a:off x="3180151" y="1901204"/>
            <a:ext cx="1058725" cy="105872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rgbClr val="EF5B43"/>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8" name="Freeform 8"/>
          <p:cNvSpPr>
            <a:spLocks noEditPoints="1"/>
          </p:cNvSpPr>
          <p:nvPr/>
        </p:nvSpPr>
        <p:spPr bwMode="auto">
          <a:xfrm>
            <a:off x="4610856" y="5209540"/>
            <a:ext cx="661902" cy="661902"/>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rgbClr val="858976"/>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9" name="Freeform 9"/>
          <p:cNvSpPr>
            <a:spLocks noEditPoints="1"/>
          </p:cNvSpPr>
          <p:nvPr/>
        </p:nvSpPr>
        <p:spPr bwMode="auto">
          <a:xfrm>
            <a:off x="2488258" y="5275203"/>
            <a:ext cx="560315" cy="561902"/>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rgbClr val="858976"/>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0" name="Freeform 10"/>
          <p:cNvSpPr>
            <a:spLocks noEditPoints="1"/>
          </p:cNvSpPr>
          <p:nvPr/>
        </p:nvSpPr>
        <p:spPr bwMode="auto">
          <a:xfrm>
            <a:off x="3049511" y="4617813"/>
            <a:ext cx="1282533" cy="1284121"/>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rgbClr val="F2B973"/>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1369534" y="3757171"/>
            <a:ext cx="1620957" cy="523220"/>
          </a:xfrm>
          <a:prstGeom prst="rect">
            <a:avLst/>
          </a:prstGeom>
        </p:spPr>
        <p:txBody>
          <a:bodyPr wrap="none">
            <a:spAutoFit/>
          </a:bodyPr>
          <a:lstStyle/>
          <a:p>
            <a:pPr algn="ctr"/>
            <a:r>
              <a:rPr lang="zh-CN" altLang="en-US" sz="2800" dirty="0">
                <a:solidFill>
                  <a:srgbClr val="5ABB93"/>
                </a:solidFill>
                <a:latin typeface="微软雅黑" panose="020B0503020204020204" pitchFamily="34" charset="-122"/>
                <a:ea typeface="微软雅黑" panose="020B0503020204020204" pitchFamily="34" charset="-122"/>
              </a:rPr>
              <a:t>团队建设</a:t>
            </a:r>
          </a:p>
        </p:txBody>
      </p:sp>
      <p:sp>
        <p:nvSpPr>
          <p:cNvPr id="22" name="矩形 21"/>
          <p:cNvSpPr/>
          <p:nvPr/>
        </p:nvSpPr>
        <p:spPr>
          <a:xfrm>
            <a:off x="4332044" y="3757171"/>
            <a:ext cx="1620746" cy="523152"/>
          </a:xfrm>
          <a:prstGeom prst="rect">
            <a:avLst/>
          </a:prstGeom>
        </p:spPr>
        <p:txBody>
          <a:bodyPr wrap="none">
            <a:spAutoFit/>
          </a:bodyPr>
          <a:lstStyle/>
          <a:p>
            <a:pPr algn="ctr"/>
            <a:r>
              <a:rPr lang="zh-CN" altLang="en-US" sz="2800" dirty="0">
                <a:solidFill>
                  <a:srgbClr val="756271"/>
                </a:solidFill>
                <a:latin typeface="微软雅黑" panose="020B0503020204020204" pitchFamily="34" charset="-122"/>
                <a:ea typeface="微软雅黑" panose="020B0503020204020204" pitchFamily="34" charset="-122"/>
              </a:rPr>
              <a:t>专业能力</a:t>
            </a:r>
          </a:p>
        </p:txBody>
      </p:sp>
      <p:sp>
        <p:nvSpPr>
          <p:cNvPr id="23" name="Freeform 19"/>
          <p:cNvSpPr>
            <a:spLocks noEditPoints="1"/>
          </p:cNvSpPr>
          <p:nvPr/>
        </p:nvSpPr>
        <p:spPr bwMode="auto">
          <a:xfrm>
            <a:off x="4873436" y="3054002"/>
            <a:ext cx="795234" cy="650790"/>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756271"/>
          </a:solidFill>
          <a:ln>
            <a:noFill/>
          </a:ln>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bwMode="auto">
          <a:xfrm>
            <a:off x="7385740" y="1651371"/>
            <a:ext cx="3320323" cy="141311"/>
          </a:xfrm>
          <a:prstGeom prst="rect">
            <a:avLst/>
          </a:prstGeom>
          <a:solidFill>
            <a:srgbClr val="5ABB93"/>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Freeform 11"/>
          <p:cNvSpPr>
            <a:spLocks noEditPoints="1"/>
          </p:cNvSpPr>
          <p:nvPr/>
        </p:nvSpPr>
        <p:spPr bwMode="auto">
          <a:xfrm>
            <a:off x="1802397" y="3098966"/>
            <a:ext cx="960387" cy="603197"/>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5ABB93"/>
          </a:solidFill>
          <a:ln>
            <a:noFill/>
          </a:ln>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TextBox 42"/>
          <p:cNvSpPr txBox="1"/>
          <p:nvPr/>
        </p:nvSpPr>
        <p:spPr>
          <a:xfrm>
            <a:off x="1218770" y="34416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2.3 </a:t>
            </a:r>
            <a:r>
              <a:rPr lang="zh-CN" altLang="en-US" b="0" dirty="0">
                <a:solidFill>
                  <a:srgbClr val="756271"/>
                </a:solidFill>
              </a:rPr>
              <a:t>采用某某研究方案</a:t>
            </a:r>
          </a:p>
        </p:txBody>
      </p:sp>
    </p:spTree>
    <p:extLst>
      <p:ext uri="{BB962C8B-B14F-4D97-AF65-F5344CB8AC3E}">
        <p14:creationId xmlns:p14="http://schemas.microsoft.com/office/powerpoint/2010/main" val="323607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21600000">
                                      <p:cBhvr>
                                        <p:cTn id="10" dur="2250" fill="hold"/>
                                        <p:tgtEl>
                                          <p:spTgt spid="15"/>
                                        </p:tgtEl>
                                        <p:attrNameLst>
                                          <p:attrName>r</p:attrName>
                                        </p:attrNameLst>
                                      </p:cBhvr>
                                    </p:animRot>
                                  </p:childTnLst>
                                </p:cTn>
                              </p:par>
                              <p:par>
                                <p:cTn id="11" presetID="2" presetClass="entr" presetSubtype="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1500" fill="hold"/>
                                        <p:tgtEl>
                                          <p:spTgt spid="16"/>
                                        </p:tgtEl>
                                        <p:attrNameLst>
                                          <p:attrName>ppt_x</p:attrName>
                                        </p:attrNameLst>
                                      </p:cBhvr>
                                      <p:tavLst>
                                        <p:tav tm="0">
                                          <p:val>
                                            <p:strVal val="1+#ppt_w/2"/>
                                          </p:val>
                                        </p:tav>
                                        <p:tav tm="100000">
                                          <p:val>
                                            <p:strVal val="#ppt_x"/>
                                          </p:val>
                                        </p:tav>
                                      </p:tavLst>
                                    </p:anim>
                                    <p:anim calcmode="lin" valueType="num">
                                      <p:cBhvr additive="base">
                                        <p:cTn id="14" dur="1500" fill="hold"/>
                                        <p:tgtEl>
                                          <p:spTgt spid="16"/>
                                        </p:tgtEl>
                                        <p:attrNameLst>
                                          <p:attrName>ppt_y</p:attrName>
                                        </p:attrNameLst>
                                      </p:cBhvr>
                                      <p:tavLst>
                                        <p:tav tm="0">
                                          <p:val>
                                            <p:strVal val="#ppt_y"/>
                                          </p:val>
                                        </p:tav>
                                        <p:tav tm="100000">
                                          <p:val>
                                            <p:strVal val="#ppt_y"/>
                                          </p:val>
                                        </p:tav>
                                      </p:tavLst>
                                    </p:anim>
                                  </p:childTnLst>
                                </p:cTn>
                              </p:par>
                              <p:par>
                                <p:cTn id="15" presetID="8" presetClass="emph" presetSubtype="0" fill="hold" grpId="1" nodeType="withEffect">
                                  <p:stCondLst>
                                    <p:cond delay="0"/>
                                  </p:stCondLst>
                                  <p:childTnLst>
                                    <p:animRot by="-21600000">
                                      <p:cBhvr>
                                        <p:cTn id="16" dur="2250" fill="hold"/>
                                        <p:tgtEl>
                                          <p:spTgt spid="16"/>
                                        </p:tgtEl>
                                        <p:attrNameLst>
                                          <p:attrName>r</p:attrName>
                                        </p:attrNameLst>
                                      </p:cBhvr>
                                    </p:animRot>
                                  </p:childTnLst>
                                </p:cTn>
                              </p:par>
                              <p:par>
                                <p:cTn id="17" presetID="10" presetClass="entr" presetSubtype="0" fill="hold" grpId="0" nodeType="withEffect">
                                  <p:stCondLst>
                                    <p:cond delay="150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250"/>
                            </p:stCondLst>
                            <p:childTnLst>
                              <p:par>
                                <p:cTn id="30" presetID="31"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1000" fill="hold"/>
                                        <p:tgtEl>
                                          <p:spTgt spid="17"/>
                                        </p:tgtEl>
                                        <p:attrNameLst>
                                          <p:attrName>ppt_w</p:attrName>
                                        </p:attrNameLst>
                                      </p:cBhvr>
                                      <p:tavLst>
                                        <p:tav tm="0">
                                          <p:val>
                                            <p:fltVal val="0"/>
                                          </p:val>
                                        </p:tav>
                                        <p:tav tm="100000">
                                          <p:val>
                                            <p:strVal val="#ppt_w"/>
                                          </p:val>
                                        </p:tav>
                                      </p:tavLst>
                                    </p:anim>
                                    <p:anim calcmode="lin" valueType="num">
                                      <p:cBhvr>
                                        <p:cTn id="33" dur="1000" fill="hold"/>
                                        <p:tgtEl>
                                          <p:spTgt spid="17"/>
                                        </p:tgtEl>
                                        <p:attrNameLst>
                                          <p:attrName>ppt_h</p:attrName>
                                        </p:attrNameLst>
                                      </p:cBhvr>
                                      <p:tavLst>
                                        <p:tav tm="0">
                                          <p:val>
                                            <p:fltVal val="0"/>
                                          </p:val>
                                        </p:tav>
                                        <p:tav tm="100000">
                                          <p:val>
                                            <p:strVal val="#ppt_h"/>
                                          </p:val>
                                        </p:tav>
                                      </p:tavLst>
                                    </p:anim>
                                    <p:anim calcmode="lin" valueType="num">
                                      <p:cBhvr>
                                        <p:cTn id="34" dur="1000" fill="hold"/>
                                        <p:tgtEl>
                                          <p:spTgt spid="17"/>
                                        </p:tgtEl>
                                        <p:attrNameLst>
                                          <p:attrName>style.rotation</p:attrName>
                                        </p:attrNameLst>
                                      </p:cBhvr>
                                      <p:tavLst>
                                        <p:tav tm="0">
                                          <p:val>
                                            <p:fltVal val="90"/>
                                          </p:val>
                                        </p:tav>
                                        <p:tav tm="100000">
                                          <p:val>
                                            <p:fltVal val="0"/>
                                          </p:val>
                                        </p:tav>
                                      </p:tavLst>
                                    </p:anim>
                                    <p:animEffect transition="in" filter="fade">
                                      <p:cBhvr>
                                        <p:cTn id="35" dur="1000"/>
                                        <p:tgtEl>
                                          <p:spTgt spid="17"/>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1000" fill="hold"/>
                                        <p:tgtEl>
                                          <p:spTgt spid="20"/>
                                        </p:tgtEl>
                                        <p:attrNameLst>
                                          <p:attrName>ppt_w</p:attrName>
                                        </p:attrNameLst>
                                      </p:cBhvr>
                                      <p:tavLst>
                                        <p:tav tm="0">
                                          <p:val>
                                            <p:fltVal val="0"/>
                                          </p:val>
                                        </p:tav>
                                        <p:tav tm="100000">
                                          <p:val>
                                            <p:strVal val="#ppt_w"/>
                                          </p:val>
                                        </p:tav>
                                      </p:tavLst>
                                    </p:anim>
                                    <p:anim calcmode="lin" valueType="num">
                                      <p:cBhvr>
                                        <p:cTn id="39" dur="1000" fill="hold"/>
                                        <p:tgtEl>
                                          <p:spTgt spid="20"/>
                                        </p:tgtEl>
                                        <p:attrNameLst>
                                          <p:attrName>ppt_h</p:attrName>
                                        </p:attrNameLst>
                                      </p:cBhvr>
                                      <p:tavLst>
                                        <p:tav tm="0">
                                          <p:val>
                                            <p:fltVal val="0"/>
                                          </p:val>
                                        </p:tav>
                                        <p:tav tm="100000">
                                          <p:val>
                                            <p:strVal val="#ppt_h"/>
                                          </p:val>
                                        </p:tav>
                                      </p:tavLst>
                                    </p:anim>
                                    <p:anim calcmode="lin" valueType="num">
                                      <p:cBhvr>
                                        <p:cTn id="40" dur="1000" fill="hold"/>
                                        <p:tgtEl>
                                          <p:spTgt spid="20"/>
                                        </p:tgtEl>
                                        <p:attrNameLst>
                                          <p:attrName>style.rotation</p:attrName>
                                        </p:attrNameLst>
                                      </p:cBhvr>
                                      <p:tavLst>
                                        <p:tav tm="0">
                                          <p:val>
                                            <p:fltVal val="90"/>
                                          </p:val>
                                        </p:tav>
                                        <p:tav tm="100000">
                                          <p:val>
                                            <p:fltVal val="0"/>
                                          </p:val>
                                        </p:tav>
                                      </p:tavLst>
                                    </p:anim>
                                    <p:animEffect transition="in" filter="fade">
                                      <p:cBhvr>
                                        <p:cTn id="41" dur="1000"/>
                                        <p:tgtEl>
                                          <p:spTgt spid="20"/>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1000" fill="hold"/>
                                        <p:tgtEl>
                                          <p:spTgt spid="19"/>
                                        </p:tgtEl>
                                        <p:attrNameLst>
                                          <p:attrName>ppt_w</p:attrName>
                                        </p:attrNameLst>
                                      </p:cBhvr>
                                      <p:tavLst>
                                        <p:tav tm="0">
                                          <p:val>
                                            <p:fltVal val="0"/>
                                          </p:val>
                                        </p:tav>
                                        <p:tav tm="100000">
                                          <p:val>
                                            <p:strVal val="#ppt_w"/>
                                          </p:val>
                                        </p:tav>
                                      </p:tavLst>
                                    </p:anim>
                                    <p:anim calcmode="lin" valueType="num">
                                      <p:cBhvr>
                                        <p:cTn id="45" dur="1000" fill="hold"/>
                                        <p:tgtEl>
                                          <p:spTgt spid="19"/>
                                        </p:tgtEl>
                                        <p:attrNameLst>
                                          <p:attrName>ppt_h</p:attrName>
                                        </p:attrNameLst>
                                      </p:cBhvr>
                                      <p:tavLst>
                                        <p:tav tm="0">
                                          <p:val>
                                            <p:fltVal val="0"/>
                                          </p:val>
                                        </p:tav>
                                        <p:tav tm="100000">
                                          <p:val>
                                            <p:strVal val="#ppt_h"/>
                                          </p:val>
                                        </p:tav>
                                      </p:tavLst>
                                    </p:anim>
                                    <p:anim calcmode="lin" valueType="num">
                                      <p:cBhvr>
                                        <p:cTn id="46" dur="1000" fill="hold"/>
                                        <p:tgtEl>
                                          <p:spTgt spid="19"/>
                                        </p:tgtEl>
                                        <p:attrNameLst>
                                          <p:attrName>style.rotation</p:attrName>
                                        </p:attrNameLst>
                                      </p:cBhvr>
                                      <p:tavLst>
                                        <p:tav tm="0">
                                          <p:val>
                                            <p:fltVal val="90"/>
                                          </p:val>
                                        </p:tav>
                                        <p:tav tm="100000">
                                          <p:val>
                                            <p:fltVal val="0"/>
                                          </p:val>
                                        </p:tav>
                                      </p:tavLst>
                                    </p:anim>
                                    <p:animEffect transition="in" filter="fade">
                                      <p:cBhvr>
                                        <p:cTn id="47" dur="1000"/>
                                        <p:tgtEl>
                                          <p:spTgt spid="19"/>
                                        </p:tgtEl>
                                      </p:cBhvr>
                                    </p:animEffect>
                                  </p:childTnLst>
                                </p:cTn>
                              </p:par>
                              <p:par>
                                <p:cTn id="48" presetID="31"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fltVal val="0"/>
                                          </p:val>
                                        </p:tav>
                                        <p:tav tm="100000">
                                          <p:val>
                                            <p:strVal val="#ppt_w"/>
                                          </p:val>
                                        </p:tav>
                                      </p:tavLst>
                                    </p:anim>
                                    <p:anim calcmode="lin" valueType="num">
                                      <p:cBhvr>
                                        <p:cTn id="51" dur="1000" fill="hold"/>
                                        <p:tgtEl>
                                          <p:spTgt spid="18"/>
                                        </p:tgtEl>
                                        <p:attrNameLst>
                                          <p:attrName>ppt_h</p:attrName>
                                        </p:attrNameLst>
                                      </p:cBhvr>
                                      <p:tavLst>
                                        <p:tav tm="0">
                                          <p:val>
                                            <p:fltVal val="0"/>
                                          </p:val>
                                        </p:tav>
                                        <p:tav tm="100000">
                                          <p:val>
                                            <p:strVal val="#ppt_h"/>
                                          </p:val>
                                        </p:tav>
                                      </p:tavLst>
                                    </p:anim>
                                    <p:anim calcmode="lin" valueType="num">
                                      <p:cBhvr>
                                        <p:cTn id="52" dur="1000" fill="hold"/>
                                        <p:tgtEl>
                                          <p:spTgt spid="18"/>
                                        </p:tgtEl>
                                        <p:attrNameLst>
                                          <p:attrName>style.rotation</p:attrName>
                                        </p:attrNameLst>
                                      </p:cBhvr>
                                      <p:tavLst>
                                        <p:tav tm="0">
                                          <p:val>
                                            <p:fltVal val="90"/>
                                          </p:val>
                                        </p:tav>
                                        <p:tav tm="100000">
                                          <p:val>
                                            <p:fltVal val="0"/>
                                          </p:val>
                                        </p:tav>
                                      </p:tavLst>
                                    </p:anim>
                                    <p:animEffect transition="in" filter="fade">
                                      <p:cBhvr>
                                        <p:cTn id="53" dur="1000"/>
                                        <p:tgtEl>
                                          <p:spTgt spid="18"/>
                                        </p:tgtEl>
                                      </p:cBhvr>
                                    </p:animEffect>
                                  </p:childTnLst>
                                </p:cTn>
                              </p:par>
                            </p:childTnLst>
                          </p:cTn>
                        </p:par>
                        <p:par>
                          <p:cTn id="54" fill="hold">
                            <p:stCondLst>
                              <p:cond delay="3250"/>
                            </p:stCondLst>
                            <p:childTnLst>
                              <p:par>
                                <p:cTn id="55" presetID="16" presetClass="entr" presetSubtype="37"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outVertical)">
                                      <p:cBhvr>
                                        <p:cTn id="57" dur="500"/>
                                        <p:tgtEl>
                                          <p:spTgt spid="24"/>
                                        </p:tgtEl>
                                      </p:cBhvr>
                                    </p:animEffect>
                                  </p:childTnLst>
                                </p:cTn>
                              </p:par>
                            </p:childTnLst>
                          </p:cTn>
                        </p:par>
                        <p:par>
                          <p:cTn id="58" fill="hold">
                            <p:stCondLst>
                              <p:cond delay="3750"/>
                            </p:stCondLst>
                            <p:childTnLst>
                              <p:par>
                                <p:cTn id="59" presetID="14" presetClass="entr" presetSubtype="1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randombar(horizontal)">
                                      <p:cBhvr>
                                        <p:cTn id="61" dur="500"/>
                                        <p:tgtEl>
                                          <p:spTgt spid="8"/>
                                        </p:tgtEl>
                                      </p:cBhvr>
                                    </p:animEffect>
                                  </p:childTnLst>
                                </p:cTn>
                              </p:par>
                            </p:childTnLst>
                          </p:cTn>
                        </p:par>
                        <p:par>
                          <p:cTn id="62" fill="hold">
                            <p:stCondLst>
                              <p:cond delay="4250"/>
                            </p:stCondLst>
                            <p:childTnLst>
                              <p:par>
                                <p:cTn id="63" presetID="22" presetClass="entr" presetSubtype="1"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up)">
                                      <p:cBhvr>
                                        <p:cTn id="6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5" grpId="0" animBg="1"/>
      <p:bldP spid="15" grpId="1" animBg="1"/>
      <p:bldP spid="16" grpId="0" animBg="1"/>
      <p:bldP spid="16" grpId="1" animBg="1"/>
      <p:bldP spid="17" grpId="0" animBg="1"/>
      <p:bldP spid="18" grpId="0" animBg="1"/>
      <p:bldP spid="19" grpId="0" animBg="1"/>
      <p:bldP spid="20" grpId="0" animBg="1"/>
      <p:bldP spid="21" grpId="0"/>
      <p:bldP spid="22" grpId="0"/>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7430690" y="5075786"/>
            <a:ext cx="3051344" cy="1191470"/>
            <a:chOff x="7430690" y="5075786"/>
            <a:chExt cx="3051344" cy="1191470"/>
          </a:xfrm>
        </p:grpSpPr>
        <p:sp>
          <p:nvSpPr>
            <p:cNvPr id="8" name="TextBox 76"/>
            <p:cNvSpPr txBox="1"/>
            <p:nvPr/>
          </p:nvSpPr>
          <p:spPr>
            <a:xfrm>
              <a:off x="7430690" y="5075786"/>
              <a:ext cx="1924446"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消费者日趋理性</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430690" y="5436259"/>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近两年由于媒体的宣传，消费者日趋理性，选择做某项目的人越来越多。</a:t>
              </a:r>
            </a:p>
          </p:txBody>
        </p:sp>
      </p:grpSp>
      <p:grpSp>
        <p:nvGrpSpPr>
          <p:cNvPr id="3" name="组合 2"/>
          <p:cNvGrpSpPr/>
          <p:nvPr/>
        </p:nvGrpSpPr>
        <p:grpSpPr>
          <a:xfrm>
            <a:off x="1134224" y="1530270"/>
            <a:ext cx="3715966" cy="1413069"/>
            <a:chOff x="1134224" y="1530270"/>
            <a:chExt cx="3715966" cy="1413069"/>
          </a:xfrm>
        </p:grpSpPr>
        <p:sp>
          <p:nvSpPr>
            <p:cNvPr id="15" name="TextBox 76"/>
            <p:cNvSpPr txBox="1"/>
            <p:nvPr/>
          </p:nvSpPr>
          <p:spPr>
            <a:xfrm>
              <a:off x="2626494" y="1530270"/>
              <a:ext cx="2223696" cy="369332"/>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使用群体的壮大</a:t>
              </a:r>
              <a:endParaRPr lang="en-US" altLang="zh-CN" dirty="0">
                <a:solidFill>
                  <a:schemeClr val="tx1">
                    <a:lumMod val="75000"/>
                    <a:lumOff val="25000"/>
                  </a:schemeClr>
                </a:solidFill>
              </a:endParaRPr>
            </a:p>
          </p:txBody>
        </p:sp>
        <p:sp>
          <p:nvSpPr>
            <p:cNvPr id="16" name="文本框 15"/>
            <p:cNvSpPr txBox="1"/>
            <p:nvPr/>
          </p:nvSpPr>
          <p:spPr>
            <a:xfrm>
              <a:off x="1134224" y="1890743"/>
              <a:ext cx="3715965" cy="1052596"/>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600" dirty="0">
                  <a:solidFill>
                    <a:schemeClr val="tx1">
                      <a:lumMod val="75000"/>
                      <a:lumOff val="25000"/>
                    </a:schemeClr>
                  </a:solidFill>
                </a:rPr>
                <a:t>根据某某管理所提供的权威信息，近年新车登记量以每年</a:t>
              </a:r>
              <a:r>
                <a:rPr lang="en-US" altLang="zh-CN" sz="1600" dirty="0">
                  <a:solidFill>
                    <a:schemeClr val="tx1">
                      <a:lumMod val="75000"/>
                      <a:lumOff val="25000"/>
                    </a:schemeClr>
                  </a:solidFill>
                </a:rPr>
                <a:t>8%</a:t>
              </a:r>
              <a:r>
                <a:rPr lang="zh-CN" altLang="en-US" sz="1600" dirty="0">
                  <a:solidFill>
                    <a:schemeClr val="tx1">
                      <a:lumMod val="75000"/>
                      <a:lumOff val="25000"/>
                    </a:schemeClr>
                  </a:solidFill>
                </a:rPr>
                <a:t>数量增长，年登记量</a:t>
              </a:r>
              <a:r>
                <a:rPr lang="en-US" altLang="zh-CN" sz="1600" dirty="0">
                  <a:solidFill>
                    <a:schemeClr val="tx1">
                      <a:lumMod val="75000"/>
                      <a:lumOff val="25000"/>
                    </a:schemeClr>
                  </a:solidFill>
                </a:rPr>
                <a:t>1.2</a:t>
              </a:r>
              <a:r>
                <a:rPr lang="zh-CN" altLang="en-US" sz="1600" dirty="0">
                  <a:solidFill>
                    <a:schemeClr val="tx1">
                      <a:lumMod val="75000"/>
                      <a:lumOff val="25000"/>
                    </a:schemeClr>
                  </a:solidFill>
                </a:rPr>
                <a:t>万台以上。</a:t>
              </a:r>
            </a:p>
          </p:txBody>
        </p:sp>
      </p:grpSp>
      <p:grpSp>
        <p:nvGrpSpPr>
          <p:cNvPr id="4" name="组合 3"/>
          <p:cNvGrpSpPr/>
          <p:nvPr/>
        </p:nvGrpSpPr>
        <p:grpSpPr>
          <a:xfrm>
            <a:off x="7430689" y="1530270"/>
            <a:ext cx="3051345" cy="1191470"/>
            <a:chOff x="7430689" y="1530270"/>
            <a:chExt cx="3051345" cy="1191470"/>
          </a:xfrm>
        </p:grpSpPr>
        <p:sp>
          <p:nvSpPr>
            <p:cNvPr id="17" name="TextBox 76"/>
            <p:cNvSpPr txBox="1"/>
            <p:nvPr/>
          </p:nvSpPr>
          <p:spPr>
            <a:xfrm>
              <a:off x="7430689" y="1530270"/>
              <a:ext cx="2096021"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细分市场存在空白</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7430690" y="1890743"/>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海东市虽然同行众多，但是专做某某项目的商家却很少，而客户均需到省城才能享受该服务。</a:t>
              </a:r>
            </a:p>
          </p:txBody>
        </p:sp>
      </p:grpSp>
      <p:grpSp>
        <p:nvGrpSpPr>
          <p:cNvPr id="6" name="组合 5"/>
          <p:cNvGrpSpPr/>
          <p:nvPr/>
        </p:nvGrpSpPr>
        <p:grpSpPr>
          <a:xfrm>
            <a:off x="1169395" y="5075786"/>
            <a:ext cx="3680794" cy="1191470"/>
            <a:chOff x="1169395" y="5075786"/>
            <a:chExt cx="3680794" cy="1191470"/>
          </a:xfrm>
        </p:grpSpPr>
        <p:sp>
          <p:nvSpPr>
            <p:cNvPr id="19" name="TextBox 76"/>
            <p:cNvSpPr txBox="1"/>
            <p:nvPr/>
          </p:nvSpPr>
          <p:spPr>
            <a:xfrm>
              <a:off x="2370804" y="5075786"/>
              <a:ext cx="2479385" cy="369332"/>
            </a:xfrm>
            <a:prstGeom prst="rect">
              <a:avLst/>
            </a:prstGeom>
            <a:noFill/>
          </p:spPr>
          <p:txBody>
            <a:bodyPr wrap="square" rtlCol="0">
              <a:spAutoFit/>
            </a:bodyPr>
            <a:lstStyle/>
            <a:p>
              <a:pPr algn="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地理位置较好</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169395" y="5436259"/>
              <a:ext cx="368079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本市距省城最近的服务店也需要</a:t>
              </a:r>
              <a:r>
                <a:rPr lang="en-US" altLang="zh-CN" dirty="0">
                  <a:solidFill>
                    <a:schemeClr val="tx1">
                      <a:lumMod val="75000"/>
                      <a:lumOff val="25000"/>
                    </a:schemeClr>
                  </a:solidFill>
                </a:rPr>
                <a:t>120</a:t>
              </a:r>
              <a:r>
                <a:rPr lang="zh-CN" altLang="en-US" dirty="0">
                  <a:solidFill>
                    <a:schemeClr val="tx1">
                      <a:lumMod val="75000"/>
                      <a:lumOff val="25000"/>
                    </a:schemeClr>
                  </a:solidFill>
                </a:rPr>
                <a:t>公里，本地建一个将享有较好的地理位置条件。</a:t>
              </a:r>
            </a:p>
          </p:txBody>
        </p:sp>
      </p:grpSp>
      <p:sp>
        <p:nvSpPr>
          <p:cNvPr id="25" name="TextBox 83"/>
          <p:cNvSpPr txBox="1"/>
          <p:nvPr/>
        </p:nvSpPr>
        <p:spPr>
          <a:xfrm>
            <a:off x="5649019" y="3347788"/>
            <a:ext cx="1113276" cy="954107"/>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800" dirty="0">
                <a:solidFill>
                  <a:schemeClr val="tx1">
                    <a:lumMod val="75000"/>
                    <a:lumOff val="25000"/>
                  </a:schemeClr>
                </a:solidFill>
              </a:rPr>
              <a:t>时机成熟</a:t>
            </a:r>
          </a:p>
        </p:txBody>
      </p:sp>
      <p:grpSp>
        <p:nvGrpSpPr>
          <p:cNvPr id="2" name="组合 1"/>
          <p:cNvGrpSpPr/>
          <p:nvPr/>
        </p:nvGrpSpPr>
        <p:grpSpPr>
          <a:xfrm>
            <a:off x="3922312" y="1516841"/>
            <a:ext cx="4606093" cy="4620606"/>
            <a:chOff x="3922312" y="1516841"/>
            <a:chExt cx="4606093" cy="4620606"/>
          </a:xfrm>
        </p:grpSpPr>
        <p:sp>
          <p:nvSpPr>
            <p:cNvPr id="21" name="任意多边形 23"/>
            <p:cNvSpPr/>
            <p:nvPr/>
          </p:nvSpPr>
          <p:spPr>
            <a:xfrm rot="5400000" flipV="1">
              <a:off x="5848497" y="1516841"/>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任意多边形 24"/>
            <p:cNvSpPr/>
            <p:nvPr/>
          </p:nvSpPr>
          <p:spPr>
            <a:xfrm rot="16200000" flipH="1" flipV="1">
              <a:off x="3922312" y="1516841"/>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任意多边形 25"/>
            <p:cNvSpPr/>
            <p:nvPr/>
          </p:nvSpPr>
          <p:spPr>
            <a:xfrm rot="5400000" flipH="1" flipV="1">
              <a:off x="5848497" y="3457540"/>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任意多边形 26"/>
            <p:cNvSpPr/>
            <p:nvPr/>
          </p:nvSpPr>
          <p:spPr>
            <a:xfrm rot="16200000" flipV="1">
              <a:off x="3922312" y="3457540"/>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Oval 10"/>
            <p:cNvSpPr>
              <a:spLocks noChangeArrowheads="1"/>
            </p:cNvSpPr>
            <p:nvPr/>
          </p:nvSpPr>
          <p:spPr bwMode="auto">
            <a:xfrm>
              <a:off x="5924859" y="1647736"/>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5ABB93"/>
                  </a:solidFill>
                  <a:latin typeface="微软雅黑" panose="020B0503020204020204" pitchFamily="34" charset="-122"/>
                  <a:ea typeface="微软雅黑" panose="020B0503020204020204" pitchFamily="34" charset="-122"/>
                </a:rPr>
                <a:t>1</a:t>
              </a:r>
              <a:endParaRPr lang="zh-CN" altLang="en-US" dirty="0">
                <a:solidFill>
                  <a:srgbClr val="5ABB93"/>
                </a:solidFill>
                <a:latin typeface="微软雅黑" panose="020B0503020204020204" pitchFamily="34" charset="-122"/>
                <a:ea typeface="微软雅黑" panose="020B0503020204020204" pitchFamily="34" charset="-122"/>
              </a:endParaRPr>
            </a:p>
          </p:txBody>
        </p:sp>
        <p:sp>
          <p:nvSpPr>
            <p:cNvPr id="28" name="Oval 10"/>
            <p:cNvSpPr>
              <a:spLocks noChangeArrowheads="1"/>
            </p:cNvSpPr>
            <p:nvPr/>
          </p:nvSpPr>
          <p:spPr bwMode="auto">
            <a:xfrm>
              <a:off x="7898037" y="3604872"/>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EF5B43"/>
                  </a:solidFill>
                  <a:latin typeface="微软雅黑" panose="020B0503020204020204" pitchFamily="34" charset="-122"/>
                  <a:ea typeface="微软雅黑" panose="020B0503020204020204" pitchFamily="34" charset="-122"/>
                </a:rPr>
                <a:t>2</a:t>
              </a:r>
              <a:endParaRPr lang="zh-CN" altLang="en-US" dirty="0">
                <a:solidFill>
                  <a:srgbClr val="EF5B43"/>
                </a:solidFill>
                <a:latin typeface="微软雅黑" panose="020B0503020204020204" pitchFamily="34" charset="-122"/>
                <a:ea typeface="微软雅黑" panose="020B0503020204020204" pitchFamily="34" charset="-122"/>
              </a:endParaRPr>
            </a:p>
          </p:txBody>
        </p:sp>
        <p:sp>
          <p:nvSpPr>
            <p:cNvPr id="29" name="Oval 10"/>
            <p:cNvSpPr>
              <a:spLocks noChangeArrowheads="1"/>
            </p:cNvSpPr>
            <p:nvPr/>
          </p:nvSpPr>
          <p:spPr bwMode="auto">
            <a:xfrm>
              <a:off x="5989026" y="5529925"/>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F2B973"/>
                  </a:solidFill>
                  <a:latin typeface="微软雅黑" panose="020B0503020204020204" pitchFamily="34" charset="-122"/>
                  <a:ea typeface="微软雅黑" panose="020B0503020204020204" pitchFamily="34" charset="-122"/>
                </a:rPr>
                <a:t>3</a:t>
              </a:r>
              <a:endParaRPr lang="zh-CN" altLang="en-US" dirty="0">
                <a:solidFill>
                  <a:srgbClr val="F2B973"/>
                </a:solidFill>
                <a:latin typeface="微软雅黑" panose="020B0503020204020204" pitchFamily="34" charset="-122"/>
                <a:ea typeface="微软雅黑" panose="020B0503020204020204" pitchFamily="34" charset="-122"/>
              </a:endParaRPr>
            </a:p>
          </p:txBody>
        </p:sp>
        <p:sp>
          <p:nvSpPr>
            <p:cNvPr id="30" name="Oval 10"/>
            <p:cNvSpPr>
              <a:spLocks noChangeArrowheads="1"/>
            </p:cNvSpPr>
            <p:nvPr/>
          </p:nvSpPr>
          <p:spPr bwMode="auto">
            <a:xfrm>
              <a:off x="4063973" y="3604872"/>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756271"/>
                  </a:solidFill>
                  <a:latin typeface="微软雅黑" panose="020B0503020204020204" pitchFamily="34" charset="-122"/>
                  <a:ea typeface="微软雅黑" panose="020B0503020204020204" pitchFamily="34" charset="-122"/>
                </a:rPr>
                <a:t>4</a:t>
              </a:r>
              <a:endParaRPr lang="zh-CN" altLang="en-US" dirty="0">
                <a:solidFill>
                  <a:srgbClr val="756271"/>
                </a:solidFill>
                <a:latin typeface="微软雅黑" panose="020B0503020204020204" pitchFamily="34" charset="-122"/>
                <a:ea typeface="微软雅黑" panose="020B0503020204020204" pitchFamily="34" charset="-122"/>
              </a:endParaRPr>
            </a:p>
          </p:txBody>
        </p:sp>
      </p:grpSp>
      <p:sp>
        <p:nvSpPr>
          <p:cNvPr id="31" name="TextBox 42"/>
          <p:cNvSpPr txBox="1"/>
          <p:nvPr/>
        </p:nvSpPr>
        <p:spPr>
          <a:xfrm>
            <a:off x="1200820" y="344477"/>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2.4 </a:t>
            </a:r>
            <a:r>
              <a:rPr lang="zh-CN" altLang="en-US" b="0" dirty="0">
                <a:solidFill>
                  <a:srgbClr val="756271"/>
                </a:solidFill>
              </a:rPr>
              <a:t>可行性说明</a:t>
            </a:r>
          </a:p>
        </p:txBody>
      </p:sp>
    </p:spTree>
    <p:extLst>
      <p:ext uri="{BB962C8B-B14F-4D97-AF65-F5344CB8AC3E}">
        <p14:creationId xmlns:p14="http://schemas.microsoft.com/office/powerpoint/2010/main" val="3047755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right)">
                                      <p:cBhvr>
                                        <p:cTn id="18" dur="500"/>
                                        <p:tgtEl>
                                          <p:spTgt spid="3"/>
                                        </p:tgtEl>
                                      </p:cBhvr>
                                    </p:animEffect>
                                  </p:childTnLst>
                                </p:cTn>
                              </p:par>
                              <p:par>
                                <p:cTn id="19" presetID="2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22" presetClass="entr" presetSubtype="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文本框 5"/>
          <p:cNvSpPr txBox="1">
            <a:spLocks noChangeArrowheads="1"/>
          </p:cNvSpPr>
          <p:nvPr/>
        </p:nvSpPr>
        <p:spPr bwMode="auto">
          <a:xfrm>
            <a:off x="5073883" y="2503775"/>
            <a:ext cx="49920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r>
              <a:rPr lang="en-US" altLang="zh-CN" sz="3600" dirty="0">
                <a:solidFill>
                  <a:srgbClr val="756271"/>
                </a:solidFill>
                <a:latin typeface="微软雅黑" panose="020B0503020204020204" pitchFamily="34" charset="-122"/>
                <a:ea typeface="微软雅黑" panose="020B0503020204020204" pitchFamily="34" charset="-122"/>
              </a:rPr>
              <a:t>03.</a:t>
            </a:r>
            <a:r>
              <a:rPr lang="zh-CN" altLang="en-US" sz="3600" dirty="0">
                <a:solidFill>
                  <a:srgbClr val="756271"/>
                </a:solidFill>
                <a:latin typeface="微软雅黑" panose="020B0503020204020204" pitchFamily="34" charset="-122"/>
                <a:ea typeface="微软雅黑" panose="020B0503020204020204" pitchFamily="34" charset="-122"/>
              </a:rPr>
              <a:t>关键技术和实践难点</a:t>
            </a:r>
          </a:p>
        </p:txBody>
      </p:sp>
      <p:grpSp>
        <p:nvGrpSpPr>
          <p:cNvPr id="4" name="组合 3"/>
          <p:cNvGrpSpPr/>
          <p:nvPr/>
        </p:nvGrpSpPr>
        <p:grpSpPr>
          <a:xfrm>
            <a:off x="5019851" y="3308090"/>
            <a:ext cx="5514202" cy="1059648"/>
            <a:chOff x="5019851" y="3308090"/>
            <a:chExt cx="5514202" cy="1059648"/>
          </a:xfrm>
        </p:grpSpPr>
        <p:sp>
          <p:nvSpPr>
            <p:cNvPr id="70" name="文本框 6"/>
            <p:cNvSpPr txBox="1">
              <a:spLocks noChangeArrowheads="1"/>
            </p:cNvSpPr>
            <p:nvPr/>
          </p:nvSpPr>
          <p:spPr bwMode="auto">
            <a:xfrm>
              <a:off x="5019851" y="3308090"/>
              <a:ext cx="55142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1400" dirty="0">
                  <a:solidFill>
                    <a:srgbClr val="543C4F"/>
                  </a:solidFill>
                  <a:latin typeface="微软雅黑" panose="020B0503020204020204" pitchFamily="34" charset="-122"/>
                  <a:ea typeface="方正兰亭黑_GBK"/>
                </a:rPr>
                <a:t>BACKGROUND AND SIGNIFICANCE OF THE SELECTED TOPIC</a:t>
              </a:r>
            </a:p>
          </p:txBody>
        </p:sp>
        <p:sp>
          <p:nvSpPr>
            <p:cNvPr id="71" name="矩形 70"/>
            <p:cNvSpPr/>
            <p:nvPr/>
          </p:nvSpPr>
          <p:spPr>
            <a:xfrm>
              <a:off x="5019851" y="3667162"/>
              <a:ext cx="5170396" cy="700576"/>
            </a:xfrm>
            <a:prstGeom prst="rect">
              <a:avLst/>
            </a:prstGeom>
          </p:spPr>
          <p:txBody>
            <a:bodyPr wrap="square">
              <a:spAutoFit/>
            </a:bodyPr>
            <a:lstStyle/>
            <a:p>
              <a:pPr>
                <a:lnSpc>
                  <a:spcPct val="150000"/>
                </a:lnSpc>
                <a:defRPr/>
              </a:pPr>
              <a:r>
                <a:rPr lang="en-US" altLang="zh-CN" sz="1400" kern="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Lorem ipsum dolor sit amet, consectetuer adipiscing elit. Aenean commodo ligula eget dolor</a:t>
              </a:r>
              <a:endParaRPr lang="zh-CN" altLang="en-US" sz="1867"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nvGrpSpPr>
          <p:cNvPr id="120" name="组合 119"/>
          <p:cNvGrpSpPr/>
          <p:nvPr/>
        </p:nvGrpSpPr>
        <p:grpSpPr>
          <a:xfrm>
            <a:off x="1746347" y="2000249"/>
            <a:ext cx="2902963" cy="2902963"/>
            <a:chOff x="915474" y="1667984"/>
            <a:chExt cx="1845933" cy="1845933"/>
          </a:xfrm>
        </p:grpSpPr>
        <p:grpSp>
          <p:nvGrpSpPr>
            <p:cNvPr id="116" name="组合 115"/>
            <p:cNvGrpSpPr/>
            <p:nvPr/>
          </p:nvGrpSpPr>
          <p:grpSpPr>
            <a:xfrm>
              <a:off x="1165700" y="1864261"/>
              <a:ext cx="1345480" cy="1341953"/>
              <a:chOff x="499604" y="3125788"/>
              <a:chExt cx="1211263" cy="1208088"/>
            </a:xfrm>
          </p:grpSpPr>
          <p:sp>
            <p:nvSpPr>
              <p:cNvPr id="27" name="Freeform 24"/>
              <p:cNvSpPr/>
              <p:nvPr/>
            </p:nvSpPr>
            <p:spPr bwMode="auto">
              <a:xfrm>
                <a:off x="502779" y="3125788"/>
                <a:ext cx="1208088" cy="1208088"/>
              </a:xfrm>
              <a:custGeom>
                <a:avLst/>
                <a:gdLst>
                  <a:gd name="T0" fmla="*/ 1024 w 1037"/>
                  <a:gd name="T1" fmla="*/ 224 h 1037"/>
                  <a:gd name="T2" fmla="*/ 1024 w 1037"/>
                  <a:gd name="T3" fmla="*/ 177 h 1037"/>
                  <a:gd name="T4" fmla="*/ 861 w 1037"/>
                  <a:gd name="T5" fmla="*/ 13 h 1037"/>
                  <a:gd name="T6" fmla="*/ 813 w 1037"/>
                  <a:gd name="T7" fmla="*/ 13 h 1037"/>
                  <a:gd name="T8" fmla="*/ 760 w 1037"/>
                  <a:gd name="T9" fmla="*/ 66 h 1037"/>
                  <a:gd name="T10" fmla="*/ 758 w 1037"/>
                  <a:gd name="T11" fmla="*/ 71 h 1037"/>
                  <a:gd name="T12" fmla="*/ 751 w 1037"/>
                  <a:gd name="T13" fmla="*/ 76 h 1037"/>
                  <a:gd name="T14" fmla="*/ 745 w 1037"/>
                  <a:gd name="T15" fmla="*/ 88 h 1037"/>
                  <a:gd name="T16" fmla="*/ 733 w 1037"/>
                  <a:gd name="T17" fmla="*/ 94 h 1037"/>
                  <a:gd name="T18" fmla="*/ 728 w 1037"/>
                  <a:gd name="T19" fmla="*/ 102 h 1037"/>
                  <a:gd name="T20" fmla="*/ 723 w 1037"/>
                  <a:gd name="T21" fmla="*/ 104 h 1037"/>
                  <a:gd name="T22" fmla="*/ 29 w 1037"/>
                  <a:gd name="T23" fmla="*/ 797 h 1037"/>
                  <a:gd name="T24" fmla="*/ 28 w 1037"/>
                  <a:gd name="T25" fmla="*/ 798 h 1037"/>
                  <a:gd name="T26" fmla="*/ 24 w 1037"/>
                  <a:gd name="T27" fmla="*/ 804 h 1037"/>
                  <a:gd name="T28" fmla="*/ 0 w 1037"/>
                  <a:gd name="T29" fmla="*/ 1028 h 1037"/>
                  <a:gd name="T30" fmla="*/ 0 w 1037"/>
                  <a:gd name="T31" fmla="*/ 1031 h 1037"/>
                  <a:gd name="T32" fmla="*/ 1 w 1037"/>
                  <a:gd name="T33" fmla="*/ 1032 h 1037"/>
                  <a:gd name="T34" fmla="*/ 2 w 1037"/>
                  <a:gd name="T35" fmla="*/ 1035 h 1037"/>
                  <a:gd name="T36" fmla="*/ 5 w 1037"/>
                  <a:gd name="T37" fmla="*/ 1037 h 1037"/>
                  <a:gd name="T38" fmla="*/ 6 w 1037"/>
                  <a:gd name="T39" fmla="*/ 1037 h 1037"/>
                  <a:gd name="T40" fmla="*/ 9 w 1037"/>
                  <a:gd name="T41" fmla="*/ 1037 h 1037"/>
                  <a:gd name="T42" fmla="*/ 233 w 1037"/>
                  <a:gd name="T43" fmla="*/ 1013 h 1037"/>
                  <a:gd name="T44" fmla="*/ 239 w 1037"/>
                  <a:gd name="T45" fmla="*/ 1009 h 1037"/>
                  <a:gd name="T46" fmla="*/ 240 w 1037"/>
                  <a:gd name="T47" fmla="*/ 1008 h 1037"/>
                  <a:gd name="T48" fmla="*/ 933 w 1037"/>
                  <a:gd name="T49" fmla="*/ 314 h 1037"/>
                  <a:gd name="T50" fmla="*/ 936 w 1037"/>
                  <a:gd name="T51" fmla="*/ 309 h 1037"/>
                  <a:gd name="T52" fmla="*/ 943 w 1037"/>
                  <a:gd name="T53" fmla="*/ 304 h 1037"/>
                  <a:gd name="T54" fmla="*/ 949 w 1037"/>
                  <a:gd name="T55" fmla="*/ 292 h 1037"/>
                  <a:gd name="T56" fmla="*/ 962 w 1037"/>
                  <a:gd name="T57" fmla="*/ 286 h 1037"/>
                  <a:gd name="T58" fmla="*/ 966 w 1037"/>
                  <a:gd name="T59" fmla="*/ 279 h 1037"/>
                  <a:gd name="T60" fmla="*/ 971 w 1037"/>
                  <a:gd name="T61" fmla="*/ 277 h 1037"/>
                  <a:gd name="T62" fmla="*/ 1024 w 1037"/>
                  <a:gd name="T63" fmla="*/ 224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7" h="1037">
                    <a:moveTo>
                      <a:pt x="1024" y="224"/>
                    </a:moveTo>
                    <a:cubicBezTo>
                      <a:pt x="1037" y="211"/>
                      <a:pt x="1037" y="190"/>
                      <a:pt x="1024" y="177"/>
                    </a:cubicBezTo>
                    <a:cubicBezTo>
                      <a:pt x="861" y="13"/>
                      <a:pt x="861" y="13"/>
                      <a:pt x="861" y="13"/>
                    </a:cubicBezTo>
                    <a:cubicBezTo>
                      <a:pt x="848" y="0"/>
                      <a:pt x="826" y="0"/>
                      <a:pt x="813" y="13"/>
                    </a:cubicBezTo>
                    <a:cubicBezTo>
                      <a:pt x="760" y="66"/>
                      <a:pt x="760" y="66"/>
                      <a:pt x="760" y="66"/>
                    </a:cubicBezTo>
                    <a:cubicBezTo>
                      <a:pt x="759" y="67"/>
                      <a:pt x="758" y="69"/>
                      <a:pt x="758" y="71"/>
                    </a:cubicBezTo>
                    <a:cubicBezTo>
                      <a:pt x="756" y="72"/>
                      <a:pt x="753" y="73"/>
                      <a:pt x="751" y="76"/>
                    </a:cubicBezTo>
                    <a:cubicBezTo>
                      <a:pt x="747" y="79"/>
                      <a:pt x="745" y="83"/>
                      <a:pt x="745" y="88"/>
                    </a:cubicBezTo>
                    <a:cubicBezTo>
                      <a:pt x="740" y="88"/>
                      <a:pt x="736" y="90"/>
                      <a:pt x="733" y="94"/>
                    </a:cubicBezTo>
                    <a:cubicBezTo>
                      <a:pt x="730" y="96"/>
                      <a:pt x="729" y="99"/>
                      <a:pt x="728" y="102"/>
                    </a:cubicBezTo>
                    <a:cubicBezTo>
                      <a:pt x="726" y="102"/>
                      <a:pt x="724" y="102"/>
                      <a:pt x="723" y="104"/>
                    </a:cubicBezTo>
                    <a:cubicBezTo>
                      <a:pt x="29" y="797"/>
                      <a:pt x="29" y="797"/>
                      <a:pt x="29" y="797"/>
                    </a:cubicBezTo>
                    <a:cubicBezTo>
                      <a:pt x="29" y="797"/>
                      <a:pt x="29" y="798"/>
                      <a:pt x="28" y="798"/>
                    </a:cubicBezTo>
                    <a:cubicBezTo>
                      <a:pt x="26" y="800"/>
                      <a:pt x="25" y="802"/>
                      <a:pt x="24" y="804"/>
                    </a:cubicBezTo>
                    <a:cubicBezTo>
                      <a:pt x="0" y="1028"/>
                      <a:pt x="0" y="1028"/>
                      <a:pt x="0" y="1028"/>
                    </a:cubicBezTo>
                    <a:cubicBezTo>
                      <a:pt x="0" y="1029"/>
                      <a:pt x="0" y="1030"/>
                      <a:pt x="0" y="1031"/>
                    </a:cubicBezTo>
                    <a:cubicBezTo>
                      <a:pt x="0" y="1031"/>
                      <a:pt x="0" y="1031"/>
                      <a:pt x="1" y="1032"/>
                    </a:cubicBezTo>
                    <a:cubicBezTo>
                      <a:pt x="1" y="1033"/>
                      <a:pt x="2" y="1034"/>
                      <a:pt x="2" y="1035"/>
                    </a:cubicBezTo>
                    <a:cubicBezTo>
                      <a:pt x="3" y="1036"/>
                      <a:pt x="4" y="1036"/>
                      <a:pt x="5" y="1037"/>
                    </a:cubicBezTo>
                    <a:cubicBezTo>
                      <a:pt x="6" y="1037"/>
                      <a:pt x="6" y="1037"/>
                      <a:pt x="6" y="1037"/>
                    </a:cubicBezTo>
                    <a:cubicBezTo>
                      <a:pt x="7" y="1037"/>
                      <a:pt x="8" y="1037"/>
                      <a:pt x="9" y="1037"/>
                    </a:cubicBezTo>
                    <a:cubicBezTo>
                      <a:pt x="233" y="1013"/>
                      <a:pt x="233" y="1013"/>
                      <a:pt x="233" y="1013"/>
                    </a:cubicBezTo>
                    <a:cubicBezTo>
                      <a:pt x="235" y="1012"/>
                      <a:pt x="237" y="1011"/>
                      <a:pt x="239" y="1009"/>
                    </a:cubicBezTo>
                    <a:cubicBezTo>
                      <a:pt x="239" y="1008"/>
                      <a:pt x="240" y="1008"/>
                      <a:pt x="240" y="1008"/>
                    </a:cubicBezTo>
                    <a:cubicBezTo>
                      <a:pt x="933" y="314"/>
                      <a:pt x="933" y="314"/>
                      <a:pt x="933" y="314"/>
                    </a:cubicBezTo>
                    <a:cubicBezTo>
                      <a:pt x="935" y="313"/>
                      <a:pt x="936" y="311"/>
                      <a:pt x="936" y="309"/>
                    </a:cubicBezTo>
                    <a:cubicBezTo>
                      <a:pt x="938" y="308"/>
                      <a:pt x="941" y="307"/>
                      <a:pt x="943" y="304"/>
                    </a:cubicBezTo>
                    <a:cubicBezTo>
                      <a:pt x="947" y="301"/>
                      <a:pt x="949" y="297"/>
                      <a:pt x="949" y="292"/>
                    </a:cubicBezTo>
                    <a:cubicBezTo>
                      <a:pt x="954" y="292"/>
                      <a:pt x="958" y="290"/>
                      <a:pt x="962" y="286"/>
                    </a:cubicBezTo>
                    <a:cubicBezTo>
                      <a:pt x="964" y="284"/>
                      <a:pt x="965" y="282"/>
                      <a:pt x="966" y="279"/>
                    </a:cubicBezTo>
                    <a:cubicBezTo>
                      <a:pt x="968" y="279"/>
                      <a:pt x="970" y="278"/>
                      <a:pt x="971" y="277"/>
                    </a:cubicBezTo>
                    <a:lnTo>
                      <a:pt x="1024" y="224"/>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28" name="Freeform 25"/>
              <p:cNvSpPr/>
              <p:nvPr/>
            </p:nvSpPr>
            <p:spPr bwMode="auto">
              <a:xfrm>
                <a:off x="555167" y="3267075"/>
                <a:ext cx="817563" cy="801688"/>
              </a:xfrm>
              <a:custGeom>
                <a:avLst/>
                <a:gdLst>
                  <a:gd name="T0" fmla="*/ 683 w 702"/>
                  <a:gd name="T1" fmla="*/ 0 h 688"/>
                  <a:gd name="T2" fmla="*/ 702 w 702"/>
                  <a:gd name="T3" fmla="*/ 18 h 688"/>
                  <a:gd name="T4" fmla="*/ 41 w 702"/>
                  <a:gd name="T5" fmla="*/ 678 h 688"/>
                  <a:gd name="T6" fmla="*/ 41 w 702"/>
                  <a:gd name="T7" fmla="*/ 678 h 688"/>
                  <a:gd name="T8" fmla="*/ 0 w 702"/>
                  <a:gd name="T9" fmla="*/ 683 h 688"/>
                  <a:gd name="T10" fmla="*/ 683 w 702"/>
                  <a:gd name="T11" fmla="*/ 0 h 688"/>
                </a:gdLst>
                <a:ahLst/>
                <a:cxnLst>
                  <a:cxn ang="0">
                    <a:pos x="T0" y="T1"/>
                  </a:cxn>
                  <a:cxn ang="0">
                    <a:pos x="T2" y="T3"/>
                  </a:cxn>
                  <a:cxn ang="0">
                    <a:pos x="T4" y="T5"/>
                  </a:cxn>
                  <a:cxn ang="0">
                    <a:pos x="T6" y="T7"/>
                  </a:cxn>
                  <a:cxn ang="0">
                    <a:pos x="T8" y="T9"/>
                  </a:cxn>
                  <a:cxn ang="0">
                    <a:pos x="T10" y="T11"/>
                  </a:cxn>
                </a:cxnLst>
                <a:rect l="0" t="0" r="r" b="b"/>
                <a:pathLst>
                  <a:path w="702" h="688">
                    <a:moveTo>
                      <a:pt x="683" y="0"/>
                    </a:moveTo>
                    <a:cubicBezTo>
                      <a:pt x="702" y="18"/>
                      <a:pt x="702" y="18"/>
                      <a:pt x="702" y="18"/>
                    </a:cubicBezTo>
                    <a:cubicBezTo>
                      <a:pt x="41" y="678"/>
                      <a:pt x="41" y="678"/>
                      <a:pt x="41" y="678"/>
                    </a:cubicBezTo>
                    <a:cubicBezTo>
                      <a:pt x="41" y="678"/>
                      <a:pt x="41" y="678"/>
                      <a:pt x="41" y="678"/>
                    </a:cubicBezTo>
                    <a:cubicBezTo>
                      <a:pt x="29" y="687"/>
                      <a:pt x="14" y="688"/>
                      <a:pt x="0" y="683"/>
                    </a:cubicBezTo>
                    <a:lnTo>
                      <a:pt x="683" y="0"/>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29" name="Freeform 26"/>
              <p:cNvSpPr/>
              <p:nvPr/>
            </p:nvSpPr>
            <p:spPr bwMode="auto">
              <a:xfrm>
                <a:off x="601204" y="3300413"/>
                <a:ext cx="852488" cy="852488"/>
              </a:xfrm>
              <a:custGeom>
                <a:avLst/>
                <a:gdLst>
                  <a:gd name="T0" fmla="*/ 13 w 732"/>
                  <a:gd name="T1" fmla="*/ 659 h 732"/>
                  <a:gd name="T2" fmla="*/ 673 w 732"/>
                  <a:gd name="T3" fmla="*/ 0 h 732"/>
                  <a:gd name="T4" fmla="*/ 732 w 732"/>
                  <a:gd name="T5" fmla="*/ 59 h 732"/>
                  <a:gd name="T6" fmla="*/ 72 w 732"/>
                  <a:gd name="T7" fmla="*/ 719 h 732"/>
                  <a:gd name="T8" fmla="*/ 17 w 732"/>
                  <a:gd name="T9" fmla="*/ 715 h 732"/>
                  <a:gd name="T10" fmla="*/ 13 w 732"/>
                  <a:gd name="T11" fmla="*/ 660 h 732"/>
                  <a:gd name="T12" fmla="*/ 13 w 732"/>
                  <a:gd name="T13" fmla="*/ 65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13" y="659"/>
                    </a:moveTo>
                    <a:cubicBezTo>
                      <a:pt x="673" y="0"/>
                      <a:pt x="673" y="0"/>
                      <a:pt x="673" y="0"/>
                    </a:cubicBezTo>
                    <a:cubicBezTo>
                      <a:pt x="732" y="59"/>
                      <a:pt x="732" y="59"/>
                      <a:pt x="732" y="59"/>
                    </a:cubicBezTo>
                    <a:cubicBezTo>
                      <a:pt x="72" y="719"/>
                      <a:pt x="72" y="719"/>
                      <a:pt x="72" y="719"/>
                    </a:cubicBezTo>
                    <a:cubicBezTo>
                      <a:pt x="56" y="732"/>
                      <a:pt x="32" y="730"/>
                      <a:pt x="17" y="715"/>
                    </a:cubicBezTo>
                    <a:cubicBezTo>
                      <a:pt x="2" y="700"/>
                      <a:pt x="0" y="676"/>
                      <a:pt x="13" y="660"/>
                    </a:cubicBezTo>
                    <a:cubicBezTo>
                      <a:pt x="13" y="660"/>
                      <a:pt x="13" y="660"/>
                      <a:pt x="13" y="65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0" name="Freeform 27"/>
              <p:cNvSpPr/>
              <p:nvPr/>
            </p:nvSpPr>
            <p:spPr bwMode="auto">
              <a:xfrm>
                <a:off x="683754" y="3382963"/>
                <a:ext cx="852488" cy="852488"/>
              </a:xfrm>
              <a:custGeom>
                <a:avLst/>
                <a:gdLst>
                  <a:gd name="T0" fmla="*/ 672 w 731"/>
                  <a:gd name="T1" fmla="*/ 0 h 732"/>
                  <a:gd name="T2" fmla="*/ 731 w 731"/>
                  <a:gd name="T3" fmla="*/ 60 h 732"/>
                  <a:gd name="T4" fmla="*/ 73 w 731"/>
                  <a:gd name="T5" fmla="*/ 718 h 732"/>
                  <a:gd name="T6" fmla="*/ 71 w 731"/>
                  <a:gd name="T7" fmla="*/ 719 h 732"/>
                  <a:gd name="T8" fmla="*/ 16 w 731"/>
                  <a:gd name="T9" fmla="*/ 715 h 732"/>
                  <a:gd name="T10" fmla="*/ 12 w 731"/>
                  <a:gd name="T11" fmla="*/ 660 h 732"/>
                  <a:gd name="T12" fmla="*/ 672 w 731"/>
                  <a:gd name="T13" fmla="*/ 0 h 732"/>
                </a:gdLst>
                <a:ahLst/>
                <a:cxnLst>
                  <a:cxn ang="0">
                    <a:pos x="T0" y="T1"/>
                  </a:cxn>
                  <a:cxn ang="0">
                    <a:pos x="T2" y="T3"/>
                  </a:cxn>
                  <a:cxn ang="0">
                    <a:pos x="T4" y="T5"/>
                  </a:cxn>
                  <a:cxn ang="0">
                    <a:pos x="T6" y="T7"/>
                  </a:cxn>
                  <a:cxn ang="0">
                    <a:pos x="T8" y="T9"/>
                  </a:cxn>
                  <a:cxn ang="0">
                    <a:pos x="T10" y="T11"/>
                  </a:cxn>
                  <a:cxn ang="0">
                    <a:pos x="T12" y="T13"/>
                  </a:cxn>
                </a:cxnLst>
                <a:rect l="0" t="0" r="r" b="b"/>
                <a:pathLst>
                  <a:path w="731" h="732">
                    <a:moveTo>
                      <a:pt x="672" y="0"/>
                    </a:moveTo>
                    <a:cubicBezTo>
                      <a:pt x="731" y="60"/>
                      <a:pt x="731" y="60"/>
                      <a:pt x="731" y="60"/>
                    </a:cubicBezTo>
                    <a:cubicBezTo>
                      <a:pt x="73" y="718"/>
                      <a:pt x="73" y="718"/>
                      <a:pt x="73" y="718"/>
                    </a:cubicBezTo>
                    <a:cubicBezTo>
                      <a:pt x="72" y="719"/>
                      <a:pt x="72" y="719"/>
                      <a:pt x="71" y="719"/>
                    </a:cubicBezTo>
                    <a:cubicBezTo>
                      <a:pt x="55" y="732"/>
                      <a:pt x="31" y="730"/>
                      <a:pt x="16" y="715"/>
                    </a:cubicBezTo>
                    <a:cubicBezTo>
                      <a:pt x="1" y="700"/>
                      <a:pt x="0" y="677"/>
                      <a:pt x="12" y="660"/>
                    </a:cubicBezTo>
                    <a:lnTo>
                      <a:pt x="672" y="0"/>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1" name="Freeform 28"/>
              <p:cNvSpPr/>
              <p:nvPr/>
            </p:nvSpPr>
            <p:spPr bwMode="auto">
              <a:xfrm>
                <a:off x="767892" y="3465513"/>
                <a:ext cx="803275" cy="815975"/>
              </a:xfrm>
              <a:custGeom>
                <a:avLst/>
                <a:gdLst>
                  <a:gd name="T0" fmla="*/ 10 w 689"/>
                  <a:gd name="T1" fmla="*/ 660 h 701"/>
                  <a:gd name="T2" fmla="*/ 671 w 689"/>
                  <a:gd name="T3" fmla="*/ 0 h 701"/>
                  <a:gd name="T4" fmla="*/ 689 w 689"/>
                  <a:gd name="T5" fmla="*/ 18 h 701"/>
                  <a:gd name="T6" fmla="*/ 6 w 689"/>
                  <a:gd name="T7" fmla="*/ 701 h 701"/>
                  <a:gd name="T8" fmla="*/ 9 w 689"/>
                  <a:gd name="T9" fmla="*/ 661 h 701"/>
                  <a:gd name="T10" fmla="*/ 10 w 689"/>
                  <a:gd name="T11" fmla="*/ 660 h 701"/>
                </a:gdLst>
                <a:ahLst/>
                <a:cxnLst>
                  <a:cxn ang="0">
                    <a:pos x="T0" y="T1"/>
                  </a:cxn>
                  <a:cxn ang="0">
                    <a:pos x="T2" y="T3"/>
                  </a:cxn>
                  <a:cxn ang="0">
                    <a:pos x="T4" y="T5"/>
                  </a:cxn>
                  <a:cxn ang="0">
                    <a:pos x="T6" y="T7"/>
                  </a:cxn>
                  <a:cxn ang="0">
                    <a:pos x="T8" y="T9"/>
                  </a:cxn>
                  <a:cxn ang="0">
                    <a:pos x="T10" y="T11"/>
                  </a:cxn>
                </a:cxnLst>
                <a:rect l="0" t="0" r="r" b="b"/>
                <a:pathLst>
                  <a:path w="689" h="701">
                    <a:moveTo>
                      <a:pt x="10" y="660"/>
                    </a:moveTo>
                    <a:cubicBezTo>
                      <a:pt x="671" y="0"/>
                      <a:pt x="671" y="0"/>
                      <a:pt x="671" y="0"/>
                    </a:cubicBezTo>
                    <a:cubicBezTo>
                      <a:pt x="689" y="18"/>
                      <a:pt x="689" y="18"/>
                      <a:pt x="689" y="18"/>
                    </a:cubicBezTo>
                    <a:cubicBezTo>
                      <a:pt x="6" y="701"/>
                      <a:pt x="6" y="701"/>
                      <a:pt x="6" y="701"/>
                    </a:cubicBezTo>
                    <a:cubicBezTo>
                      <a:pt x="0" y="688"/>
                      <a:pt x="1" y="672"/>
                      <a:pt x="9" y="661"/>
                    </a:cubicBezTo>
                    <a:cubicBezTo>
                      <a:pt x="10" y="660"/>
                      <a:pt x="10" y="660"/>
                      <a:pt x="10" y="660"/>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2" name="Freeform 29"/>
              <p:cNvSpPr/>
              <p:nvPr/>
            </p:nvSpPr>
            <p:spPr bwMode="auto">
              <a:xfrm>
                <a:off x="1366379" y="3246438"/>
                <a:ext cx="223838" cy="223838"/>
              </a:xfrm>
              <a:custGeom>
                <a:avLst/>
                <a:gdLst>
                  <a:gd name="T0" fmla="*/ 190 w 192"/>
                  <a:gd name="T1" fmla="*/ 190 h 192"/>
                  <a:gd name="T2" fmla="*/ 184 w 192"/>
                  <a:gd name="T3" fmla="*/ 191 h 192"/>
                  <a:gd name="T4" fmla="*/ 2 w 192"/>
                  <a:gd name="T5" fmla="*/ 9 h 192"/>
                  <a:gd name="T6" fmla="*/ 2 w 192"/>
                  <a:gd name="T7" fmla="*/ 2 h 192"/>
                  <a:gd name="T8" fmla="*/ 9 w 192"/>
                  <a:gd name="T9" fmla="*/ 2 h 192"/>
                  <a:gd name="T10" fmla="*/ 191 w 192"/>
                  <a:gd name="T11" fmla="*/ 184 h 192"/>
                  <a:gd name="T12" fmla="*/ 190 w 192"/>
                  <a:gd name="T13" fmla="*/ 190 h 192"/>
                </a:gdLst>
                <a:ahLst/>
                <a:cxnLst>
                  <a:cxn ang="0">
                    <a:pos x="T0" y="T1"/>
                  </a:cxn>
                  <a:cxn ang="0">
                    <a:pos x="T2" y="T3"/>
                  </a:cxn>
                  <a:cxn ang="0">
                    <a:pos x="T4" y="T5"/>
                  </a:cxn>
                  <a:cxn ang="0">
                    <a:pos x="T6" y="T7"/>
                  </a:cxn>
                  <a:cxn ang="0">
                    <a:pos x="T8" y="T9"/>
                  </a:cxn>
                  <a:cxn ang="0">
                    <a:pos x="T10" y="T11"/>
                  </a:cxn>
                  <a:cxn ang="0">
                    <a:pos x="T12" y="T13"/>
                  </a:cxn>
                </a:cxnLst>
                <a:rect l="0" t="0" r="r" b="b"/>
                <a:pathLst>
                  <a:path w="192" h="192">
                    <a:moveTo>
                      <a:pt x="190" y="190"/>
                    </a:moveTo>
                    <a:cubicBezTo>
                      <a:pt x="188" y="192"/>
                      <a:pt x="185" y="192"/>
                      <a:pt x="184" y="191"/>
                    </a:cubicBezTo>
                    <a:cubicBezTo>
                      <a:pt x="2" y="9"/>
                      <a:pt x="2" y="9"/>
                      <a:pt x="2" y="9"/>
                    </a:cubicBezTo>
                    <a:cubicBezTo>
                      <a:pt x="0" y="7"/>
                      <a:pt x="0" y="4"/>
                      <a:pt x="2" y="2"/>
                    </a:cubicBezTo>
                    <a:cubicBezTo>
                      <a:pt x="4" y="0"/>
                      <a:pt x="7" y="0"/>
                      <a:pt x="9" y="2"/>
                    </a:cubicBezTo>
                    <a:cubicBezTo>
                      <a:pt x="191" y="184"/>
                      <a:pt x="191" y="184"/>
                      <a:pt x="191" y="184"/>
                    </a:cubicBezTo>
                    <a:cubicBezTo>
                      <a:pt x="192" y="185"/>
                      <a:pt x="192" y="188"/>
                      <a:pt x="190" y="19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3" name="Freeform 30"/>
              <p:cNvSpPr/>
              <p:nvPr/>
            </p:nvSpPr>
            <p:spPr bwMode="auto">
              <a:xfrm>
                <a:off x="1388604" y="3224213"/>
                <a:ext cx="222250" cy="223838"/>
              </a:xfrm>
              <a:custGeom>
                <a:avLst/>
                <a:gdLst>
                  <a:gd name="T0" fmla="*/ 2 w 192"/>
                  <a:gd name="T1" fmla="*/ 8 h 192"/>
                  <a:gd name="T2" fmla="*/ 2 w 192"/>
                  <a:gd name="T3" fmla="*/ 2 h 192"/>
                  <a:gd name="T4" fmla="*/ 5 w 192"/>
                  <a:gd name="T5" fmla="*/ 0 h 192"/>
                  <a:gd name="T6" fmla="*/ 9 w 192"/>
                  <a:gd name="T7" fmla="*/ 1 h 192"/>
                  <a:gd name="T8" fmla="*/ 191 w 192"/>
                  <a:gd name="T9" fmla="*/ 183 h 192"/>
                  <a:gd name="T10" fmla="*/ 190 w 192"/>
                  <a:gd name="T11" fmla="*/ 190 h 192"/>
                  <a:gd name="T12" fmla="*/ 184 w 192"/>
                  <a:gd name="T13" fmla="*/ 190 h 192"/>
                  <a:gd name="T14" fmla="*/ 2 w 192"/>
                  <a:gd name="T15" fmla="*/ 8 h 1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92">
                    <a:moveTo>
                      <a:pt x="2" y="8"/>
                    </a:moveTo>
                    <a:cubicBezTo>
                      <a:pt x="0" y="7"/>
                      <a:pt x="0" y="4"/>
                      <a:pt x="2" y="2"/>
                    </a:cubicBezTo>
                    <a:cubicBezTo>
                      <a:pt x="3" y="1"/>
                      <a:pt x="4" y="0"/>
                      <a:pt x="5" y="0"/>
                    </a:cubicBezTo>
                    <a:cubicBezTo>
                      <a:pt x="6" y="0"/>
                      <a:pt x="8" y="0"/>
                      <a:pt x="9" y="1"/>
                    </a:cubicBezTo>
                    <a:cubicBezTo>
                      <a:pt x="191" y="183"/>
                      <a:pt x="191" y="183"/>
                      <a:pt x="191" y="183"/>
                    </a:cubicBezTo>
                    <a:cubicBezTo>
                      <a:pt x="192" y="185"/>
                      <a:pt x="192" y="188"/>
                      <a:pt x="190" y="190"/>
                    </a:cubicBezTo>
                    <a:cubicBezTo>
                      <a:pt x="188" y="192"/>
                      <a:pt x="185" y="192"/>
                      <a:pt x="184" y="190"/>
                    </a:cubicBezTo>
                    <a:lnTo>
                      <a:pt x="2" y="8"/>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2" name="Freeform 31"/>
              <p:cNvSpPr/>
              <p:nvPr/>
            </p:nvSpPr>
            <p:spPr bwMode="auto">
              <a:xfrm>
                <a:off x="1407654" y="3146425"/>
                <a:ext cx="282575" cy="282575"/>
              </a:xfrm>
              <a:custGeom>
                <a:avLst/>
                <a:gdLst>
                  <a:gd name="T0" fmla="*/ 48 w 243"/>
                  <a:gd name="T1" fmla="*/ 7 h 243"/>
                  <a:gd name="T2" fmla="*/ 72 w 243"/>
                  <a:gd name="T3" fmla="*/ 7 h 243"/>
                  <a:gd name="T4" fmla="*/ 236 w 243"/>
                  <a:gd name="T5" fmla="*/ 171 h 243"/>
                  <a:gd name="T6" fmla="*/ 236 w 243"/>
                  <a:gd name="T7" fmla="*/ 196 h 243"/>
                  <a:gd name="T8" fmla="*/ 189 w 243"/>
                  <a:gd name="T9" fmla="*/ 243 h 243"/>
                  <a:gd name="T10" fmla="*/ 0 w 243"/>
                  <a:gd name="T11" fmla="*/ 55 h 243"/>
                  <a:gd name="T12" fmla="*/ 48 w 243"/>
                  <a:gd name="T13" fmla="*/ 7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48" y="7"/>
                    </a:moveTo>
                    <a:cubicBezTo>
                      <a:pt x="54" y="0"/>
                      <a:pt x="66" y="0"/>
                      <a:pt x="72" y="7"/>
                    </a:cubicBezTo>
                    <a:cubicBezTo>
                      <a:pt x="236" y="171"/>
                      <a:pt x="236" y="171"/>
                      <a:pt x="236" y="171"/>
                    </a:cubicBezTo>
                    <a:cubicBezTo>
                      <a:pt x="243" y="178"/>
                      <a:pt x="243" y="189"/>
                      <a:pt x="236" y="196"/>
                    </a:cubicBezTo>
                    <a:cubicBezTo>
                      <a:pt x="189" y="243"/>
                      <a:pt x="189" y="243"/>
                      <a:pt x="189" y="243"/>
                    </a:cubicBezTo>
                    <a:cubicBezTo>
                      <a:pt x="0" y="55"/>
                      <a:pt x="0" y="55"/>
                      <a:pt x="0" y="55"/>
                    </a:cubicBezTo>
                    <a:lnTo>
                      <a:pt x="48" y="7"/>
                    </a:lnTo>
                    <a:close/>
                  </a:path>
                </a:pathLst>
              </a:custGeom>
              <a:solidFill>
                <a:srgbClr val="EF5B4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3" name="Freeform 32"/>
              <p:cNvSpPr/>
              <p:nvPr/>
            </p:nvSpPr>
            <p:spPr bwMode="auto">
              <a:xfrm>
                <a:off x="521829" y="4235450"/>
                <a:ext cx="79375" cy="79375"/>
              </a:xfrm>
              <a:custGeom>
                <a:avLst/>
                <a:gdLst>
                  <a:gd name="T0" fmla="*/ 0 w 68"/>
                  <a:gd name="T1" fmla="*/ 68 h 68"/>
                  <a:gd name="T2" fmla="*/ 8 w 68"/>
                  <a:gd name="T3" fmla="*/ 0 h 68"/>
                  <a:gd name="T4" fmla="*/ 68 w 68"/>
                  <a:gd name="T5" fmla="*/ 60 h 68"/>
                  <a:gd name="T6" fmla="*/ 0 w 68"/>
                  <a:gd name="T7" fmla="*/ 68 h 68"/>
                </a:gdLst>
                <a:ahLst/>
                <a:cxnLst>
                  <a:cxn ang="0">
                    <a:pos x="T0" y="T1"/>
                  </a:cxn>
                  <a:cxn ang="0">
                    <a:pos x="T2" y="T3"/>
                  </a:cxn>
                  <a:cxn ang="0">
                    <a:pos x="T4" y="T5"/>
                  </a:cxn>
                  <a:cxn ang="0">
                    <a:pos x="T6" y="T7"/>
                  </a:cxn>
                </a:cxnLst>
                <a:rect l="0" t="0" r="r" b="b"/>
                <a:pathLst>
                  <a:path w="68" h="68">
                    <a:moveTo>
                      <a:pt x="0" y="68"/>
                    </a:moveTo>
                    <a:cubicBezTo>
                      <a:pt x="8" y="0"/>
                      <a:pt x="8" y="0"/>
                      <a:pt x="8" y="0"/>
                    </a:cubicBezTo>
                    <a:cubicBezTo>
                      <a:pt x="32" y="15"/>
                      <a:pt x="53" y="36"/>
                      <a:pt x="68" y="60"/>
                    </a:cubicBezTo>
                    <a:lnTo>
                      <a:pt x="0" y="68"/>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4" name="Freeform 33"/>
              <p:cNvSpPr/>
              <p:nvPr/>
            </p:nvSpPr>
            <p:spPr bwMode="auto">
              <a:xfrm>
                <a:off x="532942" y="4078288"/>
                <a:ext cx="223838" cy="225425"/>
              </a:xfrm>
              <a:custGeom>
                <a:avLst/>
                <a:gdLst>
                  <a:gd name="T0" fmla="*/ 76 w 193"/>
                  <a:gd name="T1" fmla="*/ 193 h 193"/>
                  <a:gd name="T2" fmla="*/ 0 w 193"/>
                  <a:gd name="T3" fmla="*/ 117 h 193"/>
                  <a:gd name="T4" fmla="*/ 13 w 193"/>
                  <a:gd name="T5" fmla="*/ 0 h 193"/>
                  <a:gd name="T6" fmla="*/ 49 w 193"/>
                  <a:gd name="T7" fmla="*/ 3 h 193"/>
                  <a:gd name="T8" fmla="*/ 65 w 193"/>
                  <a:gd name="T9" fmla="*/ 58 h 193"/>
                  <a:gd name="T10" fmla="*/ 119 w 193"/>
                  <a:gd name="T11" fmla="*/ 74 h 193"/>
                  <a:gd name="T12" fmla="*/ 135 w 193"/>
                  <a:gd name="T13" fmla="*/ 128 h 193"/>
                  <a:gd name="T14" fmla="*/ 190 w 193"/>
                  <a:gd name="T15" fmla="*/ 144 h 193"/>
                  <a:gd name="T16" fmla="*/ 193 w 193"/>
                  <a:gd name="T17" fmla="*/ 180 h 193"/>
                  <a:gd name="T18" fmla="*/ 76 w 193"/>
                  <a:gd name="T1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76" y="193"/>
                    </a:moveTo>
                    <a:cubicBezTo>
                      <a:pt x="58" y="161"/>
                      <a:pt x="32" y="135"/>
                      <a:pt x="0" y="117"/>
                    </a:cubicBezTo>
                    <a:cubicBezTo>
                      <a:pt x="13" y="0"/>
                      <a:pt x="13" y="0"/>
                      <a:pt x="13" y="0"/>
                    </a:cubicBezTo>
                    <a:cubicBezTo>
                      <a:pt x="24" y="5"/>
                      <a:pt x="37" y="6"/>
                      <a:pt x="49" y="3"/>
                    </a:cubicBezTo>
                    <a:cubicBezTo>
                      <a:pt x="45" y="22"/>
                      <a:pt x="50" y="43"/>
                      <a:pt x="65" y="58"/>
                    </a:cubicBezTo>
                    <a:cubicBezTo>
                      <a:pt x="80" y="73"/>
                      <a:pt x="101" y="78"/>
                      <a:pt x="119" y="74"/>
                    </a:cubicBezTo>
                    <a:cubicBezTo>
                      <a:pt x="115" y="93"/>
                      <a:pt x="120" y="113"/>
                      <a:pt x="135" y="128"/>
                    </a:cubicBezTo>
                    <a:cubicBezTo>
                      <a:pt x="150" y="143"/>
                      <a:pt x="171" y="148"/>
                      <a:pt x="190" y="144"/>
                    </a:cubicBezTo>
                    <a:cubicBezTo>
                      <a:pt x="187" y="156"/>
                      <a:pt x="188" y="169"/>
                      <a:pt x="193" y="180"/>
                    </a:cubicBezTo>
                    <a:lnTo>
                      <a:pt x="76" y="193"/>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5" name="Freeform 34"/>
              <p:cNvSpPr/>
              <p:nvPr/>
            </p:nvSpPr>
            <p:spPr bwMode="auto">
              <a:xfrm>
                <a:off x="499604" y="3125788"/>
                <a:ext cx="1208088" cy="1208088"/>
              </a:xfrm>
              <a:custGeom>
                <a:avLst/>
                <a:gdLst>
                  <a:gd name="T0" fmla="*/ 224 w 1037"/>
                  <a:gd name="T1" fmla="*/ 13 h 1037"/>
                  <a:gd name="T2" fmla="*/ 177 w 1037"/>
                  <a:gd name="T3" fmla="*/ 13 h 1037"/>
                  <a:gd name="T4" fmla="*/ 13 w 1037"/>
                  <a:gd name="T5" fmla="*/ 177 h 1037"/>
                  <a:gd name="T6" fmla="*/ 13 w 1037"/>
                  <a:gd name="T7" fmla="*/ 224 h 1037"/>
                  <a:gd name="T8" fmla="*/ 66 w 1037"/>
                  <a:gd name="T9" fmla="*/ 277 h 1037"/>
                  <a:gd name="T10" fmla="*/ 71 w 1037"/>
                  <a:gd name="T11" fmla="*/ 279 h 1037"/>
                  <a:gd name="T12" fmla="*/ 76 w 1037"/>
                  <a:gd name="T13" fmla="*/ 286 h 1037"/>
                  <a:gd name="T14" fmla="*/ 88 w 1037"/>
                  <a:gd name="T15" fmla="*/ 292 h 1037"/>
                  <a:gd name="T16" fmla="*/ 94 w 1037"/>
                  <a:gd name="T17" fmla="*/ 304 h 1037"/>
                  <a:gd name="T18" fmla="*/ 101 w 1037"/>
                  <a:gd name="T19" fmla="*/ 309 h 1037"/>
                  <a:gd name="T20" fmla="*/ 104 w 1037"/>
                  <a:gd name="T21" fmla="*/ 314 h 1037"/>
                  <a:gd name="T22" fmla="*/ 797 w 1037"/>
                  <a:gd name="T23" fmla="*/ 1008 h 1037"/>
                  <a:gd name="T24" fmla="*/ 798 w 1037"/>
                  <a:gd name="T25" fmla="*/ 1009 h 1037"/>
                  <a:gd name="T26" fmla="*/ 804 w 1037"/>
                  <a:gd name="T27" fmla="*/ 1013 h 1037"/>
                  <a:gd name="T28" fmla="*/ 1028 w 1037"/>
                  <a:gd name="T29" fmla="*/ 1037 h 1037"/>
                  <a:gd name="T30" fmla="*/ 1031 w 1037"/>
                  <a:gd name="T31" fmla="*/ 1037 h 1037"/>
                  <a:gd name="T32" fmla="*/ 1032 w 1037"/>
                  <a:gd name="T33" fmla="*/ 1037 h 1037"/>
                  <a:gd name="T34" fmla="*/ 1035 w 1037"/>
                  <a:gd name="T35" fmla="*/ 1035 h 1037"/>
                  <a:gd name="T36" fmla="*/ 1037 w 1037"/>
                  <a:gd name="T37" fmla="*/ 1032 h 1037"/>
                  <a:gd name="T38" fmla="*/ 1037 w 1037"/>
                  <a:gd name="T39" fmla="*/ 1031 h 1037"/>
                  <a:gd name="T40" fmla="*/ 1037 w 1037"/>
                  <a:gd name="T41" fmla="*/ 1028 h 1037"/>
                  <a:gd name="T42" fmla="*/ 1013 w 1037"/>
                  <a:gd name="T43" fmla="*/ 804 h 1037"/>
                  <a:gd name="T44" fmla="*/ 1009 w 1037"/>
                  <a:gd name="T45" fmla="*/ 798 h 1037"/>
                  <a:gd name="T46" fmla="*/ 1008 w 1037"/>
                  <a:gd name="T47" fmla="*/ 797 h 1037"/>
                  <a:gd name="T48" fmla="*/ 315 w 1037"/>
                  <a:gd name="T49" fmla="*/ 104 h 1037"/>
                  <a:gd name="T50" fmla="*/ 309 w 1037"/>
                  <a:gd name="T51" fmla="*/ 102 h 1037"/>
                  <a:gd name="T52" fmla="*/ 304 w 1037"/>
                  <a:gd name="T53" fmla="*/ 94 h 1037"/>
                  <a:gd name="T54" fmla="*/ 292 w 1037"/>
                  <a:gd name="T55" fmla="*/ 88 h 1037"/>
                  <a:gd name="T56" fmla="*/ 286 w 1037"/>
                  <a:gd name="T57" fmla="*/ 76 h 1037"/>
                  <a:gd name="T58" fmla="*/ 279 w 1037"/>
                  <a:gd name="T59" fmla="*/ 71 h 1037"/>
                  <a:gd name="T60" fmla="*/ 277 w 1037"/>
                  <a:gd name="T61" fmla="*/ 66 h 1037"/>
                  <a:gd name="T62" fmla="*/ 224 w 1037"/>
                  <a:gd name="T63" fmla="*/ 13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7" h="1037">
                    <a:moveTo>
                      <a:pt x="224" y="13"/>
                    </a:moveTo>
                    <a:cubicBezTo>
                      <a:pt x="211" y="0"/>
                      <a:pt x="190" y="0"/>
                      <a:pt x="177" y="13"/>
                    </a:cubicBezTo>
                    <a:cubicBezTo>
                      <a:pt x="13" y="177"/>
                      <a:pt x="13" y="177"/>
                      <a:pt x="13" y="177"/>
                    </a:cubicBezTo>
                    <a:cubicBezTo>
                      <a:pt x="0" y="190"/>
                      <a:pt x="0" y="211"/>
                      <a:pt x="13" y="224"/>
                    </a:cubicBezTo>
                    <a:cubicBezTo>
                      <a:pt x="66" y="277"/>
                      <a:pt x="66" y="277"/>
                      <a:pt x="66" y="277"/>
                    </a:cubicBezTo>
                    <a:cubicBezTo>
                      <a:pt x="67" y="278"/>
                      <a:pt x="69" y="279"/>
                      <a:pt x="71" y="279"/>
                    </a:cubicBezTo>
                    <a:cubicBezTo>
                      <a:pt x="72" y="282"/>
                      <a:pt x="73" y="284"/>
                      <a:pt x="76" y="286"/>
                    </a:cubicBezTo>
                    <a:cubicBezTo>
                      <a:pt x="79" y="290"/>
                      <a:pt x="83" y="292"/>
                      <a:pt x="88" y="292"/>
                    </a:cubicBezTo>
                    <a:cubicBezTo>
                      <a:pt x="88" y="297"/>
                      <a:pt x="90" y="301"/>
                      <a:pt x="94" y="304"/>
                    </a:cubicBezTo>
                    <a:cubicBezTo>
                      <a:pt x="96" y="307"/>
                      <a:pt x="99" y="308"/>
                      <a:pt x="101" y="309"/>
                    </a:cubicBezTo>
                    <a:cubicBezTo>
                      <a:pt x="102" y="311"/>
                      <a:pt x="102" y="313"/>
                      <a:pt x="104" y="314"/>
                    </a:cubicBezTo>
                    <a:cubicBezTo>
                      <a:pt x="797" y="1008"/>
                      <a:pt x="797" y="1008"/>
                      <a:pt x="797" y="1008"/>
                    </a:cubicBezTo>
                    <a:cubicBezTo>
                      <a:pt x="797" y="1008"/>
                      <a:pt x="798" y="1008"/>
                      <a:pt x="798" y="1009"/>
                    </a:cubicBezTo>
                    <a:cubicBezTo>
                      <a:pt x="800" y="1011"/>
                      <a:pt x="802" y="1012"/>
                      <a:pt x="804" y="1013"/>
                    </a:cubicBezTo>
                    <a:cubicBezTo>
                      <a:pt x="1028" y="1037"/>
                      <a:pt x="1028" y="1037"/>
                      <a:pt x="1028" y="1037"/>
                    </a:cubicBezTo>
                    <a:cubicBezTo>
                      <a:pt x="1029" y="1037"/>
                      <a:pt x="1030" y="1037"/>
                      <a:pt x="1031" y="1037"/>
                    </a:cubicBezTo>
                    <a:cubicBezTo>
                      <a:pt x="1031" y="1037"/>
                      <a:pt x="1031" y="1037"/>
                      <a:pt x="1032" y="1037"/>
                    </a:cubicBezTo>
                    <a:cubicBezTo>
                      <a:pt x="1033" y="1036"/>
                      <a:pt x="1034" y="1036"/>
                      <a:pt x="1035" y="1035"/>
                    </a:cubicBezTo>
                    <a:cubicBezTo>
                      <a:pt x="1036" y="1034"/>
                      <a:pt x="1036" y="1033"/>
                      <a:pt x="1037" y="1032"/>
                    </a:cubicBezTo>
                    <a:cubicBezTo>
                      <a:pt x="1037" y="1031"/>
                      <a:pt x="1037" y="1031"/>
                      <a:pt x="1037" y="1031"/>
                    </a:cubicBezTo>
                    <a:cubicBezTo>
                      <a:pt x="1037" y="1030"/>
                      <a:pt x="1037" y="1029"/>
                      <a:pt x="1037" y="1028"/>
                    </a:cubicBezTo>
                    <a:cubicBezTo>
                      <a:pt x="1013" y="804"/>
                      <a:pt x="1013" y="804"/>
                      <a:pt x="1013" y="804"/>
                    </a:cubicBezTo>
                    <a:cubicBezTo>
                      <a:pt x="1012" y="802"/>
                      <a:pt x="1011" y="800"/>
                      <a:pt x="1009" y="798"/>
                    </a:cubicBezTo>
                    <a:cubicBezTo>
                      <a:pt x="1008" y="798"/>
                      <a:pt x="1008" y="797"/>
                      <a:pt x="1008" y="797"/>
                    </a:cubicBezTo>
                    <a:cubicBezTo>
                      <a:pt x="315" y="104"/>
                      <a:pt x="315" y="104"/>
                      <a:pt x="315" y="104"/>
                    </a:cubicBezTo>
                    <a:cubicBezTo>
                      <a:pt x="313" y="102"/>
                      <a:pt x="311" y="102"/>
                      <a:pt x="309" y="102"/>
                    </a:cubicBezTo>
                    <a:cubicBezTo>
                      <a:pt x="308" y="99"/>
                      <a:pt x="307" y="96"/>
                      <a:pt x="304" y="94"/>
                    </a:cubicBezTo>
                    <a:cubicBezTo>
                      <a:pt x="301" y="90"/>
                      <a:pt x="297" y="88"/>
                      <a:pt x="292" y="88"/>
                    </a:cubicBezTo>
                    <a:cubicBezTo>
                      <a:pt x="292" y="83"/>
                      <a:pt x="290" y="79"/>
                      <a:pt x="286" y="76"/>
                    </a:cubicBezTo>
                    <a:cubicBezTo>
                      <a:pt x="284" y="73"/>
                      <a:pt x="282" y="72"/>
                      <a:pt x="279" y="71"/>
                    </a:cubicBezTo>
                    <a:cubicBezTo>
                      <a:pt x="279" y="69"/>
                      <a:pt x="278" y="67"/>
                      <a:pt x="277" y="66"/>
                    </a:cubicBezTo>
                    <a:lnTo>
                      <a:pt x="224" y="13"/>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6" name="Freeform 35"/>
              <p:cNvSpPr/>
              <p:nvPr/>
            </p:nvSpPr>
            <p:spPr bwMode="auto">
              <a:xfrm>
                <a:off x="639304" y="3465513"/>
                <a:ext cx="801688" cy="815975"/>
              </a:xfrm>
              <a:custGeom>
                <a:avLst/>
                <a:gdLst>
                  <a:gd name="T0" fmla="*/ 0 w 689"/>
                  <a:gd name="T1" fmla="*/ 18 h 701"/>
                  <a:gd name="T2" fmla="*/ 19 w 689"/>
                  <a:gd name="T3" fmla="*/ 0 h 701"/>
                  <a:gd name="T4" fmla="*/ 679 w 689"/>
                  <a:gd name="T5" fmla="*/ 660 h 701"/>
                  <a:gd name="T6" fmla="*/ 679 w 689"/>
                  <a:gd name="T7" fmla="*/ 660 h 701"/>
                  <a:gd name="T8" fmla="*/ 684 w 689"/>
                  <a:gd name="T9" fmla="*/ 701 h 701"/>
                  <a:gd name="T10" fmla="*/ 0 w 689"/>
                  <a:gd name="T11" fmla="*/ 18 h 701"/>
                </a:gdLst>
                <a:ahLst/>
                <a:cxnLst>
                  <a:cxn ang="0">
                    <a:pos x="T0" y="T1"/>
                  </a:cxn>
                  <a:cxn ang="0">
                    <a:pos x="T2" y="T3"/>
                  </a:cxn>
                  <a:cxn ang="0">
                    <a:pos x="T4" y="T5"/>
                  </a:cxn>
                  <a:cxn ang="0">
                    <a:pos x="T6" y="T7"/>
                  </a:cxn>
                  <a:cxn ang="0">
                    <a:pos x="T8" y="T9"/>
                  </a:cxn>
                  <a:cxn ang="0">
                    <a:pos x="T10" y="T11"/>
                  </a:cxn>
                </a:cxnLst>
                <a:rect l="0" t="0" r="r" b="b"/>
                <a:pathLst>
                  <a:path w="689" h="701">
                    <a:moveTo>
                      <a:pt x="0" y="18"/>
                    </a:moveTo>
                    <a:cubicBezTo>
                      <a:pt x="19" y="0"/>
                      <a:pt x="19" y="0"/>
                      <a:pt x="19" y="0"/>
                    </a:cubicBezTo>
                    <a:cubicBezTo>
                      <a:pt x="679" y="660"/>
                      <a:pt x="679" y="660"/>
                      <a:pt x="679" y="660"/>
                    </a:cubicBezTo>
                    <a:cubicBezTo>
                      <a:pt x="679" y="660"/>
                      <a:pt x="679" y="660"/>
                      <a:pt x="679" y="660"/>
                    </a:cubicBezTo>
                    <a:cubicBezTo>
                      <a:pt x="688" y="672"/>
                      <a:pt x="689" y="688"/>
                      <a:pt x="684" y="701"/>
                    </a:cubicBezTo>
                    <a:lnTo>
                      <a:pt x="0" y="18"/>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7" name="Freeform 36"/>
              <p:cNvSpPr/>
              <p:nvPr/>
            </p:nvSpPr>
            <p:spPr bwMode="auto">
              <a:xfrm>
                <a:off x="674229" y="3382963"/>
                <a:ext cx="852488" cy="852488"/>
              </a:xfrm>
              <a:custGeom>
                <a:avLst/>
                <a:gdLst>
                  <a:gd name="T0" fmla="*/ 659 w 732"/>
                  <a:gd name="T1" fmla="*/ 719 h 732"/>
                  <a:gd name="T2" fmla="*/ 0 w 732"/>
                  <a:gd name="T3" fmla="*/ 59 h 732"/>
                  <a:gd name="T4" fmla="*/ 59 w 732"/>
                  <a:gd name="T5" fmla="*/ 0 h 732"/>
                  <a:gd name="T6" fmla="*/ 719 w 732"/>
                  <a:gd name="T7" fmla="*/ 660 h 732"/>
                  <a:gd name="T8" fmla="*/ 715 w 732"/>
                  <a:gd name="T9" fmla="*/ 715 h 732"/>
                  <a:gd name="T10" fmla="*/ 660 w 732"/>
                  <a:gd name="T11" fmla="*/ 719 h 732"/>
                  <a:gd name="T12" fmla="*/ 659 w 732"/>
                  <a:gd name="T13" fmla="*/ 71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659" y="719"/>
                    </a:moveTo>
                    <a:cubicBezTo>
                      <a:pt x="0" y="59"/>
                      <a:pt x="0" y="59"/>
                      <a:pt x="0" y="59"/>
                    </a:cubicBezTo>
                    <a:cubicBezTo>
                      <a:pt x="59" y="0"/>
                      <a:pt x="59" y="0"/>
                      <a:pt x="59" y="0"/>
                    </a:cubicBezTo>
                    <a:cubicBezTo>
                      <a:pt x="719" y="660"/>
                      <a:pt x="719" y="660"/>
                      <a:pt x="719" y="660"/>
                    </a:cubicBezTo>
                    <a:cubicBezTo>
                      <a:pt x="732" y="677"/>
                      <a:pt x="730" y="700"/>
                      <a:pt x="715" y="715"/>
                    </a:cubicBezTo>
                    <a:cubicBezTo>
                      <a:pt x="700" y="730"/>
                      <a:pt x="676" y="732"/>
                      <a:pt x="660" y="719"/>
                    </a:cubicBezTo>
                    <a:cubicBezTo>
                      <a:pt x="660" y="719"/>
                      <a:pt x="660" y="719"/>
                      <a:pt x="659" y="71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8" name="Freeform 37"/>
              <p:cNvSpPr/>
              <p:nvPr/>
            </p:nvSpPr>
            <p:spPr bwMode="auto">
              <a:xfrm>
                <a:off x="755192" y="3300413"/>
                <a:ext cx="852488" cy="852488"/>
              </a:xfrm>
              <a:custGeom>
                <a:avLst/>
                <a:gdLst>
                  <a:gd name="T0" fmla="*/ 0 w 732"/>
                  <a:gd name="T1" fmla="*/ 59 h 732"/>
                  <a:gd name="T2" fmla="*/ 60 w 732"/>
                  <a:gd name="T3" fmla="*/ 0 h 732"/>
                  <a:gd name="T4" fmla="*/ 718 w 732"/>
                  <a:gd name="T5" fmla="*/ 659 h 732"/>
                  <a:gd name="T6" fmla="*/ 719 w 732"/>
                  <a:gd name="T7" fmla="*/ 660 h 732"/>
                  <a:gd name="T8" fmla="*/ 715 w 732"/>
                  <a:gd name="T9" fmla="*/ 715 h 732"/>
                  <a:gd name="T10" fmla="*/ 660 w 732"/>
                  <a:gd name="T11" fmla="*/ 719 h 732"/>
                  <a:gd name="T12" fmla="*/ 0 w 732"/>
                  <a:gd name="T13" fmla="*/ 5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0" y="59"/>
                    </a:moveTo>
                    <a:cubicBezTo>
                      <a:pt x="60" y="0"/>
                      <a:pt x="60" y="0"/>
                      <a:pt x="60" y="0"/>
                    </a:cubicBezTo>
                    <a:cubicBezTo>
                      <a:pt x="718" y="659"/>
                      <a:pt x="718" y="659"/>
                      <a:pt x="718" y="659"/>
                    </a:cubicBezTo>
                    <a:cubicBezTo>
                      <a:pt x="719" y="659"/>
                      <a:pt x="719" y="659"/>
                      <a:pt x="719" y="660"/>
                    </a:cubicBezTo>
                    <a:cubicBezTo>
                      <a:pt x="732" y="676"/>
                      <a:pt x="730" y="700"/>
                      <a:pt x="715" y="715"/>
                    </a:cubicBezTo>
                    <a:cubicBezTo>
                      <a:pt x="700" y="730"/>
                      <a:pt x="677" y="732"/>
                      <a:pt x="660" y="719"/>
                    </a:cubicBezTo>
                    <a:lnTo>
                      <a:pt x="0" y="59"/>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9" name="Freeform 38"/>
              <p:cNvSpPr/>
              <p:nvPr/>
            </p:nvSpPr>
            <p:spPr bwMode="auto">
              <a:xfrm>
                <a:off x="837742" y="3265488"/>
                <a:ext cx="817563" cy="803275"/>
              </a:xfrm>
              <a:custGeom>
                <a:avLst/>
                <a:gdLst>
                  <a:gd name="T0" fmla="*/ 660 w 701"/>
                  <a:gd name="T1" fmla="*/ 679 h 689"/>
                  <a:gd name="T2" fmla="*/ 0 w 701"/>
                  <a:gd name="T3" fmla="*/ 19 h 689"/>
                  <a:gd name="T4" fmla="*/ 18 w 701"/>
                  <a:gd name="T5" fmla="*/ 0 h 689"/>
                  <a:gd name="T6" fmla="*/ 701 w 701"/>
                  <a:gd name="T7" fmla="*/ 684 h 689"/>
                  <a:gd name="T8" fmla="*/ 660 w 701"/>
                  <a:gd name="T9" fmla="*/ 680 h 689"/>
                  <a:gd name="T10" fmla="*/ 660 w 701"/>
                  <a:gd name="T11" fmla="*/ 679 h 689"/>
                </a:gdLst>
                <a:ahLst/>
                <a:cxnLst>
                  <a:cxn ang="0">
                    <a:pos x="T0" y="T1"/>
                  </a:cxn>
                  <a:cxn ang="0">
                    <a:pos x="T2" y="T3"/>
                  </a:cxn>
                  <a:cxn ang="0">
                    <a:pos x="T4" y="T5"/>
                  </a:cxn>
                  <a:cxn ang="0">
                    <a:pos x="T6" y="T7"/>
                  </a:cxn>
                  <a:cxn ang="0">
                    <a:pos x="T8" y="T9"/>
                  </a:cxn>
                  <a:cxn ang="0">
                    <a:pos x="T10" y="T11"/>
                  </a:cxn>
                </a:cxnLst>
                <a:rect l="0" t="0" r="r" b="b"/>
                <a:pathLst>
                  <a:path w="701" h="689">
                    <a:moveTo>
                      <a:pt x="660" y="679"/>
                    </a:moveTo>
                    <a:cubicBezTo>
                      <a:pt x="0" y="19"/>
                      <a:pt x="0" y="19"/>
                      <a:pt x="0" y="19"/>
                    </a:cubicBezTo>
                    <a:cubicBezTo>
                      <a:pt x="18" y="0"/>
                      <a:pt x="18" y="0"/>
                      <a:pt x="18" y="0"/>
                    </a:cubicBezTo>
                    <a:cubicBezTo>
                      <a:pt x="701" y="684"/>
                      <a:pt x="701" y="684"/>
                      <a:pt x="701" y="684"/>
                    </a:cubicBezTo>
                    <a:cubicBezTo>
                      <a:pt x="688" y="689"/>
                      <a:pt x="672" y="688"/>
                      <a:pt x="660" y="680"/>
                    </a:cubicBezTo>
                    <a:cubicBezTo>
                      <a:pt x="660" y="679"/>
                      <a:pt x="660" y="679"/>
                      <a:pt x="660" y="67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0" name="Freeform 39"/>
              <p:cNvSpPr/>
              <p:nvPr/>
            </p:nvSpPr>
            <p:spPr bwMode="auto">
              <a:xfrm>
                <a:off x="618667" y="3246438"/>
                <a:ext cx="223838" cy="223838"/>
              </a:xfrm>
              <a:custGeom>
                <a:avLst/>
                <a:gdLst>
                  <a:gd name="T0" fmla="*/ 190 w 192"/>
                  <a:gd name="T1" fmla="*/ 2 h 192"/>
                  <a:gd name="T2" fmla="*/ 191 w 192"/>
                  <a:gd name="T3" fmla="*/ 9 h 192"/>
                  <a:gd name="T4" fmla="*/ 9 w 192"/>
                  <a:gd name="T5" fmla="*/ 191 h 192"/>
                  <a:gd name="T6" fmla="*/ 2 w 192"/>
                  <a:gd name="T7" fmla="*/ 190 h 192"/>
                  <a:gd name="T8" fmla="*/ 2 w 192"/>
                  <a:gd name="T9" fmla="*/ 184 h 192"/>
                  <a:gd name="T10" fmla="*/ 184 w 192"/>
                  <a:gd name="T11" fmla="*/ 2 h 192"/>
                  <a:gd name="T12" fmla="*/ 190 w 192"/>
                  <a:gd name="T13" fmla="*/ 2 h 192"/>
                </a:gdLst>
                <a:ahLst/>
                <a:cxnLst>
                  <a:cxn ang="0">
                    <a:pos x="T0" y="T1"/>
                  </a:cxn>
                  <a:cxn ang="0">
                    <a:pos x="T2" y="T3"/>
                  </a:cxn>
                  <a:cxn ang="0">
                    <a:pos x="T4" y="T5"/>
                  </a:cxn>
                  <a:cxn ang="0">
                    <a:pos x="T6" y="T7"/>
                  </a:cxn>
                  <a:cxn ang="0">
                    <a:pos x="T8" y="T9"/>
                  </a:cxn>
                  <a:cxn ang="0">
                    <a:pos x="T10" y="T11"/>
                  </a:cxn>
                  <a:cxn ang="0">
                    <a:pos x="T12" y="T13"/>
                  </a:cxn>
                </a:cxnLst>
                <a:rect l="0" t="0" r="r" b="b"/>
                <a:pathLst>
                  <a:path w="192" h="192">
                    <a:moveTo>
                      <a:pt x="190" y="2"/>
                    </a:moveTo>
                    <a:cubicBezTo>
                      <a:pt x="192" y="4"/>
                      <a:pt x="192" y="7"/>
                      <a:pt x="191" y="9"/>
                    </a:cubicBezTo>
                    <a:cubicBezTo>
                      <a:pt x="9" y="191"/>
                      <a:pt x="9" y="191"/>
                      <a:pt x="9" y="191"/>
                    </a:cubicBezTo>
                    <a:cubicBezTo>
                      <a:pt x="7" y="192"/>
                      <a:pt x="4" y="192"/>
                      <a:pt x="2" y="190"/>
                    </a:cubicBezTo>
                    <a:cubicBezTo>
                      <a:pt x="0" y="188"/>
                      <a:pt x="0" y="185"/>
                      <a:pt x="2" y="184"/>
                    </a:cubicBezTo>
                    <a:cubicBezTo>
                      <a:pt x="184" y="2"/>
                      <a:pt x="184" y="2"/>
                      <a:pt x="184" y="2"/>
                    </a:cubicBezTo>
                    <a:cubicBezTo>
                      <a:pt x="185" y="0"/>
                      <a:pt x="188" y="0"/>
                      <a:pt x="190" y="2"/>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1" name="Freeform 40"/>
              <p:cNvSpPr/>
              <p:nvPr/>
            </p:nvSpPr>
            <p:spPr bwMode="auto">
              <a:xfrm>
                <a:off x="598029" y="3224213"/>
                <a:ext cx="223838" cy="223838"/>
              </a:xfrm>
              <a:custGeom>
                <a:avLst/>
                <a:gdLst>
                  <a:gd name="T0" fmla="*/ 8 w 192"/>
                  <a:gd name="T1" fmla="*/ 190 h 192"/>
                  <a:gd name="T2" fmla="*/ 2 w 192"/>
                  <a:gd name="T3" fmla="*/ 190 h 192"/>
                  <a:gd name="T4" fmla="*/ 0 w 192"/>
                  <a:gd name="T5" fmla="*/ 187 h 192"/>
                  <a:gd name="T6" fmla="*/ 1 w 192"/>
                  <a:gd name="T7" fmla="*/ 183 h 192"/>
                  <a:gd name="T8" fmla="*/ 183 w 192"/>
                  <a:gd name="T9" fmla="*/ 1 h 192"/>
                  <a:gd name="T10" fmla="*/ 190 w 192"/>
                  <a:gd name="T11" fmla="*/ 2 h 192"/>
                  <a:gd name="T12" fmla="*/ 190 w 192"/>
                  <a:gd name="T13" fmla="*/ 8 h 192"/>
                  <a:gd name="T14" fmla="*/ 8 w 192"/>
                  <a:gd name="T15" fmla="*/ 190 h 1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92">
                    <a:moveTo>
                      <a:pt x="8" y="190"/>
                    </a:moveTo>
                    <a:cubicBezTo>
                      <a:pt x="7" y="192"/>
                      <a:pt x="4" y="192"/>
                      <a:pt x="2" y="190"/>
                    </a:cubicBezTo>
                    <a:cubicBezTo>
                      <a:pt x="1" y="189"/>
                      <a:pt x="0" y="188"/>
                      <a:pt x="0" y="187"/>
                    </a:cubicBezTo>
                    <a:cubicBezTo>
                      <a:pt x="0" y="186"/>
                      <a:pt x="0" y="185"/>
                      <a:pt x="1" y="183"/>
                    </a:cubicBezTo>
                    <a:cubicBezTo>
                      <a:pt x="183" y="1"/>
                      <a:pt x="183" y="1"/>
                      <a:pt x="183" y="1"/>
                    </a:cubicBezTo>
                    <a:cubicBezTo>
                      <a:pt x="185" y="0"/>
                      <a:pt x="188" y="0"/>
                      <a:pt x="190" y="2"/>
                    </a:cubicBezTo>
                    <a:cubicBezTo>
                      <a:pt x="192" y="4"/>
                      <a:pt x="192" y="7"/>
                      <a:pt x="190" y="8"/>
                    </a:cubicBezTo>
                    <a:lnTo>
                      <a:pt x="8" y="190"/>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2" name="Freeform 41"/>
              <p:cNvSpPr/>
              <p:nvPr/>
            </p:nvSpPr>
            <p:spPr bwMode="auto">
              <a:xfrm>
                <a:off x="518654" y="3146425"/>
                <a:ext cx="282575" cy="282575"/>
              </a:xfrm>
              <a:custGeom>
                <a:avLst/>
                <a:gdLst>
                  <a:gd name="T0" fmla="*/ 7 w 243"/>
                  <a:gd name="T1" fmla="*/ 196 h 243"/>
                  <a:gd name="T2" fmla="*/ 7 w 243"/>
                  <a:gd name="T3" fmla="*/ 171 h 243"/>
                  <a:gd name="T4" fmla="*/ 171 w 243"/>
                  <a:gd name="T5" fmla="*/ 7 h 243"/>
                  <a:gd name="T6" fmla="*/ 196 w 243"/>
                  <a:gd name="T7" fmla="*/ 7 h 243"/>
                  <a:gd name="T8" fmla="*/ 243 w 243"/>
                  <a:gd name="T9" fmla="*/ 55 h 243"/>
                  <a:gd name="T10" fmla="*/ 54 w 243"/>
                  <a:gd name="T11" fmla="*/ 243 h 243"/>
                  <a:gd name="T12" fmla="*/ 7 w 243"/>
                  <a:gd name="T13" fmla="*/ 196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7" y="196"/>
                    </a:moveTo>
                    <a:cubicBezTo>
                      <a:pt x="0" y="189"/>
                      <a:pt x="0" y="178"/>
                      <a:pt x="7" y="171"/>
                    </a:cubicBezTo>
                    <a:cubicBezTo>
                      <a:pt x="171" y="7"/>
                      <a:pt x="171" y="7"/>
                      <a:pt x="171" y="7"/>
                    </a:cubicBezTo>
                    <a:cubicBezTo>
                      <a:pt x="178" y="0"/>
                      <a:pt x="189" y="0"/>
                      <a:pt x="196" y="7"/>
                    </a:cubicBezTo>
                    <a:cubicBezTo>
                      <a:pt x="243" y="55"/>
                      <a:pt x="243" y="55"/>
                      <a:pt x="243" y="55"/>
                    </a:cubicBezTo>
                    <a:cubicBezTo>
                      <a:pt x="54" y="243"/>
                      <a:pt x="54" y="243"/>
                      <a:pt x="54" y="243"/>
                    </a:cubicBezTo>
                    <a:lnTo>
                      <a:pt x="7" y="196"/>
                    </a:lnTo>
                    <a:close/>
                  </a:path>
                </a:pathLst>
              </a:custGeom>
              <a:solidFill>
                <a:srgbClr val="EF5B4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3" name="Freeform 42"/>
              <p:cNvSpPr/>
              <p:nvPr/>
            </p:nvSpPr>
            <p:spPr bwMode="auto">
              <a:xfrm>
                <a:off x="1607679" y="4235450"/>
                <a:ext cx="79375" cy="79375"/>
              </a:xfrm>
              <a:custGeom>
                <a:avLst/>
                <a:gdLst>
                  <a:gd name="T0" fmla="*/ 68 w 68"/>
                  <a:gd name="T1" fmla="*/ 68 h 68"/>
                  <a:gd name="T2" fmla="*/ 0 w 68"/>
                  <a:gd name="T3" fmla="*/ 60 h 68"/>
                  <a:gd name="T4" fmla="*/ 60 w 68"/>
                  <a:gd name="T5" fmla="*/ 0 h 68"/>
                  <a:gd name="T6" fmla="*/ 68 w 68"/>
                  <a:gd name="T7" fmla="*/ 68 h 68"/>
                </a:gdLst>
                <a:ahLst/>
                <a:cxnLst>
                  <a:cxn ang="0">
                    <a:pos x="T0" y="T1"/>
                  </a:cxn>
                  <a:cxn ang="0">
                    <a:pos x="T2" y="T3"/>
                  </a:cxn>
                  <a:cxn ang="0">
                    <a:pos x="T4" y="T5"/>
                  </a:cxn>
                  <a:cxn ang="0">
                    <a:pos x="T6" y="T7"/>
                  </a:cxn>
                </a:cxnLst>
                <a:rect l="0" t="0" r="r" b="b"/>
                <a:pathLst>
                  <a:path w="68" h="68">
                    <a:moveTo>
                      <a:pt x="68" y="68"/>
                    </a:moveTo>
                    <a:cubicBezTo>
                      <a:pt x="0" y="60"/>
                      <a:pt x="0" y="60"/>
                      <a:pt x="0" y="60"/>
                    </a:cubicBezTo>
                    <a:cubicBezTo>
                      <a:pt x="15" y="36"/>
                      <a:pt x="36" y="15"/>
                      <a:pt x="60" y="0"/>
                    </a:cubicBezTo>
                    <a:lnTo>
                      <a:pt x="68" y="68"/>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4" name="Freeform 43"/>
              <p:cNvSpPr/>
              <p:nvPr/>
            </p:nvSpPr>
            <p:spPr bwMode="auto">
              <a:xfrm>
                <a:off x="1452104" y="4078288"/>
                <a:ext cx="223838" cy="225425"/>
              </a:xfrm>
              <a:custGeom>
                <a:avLst/>
                <a:gdLst>
                  <a:gd name="T0" fmla="*/ 193 w 193"/>
                  <a:gd name="T1" fmla="*/ 117 h 193"/>
                  <a:gd name="T2" fmla="*/ 117 w 193"/>
                  <a:gd name="T3" fmla="*/ 193 h 193"/>
                  <a:gd name="T4" fmla="*/ 0 w 193"/>
                  <a:gd name="T5" fmla="*/ 180 h 193"/>
                  <a:gd name="T6" fmla="*/ 3 w 193"/>
                  <a:gd name="T7" fmla="*/ 144 h 193"/>
                  <a:gd name="T8" fmla="*/ 58 w 193"/>
                  <a:gd name="T9" fmla="*/ 128 h 193"/>
                  <a:gd name="T10" fmla="*/ 74 w 193"/>
                  <a:gd name="T11" fmla="*/ 74 h 193"/>
                  <a:gd name="T12" fmla="*/ 128 w 193"/>
                  <a:gd name="T13" fmla="*/ 58 h 193"/>
                  <a:gd name="T14" fmla="*/ 144 w 193"/>
                  <a:gd name="T15" fmla="*/ 3 h 193"/>
                  <a:gd name="T16" fmla="*/ 180 w 193"/>
                  <a:gd name="T17" fmla="*/ 0 h 193"/>
                  <a:gd name="T18" fmla="*/ 193 w 193"/>
                  <a:gd name="T19"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193" y="117"/>
                    </a:moveTo>
                    <a:cubicBezTo>
                      <a:pt x="161" y="135"/>
                      <a:pt x="135" y="161"/>
                      <a:pt x="117" y="193"/>
                    </a:cubicBezTo>
                    <a:cubicBezTo>
                      <a:pt x="0" y="180"/>
                      <a:pt x="0" y="180"/>
                      <a:pt x="0" y="180"/>
                    </a:cubicBezTo>
                    <a:cubicBezTo>
                      <a:pt x="5" y="169"/>
                      <a:pt x="6" y="156"/>
                      <a:pt x="3" y="144"/>
                    </a:cubicBezTo>
                    <a:cubicBezTo>
                      <a:pt x="22" y="148"/>
                      <a:pt x="43" y="143"/>
                      <a:pt x="58" y="128"/>
                    </a:cubicBezTo>
                    <a:cubicBezTo>
                      <a:pt x="73" y="113"/>
                      <a:pt x="78" y="93"/>
                      <a:pt x="74" y="74"/>
                    </a:cubicBezTo>
                    <a:cubicBezTo>
                      <a:pt x="93" y="78"/>
                      <a:pt x="113" y="73"/>
                      <a:pt x="128" y="58"/>
                    </a:cubicBezTo>
                    <a:cubicBezTo>
                      <a:pt x="143" y="43"/>
                      <a:pt x="148" y="22"/>
                      <a:pt x="144" y="3"/>
                    </a:cubicBezTo>
                    <a:cubicBezTo>
                      <a:pt x="156" y="6"/>
                      <a:pt x="169" y="5"/>
                      <a:pt x="180" y="0"/>
                    </a:cubicBezTo>
                    <a:lnTo>
                      <a:pt x="193" y="117"/>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grpSp>
        <p:sp>
          <p:nvSpPr>
            <p:cNvPr id="117" name="椭圆 116"/>
            <p:cNvSpPr/>
            <p:nvPr/>
          </p:nvSpPr>
          <p:spPr>
            <a:xfrm>
              <a:off x="915474" y="1667984"/>
              <a:ext cx="1845933" cy="184593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686965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20"/>
                                        </p:tgtEl>
                                        <p:attrNameLst>
                                          <p:attrName>style.visibility</p:attrName>
                                        </p:attrNameLst>
                                      </p:cBhvr>
                                      <p:to>
                                        <p:strVal val="visible"/>
                                      </p:to>
                                    </p:set>
                                    <p:animScale>
                                      <p:cBhvr>
                                        <p:cTn id="7" dur="1000" decel="50000" fill="hold">
                                          <p:stCondLst>
                                            <p:cond delay="0"/>
                                          </p:stCondLst>
                                        </p:cTn>
                                        <p:tgtEl>
                                          <p:spTgt spid="1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0"/>
                                        </p:tgtEl>
                                        <p:attrNameLst>
                                          <p:attrName>ppt_x</p:attrName>
                                          <p:attrName>ppt_y</p:attrName>
                                        </p:attrNameLst>
                                      </p:cBhvr>
                                    </p:animMotion>
                                    <p:animEffect transition="in" filter="fade">
                                      <p:cBhvr>
                                        <p:cTn id="9" dur="1000"/>
                                        <p:tgtEl>
                                          <p:spTgt spid="120"/>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wipe(left)">
                                      <p:cBhvr>
                                        <p:cTn id="13" dur="500"/>
                                        <p:tgtEl>
                                          <p:spTgt spid="69"/>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8" name="Freeform 10"/>
          <p:cNvSpPr>
            <a:spLocks noEditPoints="1"/>
          </p:cNvSpPr>
          <p:nvPr/>
        </p:nvSpPr>
        <p:spPr bwMode="auto">
          <a:xfrm flipH="1">
            <a:off x="5312780" y="1934708"/>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Freeform 11"/>
          <p:cNvSpPr>
            <a:spLocks noEditPoints="1"/>
          </p:cNvSpPr>
          <p:nvPr/>
        </p:nvSpPr>
        <p:spPr bwMode="auto">
          <a:xfrm flipH="1">
            <a:off x="7125705" y="2831199"/>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Freeform 12"/>
          <p:cNvSpPr>
            <a:spLocks noEditPoints="1"/>
          </p:cNvSpPr>
          <p:nvPr/>
        </p:nvSpPr>
        <p:spPr bwMode="auto">
          <a:xfrm flipH="1">
            <a:off x="5312780" y="3726031"/>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Freeform 13"/>
          <p:cNvSpPr>
            <a:spLocks noEditPoints="1"/>
          </p:cNvSpPr>
          <p:nvPr/>
        </p:nvSpPr>
        <p:spPr bwMode="auto">
          <a:xfrm flipH="1">
            <a:off x="7125705" y="4598668"/>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Freeform 14"/>
          <p:cNvSpPr>
            <a:spLocks noEditPoints="1"/>
          </p:cNvSpPr>
          <p:nvPr/>
        </p:nvSpPr>
        <p:spPr bwMode="auto">
          <a:xfrm flipH="1">
            <a:off x="5312780" y="5631764"/>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582655" y="1574345"/>
            <a:ext cx="1066800" cy="1058863"/>
            <a:chOff x="5582655" y="1574345"/>
            <a:chExt cx="1066800" cy="1058863"/>
          </a:xfrm>
        </p:grpSpPr>
        <p:sp>
          <p:nvSpPr>
            <p:cNvPr id="8" name="Oval 5"/>
            <p:cNvSpPr>
              <a:spLocks noChangeArrowheads="1"/>
            </p:cNvSpPr>
            <p:nvPr/>
          </p:nvSpPr>
          <p:spPr bwMode="auto">
            <a:xfrm>
              <a:off x="5582655" y="1574345"/>
              <a:ext cx="1066800" cy="1058863"/>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TextBox 20"/>
            <p:cNvSpPr txBox="1">
              <a:spLocks noChangeArrowheads="1"/>
            </p:cNvSpPr>
            <p:nvPr/>
          </p:nvSpPr>
          <p:spPr bwMode="auto">
            <a:xfrm flipH="1">
              <a:off x="5750930" y="1744262"/>
              <a:ext cx="755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01</a:t>
              </a:r>
            </a:p>
          </p:txBody>
        </p:sp>
      </p:grpSp>
      <p:grpSp>
        <p:nvGrpSpPr>
          <p:cNvPr id="3" name="组合 2"/>
          <p:cNvGrpSpPr/>
          <p:nvPr/>
        </p:nvGrpSpPr>
        <p:grpSpPr>
          <a:xfrm>
            <a:off x="6036680" y="2439087"/>
            <a:ext cx="1066800" cy="1058862"/>
            <a:chOff x="6036680" y="2439087"/>
            <a:chExt cx="1066800" cy="1058862"/>
          </a:xfrm>
        </p:grpSpPr>
        <p:sp>
          <p:nvSpPr>
            <p:cNvPr id="10" name="Oval 6"/>
            <p:cNvSpPr>
              <a:spLocks noChangeArrowheads="1"/>
            </p:cNvSpPr>
            <p:nvPr/>
          </p:nvSpPr>
          <p:spPr bwMode="auto">
            <a:xfrm>
              <a:off x="6036680" y="2439087"/>
              <a:ext cx="1066800" cy="1058862"/>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TextBox 21"/>
            <p:cNvSpPr txBox="1">
              <a:spLocks noChangeArrowheads="1"/>
            </p:cNvSpPr>
            <p:nvPr/>
          </p:nvSpPr>
          <p:spPr bwMode="auto">
            <a:xfrm flipH="1">
              <a:off x="6212243" y="2630882"/>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02</a:t>
              </a:r>
            </a:p>
          </p:txBody>
        </p:sp>
      </p:grpSp>
      <p:grpSp>
        <p:nvGrpSpPr>
          <p:cNvPr id="4" name="组合 3"/>
          <p:cNvGrpSpPr/>
          <p:nvPr/>
        </p:nvGrpSpPr>
        <p:grpSpPr>
          <a:xfrm>
            <a:off x="5582655" y="3306931"/>
            <a:ext cx="1066800" cy="1058862"/>
            <a:chOff x="5582655" y="3306931"/>
            <a:chExt cx="1066800" cy="1058862"/>
          </a:xfrm>
        </p:grpSpPr>
        <p:sp>
          <p:nvSpPr>
            <p:cNvPr id="15" name="Oval 7"/>
            <p:cNvSpPr>
              <a:spLocks noChangeArrowheads="1"/>
            </p:cNvSpPr>
            <p:nvPr/>
          </p:nvSpPr>
          <p:spPr bwMode="auto">
            <a:xfrm>
              <a:off x="5582655" y="3306931"/>
              <a:ext cx="1066800" cy="1058862"/>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22"/>
            <p:cNvSpPr txBox="1">
              <a:spLocks noChangeArrowheads="1"/>
            </p:cNvSpPr>
            <p:nvPr/>
          </p:nvSpPr>
          <p:spPr bwMode="auto">
            <a:xfrm flipH="1">
              <a:off x="5734958" y="3507130"/>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03</a:t>
              </a:r>
            </a:p>
          </p:txBody>
        </p:sp>
      </p:grpSp>
      <p:grpSp>
        <p:nvGrpSpPr>
          <p:cNvPr id="5" name="组合 4"/>
          <p:cNvGrpSpPr/>
          <p:nvPr/>
        </p:nvGrpSpPr>
        <p:grpSpPr>
          <a:xfrm>
            <a:off x="6036680" y="4192269"/>
            <a:ext cx="1066800" cy="1058863"/>
            <a:chOff x="6036680" y="4192269"/>
            <a:chExt cx="1066800" cy="1058863"/>
          </a:xfrm>
        </p:grpSpPr>
        <p:sp>
          <p:nvSpPr>
            <p:cNvPr id="16" name="Oval 8"/>
            <p:cNvSpPr>
              <a:spLocks noChangeArrowheads="1"/>
            </p:cNvSpPr>
            <p:nvPr/>
          </p:nvSpPr>
          <p:spPr bwMode="auto">
            <a:xfrm>
              <a:off x="6036680" y="4192269"/>
              <a:ext cx="1066800" cy="1058863"/>
            </a:xfrm>
            <a:prstGeom prst="ellipse">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TextBox 23"/>
            <p:cNvSpPr txBox="1">
              <a:spLocks noChangeArrowheads="1"/>
            </p:cNvSpPr>
            <p:nvPr/>
          </p:nvSpPr>
          <p:spPr bwMode="auto">
            <a:xfrm flipH="1">
              <a:off x="6183041" y="4409671"/>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04</a:t>
              </a:r>
            </a:p>
          </p:txBody>
        </p:sp>
      </p:grpSp>
      <p:grpSp>
        <p:nvGrpSpPr>
          <p:cNvPr id="6" name="组合 5"/>
          <p:cNvGrpSpPr/>
          <p:nvPr/>
        </p:nvGrpSpPr>
        <p:grpSpPr>
          <a:xfrm>
            <a:off x="5582655" y="5090426"/>
            <a:ext cx="1066800" cy="1058863"/>
            <a:chOff x="5582655" y="5090426"/>
            <a:chExt cx="1066800" cy="1058863"/>
          </a:xfrm>
        </p:grpSpPr>
        <p:sp>
          <p:nvSpPr>
            <p:cNvPr id="17" name="Oval 9"/>
            <p:cNvSpPr>
              <a:spLocks noChangeArrowheads="1"/>
            </p:cNvSpPr>
            <p:nvPr/>
          </p:nvSpPr>
          <p:spPr bwMode="auto">
            <a:xfrm>
              <a:off x="5582655" y="5090426"/>
              <a:ext cx="1066800" cy="1058863"/>
            </a:xfrm>
            <a:prstGeom prst="ellipse">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8" name="TextBox 24"/>
            <p:cNvSpPr txBox="1">
              <a:spLocks noChangeArrowheads="1"/>
            </p:cNvSpPr>
            <p:nvPr/>
          </p:nvSpPr>
          <p:spPr bwMode="auto">
            <a:xfrm flipH="1">
              <a:off x="5721511" y="5313625"/>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05</a:t>
              </a:r>
            </a:p>
          </p:txBody>
        </p:sp>
      </p:grpSp>
      <p:grpSp>
        <p:nvGrpSpPr>
          <p:cNvPr id="7" name="组合 6"/>
          <p:cNvGrpSpPr/>
          <p:nvPr/>
        </p:nvGrpSpPr>
        <p:grpSpPr>
          <a:xfrm>
            <a:off x="1511935" y="1678622"/>
            <a:ext cx="3745283" cy="952260"/>
            <a:chOff x="1511935" y="1678622"/>
            <a:chExt cx="3745283" cy="952260"/>
          </a:xfrm>
        </p:grpSpPr>
        <p:sp>
          <p:nvSpPr>
            <p:cNvPr id="29" name="矩形 25"/>
            <p:cNvSpPr>
              <a:spLocks noChangeArrowheads="1"/>
            </p:cNvSpPr>
            <p:nvPr/>
          </p:nvSpPr>
          <p:spPr bwMode="auto">
            <a:xfrm>
              <a:off x="1511935" y="1984551"/>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4" name="矩形 3"/>
            <p:cNvSpPr>
              <a:spLocks noChangeArrowheads="1"/>
            </p:cNvSpPr>
            <p:nvPr/>
          </p:nvSpPr>
          <p:spPr bwMode="auto">
            <a:xfrm>
              <a:off x="1946947" y="1678622"/>
              <a:ext cx="3238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关键技术一</a:t>
              </a:r>
            </a:p>
          </p:txBody>
        </p:sp>
      </p:grpSp>
      <p:grpSp>
        <p:nvGrpSpPr>
          <p:cNvPr id="41" name="组合 40"/>
          <p:cNvGrpSpPr/>
          <p:nvPr/>
        </p:nvGrpSpPr>
        <p:grpSpPr>
          <a:xfrm>
            <a:off x="7424155" y="2526778"/>
            <a:ext cx="3892550" cy="907811"/>
            <a:chOff x="7424155" y="2526778"/>
            <a:chExt cx="3892550" cy="907811"/>
          </a:xfrm>
        </p:grpSpPr>
        <p:sp>
          <p:nvSpPr>
            <p:cNvPr id="30" name="矩形 29"/>
            <p:cNvSpPr>
              <a:spLocks noChangeArrowheads="1"/>
            </p:cNvSpPr>
            <p:nvPr/>
          </p:nvSpPr>
          <p:spPr bwMode="auto">
            <a:xfrm>
              <a:off x="7452730" y="2788258"/>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5" name="矩形 33"/>
            <p:cNvSpPr>
              <a:spLocks noChangeArrowheads="1"/>
            </p:cNvSpPr>
            <p:nvPr/>
          </p:nvSpPr>
          <p:spPr bwMode="auto">
            <a:xfrm>
              <a:off x="7424155" y="2526778"/>
              <a:ext cx="3892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关键技术二</a:t>
              </a:r>
            </a:p>
          </p:txBody>
        </p:sp>
      </p:grpSp>
      <p:grpSp>
        <p:nvGrpSpPr>
          <p:cNvPr id="40" name="组合 39"/>
          <p:cNvGrpSpPr/>
          <p:nvPr/>
        </p:nvGrpSpPr>
        <p:grpSpPr>
          <a:xfrm>
            <a:off x="1452403" y="3541392"/>
            <a:ext cx="3733378" cy="910986"/>
            <a:chOff x="1452403" y="3541392"/>
            <a:chExt cx="3733378" cy="910986"/>
          </a:xfrm>
        </p:grpSpPr>
        <p:sp>
          <p:nvSpPr>
            <p:cNvPr id="31" name="矩形 30"/>
            <p:cNvSpPr>
              <a:spLocks noChangeArrowheads="1"/>
            </p:cNvSpPr>
            <p:nvPr/>
          </p:nvSpPr>
          <p:spPr bwMode="auto">
            <a:xfrm>
              <a:off x="1452403" y="3806047"/>
              <a:ext cx="37333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6" name="矩形 34"/>
            <p:cNvSpPr>
              <a:spLocks noChangeArrowheads="1"/>
            </p:cNvSpPr>
            <p:nvPr/>
          </p:nvSpPr>
          <p:spPr bwMode="auto">
            <a:xfrm>
              <a:off x="1946947" y="3541392"/>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关键技术三</a:t>
              </a:r>
            </a:p>
          </p:txBody>
        </p:sp>
      </p:grpSp>
      <p:grpSp>
        <p:nvGrpSpPr>
          <p:cNvPr id="42" name="组合 41"/>
          <p:cNvGrpSpPr/>
          <p:nvPr/>
        </p:nvGrpSpPr>
        <p:grpSpPr>
          <a:xfrm>
            <a:off x="7452730" y="4238765"/>
            <a:ext cx="3706037" cy="920510"/>
            <a:chOff x="7452730" y="4238765"/>
            <a:chExt cx="3706037" cy="920510"/>
          </a:xfrm>
        </p:grpSpPr>
        <p:sp>
          <p:nvSpPr>
            <p:cNvPr id="32" name="矩形 31"/>
            <p:cNvSpPr>
              <a:spLocks noChangeArrowheads="1"/>
            </p:cNvSpPr>
            <p:nvPr/>
          </p:nvSpPr>
          <p:spPr bwMode="auto">
            <a:xfrm>
              <a:off x="7452730" y="4512944"/>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7" name="矩形 35"/>
            <p:cNvSpPr>
              <a:spLocks noChangeArrowheads="1"/>
            </p:cNvSpPr>
            <p:nvPr/>
          </p:nvSpPr>
          <p:spPr bwMode="auto">
            <a:xfrm>
              <a:off x="7452730" y="4238765"/>
              <a:ext cx="34952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关键技术四</a:t>
              </a:r>
            </a:p>
          </p:txBody>
        </p:sp>
      </p:grpSp>
      <p:grpSp>
        <p:nvGrpSpPr>
          <p:cNvPr id="43" name="组合 42"/>
          <p:cNvGrpSpPr/>
          <p:nvPr/>
        </p:nvGrpSpPr>
        <p:grpSpPr>
          <a:xfrm>
            <a:off x="1511934" y="5285869"/>
            <a:ext cx="3745283" cy="960198"/>
            <a:chOff x="1511934" y="5285869"/>
            <a:chExt cx="3745283" cy="960198"/>
          </a:xfrm>
        </p:grpSpPr>
        <p:sp>
          <p:nvSpPr>
            <p:cNvPr id="33" name="矩形 32"/>
            <p:cNvSpPr>
              <a:spLocks noChangeArrowheads="1"/>
            </p:cNvSpPr>
            <p:nvPr/>
          </p:nvSpPr>
          <p:spPr bwMode="auto">
            <a:xfrm>
              <a:off x="1511934" y="5599736"/>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8" name="矩形 36"/>
            <p:cNvSpPr>
              <a:spLocks noChangeArrowheads="1"/>
            </p:cNvSpPr>
            <p:nvPr/>
          </p:nvSpPr>
          <p:spPr bwMode="auto">
            <a:xfrm>
              <a:off x="1946947" y="5285869"/>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关键技术五</a:t>
              </a:r>
            </a:p>
          </p:txBody>
        </p:sp>
      </p:grpSp>
      <p:sp>
        <p:nvSpPr>
          <p:cNvPr id="39" name="TextBox 42"/>
          <p:cNvSpPr txBox="1"/>
          <p:nvPr/>
        </p:nvSpPr>
        <p:spPr>
          <a:xfrm>
            <a:off x="1452403" y="330715"/>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3.1 </a:t>
            </a:r>
            <a:r>
              <a:rPr lang="zh-CN" altLang="en-US" b="0" dirty="0">
                <a:solidFill>
                  <a:srgbClr val="756271"/>
                </a:solidFill>
              </a:rPr>
              <a:t>关键技术</a:t>
            </a:r>
          </a:p>
        </p:txBody>
      </p:sp>
    </p:spTree>
    <p:extLst>
      <p:ext uri="{BB962C8B-B14F-4D97-AF65-F5344CB8AC3E}">
        <p14:creationId xmlns:p14="http://schemas.microsoft.com/office/powerpoint/2010/main" val="584088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500"/>
                                        <p:tgtEl>
                                          <p:spTgt spid="3"/>
                                        </p:tgtEl>
                                      </p:cBhvr>
                                    </p:animEffect>
                                  </p:childTnLst>
                                </p:cTn>
                              </p:par>
                              <p:par>
                                <p:cTn id="11" presetID="9"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500"/>
                                        <p:tgtEl>
                                          <p:spTgt spid="4"/>
                                        </p:tgtEl>
                                      </p:cBhvr>
                                    </p:animEffect>
                                  </p:childTnLst>
                                </p:cTn>
                              </p:par>
                              <p:par>
                                <p:cTn id="14" presetID="9" presetClass="entr" presetSubtype="0" fill="hold" nodeType="withEffect">
                                  <p:stCondLst>
                                    <p:cond delay="75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childTnLst>
                          </p:cTn>
                        </p:par>
                        <p:par>
                          <p:cTn id="20" fill="hold">
                            <p:stCondLst>
                              <p:cond delay="1500"/>
                            </p:stCondLst>
                            <p:childTnLst>
                              <p:par>
                                <p:cTn id="21" presetID="2" presetClass="entr" presetSubtype="2"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1+#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1+#ppt_w/2"/>
                                          </p:val>
                                        </p:tav>
                                        <p:tav tm="100000">
                                          <p:val>
                                            <p:strVal val="#ppt_x"/>
                                          </p:val>
                                        </p:tav>
                                      </p:tavLst>
                                    </p:anim>
                                    <p:anim calcmode="lin" valueType="num">
                                      <p:cBhvr additive="base">
                                        <p:cTn id="32" dur="5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2" presetClass="entr" presetSubtype="2"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right)">
                                      <p:cBhvr>
                                        <p:cTn id="44" dur="500"/>
                                        <p:tgtEl>
                                          <p:spTgt spid="7"/>
                                        </p:tgtEl>
                                      </p:cBhvr>
                                    </p:animEffect>
                                  </p:childTnLst>
                                </p:cTn>
                              </p:par>
                              <p:par>
                                <p:cTn id="45" presetID="22" presetClass="entr" presetSubtype="2"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wipe(right)">
                                      <p:cBhvr>
                                        <p:cTn id="50" dur="500"/>
                                        <p:tgtEl>
                                          <p:spTgt spid="43"/>
                                        </p:tgtEl>
                                      </p:cBhvr>
                                    </p:animEffect>
                                  </p:childTnLst>
                                </p:cTn>
                              </p:par>
                              <p:par>
                                <p:cTn id="51" presetID="22" presetClass="entr" presetSubtype="8"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par>
                                <p:cTn id="54" presetID="22" presetClass="entr" presetSubtype="8" fill="hold"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left)">
                                      <p:cBhvr>
                                        <p:cTn id="5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0" name="Oval 17"/>
          <p:cNvSpPr>
            <a:spLocks noChangeArrowheads="1"/>
          </p:cNvSpPr>
          <p:nvPr/>
        </p:nvSpPr>
        <p:spPr bwMode="auto">
          <a:xfrm>
            <a:off x="1195352" y="1937475"/>
            <a:ext cx="680125" cy="678007"/>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1</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5" name="Oval 17"/>
          <p:cNvSpPr>
            <a:spLocks noChangeArrowheads="1"/>
          </p:cNvSpPr>
          <p:nvPr/>
        </p:nvSpPr>
        <p:spPr bwMode="auto">
          <a:xfrm>
            <a:off x="1195352" y="3489883"/>
            <a:ext cx="680125" cy="678007"/>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2</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6" name="Oval 17"/>
          <p:cNvSpPr>
            <a:spLocks noChangeArrowheads="1"/>
          </p:cNvSpPr>
          <p:nvPr/>
        </p:nvSpPr>
        <p:spPr bwMode="auto">
          <a:xfrm>
            <a:off x="1195352" y="5049364"/>
            <a:ext cx="680125" cy="678007"/>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3</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7" name="矩形 16"/>
          <p:cNvSpPr/>
          <p:nvPr/>
        </p:nvSpPr>
        <p:spPr>
          <a:xfrm>
            <a:off x="1996632" y="1937475"/>
            <a:ext cx="367240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坚持入门、中端、高端三款产品同步发力，满足不同层次需求的消费者的理念。</a:t>
            </a:r>
          </a:p>
        </p:txBody>
      </p:sp>
      <p:sp>
        <p:nvSpPr>
          <p:cNvPr id="18" name="矩形 17"/>
          <p:cNvSpPr/>
          <p:nvPr/>
        </p:nvSpPr>
        <p:spPr>
          <a:xfrm>
            <a:off x="1996632" y="3425833"/>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在某某市场方面继续发力，在未来三年培养成公司主要收入来源。</a:t>
            </a:r>
          </a:p>
        </p:txBody>
      </p:sp>
      <p:sp>
        <p:nvSpPr>
          <p:cNvPr id="19" name="矩形 18"/>
          <p:cNvSpPr/>
          <p:nvPr/>
        </p:nvSpPr>
        <p:spPr>
          <a:xfrm>
            <a:off x="1996632" y="5049364"/>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加大到网络渠道的投入，天猫和京东旗舰店销售额力争上升到</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30%</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a:t>
            </a:r>
          </a:p>
        </p:txBody>
      </p:sp>
      <p:grpSp>
        <p:nvGrpSpPr>
          <p:cNvPr id="2" name="组合 1"/>
          <p:cNvGrpSpPr/>
          <p:nvPr/>
        </p:nvGrpSpPr>
        <p:grpSpPr>
          <a:xfrm>
            <a:off x="6188901" y="1954424"/>
            <a:ext cx="4827788" cy="4425646"/>
            <a:chOff x="6188901" y="1954424"/>
            <a:chExt cx="4827788" cy="4425646"/>
          </a:xfrm>
        </p:grpSpPr>
        <p:pic>
          <p:nvPicPr>
            <p:cNvPr id="8" name="Picture 2" descr="D:\快盘\培训PPT\咸安PPT制作培训教程\导出\平板.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8901" y="1954424"/>
              <a:ext cx="4827788" cy="4425646"/>
            </a:xfrm>
            <a:prstGeom prst="rect">
              <a:avLst/>
            </a:prstGeom>
            <a:noFill/>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6749910" y="6014531"/>
              <a:ext cx="3672800"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这里可以用来展示相关图片或视频文件</a:t>
              </a:r>
            </a:p>
          </p:txBody>
        </p:sp>
        <p:pic>
          <p:nvPicPr>
            <p:cNvPr id="21" name="图片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7344" y="2196396"/>
              <a:ext cx="4317932" cy="3305976"/>
            </a:xfrm>
            <a:prstGeom prst="rect">
              <a:avLst/>
            </a:prstGeom>
          </p:spPr>
        </p:pic>
      </p:grpSp>
      <p:sp>
        <p:nvSpPr>
          <p:cNvPr id="22" name="TextBox 42"/>
          <p:cNvSpPr txBox="1"/>
          <p:nvPr/>
        </p:nvSpPr>
        <p:spPr>
          <a:xfrm>
            <a:off x="1452403" y="30213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3.2 </a:t>
            </a:r>
            <a:r>
              <a:rPr lang="zh-CN" altLang="en-US" b="0" dirty="0">
                <a:solidFill>
                  <a:srgbClr val="756271"/>
                </a:solidFill>
              </a:rPr>
              <a:t>实践难点</a:t>
            </a:r>
          </a:p>
        </p:txBody>
      </p:sp>
    </p:spTree>
    <p:extLst>
      <p:ext uri="{BB962C8B-B14F-4D97-AF65-F5344CB8AC3E}">
        <p14:creationId xmlns:p14="http://schemas.microsoft.com/office/powerpoint/2010/main" val="3937749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par>
                                <p:cTn id="22" presetID="22" presetClass="entr" presetSubtype="8" fill="hold" grpId="0" nodeType="withEffect">
                                  <p:stCondLst>
                                    <p:cond delay="25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3285347" y="3775647"/>
            <a:ext cx="2252381" cy="455436"/>
            <a:chOff x="3228195" y="3775647"/>
            <a:chExt cx="2252381" cy="455436"/>
          </a:xfrm>
        </p:grpSpPr>
        <p:sp>
          <p:nvSpPr>
            <p:cNvPr id="8" name="五边形 2"/>
            <p:cNvSpPr/>
            <p:nvPr/>
          </p:nvSpPr>
          <p:spPr>
            <a:xfrm flipH="1">
              <a:off x="3228195" y="3775647"/>
              <a:ext cx="2252381"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TextBox 159"/>
            <p:cNvSpPr txBox="1"/>
            <p:nvPr/>
          </p:nvSpPr>
          <p:spPr>
            <a:xfrm>
              <a:off x="4835091" y="3813560"/>
              <a:ext cx="612739"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73%</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152497" y="4337719"/>
            <a:ext cx="1385210" cy="455436"/>
            <a:chOff x="4095345" y="4337719"/>
            <a:chExt cx="1385210" cy="455436"/>
          </a:xfrm>
        </p:grpSpPr>
        <p:sp>
          <p:nvSpPr>
            <p:cNvPr id="10" name="五边形 3"/>
            <p:cNvSpPr/>
            <p:nvPr/>
          </p:nvSpPr>
          <p:spPr>
            <a:xfrm flipH="1">
              <a:off x="4095345" y="4337719"/>
              <a:ext cx="1385210"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TextBox 160"/>
            <p:cNvSpPr txBox="1"/>
            <p:nvPr/>
          </p:nvSpPr>
          <p:spPr>
            <a:xfrm>
              <a:off x="4827876" y="4379248"/>
              <a:ext cx="612739"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30%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625530" y="4888158"/>
            <a:ext cx="1912176" cy="455436"/>
            <a:chOff x="3568378" y="4888158"/>
            <a:chExt cx="1912176" cy="455436"/>
          </a:xfrm>
        </p:grpSpPr>
        <p:sp>
          <p:nvSpPr>
            <p:cNvPr id="15" name="五边形 4"/>
            <p:cNvSpPr/>
            <p:nvPr/>
          </p:nvSpPr>
          <p:spPr>
            <a:xfrm flipH="1">
              <a:off x="3568378" y="4888158"/>
              <a:ext cx="1912176"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9" name="TextBox 161"/>
            <p:cNvSpPr txBox="1"/>
            <p:nvPr/>
          </p:nvSpPr>
          <p:spPr>
            <a:xfrm>
              <a:off x="4827880" y="4929752"/>
              <a:ext cx="61273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50%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780576" y="5439458"/>
            <a:ext cx="2757132" cy="455436"/>
            <a:chOff x="2723424" y="5439458"/>
            <a:chExt cx="2757132" cy="455436"/>
          </a:xfrm>
        </p:grpSpPr>
        <p:sp>
          <p:nvSpPr>
            <p:cNvPr id="16" name="五边形 5"/>
            <p:cNvSpPr/>
            <p:nvPr/>
          </p:nvSpPr>
          <p:spPr>
            <a:xfrm flipH="1">
              <a:off x="2723424" y="5439458"/>
              <a:ext cx="2757132"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0" name="TextBox 162"/>
            <p:cNvSpPr txBox="1"/>
            <p:nvPr/>
          </p:nvSpPr>
          <p:spPr>
            <a:xfrm>
              <a:off x="4847119" y="5485494"/>
              <a:ext cx="61273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75%</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6615276" y="3777637"/>
            <a:ext cx="1149664" cy="455436"/>
            <a:chOff x="6558124" y="3777637"/>
            <a:chExt cx="1149664" cy="455436"/>
          </a:xfrm>
          <a:solidFill>
            <a:srgbClr val="5ABB93"/>
          </a:solidFill>
        </p:grpSpPr>
        <p:sp>
          <p:nvSpPr>
            <p:cNvPr id="21" name="五边形 11"/>
            <p:cNvSpPr/>
            <p:nvPr/>
          </p:nvSpPr>
          <p:spPr>
            <a:xfrm>
              <a:off x="6558124" y="3777637"/>
              <a:ext cx="1149664"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173"/>
            <p:cNvSpPr txBox="1"/>
            <p:nvPr/>
          </p:nvSpPr>
          <p:spPr>
            <a:xfrm>
              <a:off x="6613096" y="3820028"/>
              <a:ext cx="612739"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20%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6615277" y="4339710"/>
            <a:ext cx="2170277" cy="455436"/>
            <a:chOff x="6558125" y="4339710"/>
            <a:chExt cx="2170277" cy="455436"/>
          </a:xfrm>
          <a:solidFill>
            <a:srgbClr val="5ABB93"/>
          </a:solidFill>
        </p:grpSpPr>
        <p:sp>
          <p:nvSpPr>
            <p:cNvPr id="22" name="五边形 12"/>
            <p:cNvSpPr/>
            <p:nvPr/>
          </p:nvSpPr>
          <p:spPr>
            <a:xfrm>
              <a:off x="6558125" y="4339710"/>
              <a:ext cx="2170277"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TextBox 174"/>
            <p:cNvSpPr txBox="1"/>
            <p:nvPr/>
          </p:nvSpPr>
          <p:spPr>
            <a:xfrm>
              <a:off x="6613097" y="4374713"/>
              <a:ext cx="612738"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56%</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15293" y="4890149"/>
            <a:ext cx="1360817" cy="455436"/>
            <a:chOff x="6558141" y="4890149"/>
            <a:chExt cx="1360817" cy="455436"/>
          </a:xfrm>
          <a:solidFill>
            <a:srgbClr val="5ABB93"/>
          </a:solidFill>
        </p:grpSpPr>
        <p:sp>
          <p:nvSpPr>
            <p:cNvPr id="23" name="五边形 13"/>
            <p:cNvSpPr/>
            <p:nvPr/>
          </p:nvSpPr>
          <p:spPr>
            <a:xfrm>
              <a:off x="6558141" y="4890149"/>
              <a:ext cx="1360817"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8" name="TextBox 175"/>
            <p:cNvSpPr txBox="1"/>
            <p:nvPr/>
          </p:nvSpPr>
          <p:spPr>
            <a:xfrm>
              <a:off x="6613096" y="4929745"/>
              <a:ext cx="612739"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29%</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6615293" y="5441449"/>
            <a:ext cx="2900981" cy="455436"/>
            <a:chOff x="6558141" y="5441449"/>
            <a:chExt cx="2900981" cy="455436"/>
          </a:xfrm>
          <a:solidFill>
            <a:srgbClr val="5ABB93"/>
          </a:solidFill>
        </p:grpSpPr>
        <p:sp>
          <p:nvSpPr>
            <p:cNvPr id="24" name="五边形 14"/>
            <p:cNvSpPr/>
            <p:nvPr/>
          </p:nvSpPr>
          <p:spPr>
            <a:xfrm>
              <a:off x="6558141" y="5441449"/>
              <a:ext cx="2900981"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9" name="TextBox 176"/>
            <p:cNvSpPr txBox="1"/>
            <p:nvPr/>
          </p:nvSpPr>
          <p:spPr>
            <a:xfrm>
              <a:off x="6625829" y="5483037"/>
              <a:ext cx="612738"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77%</a:t>
              </a:r>
              <a:endParaRPr lang="zh-CN" altLang="en-US" dirty="0">
                <a:solidFill>
                  <a:schemeClr val="bg2"/>
                </a:solidFill>
                <a:latin typeface="微软雅黑" panose="020B0503020204020204" pitchFamily="34" charset="-122"/>
                <a:ea typeface="微软雅黑" panose="020B0503020204020204" pitchFamily="34" charset="-122"/>
              </a:endParaRPr>
            </a:p>
          </p:txBody>
        </p:sp>
      </p:grpSp>
      <p:sp>
        <p:nvSpPr>
          <p:cNvPr id="30" name="TextBox 180"/>
          <p:cNvSpPr txBox="1"/>
          <p:nvPr/>
        </p:nvSpPr>
        <p:spPr>
          <a:xfrm>
            <a:off x="5779332" y="3854945"/>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项目一</a:t>
            </a:r>
          </a:p>
        </p:txBody>
      </p:sp>
      <p:sp>
        <p:nvSpPr>
          <p:cNvPr id="31" name="TextBox 181"/>
          <p:cNvSpPr txBox="1"/>
          <p:nvPr/>
        </p:nvSpPr>
        <p:spPr>
          <a:xfrm>
            <a:off x="5779332" y="4413796"/>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项目二</a:t>
            </a:r>
          </a:p>
        </p:txBody>
      </p:sp>
      <p:sp>
        <p:nvSpPr>
          <p:cNvPr id="32" name="TextBox 182"/>
          <p:cNvSpPr txBox="1"/>
          <p:nvPr/>
        </p:nvSpPr>
        <p:spPr>
          <a:xfrm>
            <a:off x="5779509" y="4964234"/>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项目三</a:t>
            </a:r>
          </a:p>
        </p:txBody>
      </p:sp>
      <p:sp>
        <p:nvSpPr>
          <p:cNvPr id="33" name="TextBox 183"/>
          <p:cNvSpPr txBox="1"/>
          <p:nvPr/>
        </p:nvSpPr>
        <p:spPr>
          <a:xfrm>
            <a:off x="5779509" y="5517528"/>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项目四</a:t>
            </a:r>
          </a:p>
        </p:txBody>
      </p:sp>
      <p:sp>
        <p:nvSpPr>
          <p:cNvPr id="34" name="Oval 4"/>
          <p:cNvSpPr/>
          <p:nvPr/>
        </p:nvSpPr>
        <p:spPr>
          <a:xfrm>
            <a:off x="6510754" y="1461430"/>
            <a:ext cx="1043868" cy="984566"/>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dirty="0">
                <a:solidFill>
                  <a:srgbClr val="FDFDFD"/>
                </a:solidFill>
                <a:latin typeface="微软雅黑" panose="020B0503020204020204" pitchFamily="34" charset="-122"/>
                <a:ea typeface="微软雅黑" panose="020B0503020204020204" pitchFamily="34" charset="-122"/>
              </a:rPr>
              <a:t>2016</a:t>
            </a:r>
          </a:p>
        </p:txBody>
      </p:sp>
      <p:sp>
        <p:nvSpPr>
          <p:cNvPr id="35" name="Oval 5"/>
          <p:cNvSpPr/>
          <p:nvPr/>
        </p:nvSpPr>
        <p:spPr>
          <a:xfrm>
            <a:off x="4613396" y="1461430"/>
            <a:ext cx="1043868" cy="984566"/>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dirty="0">
                <a:solidFill>
                  <a:srgbClr val="FDFDFD"/>
                </a:solidFill>
                <a:latin typeface="微软雅黑" panose="020B0503020204020204" pitchFamily="34" charset="-122"/>
                <a:ea typeface="微软雅黑" panose="020B0503020204020204" pitchFamily="34" charset="-122"/>
              </a:rPr>
              <a:t>2017</a:t>
            </a:r>
            <a:endParaRPr lang="en-US" dirty="0">
              <a:solidFill>
                <a:srgbClr val="FDFDFD"/>
              </a:solidFill>
              <a:latin typeface="微软雅黑" panose="020B0503020204020204" pitchFamily="34" charset="-122"/>
              <a:ea typeface="微软雅黑" panose="020B0503020204020204" pitchFamily="34" charset="-122"/>
            </a:endParaRPr>
          </a:p>
        </p:txBody>
      </p:sp>
      <p:sp>
        <p:nvSpPr>
          <p:cNvPr id="36" name="Text Box 10"/>
          <p:cNvSpPr txBox="1">
            <a:spLocks noChangeArrowheads="1"/>
          </p:cNvSpPr>
          <p:nvPr/>
        </p:nvSpPr>
        <p:spPr bwMode="auto">
          <a:xfrm>
            <a:off x="6615270" y="2575059"/>
            <a:ext cx="4670612" cy="994821"/>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600" b="1" dirty="0">
                <a:solidFill>
                  <a:srgbClr val="5ABB93"/>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rgbClr val="5ABB93"/>
              </a:solidFill>
              <a:latin typeface="微软雅黑" panose="020B0503020204020204" pitchFamily="34" charset="-122"/>
              <a:ea typeface="微软雅黑" panose="020B0503020204020204" pitchFamily="34" charset="-122"/>
              <a:cs typeface="Open Sans" panose="020B0606030504020204" pitchFamily="34" charset="0"/>
            </a:endParaRPr>
          </a:p>
          <a:p>
            <a:pPr defTabSz="81407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mj-ea"/>
              <a:cs typeface="Open Sans" panose="020B0606030504020204" pitchFamily="34" charset="0"/>
            </a:endParaRPr>
          </a:p>
        </p:txBody>
      </p:sp>
      <p:sp>
        <p:nvSpPr>
          <p:cNvPr id="37" name="Text Box 10"/>
          <p:cNvSpPr txBox="1">
            <a:spLocks noChangeArrowheads="1"/>
          </p:cNvSpPr>
          <p:nvPr/>
        </p:nvSpPr>
        <p:spPr bwMode="auto">
          <a:xfrm>
            <a:off x="1501909" y="2575057"/>
            <a:ext cx="4046440" cy="994821"/>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600" b="1" dirty="0">
                <a:solidFill>
                  <a:srgbClr val="EF5B43"/>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rgbClr val="EF5B43"/>
              </a:solidFill>
              <a:latin typeface="微软雅黑" panose="020B0503020204020204" pitchFamily="34" charset="-122"/>
              <a:ea typeface="微软雅黑" panose="020B0503020204020204" pitchFamily="34" charset="-122"/>
              <a:cs typeface="Open Sans" panose="020B0606030504020204" pitchFamily="34" charset="0"/>
            </a:endParaRPr>
          </a:p>
          <a:p>
            <a:pPr algn="r" defTabSz="81407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mj-ea"/>
              <a:cs typeface="Open Sans" panose="020B0606030504020204" pitchFamily="34" charset="0"/>
            </a:endParaRPr>
          </a:p>
        </p:txBody>
      </p:sp>
      <p:sp>
        <p:nvSpPr>
          <p:cNvPr id="38" name="TextBox 42"/>
          <p:cNvSpPr txBox="1"/>
          <p:nvPr/>
        </p:nvSpPr>
        <p:spPr>
          <a:xfrm>
            <a:off x="1221788" y="308229"/>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3.2 </a:t>
            </a:r>
            <a:r>
              <a:rPr lang="zh-CN" altLang="en-US" b="0" dirty="0">
                <a:solidFill>
                  <a:srgbClr val="756271"/>
                </a:solidFill>
              </a:rPr>
              <a:t>案例对比分析</a:t>
            </a:r>
          </a:p>
        </p:txBody>
      </p:sp>
    </p:spTree>
    <p:extLst>
      <p:ext uri="{BB962C8B-B14F-4D97-AF65-F5344CB8AC3E}">
        <p14:creationId xmlns:p14="http://schemas.microsoft.com/office/powerpoint/2010/main" val="3889981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childTnLst>
                          </p:cTn>
                        </p:par>
                        <p:par>
                          <p:cTn id="15" fill="hold">
                            <p:stCondLst>
                              <p:cond delay="500"/>
                            </p:stCondLst>
                            <p:childTnLst>
                              <p:par>
                                <p:cTn id="16" presetID="22" presetClass="entr" presetSubtype="2"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ipe(right)">
                                      <p:cBhvr>
                                        <p:cTn id="18" dur="500"/>
                                        <p:tgtEl>
                                          <p:spTgt spid="3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par>
                          <p:cTn id="26" fill="hold">
                            <p:stCondLst>
                              <p:cond delay="1500"/>
                            </p:stCondLst>
                            <p:childTnLst>
                              <p:par>
                                <p:cTn id="27" presetID="22" presetClass="entr" presetSubtype="2"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right)">
                                      <p:cBhvr>
                                        <p:cTn id="29" dur="500"/>
                                        <p:tgtEl>
                                          <p:spTgt spid="2"/>
                                        </p:tgtEl>
                                      </p:cBhvr>
                                    </p:animEffect>
                                  </p:childTnLst>
                                </p:cTn>
                              </p:par>
                              <p:par>
                                <p:cTn id="30" presetID="22" presetClass="entr" presetSubtype="8"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left)">
                                      <p:cBhvr>
                                        <p:cTn id="40" dur="500"/>
                                        <p:tgtEl>
                                          <p:spTgt spid="4"/>
                                        </p:tgtEl>
                                      </p:cBhvr>
                                    </p:animEffect>
                                  </p:childTnLst>
                                </p:cTn>
                              </p:par>
                              <p:par>
                                <p:cTn id="41" presetID="22" presetClass="entr" presetSubtype="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right)">
                                      <p:cBhvr>
                                        <p:cTn id="43" dur="500"/>
                                        <p:tgtEl>
                                          <p:spTgt spid="7"/>
                                        </p:tgtEl>
                                      </p:cBhvr>
                                    </p:animEffec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childTnLst>
                          </p:cTn>
                        </p:par>
                        <p:par>
                          <p:cTn id="48" fill="hold">
                            <p:stCondLst>
                              <p:cond delay="35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par>
                                <p:cTn id="52" presetID="22" presetClass="entr" presetSubtype="2"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right)">
                                      <p:cBhvr>
                                        <p:cTn id="54" dur="500"/>
                                        <p:tgtEl>
                                          <p:spTgt spid="39"/>
                                        </p:tgtEl>
                                      </p:cBhvr>
                                    </p:animEffect>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fade">
                                      <p:cBhvr>
                                        <p:cTn id="58" dur="500"/>
                                        <p:tgtEl>
                                          <p:spTgt spid="33"/>
                                        </p:tgtEl>
                                      </p:cBhvr>
                                    </p:animEffect>
                                  </p:childTnLst>
                                </p:cTn>
                              </p:par>
                            </p:childTnLst>
                          </p:cTn>
                        </p:par>
                        <p:par>
                          <p:cTn id="59" fill="hold">
                            <p:stCondLst>
                              <p:cond delay="4500"/>
                            </p:stCondLst>
                            <p:childTnLst>
                              <p:par>
                                <p:cTn id="60" presetID="22" presetClass="entr" presetSubtype="8" fill="hold"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par>
                                <p:cTn id="63" presetID="22" presetClass="entr" presetSubtype="2"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wipe(right)">
                                      <p:cBhvr>
                                        <p:cTn id="6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animBg="1"/>
      <p:bldP spid="35" grpId="0" animBg="1"/>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F2B9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F2B97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F2B973"/>
                </a:solidFill>
                <a:latin typeface="微软雅黑" panose="020B0503020204020204" pitchFamily="34" charset="-122"/>
                <a:ea typeface="微软雅黑" panose="020B0503020204020204" pitchFamily="34" charset="-122"/>
              </a:rPr>
              <a:t>论文概述</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969321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195352" y="1711700"/>
            <a:ext cx="2253861" cy="1146788"/>
            <a:chOff x="1195352" y="1711700"/>
            <a:chExt cx="2253861" cy="1146788"/>
          </a:xfrm>
        </p:grpSpPr>
        <p:sp>
          <p:nvSpPr>
            <p:cNvPr id="15" name="TextBox 52"/>
            <p:cNvSpPr txBox="1"/>
            <p:nvPr/>
          </p:nvSpPr>
          <p:spPr>
            <a:xfrm>
              <a:off x="1916728" y="1711700"/>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分支目标一</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53"/>
            <p:cNvSpPr txBox="1"/>
            <p:nvPr/>
          </p:nvSpPr>
          <p:spPr>
            <a:xfrm>
              <a:off x="1195352" y="2027491"/>
              <a:ext cx="2181734"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75000"/>
                      <a:lumOff val="25000"/>
                    </a:schemeClr>
                  </a:solidFill>
                </a:rPr>
                <a:t>理清理论上的逻辑关系，克服关键技术难点。</a:t>
              </a:r>
            </a:p>
          </p:txBody>
        </p:sp>
      </p:grpSp>
      <p:grpSp>
        <p:nvGrpSpPr>
          <p:cNvPr id="6" name="组合 5"/>
          <p:cNvGrpSpPr/>
          <p:nvPr/>
        </p:nvGrpSpPr>
        <p:grpSpPr>
          <a:xfrm>
            <a:off x="9065930" y="1659596"/>
            <a:ext cx="2194767" cy="883875"/>
            <a:chOff x="9065930" y="1659596"/>
            <a:chExt cx="2194767" cy="883875"/>
          </a:xfrm>
        </p:grpSpPr>
        <p:sp>
          <p:nvSpPr>
            <p:cNvPr id="17" name="TextBox 54"/>
            <p:cNvSpPr txBox="1"/>
            <p:nvPr/>
          </p:nvSpPr>
          <p:spPr>
            <a:xfrm>
              <a:off x="9065930" y="1659596"/>
              <a:ext cx="1476664"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分支目标二</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55"/>
            <p:cNvSpPr txBox="1"/>
            <p:nvPr/>
          </p:nvSpPr>
          <p:spPr>
            <a:xfrm>
              <a:off x="9101961" y="1958696"/>
              <a:ext cx="2158736" cy="584775"/>
            </a:xfrm>
            <a:prstGeom prst="rect">
              <a:avLst/>
            </a:prstGeom>
            <a:noFill/>
          </p:spPr>
          <p:txBody>
            <a:bodyPr wrap="square">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完成论文设计方案并通过评审。</a:t>
              </a:r>
            </a:p>
          </p:txBody>
        </p:sp>
      </p:grpSp>
      <p:grpSp>
        <p:nvGrpSpPr>
          <p:cNvPr id="5" name="组合 4"/>
          <p:cNvGrpSpPr/>
          <p:nvPr/>
        </p:nvGrpSpPr>
        <p:grpSpPr>
          <a:xfrm>
            <a:off x="1237555" y="4763792"/>
            <a:ext cx="2900225" cy="978672"/>
            <a:chOff x="1237555" y="4763792"/>
            <a:chExt cx="2900225" cy="978672"/>
          </a:xfrm>
        </p:grpSpPr>
        <p:sp>
          <p:nvSpPr>
            <p:cNvPr id="19" name="TextBox 56"/>
            <p:cNvSpPr txBox="1"/>
            <p:nvPr/>
          </p:nvSpPr>
          <p:spPr>
            <a:xfrm>
              <a:off x="1916729" y="4763792"/>
              <a:ext cx="1597832"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分支目标三</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57"/>
            <p:cNvSpPr txBox="1"/>
            <p:nvPr/>
          </p:nvSpPr>
          <p:spPr>
            <a:xfrm>
              <a:off x="1237555" y="5157689"/>
              <a:ext cx="2900225" cy="584775"/>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设计出工程样品，实现</a:t>
              </a:r>
              <a:r>
                <a:rPr lang="en-US" altLang="zh-CN" dirty="0">
                  <a:solidFill>
                    <a:schemeClr val="tx1">
                      <a:lumMod val="75000"/>
                      <a:lumOff val="25000"/>
                    </a:schemeClr>
                  </a:solidFill>
                </a:rPr>
                <a:t>80%</a:t>
              </a:r>
              <a:r>
                <a:rPr lang="zh-CN" altLang="en-US" dirty="0">
                  <a:solidFill>
                    <a:schemeClr val="tx1">
                      <a:lumMod val="75000"/>
                      <a:lumOff val="25000"/>
                    </a:schemeClr>
                  </a:solidFill>
                </a:rPr>
                <a:t>功能的设计功能。</a:t>
              </a:r>
            </a:p>
          </p:txBody>
        </p:sp>
      </p:grpSp>
      <p:grpSp>
        <p:nvGrpSpPr>
          <p:cNvPr id="7" name="组合 6"/>
          <p:cNvGrpSpPr/>
          <p:nvPr/>
        </p:nvGrpSpPr>
        <p:grpSpPr>
          <a:xfrm>
            <a:off x="8396371" y="4766283"/>
            <a:ext cx="2864326" cy="958236"/>
            <a:chOff x="8396371" y="4766283"/>
            <a:chExt cx="2864326" cy="958236"/>
          </a:xfrm>
        </p:grpSpPr>
        <p:sp>
          <p:nvSpPr>
            <p:cNvPr id="21" name="TextBox 61"/>
            <p:cNvSpPr txBox="1"/>
            <p:nvPr/>
          </p:nvSpPr>
          <p:spPr>
            <a:xfrm>
              <a:off x="9213090" y="4766283"/>
              <a:ext cx="1459480"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分支目标四</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62"/>
            <p:cNvSpPr txBox="1"/>
            <p:nvPr/>
          </p:nvSpPr>
          <p:spPr>
            <a:xfrm>
              <a:off x="8396371" y="5139744"/>
              <a:ext cx="2864326" cy="584775"/>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75000"/>
                      <a:lumOff val="25000"/>
                    </a:schemeClr>
                  </a:solidFill>
                </a:rPr>
                <a:t>设计出工程样品，实现</a:t>
              </a:r>
              <a:r>
                <a:rPr lang="en-US" altLang="zh-CN" sz="1600" dirty="0">
                  <a:solidFill>
                    <a:schemeClr val="tx1">
                      <a:lumMod val="75000"/>
                      <a:lumOff val="25000"/>
                    </a:schemeClr>
                  </a:solidFill>
                </a:rPr>
                <a:t>80%</a:t>
              </a:r>
              <a:r>
                <a:rPr lang="zh-CN" altLang="en-US" sz="1600" dirty="0">
                  <a:solidFill>
                    <a:schemeClr val="tx1">
                      <a:lumMod val="75000"/>
                      <a:lumOff val="25000"/>
                    </a:schemeClr>
                  </a:solidFill>
                </a:rPr>
                <a:t>功能的设计功能。</a:t>
              </a:r>
            </a:p>
          </p:txBody>
        </p:sp>
      </p:grpSp>
      <p:grpSp>
        <p:nvGrpSpPr>
          <p:cNvPr id="3" name="组合 2"/>
          <p:cNvGrpSpPr/>
          <p:nvPr/>
        </p:nvGrpSpPr>
        <p:grpSpPr>
          <a:xfrm>
            <a:off x="2634830" y="2720498"/>
            <a:ext cx="6992180" cy="2156249"/>
            <a:chOff x="2634830" y="2720498"/>
            <a:chExt cx="6992180" cy="2156249"/>
          </a:xfrm>
        </p:grpSpPr>
        <p:sp>
          <p:nvSpPr>
            <p:cNvPr id="8" name="椭圆 7"/>
            <p:cNvSpPr/>
            <p:nvPr/>
          </p:nvSpPr>
          <p:spPr bwMode="auto">
            <a:xfrm>
              <a:off x="2634830" y="2720498"/>
              <a:ext cx="6992180" cy="2156249"/>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Freeform 6"/>
            <p:cNvSpPr/>
            <p:nvPr/>
          </p:nvSpPr>
          <p:spPr bwMode="auto">
            <a:xfrm>
              <a:off x="3854468" y="3081082"/>
              <a:ext cx="4541902" cy="1401177"/>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Freeform 6"/>
            <p:cNvSpPr/>
            <p:nvPr/>
          </p:nvSpPr>
          <p:spPr bwMode="auto">
            <a:xfrm>
              <a:off x="5200556" y="3506911"/>
              <a:ext cx="1882294" cy="580688"/>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24" name="Freeform 7"/>
          <p:cNvSpPr/>
          <p:nvPr/>
        </p:nvSpPr>
        <p:spPr bwMode="auto">
          <a:xfrm>
            <a:off x="3217475" y="2896467"/>
            <a:ext cx="920305" cy="283487"/>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Freeform 8"/>
          <p:cNvSpPr/>
          <p:nvPr/>
        </p:nvSpPr>
        <p:spPr bwMode="auto">
          <a:xfrm>
            <a:off x="3217475" y="4416613"/>
            <a:ext cx="920305" cy="281432"/>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Freeform 9"/>
          <p:cNvSpPr/>
          <p:nvPr/>
        </p:nvSpPr>
        <p:spPr bwMode="auto">
          <a:xfrm>
            <a:off x="8145626" y="4416613"/>
            <a:ext cx="920305" cy="281432"/>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Freeform 10"/>
          <p:cNvSpPr/>
          <p:nvPr/>
        </p:nvSpPr>
        <p:spPr bwMode="auto">
          <a:xfrm>
            <a:off x="8145626" y="2896467"/>
            <a:ext cx="920305" cy="283487"/>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Line 11"/>
          <p:cNvSpPr>
            <a:spLocks noChangeShapeType="1"/>
          </p:cNvSpPr>
          <p:nvPr/>
        </p:nvSpPr>
        <p:spPr bwMode="auto">
          <a:xfrm flipH="1">
            <a:off x="4020687" y="4036576"/>
            <a:ext cx="1347589" cy="414958"/>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Line 12"/>
          <p:cNvSpPr>
            <a:spLocks noChangeShapeType="1"/>
          </p:cNvSpPr>
          <p:nvPr/>
        </p:nvSpPr>
        <p:spPr bwMode="auto">
          <a:xfrm flipH="1">
            <a:off x="6943888" y="3149139"/>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Line 13"/>
          <p:cNvSpPr>
            <a:spLocks noChangeShapeType="1"/>
          </p:cNvSpPr>
          <p:nvPr/>
        </p:nvSpPr>
        <p:spPr bwMode="auto">
          <a:xfrm flipH="1" flipV="1">
            <a:off x="4020687" y="3149139"/>
            <a:ext cx="1347589" cy="417012"/>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Line 14"/>
          <p:cNvSpPr>
            <a:spLocks noChangeShapeType="1"/>
          </p:cNvSpPr>
          <p:nvPr/>
        </p:nvSpPr>
        <p:spPr bwMode="auto">
          <a:xfrm flipH="1" flipV="1">
            <a:off x="6943888" y="4050956"/>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3410081" y="2003468"/>
            <a:ext cx="616941" cy="1018701"/>
            <a:chOff x="8066088" y="2327276"/>
            <a:chExt cx="719137" cy="1187450"/>
          </a:xfrm>
          <a:solidFill>
            <a:schemeClr val="tx2"/>
          </a:solidFill>
        </p:grpSpPr>
        <p:sp>
          <p:nvSpPr>
            <p:cNvPr id="37"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75627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38" name="矩形 37"/>
            <p:cNvSpPr/>
            <p:nvPr/>
          </p:nvSpPr>
          <p:spPr>
            <a:xfrm>
              <a:off x="8260327" y="2431982"/>
              <a:ext cx="460035" cy="609892"/>
            </a:xfrm>
            <a:prstGeom prst="rect">
              <a:avLst/>
            </a:prstGeom>
            <a:noFill/>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1</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6077564" y="2125237"/>
            <a:ext cx="1406386" cy="1672018"/>
            <a:chOff x="6077564" y="2125237"/>
            <a:chExt cx="1406386" cy="1672018"/>
          </a:xfrm>
        </p:grpSpPr>
        <p:grpSp>
          <p:nvGrpSpPr>
            <p:cNvPr id="33" name="组合 32"/>
            <p:cNvGrpSpPr/>
            <p:nvPr/>
          </p:nvGrpSpPr>
          <p:grpSpPr>
            <a:xfrm>
              <a:off x="6077564" y="2125237"/>
              <a:ext cx="1406386" cy="1672018"/>
              <a:chOff x="6205538" y="2856647"/>
              <a:chExt cx="1156365" cy="1374775"/>
            </a:xfrm>
            <a:effectLst>
              <a:outerShdw blurRad="76200" dir="13500000" sy="23000" kx="1200000" algn="br" rotWithShape="0">
                <a:prstClr val="black">
                  <a:alpha val="20000"/>
                </a:prstClr>
              </a:outerShdw>
            </a:effectLst>
          </p:grpSpPr>
          <p:sp>
            <p:nvSpPr>
              <p:cNvPr id="34"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5ABB93"/>
              </a:solidFill>
              <a:ln w="12700" cap="flat">
                <a:noFill/>
                <a:prstDash val="solid"/>
                <a:miter lim="800000"/>
              </a:ln>
              <a:effec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Rectangle 20"/>
              <p:cNvSpPr>
                <a:spLocks noChangeArrowheads="1"/>
              </p:cNvSpPr>
              <p:nvPr/>
            </p:nvSpPr>
            <p:spPr bwMode="auto">
              <a:xfrm>
                <a:off x="6205538" y="2856647"/>
                <a:ext cx="53975" cy="1374775"/>
              </a:xfrm>
              <a:prstGeom prst="rect">
                <a:avLst/>
              </a:prstGeom>
              <a:solidFill>
                <a:srgbClr val="5ABB93"/>
              </a:solidFill>
              <a:ln w="12700" cap="flat">
                <a:noFill/>
                <a:prstDash val="solid"/>
                <a:miter lim="800000"/>
              </a:ln>
              <a:effec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39" name="矩形 38"/>
            <p:cNvSpPr/>
            <p:nvPr/>
          </p:nvSpPr>
          <p:spPr>
            <a:xfrm>
              <a:off x="6275256" y="2196827"/>
              <a:ext cx="772845" cy="707886"/>
            </a:xfrm>
            <a:prstGeom prst="rect">
              <a:avLst/>
            </a:prstGeom>
          </p:spPr>
          <p:txBody>
            <a:bodyPr wrap="square">
              <a:spAutoFit/>
            </a:bodyPr>
            <a:lstStyle/>
            <a:p>
              <a:pPr algn="ctr"/>
              <a:r>
                <a:rPr lang="zh-CN" altLang="en-US" sz="2000" b="1" dirty="0">
                  <a:solidFill>
                    <a:schemeClr val="bg2"/>
                  </a:solidFill>
                  <a:latin typeface="微软雅黑" panose="020B0503020204020204" pitchFamily="34" charset="-122"/>
                  <a:ea typeface="微软雅黑" panose="020B0503020204020204" pitchFamily="34" charset="-122"/>
                </a:rPr>
                <a:t>四个意义</a:t>
              </a:r>
            </a:p>
          </p:txBody>
        </p:sp>
      </p:grpSp>
      <p:grpSp>
        <p:nvGrpSpPr>
          <p:cNvPr id="40" name="组合 39"/>
          <p:cNvGrpSpPr/>
          <p:nvPr/>
        </p:nvGrpSpPr>
        <p:grpSpPr>
          <a:xfrm>
            <a:off x="8311813" y="2003468"/>
            <a:ext cx="616941" cy="1018701"/>
            <a:chOff x="8066088" y="2327276"/>
            <a:chExt cx="719137" cy="1187450"/>
          </a:xfrm>
        </p:grpSpPr>
        <p:sp>
          <p:nvSpPr>
            <p:cNvPr id="41"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F2B973"/>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2" name="矩形 41"/>
            <p:cNvSpPr/>
            <p:nvPr/>
          </p:nvSpPr>
          <p:spPr>
            <a:xfrm>
              <a:off x="8225872"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2</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410081" y="3499076"/>
            <a:ext cx="616941" cy="1018701"/>
            <a:chOff x="8066088" y="2327276"/>
            <a:chExt cx="719137" cy="1187450"/>
          </a:xfrm>
        </p:grpSpPr>
        <p:sp>
          <p:nvSpPr>
            <p:cNvPr id="44"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EF5B43"/>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5" name="矩形 44"/>
            <p:cNvSpPr/>
            <p:nvPr/>
          </p:nvSpPr>
          <p:spPr>
            <a:xfrm>
              <a:off x="8203780"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3</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8311813" y="3499076"/>
            <a:ext cx="616941" cy="1018701"/>
            <a:chOff x="8066088" y="2327276"/>
            <a:chExt cx="719137" cy="1187450"/>
          </a:xfrm>
        </p:grpSpPr>
        <p:sp>
          <p:nvSpPr>
            <p:cNvPr id="47"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858976"/>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8" name="矩形 47"/>
            <p:cNvSpPr/>
            <p:nvPr/>
          </p:nvSpPr>
          <p:spPr>
            <a:xfrm>
              <a:off x="8203398"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4</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sp>
        <p:nvSpPr>
          <p:cNvPr id="49" name="TextBox 42"/>
          <p:cNvSpPr txBox="1"/>
          <p:nvPr/>
        </p:nvSpPr>
        <p:spPr>
          <a:xfrm>
            <a:off x="1387961" y="357610"/>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4.1 </a:t>
            </a:r>
            <a:r>
              <a:rPr lang="zh-CN" altLang="en-US" b="0" dirty="0">
                <a:solidFill>
                  <a:srgbClr val="756271"/>
                </a:solidFill>
              </a:rPr>
              <a:t>研究目标</a:t>
            </a:r>
          </a:p>
        </p:txBody>
      </p:sp>
    </p:spTree>
    <p:extLst>
      <p:ext uri="{BB962C8B-B14F-4D97-AF65-F5344CB8AC3E}">
        <p14:creationId xmlns:p14="http://schemas.microsoft.com/office/powerpoint/2010/main" val="1916731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right)">
                                      <p:cBhvr>
                                        <p:cTn id="17" dur="500"/>
                                        <p:tgtEl>
                                          <p:spTgt spid="31"/>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right)">
                                      <p:cBhvr>
                                        <p:cTn id="20" dur="500"/>
                                        <p:tgtEl>
                                          <p:spTgt spid="2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000"/>
                            </p:stCondLst>
                            <p:childTnLst>
                              <p:par>
                                <p:cTn id="28" presetID="47"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anim calcmode="lin" valueType="num">
                                      <p:cBhvr>
                                        <p:cTn id="31" dur="1000" fill="hold"/>
                                        <p:tgtEl>
                                          <p:spTgt spid="36"/>
                                        </p:tgtEl>
                                        <p:attrNameLst>
                                          <p:attrName>ppt_x</p:attrName>
                                        </p:attrNameLst>
                                      </p:cBhvr>
                                      <p:tavLst>
                                        <p:tav tm="0">
                                          <p:val>
                                            <p:strVal val="#ppt_x"/>
                                          </p:val>
                                        </p:tav>
                                        <p:tav tm="100000">
                                          <p:val>
                                            <p:strVal val="#ppt_x"/>
                                          </p:val>
                                        </p:tav>
                                      </p:tavLst>
                                    </p:anim>
                                    <p:anim calcmode="lin" valueType="num">
                                      <p:cBhvr>
                                        <p:cTn id="32" dur="1000" fill="hold"/>
                                        <p:tgtEl>
                                          <p:spTgt spid="3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25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1000"/>
                                        <p:tgtEl>
                                          <p:spTgt spid="40"/>
                                        </p:tgtEl>
                                      </p:cBhvr>
                                    </p:animEffect>
                                    <p:anim calcmode="lin" valueType="num">
                                      <p:cBhvr>
                                        <p:cTn id="36" dur="1000" fill="hold"/>
                                        <p:tgtEl>
                                          <p:spTgt spid="40"/>
                                        </p:tgtEl>
                                        <p:attrNameLst>
                                          <p:attrName>ppt_x</p:attrName>
                                        </p:attrNameLst>
                                      </p:cBhvr>
                                      <p:tavLst>
                                        <p:tav tm="0">
                                          <p:val>
                                            <p:strVal val="#ppt_x"/>
                                          </p:val>
                                        </p:tav>
                                        <p:tav tm="100000">
                                          <p:val>
                                            <p:strVal val="#ppt_x"/>
                                          </p:val>
                                        </p:tav>
                                      </p:tavLst>
                                    </p:anim>
                                    <p:anim calcmode="lin" valueType="num">
                                      <p:cBhvr>
                                        <p:cTn id="37" dur="1000" fill="hold"/>
                                        <p:tgtEl>
                                          <p:spTgt spid="40"/>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50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1000"/>
                                        <p:tgtEl>
                                          <p:spTgt spid="43"/>
                                        </p:tgtEl>
                                      </p:cBhvr>
                                    </p:animEffect>
                                    <p:anim calcmode="lin" valueType="num">
                                      <p:cBhvr>
                                        <p:cTn id="41" dur="1000" fill="hold"/>
                                        <p:tgtEl>
                                          <p:spTgt spid="43"/>
                                        </p:tgtEl>
                                        <p:attrNameLst>
                                          <p:attrName>ppt_x</p:attrName>
                                        </p:attrNameLst>
                                      </p:cBhvr>
                                      <p:tavLst>
                                        <p:tav tm="0">
                                          <p:val>
                                            <p:strVal val="#ppt_x"/>
                                          </p:val>
                                        </p:tav>
                                        <p:tav tm="100000">
                                          <p:val>
                                            <p:strVal val="#ppt_x"/>
                                          </p:val>
                                        </p:tav>
                                      </p:tavLst>
                                    </p:anim>
                                    <p:anim calcmode="lin" valueType="num">
                                      <p:cBhvr>
                                        <p:cTn id="42" dur="1000" fill="hold"/>
                                        <p:tgtEl>
                                          <p:spTgt spid="4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75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1000"/>
                                        <p:tgtEl>
                                          <p:spTgt spid="46"/>
                                        </p:tgtEl>
                                      </p:cBhvr>
                                    </p:animEffect>
                                    <p:anim calcmode="lin" valueType="num">
                                      <p:cBhvr>
                                        <p:cTn id="46" dur="1000" fill="hold"/>
                                        <p:tgtEl>
                                          <p:spTgt spid="46"/>
                                        </p:tgtEl>
                                        <p:attrNameLst>
                                          <p:attrName>ppt_x</p:attrName>
                                        </p:attrNameLst>
                                      </p:cBhvr>
                                      <p:tavLst>
                                        <p:tav tm="0">
                                          <p:val>
                                            <p:strVal val="#ppt_x"/>
                                          </p:val>
                                        </p:tav>
                                        <p:tav tm="100000">
                                          <p:val>
                                            <p:strVal val="#ppt_x"/>
                                          </p:val>
                                        </p:tav>
                                      </p:tavLst>
                                    </p:anim>
                                    <p:anim calcmode="lin" valueType="num">
                                      <p:cBhvr>
                                        <p:cTn id="47" dur="1000" fill="hold"/>
                                        <p:tgtEl>
                                          <p:spTgt spid="46"/>
                                        </p:tgtEl>
                                        <p:attrNameLst>
                                          <p:attrName>ppt_y</p:attrName>
                                        </p:attrNameLst>
                                      </p:cBhvr>
                                      <p:tavLst>
                                        <p:tav tm="0">
                                          <p:val>
                                            <p:strVal val="#ppt_y-.1"/>
                                          </p:val>
                                        </p:tav>
                                        <p:tav tm="100000">
                                          <p:val>
                                            <p:strVal val="#ppt_y"/>
                                          </p:val>
                                        </p:tav>
                                      </p:tavLst>
                                    </p:anim>
                                  </p:childTnLst>
                                </p:cTn>
                              </p:par>
                            </p:childTnLst>
                          </p:cTn>
                        </p:par>
                        <p:par>
                          <p:cTn id="48" fill="hold">
                            <p:stCondLst>
                              <p:cond delay="37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par>
                          <p:cTn id="61" fill="hold">
                            <p:stCondLst>
                              <p:cond delay="4250"/>
                            </p:stCondLst>
                            <p:childTnLst>
                              <p:par>
                                <p:cTn id="62" presetID="22" presetClass="entr" presetSubtype="2"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wipe(right)">
                                      <p:cBhvr>
                                        <p:cTn id="64" dur="500"/>
                                        <p:tgtEl>
                                          <p:spTgt spid="4"/>
                                        </p:tgtEl>
                                      </p:cBhvr>
                                    </p:animEffect>
                                  </p:childTnLst>
                                </p:cTn>
                              </p:par>
                              <p:par>
                                <p:cTn id="65" presetID="22" presetClass="entr" presetSubtype="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right)">
                                      <p:cBhvr>
                                        <p:cTn id="67" dur="500"/>
                                        <p:tgtEl>
                                          <p:spTgt spid="5"/>
                                        </p:tgtEl>
                                      </p:cBhvr>
                                    </p:animEffect>
                                  </p:childTnLst>
                                </p:cTn>
                              </p:par>
                              <p:par>
                                <p:cTn id="68" presetID="22" presetClass="entr" presetSubtype="8"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wipe(left)">
                                      <p:cBhvr>
                                        <p:cTn id="70" dur="500"/>
                                        <p:tgtEl>
                                          <p:spTgt spid="6"/>
                                        </p:tgtEl>
                                      </p:cBhvr>
                                    </p:animEffect>
                                  </p:childTnLst>
                                </p:cTn>
                              </p:par>
                              <p:par>
                                <p:cTn id="71" presetID="22" presetClass="entr" presetSubtype="8"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wipe(left)">
                                      <p:cBhvr>
                                        <p:cTn id="7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8" grpId="0" animBg="1"/>
      <p:bldP spid="29"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397480" y="314224"/>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4.2 </a:t>
            </a:r>
            <a:r>
              <a:rPr lang="zh-CN" altLang="en-US" b="0" dirty="0">
                <a:solidFill>
                  <a:srgbClr val="756271"/>
                </a:solidFill>
              </a:rPr>
              <a:t>成果形式</a:t>
            </a:r>
          </a:p>
        </p:txBody>
      </p:sp>
      <p:sp>
        <p:nvSpPr>
          <p:cNvPr id="15" name="Freeform 7"/>
          <p:cNvSpPr/>
          <p:nvPr/>
        </p:nvSpPr>
        <p:spPr bwMode="auto">
          <a:xfrm flipH="1">
            <a:off x="4084318" y="2013808"/>
            <a:ext cx="1292225" cy="4079875"/>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Line 11"/>
          <p:cNvSpPr>
            <a:spLocks noChangeShapeType="1"/>
          </p:cNvSpPr>
          <p:nvPr/>
        </p:nvSpPr>
        <p:spPr bwMode="auto">
          <a:xfrm flipH="1">
            <a:off x="2987513" y="2657859"/>
            <a:ext cx="873456" cy="64144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Line 13"/>
          <p:cNvSpPr>
            <a:spLocks noChangeShapeType="1"/>
          </p:cNvSpPr>
          <p:nvPr/>
        </p:nvSpPr>
        <p:spPr bwMode="auto">
          <a:xfrm flipH="1">
            <a:off x="3338193" y="4026758"/>
            <a:ext cx="1164222"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757293" y="1575658"/>
            <a:ext cx="1219200" cy="1220788"/>
            <a:chOff x="3757293" y="1575658"/>
            <a:chExt cx="1219200" cy="1220788"/>
          </a:xfrm>
        </p:grpSpPr>
        <p:sp>
          <p:nvSpPr>
            <p:cNvPr id="16" name="Oval 8"/>
            <p:cNvSpPr>
              <a:spLocks noChangeArrowheads="1"/>
            </p:cNvSpPr>
            <p:nvPr/>
          </p:nvSpPr>
          <p:spPr bwMode="auto">
            <a:xfrm flipH="1">
              <a:off x="3757293" y="1575658"/>
              <a:ext cx="1219200" cy="1220788"/>
            </a:xfrm>
            <a:prstGeom prst="ellipse">
              <a:avLst/>
            </a:pr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TextBox 11"/>
            <p:cNvSpPr txBox="1"/>
            <p:nvPr/>
          </p:nvSpPr>
          <p:spPr>
            <a:xfrm flipH="1">
              <a:off x="3930034" y="1770553"/>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设计论文</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4" name="组合 3"/>
          <p:cNvGrpSpPr/>
          <p:nvPr/>
        </p:nvGrpSpPr>
        <p:grpSpPr>
          <a:xfrm>
            <a:off x="4632005" y="3434621"/>
            <a:ext cx="1220788" cy="1219200"/>
            <a:chOff x="4632005" y="3434621"/>
            <a:chExt cx="1220788" cy="1219200"/>
          </a:xfrm>
        </p:grpSpPr>
        <p:sp>
          <p:nvSpPr>
            <p:cNvPr id="17" name="Oval 9"/>
            <p:cNvSpPr>
              <a:spLocks noChangeArrowheads="1"/>
            </p:cNvSpPr>
            <p:nvPr/>
          </p:nvSpPr>
          <p:spPr bwMode="auto">
            <a:xfrm flipH="1">
              <a:off x="4632005" y="3434621"/>
              <a:ext cx="1220788" cy="1219200"/>
            </a:xfrm>
            <a:prstGeom prst="ellips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TextBox 12"/>
            <p:cNvSpPr txBox="1"/>
            <p:nvPr/>
          </p:nvSpPr>
          <p:spPr>
            <a:xfrm flipH="1">
              <a:off x="4809755" y="3638246"/>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工程样机</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5" name="组合 4"/>
          <p:cNvGrpSpPr/>
          <p:nvPr/>
        </p:nvGrpSpPr>
        <p:grpSpPr>
          <a:xfrm>
            <a:off x="3631880" y="5236433"/>
            <a:ext cx="1220788" cy="1219200"/>
            <a:chOff x="3631880" y="5236433"/>
            <a:chExt cx="1220788" cy="1219200"/>
          </a:xfrm>
        </p:grpSpPr>
        <p:sp>
          <p:nvSpPr>
            <p:cNvPr id="18" name="Oval 10"/>
            <p:cNvSpPr>
              <a:spLocks noChangeArrowheads="1"/>
            </p:cNvSpPr>
            <p:nvPr/>
          </p:nvSpPr>
          <p:spPr bwMode="auto">
            <a:xfrm flipH="1">
              <a:off x="3631880" y="5236433"/>
              <a:ext cx="1220788" cy="1219200"/>
            </a:xfrm>
            <a:prstGeom prst="ellipse">
              <a:avLst/>
            </a:prstGeom>
            <a:solidFill>
              <a:srgbClr val="F2B97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TextBox 13"/>
            <p:cNvSpPr txBox="1"/>
            <p:nvPr/>
          </p:nvSpPr>
          <p:spPr>
            <a:xfrm flipH="1">
              <a:off x="3805415" y="5430534"/>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设计报告</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2" name="组合 1"/>
          <p:cNvGrpSpPr/>
          <p:nvPr/>
        </p:nvGrpSpPr>
        <p:grpSpPr>
          <a:xfrm>
            <a:off x="1314269" y="3137941"/>
            <a:ext cx="1907896" cy="1906222"/>
            <a:chOff x="1314269" y="3137941"/>
            <a:chExt cx="1907896" cy="1906222"/>
          </a:xfrm>
        </p:grpSpPr>
        <p:sp>
          <p:nvSpPr>
            <p:cNvPr id="10" name="Oval 6"/>
            <p:cNvSpPr>
              <a:spLocks noChangeArrowheads="1"/>
            </p:cNvSpPr>
            <p:nvPr/>
          </p:nvSpPr>
          <p:spPr bwMode="auto">
            <a:xfrm flipH="1">
              <a:off x="1314269" y="3137941"/>
              <a:ext cx="1907896" cy="1906222"/>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Oval 14"/>
            <p:cNvSpPr>
              <a:spLocks noChangeArrowheads="1"/>
            </p:cNvSpPr>
            <p:nvPr/>
          </p:nvSpPr>
          <p:spPr bwMode="auto">
            <a:xfrm flipH="1">
              <a:off x="1455418" y="3277458"/>
              <a:ext cx="1625600" cy="1625600"/>
            </a:xfrm>
            <a:prstGeom prst="ellipse">
              <a:avLst/>
            </a:prstGeom>
            <a:solidFill>
              <a:srgbClr val="5ABB93"/>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14"/>
            <p:cNvSpPr txBox="1"/>
            <p:nvPr/>
          </p:nvSpPr>
          <p:spPr>
            <a:xfrm flipH="1">
              <a:off x="1750980" y="3536348"/>
              <a:ext cx="1045036" cy="1077218"/>
            </a:xfrm>
            <a:prstGeom prst="rect">
              <a:avLst/>
            </a:prstGeom>
            <a:noFill/>
          </p:spPr>
          <p:txBody>
            <a:bodyPr wrap="square" rtlCol="0">
              <a:spAutoFit/>
            </a:bodyPr>
            <a:lstStyle/>
            <a:p>
              <a:pPr algn="ctr"/>
              <a:r>
                <a:rPr lang="zh-CN" altLang="en-US" sz="3200" b="1" dirty="0">
                  <a:solidFill>
                    <a:schemeClr val="bg2"/>
                  </a:solidFill>
                  <a:latin typeface="微软雅黑" panose="020B0503020204020204" pitchFamily="34" charset="-122"/>
                  <a:ea typeface="微软雅黑" panose="020B0503020204020204" pitchFamily="34" charset="-122"/>
                </a:rPr>
                <a:t>研究成果</a:t>
              </a:r>
              <a:endParaRPr lang="en-US" altLang="zh-CN" sz="3200" b="1" dirty="0">
                <a:solidFill>
                  <a:schemeClr val="bg2"/>
                </a:solidFill>
                <a:latin typeface="微软雅黑" panose="020B0503020204020204" pitchFamily="34" charset="-122"/>
                <a:ea typeface="微软雅黑" panose="020B0503020204020204" pitchFamily="34" charset="-122"/>
              </a:endParaRPr>
            </a:p>
          </p:txBody>
        </p:sp>
      </p:grpSp>
      <p:sp>
        <p:nvSpPr>
          <p:cNvPr id="26" name="TextBox 15"/>
          <p:cNvSpPr txBox="1"/>
          <p:nvPr/>
        </p:nvSpPr>
        <p:spPr>
          <a:xfrm flipH="1">
            <a:off x="5137177" y="1690642"/>
            <a:ext cx="5955137"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完成论文的设计工作完成论文的设计工作完成论文的设计工作完成论文的设计工作完成论文的设计工作</a:t>
            </a:r>
          </a:p>
        </p:txBody>
      </p:sp>
      <p:sp>
        <p:nvSpPr>
          <p:cNvPr id="28" name="TextBox 16"/>
          <p:cNvSpPr txBox="1"/>
          <p:nvPr/>
        </p:nvSpPr>
        <p:spPr>
          <a:xfrm flipH="1">
            <a:off x="5995068" y="3608520"/>
            <a:ext cx="5235987" cy="923330"/>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试制出测试样机试制出测试样机试制出测试样机试制出测试样机试制出测试样机试制出测试样机试制出测试样机</a:t>
            </a:r>
          </a:p>
        </p:txBody>
      </p:sp>
      <p:sp>
        <p:nvSpPr>
          <p:cNvPr id="29" name="TextBox 17"/>
          <p:cNvSpPr txBox="1"/>
          <p:nvPr/>
        </p:nvSpPr>
        <p:spPr>
          <a:xfrm flipH="1">
            <a:off x="5046849" y="5638374"/>
            <a:ext cx="6064318"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制作出设计报告制作出设计报告制作出设计报告制作出设计报告制作出设计报告制作出设计报告</a:t>
            </a:r>
          </a:p>
        </p:txBody>
      </p:sp>
      <p:sp>
        <p:nvSpPr>
          <p:cNvPr id="30" name="Line 11"/>
          <p:cNvSpPr>
            <a:spLocks noChangeShapeType="1"/>
          </p:cNvSpPr>
          <p:nvPr/>
        </p:nvSpPr>
        <p:spPr bwMode="auto">
          <a:xfrm flipH="1" flipV="1">
            <a:off x="2973866" y="4855149"/>
            <a:ext cx="723331" cy="586853"/>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5486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nodeType="withEffect">
                                  <p:stCondLst>
                                    <p:cond delay="5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2500"/>
                            </p:stCondLst>
                            <p:childTnLst>
                              <p:par>
                                <p:cTn id="31" presetID="16" presetClass="entr" presetSubtype="42"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outHorizontal)">
                                      <p:cBhvr>
                                        <p:cTn id="33" dur="500"/>
                                        <p:tgtEl>
                                          <p:spTgt spid="15"/>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6" grpId="0"/>
      <p:bldP spid="28" grpId="0"/>
      <p:bldP spid="29" grpId="0"/>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任意多边形 5"/>
          <p:cNvSpPr/>
          <p:nvPr/>
        </p:nvSpPr>
        <p:spPr>
          <a:xfrm>
            <a:off x="719067" y="5519115"/>
            <a:ext cx="5588000" cy="257175"/>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17" name="任意多边形 6"/>
          <p:cNvSpPr/>
          <p:nvPr/>
        </p:nvSpPr>
        <p:spPr>
          <a:xfrm>
            <a:off x="1409629" y="4658690"/>
            <a:ext cx="4211638"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19" name="任意多边形 9"/>
          <p:cNvSpPr/>
          <p:nvPr/>
        </p:nvSpPr>
        <p:spPr>
          <a:xfrm>
            <a:off x="2073204" y="3809377"/>
            <a:ext cx="2843213"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2100192" y="1426539"/>
            <a:ext cx="2808288" cy="2398713"/>
            <a:chOff x="2100192" y="1426539"/>
            <a:chExt cx="2808288" cy="2398713"/>
          </a:xfrm>
        </p:grpSpPr>
        <p:sp>
          <p:nvSpPr>
            <p:cNvPr id="18" name="右箭头 8"/>
            <p:cNvSpPr/>
            <p:nvPr/>
          </p:nvSpPr>
          <p:spPr>
            <a:xfrm rot="16200000">
              <a:off x="2304979" y="1221752"/>
              <a:ext cx="2398713" cy="2808288"/>
            </a:xfrm>
            <a:prstGeom prst="rightArrow">
              <a:avLst>
                <a:gd name="adj1" fmla="val 71174"/>
                <a:gd name="adj2" fmla="val 66350"/>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0" name="文本框 20"/>
            <p:cNvSpPr txBox="1"/>
            <p:nvPr/>
          </p:nvSpPr>
          <p:spPr>
            <a:xfrm flipH="1">
              <a:off x="2749485" y="2821952"/>
              <a:ext cx="1580772" cy="707886"/>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企业品牌影响力提升</a:t>
              </a:r>
            </a:p>
          </p:txBody>
        </p:sp>
      </p:grpSp>
      <p:grpSp>
        <p:nvGrpSpPr>
          <p:cNvPr id="3" name="组合 2"/>
          <p:cNvGrpSpPr/>
          <p:nvPr/>
        </p:nvGrpSpPr>
        <p:grpSpPr>
          <a:xfrm>
            <a:off x="2073204" y="4063377"/>
            <a:ext cx="2879725" cy="612775"/>
            <a:chOff x="2073204" y="4063377"/>
            <a:chExt cx="2879725" cy="612775"/>
          </a:xfrm>
        </p:grpSpPr>
        <p:sp>
          <p:nvSpPr>
            <p:cNvPr id="15" name="矩形 14"/>
            <p:cNvSpPr/>
            <p:nvPr/>
          </p:nvSpPr>
          <p:spPr>
            <a:xfrm>
              <a:off x="2073204" y="4063377"/>
              <a:ext cx="2879725" cy="612775"/>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flipH="1">
              <a:off x="2561063" y="4150244"/>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产品曝光度增加</a:t>
              </a:r>
            </a:p>
          </p:txBody>
        </p:sp>
      </p:grpSp>
      <p:grpSp>
        <p:nvGrpSpPr>
          <p:cNvPr id="4" name="组合 3"/>
          <p:cNvGrpSpPr/>
          <p:nvPr/>
        </p:nvGrpSpPr>
        <p:grpSpPr>
          <a:xfrm>
            <a:off x="1425504" y="4912690"/>
            <a:ext cx="4175125" cy="612775"/>
            <a:chOff x="1425504" y="4912690"/>
            <a:chExt cx="4175125" cy="612775"/>
          </a:xfrm>
        </p:grpSpPr>
        <p:sp>
          <p:nvSpPr>
            <p:cNvPr id="10" name="矩形 9"/>
            <p:cNvSpPr/>
            <p:nvPr/>
          </p:nvSpPr>
          <p:spPr>
            <a:xfrm>
              <a:off x="1425504" y="4912690"/>
              <a:ext cx="4175125" cy="612775"/>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2" name="文本框 20"/>
            <p:cNvSpPr txBox="1"/>
            <p:nvPr/>
          </p:nvSpPr>
          <p:spPr>
            <a:xfrm flipH="1">
              <a:off x="2549454" y="4994794"/>
              <a:ext cx="1995488"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活动间接收益</a:t>
              </a:r>
            </a:p>
          </p:txBody>
        </p:sp>
      </p:grpSp>
      <p:grpSp>
        <p:nvGrpSpPr>
          <p:cNvPr id="5" name="组合 4"/>
          <p:cNvGrpSpPr/>
          <p:nvPr/>
        </p:nvGrpSpPr>
        <p:grpSpPr>
          <a:xfrm>
            <a:off x="709542" y="5773115"/>
            <a:ext cx="5588000" cy="611188"/>
            <a:chOff x="709542" y="5773115"/>
            <a:chExt cx="5588000" cy="611188"/>
          </a:xfrm>
        </p:grpSpPr>
        <p:sp>
          <p:nvSpPr>
            <p:cNvPr id="8" name="矩形 7"/>
            <p:cNvSpPr/>
            <p:nvPr/>
          </p:nvSpPr>
          <p:spPr>
            <a:xfrm>
              <a:off x="709542" y="5773115"/>
              <a:ext cx="5588000" cy="611188"/>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3" name="文本框 20"/>
            <p:cNvSpPr txBox="1"/>
            <p:nvPr/>
          </p:nvSpPr>
          <p:spPr>
            <a:xfrm flipH="1">
              <a:off x="2535167" y="5850456"/>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活动直接收益</a:t>
              </a:r>
            </a:p>
          </p:txBody>
        </p:sp>
      </p:grpSp>
      <p:cxnSp>
        <p:nvCxnSpPr>
          <p:cNvPr id="24" name="直接连接符 23"/>
          <p:cNvCxnSpPr/>
          <p:nvPr/>
        </p:nvCxnSpPr>
        <p:spPr bwMode="auto">
          <a:xfrm>
            <a:off x="6312387" y="6078709"/>
            <a:ext cx="136815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直接连接符 24"/>
          <p:cNvCxnSpPr/>
          <p:nvPr/>
        </p:nvCxnSpPr>
        <p:spPr bwMode="auto">
          <a:xfrm>
            <a:off x="5621267" y="5164309"/>
            <a:ext cx="205927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直接连接符 25"/>
          <p:cNvCxnSpPr/>
          <p:nvPr/>
        </p:nvCxnSpPr>
        <p:spPr bwMode="auto">
          <a:xfrm>
            <a:off x="5052519" y="4322098"/>
            <a:ext cx="262802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直接连接符 27"/>
          <p:cNvCxnSpPr/>
          <p:nvPr/>
        </p:nvCxnSpPr>
        <p:spPr bwMode="auto">
          <a:xfrm>
            <a:off x="4692479" y="2962530"/>
            <a:ext cx="298806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 name="文本框 28"/>
          <p:cNvSpPr txBox="1"/>
          <p:nvPr/>
        </p:nvSpPr>
        <p:spPr>
          <a:xfrm>
            <a:off x="7747226" y="5850456"/>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本资活动预计带来的广告收益、门票收入</a:t>
            </a:r>
            <a:r>
              <a:rPr lang="en-US" altLang="zh-CN" sz="1600" dirty="0">
                <a:solidFill>
                  <a:schemeClr val="bg2">
                    <a:lumMod val="25000"/>
                  </a:schemeClr>
                </a:solidFill>
                <a:latin typeface="微软雅黑" panose="020B0503020204020204" pitchFamily="34" charset="-122"/>
                <a:ea typeface="微软雅黑" panose="020B0503020204020204" pitchFamily="34" charset="-122"/>
              </a:rPr>
              <a:t>20</a:t>
            </a:r>
            <a:r>
              <a:rPr lang="zh-CN" altLang="en-US" sz="1600" dirty="0">
                <a:solidFill>
                  <a:schemeClr val="bg2">
                    <a:lumMod val="25000"/>
                  </a:schemeClr>
                </a:solidFill>
                <a:latin typeface="微软雅黑" panose="020B0503020204020204" pitchFamily="34" charset="-122"/>
                <a:ea typeface="微软雅黑" panose="020B0503020204020204" pitchFamily="34" charset="-122"/>
              </a:rPr>
              <a:t>万元。</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7747226" y="4899961"/>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借助了合作伙伴和政府的影响力，为公司形象带来正面影响。</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747226" y="4069782"/>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新产品的推出，产品曝光度的增加，将大力提升产品销量。</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747226" y="2674119"/>
            <a:ext cx="3497981" cy="830997"/>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通过举办这次活动，使得企业的品牌形象得到提升，为公司的发展带来巨大的机遇。</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3" name="TextBox 42"/>
          <p:cNvSpPr txBox="1"/>
          <p:nvPr/>
        </p:nvSpPr>
        <p:spPr>
          <a:xfrm>
            <a:off x="1425504" y="317226"/>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4.3 </a:t>
            </a:r>
            <a:r>
              <a:rPr lang="zh-CN" altLang="en-US" b="0" dirty="0">
                <a:solidFill>
                  <a:srgbClr val="756271"/>
                </a:solidFill>
              </a:rPr>
              <a:t>应用前景</a:t>
            </a:r>
          </a:p>
        </p:txBody>
      </p:sp>
    </p:spTree>
    <p:extLst>
      <p:ext uri="{BB962C8B-B14F-4D97-AF65-F5344CB8AC3E}">
        <p14:creationId xmlns:p14="http://schemas.microsoft.com/office/powerpoint/2010/main" val="382033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up)">
                                      <p:cBhvr>
                                        <p:cTn id="14" dur="500"/>
                                        <p:tgtEl>
                                          <p:spTgt spid="19"/>
                                        </p:tgtEl>
                                      </p:cBhvr>
                                    </p:animEffect>
                                  </p:childTnLst>
                                </p:cTn>
                              </p:par>
                            </p:childTnLst>
                          </p:cTn>
                        </p:par>
                        <p:par>
                          <p:cTn id="15" fill="hold">
                            <p:stCondLst>
                              <p:cond delay="1500"/>
                            </p:stCondLst>
                            <p:childTnLst>
                              <p:par>
                                <p:cTn id="16" presetID="22" presetClass="entr" presetSubtype="1"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500"/>
                                        <p:tgtEl>
                                          <p:spTgt spid="3"/>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childTnLst>
                          </p:cTn>
                        </p:par>
                        <p:par>
                          <p:cTn id="23" fill="hold">
                            <p:stCondLst>
                              <p:cond delay="2500"/>
                            </p:stCondLst>
                            <p:childTnLst>
                              <p:par>
                                <p:cTn id="24" presetID="22"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par>
                          <p:cTn id="27" fill="hold">
                            <p:stCondLst>
                              <p:cond delay="3000"/>
                            </p:stCondLst>
                            <p:childTnLst>
                              <p:par>
                                <p:cTn id="28" presetID="22" presetClass="entr" presetSubtype="1"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500"/>
                                        <p:tgtEl>
                                          <p:spTgt spid="5"/>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wipe(left)">
                                      <p:cBhvr>
                                        <p:cTn id="38" dur="500"/>
                                        <p:tgtEl>
                                          <p:spTgt spid="28"/>
                                        </p:tgtEl>
                                      </p:cBhvr>
                                    </p:animEffect>
                                  </p:childTnLst>
                                </p:cTn>
                              </p:par>
                              <p:par>
                                <p:cTn id="39" presetID="22" presetClass="entr" presetSubtype="8"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par>
                                <p:cTn id="52" presetID="10" presetClass="entr" presetSubtype="0" fill="hold" grpId="0" nodeType="withEffect">
                                  <p:stCondLst>
                                    <p:cond delay="2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par>
                                <p:cTn id="58" presetID="10" presetClass="entr" presetSubtype="0" fill="hold" grpId="0" nodeType="withEffect">
                                  <p:stCondLst>
                                    <p:cond delay="75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animBg="1"/>
      <p:bldP spid="29" grpId="0"/>
      <p:bldP spid="30" grpId="0"/>
      <p:bldP spid="31"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259111" y="357609"/>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5.1 </a:t>
            </a:r>
            <a:r>
              <a:rPr lang="zh-CN" altLang="en-US" b="0" dirty="0">
                <a:solidFill>
                  <a:srgbClr val="756271"/>
                </a:solidFill>
              </a:rPr>
              <a:t>主要问题分析</a:t>
            </a:r>
          </a:p>
        </p:txBody>
      </p:sp>
      <p:sp>
        <p:nvSpPr>
          <p:cNvPr id="10" name="圆角右箭头 41"/>
          <p:cNvSpPr/>
          <p:nvPr/>
        </p:nvSpPr>
        <p:spPr>
          <a:xfrm>
            <a:off x="6296939" y="3000170"/>
            <a:ext cx="1367389" cy="3598747"/>
          </a:xfrm>
          <a:prstGeom prst="bentArrow">
            <a:avLst>
              <a:gd name="adj1" fmla="val 25000"/>
              <a:gd name="adj2" fmla="val 25000"/>
              <a:gd name="adj3" fmla="val 25000"/>
              <a:gd name="adj4" fmla="val 75000"/>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5" name="圆角右箭头 52"/>
          <p:cNvSpPr/>
          <p:nvPr/>
        </p:nvSpPr>
        <p:spPr>
          <a:xfrm flipH="1">
            <a:off x="4353764" y="3000170"/>
            <a:ext cx="1367389" cy="3598747"/>
          </a:xfrm>
          <a:prstGeom prst="bentArrow">
            <a:avLst>
              <a:gd name="adj1" fmla="val 25000"/>
              <a:gd name="adj2" fmla="val 25000"/>
              <a:gd name="adj3" fmla="val 25000"/>
              <a:gd name="adj4" fmla="val 75000"/>
            </a:avLst>
          </a:pr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6" name="圆角右箭头 61"/>
          <p:cNvSpPr/>
          <p:nvPr/>
        </p:nvSpPr>
        <p:spPr>
          <a:xfrm>
            <a:off x="6711918" y="4075034"/>
            <a:ext cx="1360585" cy="2523884"/>
          </a:xfrm>
          <a:prstGeom prst="bentArrow">
            <a:avLst>
              <a:gd name="adj1" fmla="val 25000"/>
              <a:gd name="adj2" fmla="val 25000"/>
              <a:gd name="adj3" fmla="val 25000"/>
              <a:gd name="adj4" fmla="val 75000"/>
            </a:avLst>
          </a:prstGeom>
          <a:solidFill>
            <a:srgbClr val="F2B97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圆角右箭头 83"/>
          <p:cNvSpPr/>
          <p:nvPr/>
        </p:nvSpPr>
        <p:spPr>
          <a:xfrm flipH="1">
            <a:off x="3942188" y="4075034"/>
            <a:ext cx="1360585" cy="2523884"/>
          </a:xfrm>
          <a:prstGeom prst="bentArrow">
            <a:avLst>
              <a:gd name="adj1" fmla="val 25000"/>
              <a:gd name="adj2" fmla="val 25000"/>
              <a:gd name="adj3" fmla="val 25000"/>
              <a:gd name="adj4" fmla="val 75000"/>
            </a:avLst>
          </a:prstGeom>
          <a:solidFill>
            <a:srgbClr val="5ABB9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上箭头 45"/>
          <p:cNvSpPr/>
          <p:nvPr/>
        </p:nvSpPr>
        <p:spPr>
          <a:xfrm>
            <a:off x="5677875" y="2495002"/>
            <a:ext cx="693899" cy="4103915"/>
          </a:xfrm>
          <a:prstGeom prst="upArrow">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546824" y="4067652"/>
            <a:ext cx="2161186" cy="1094953"/>
            <a:chOff x="1546824" y="4067652"/>
            <a:chExt cx="2161186" cy="1094953"/>
          </a:xfrm>
        </p:grpSpPr>
        <p:sp>
          <p:nvSpPr>
            <p:cNvPr id="19" name="TextBox 9"/>
            <p:cNvSpPr txBox="1"/>
            <p:nvPr/>
          </p:nvSpPr>
          <p:spPr>
            <a:xfrm>
              <a:off x="1810767" y="4067652"/>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0" name="TextBox 10"/>
            <p:cNvSpPr txBox="1"/>
            <p:nvPr/>
          </p:nvSpPr>
          <p:spPr>
            <a:xfrm>
              <a:off x="1546824" y="4423941"/>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192654" y="2436128"/>
            <a:ext cx="2161186" cy="1094953"/>
            <a:chOff x="2192654" y="2436128"/>
            <a:chExt cx="2161186" cy="1094953"/>
          </a:xfrm>
        </p:grpSpPr>
        <p:sp>
          <p:nvSpPr>
            <p:cNvPr id="21" name="TextBox 9"/>
            <p:cNvSpPr txBox="1"/>
            <p:nvPr/>
          </p:nvSpPr>
          <p:spPr>
            <a:xfrm>
              <a:off x="2456597" y="2436128"/>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2" name="TextBox 10"/>
            <p:cNvSpPr txBox="1"/>
            <p:nvPr/>
          </p:nvSpPr>
          <p:spPr>
            <a:xfrm>
              <a:off x="2192654" y="2792417"/>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73597" y="1225428"/>
            <a:ext cx="2161186" cy="1094953"/>
            <a:chOff x="4973597" y="1225428"/>
            <a:chExt cx="2161186" cy="1094953"/>
          </a:xfrm>
        </p:grpSpPr>
        <p:sp>
          <p:nvSpPr>
            <p:cNvPr id="23" name="TextBox 9"/>
            <p:cNvSpPr txBox="1"/>
            <p:nvPr/>
          </p:nvSpPr>
          <p:spPr>
            <a:xfrm>
              <a:off x="5237540" y="1225428"/>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4" name="TextBox 10"/>
            <p:cNvSpPr txBox="1"/>
            <p:nvPr/>
          </p:nvSpPr>
          <p:spPr>
            <a:xfrm>
              <a:off x="4973597" y="1581717"/>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702299" y="2423085"/>
            <a:ext cx="2161186" cy="1094953"/>
            <a:chOff x="7702299" y="2423085"/>
            <a:chExt cx="2161186" cy="1094953"/>
          </a:xfrm>
        </p:grpSpPr>
        <p:sp>
          <p:nvSpPr>
            <p:cNvPr id="25" name="TextBox 9"/>
            <p:cNvSpPr txBox="1"/>
            <p:nvPr/>
          </p:nvSpPr>
          <p:spPr>
            <a:xfrm>
              <a:off x="7966242" y="2423085"/>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6" name="TextBox 10"/>
            <p:cNvSpPr txBox="1"/>
            <p:nvPr/>
          </p:nvSpPr>
          <p:spPr>
            <a:xfrm>
              <a:off x="7702299" y="2779374"/>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376589" y="4067652"/>
            <a:ext cx="2161186" cy="1094953"/>
            <a:chOff x="8376589" y="4067652"/>
            <a:chExt cx="2161186" cy="1094953"/>
          </a:xfrm>
        </p:grpSpPr>
        <p:sp>
          <p:nvSpPr>
            <p:cNvPr id="28" name="TextBox 9"/>
            <p:cNvSpPr txBox="1"/>
            <p:nvPr/>
          </p:nvSpPr>
          <p:spPr>
            <a:xfrm>
              <a:off x="8640532" y="4067652"/>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9" name="TextBox 10"/>
            <p:cNvSpPr txBox="1"/>
            <p:nvPr/>
          </p:nvSpPr>
          <p:spPr>
            <a:xfrm>
              <a:off x="8376589" y="4423941"/>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506007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7562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756271"/>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a:ext uri="{91240B29-F687-4f45-9708-019B960494DF}"/>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639138" cy="1107996"/>
          </a:xfrm>
          <a:prstGeom prst="rect">
            <a:avLst/>
          </a:prstGeom>
          <a:noFill/>
        </p:spPr>
        <p:txBody>
          <a:bodyPr wrap="none" rtlCol="0">
            <a:spAutoFit/>
          </a:bodyPr>
          <a:lstStyle/>
          <a:p>
            <a:r>
              <a:rPr lang="zh-CN" altLang="en-US" sz="6600" b="1" dirty="0">
                <a:solidFill>
                  <a:srgbClr val="756271"/>
                </a:solidFill>
                <a:latin typeface="微软雅黑" panose="020B0503020204020204" pitchFamily="34" charset="-122"/>
                <a:ea typeface="微软雅黑" panose="020B0503020204020204" pitchFamily="34" charset="-122"/>
              </a:rPr>
              <a:t>结       论</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029901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551361"/>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01963" y="2498555"/>
            <a:ext cx="1878745" cy="1878745"/>
            <a:chOff x="1301963" y="2498555"/>
            <a:chExt cx="1878745" cy="1878745"/>
          </a:xfrm>
        </p:grpSpPr>
        <p:sp>
          <p:nvSpPr>
            <p:cNvPr id="16" name="Pie 9"/>
            <p:cNvSpPr/>
            <p:nvPr/>
          </p:nvSpPr>
          <p:spPr>
            <a:xfrm>
              <a:off x="1301963" y="2498555"/>
              <a:ext cx="1878745" cy="1878745"/>
            </a:xfrm>
            <a:prstGeom prst="pie">
              <a:avLst>
                <a:gd name="adj1" fmla="val 11220407"/>
                <a:gd name="adj2" fmla="val 16200000"/>
              </a:avLst>
            </a:prstGeom>
            <a:solidFill>
              <a:srgbClr val="5ABB93"/>
            </a:solidFill>
            <a:ln>
              <a:solidFill>
                <a:srgbClr val="5AB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7" name="Oval 1"/>
            <p:cNvSpPr/>
            <p:nvPr/>
          </p:nvSpPr>
          <p:spPr>
            <a:xfrm>
              <a:off x="1638612"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1" name="TextBox 29"/>
            <p:cNvSpPr txBox="1"/>
            <p:nvPr/>
          </p:nvSpPr>
          <p:spPr>
            <a:xfrm>
              <a:off x="1725810" y="3125777"/>
              <a:ext cx="10310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7" name="组合 6"/>
          <p:cNvGrpSpPr/>
          <p:nvPr/>
        </p:nvGrpSpPr>
        <p:grpSpPr>
          <a:xfrm>
            <a:off x="3871739" y="2498555"/>
            <a:ext cx="1878745" cy="1878745"/>
            <a:chOff x="3871739" y="2498555"/>
            <a:chExt cx="1878745" cy="1878745"/>
          </a:xfrm>
        </p:grpSpPr>
        <p:sp>
          <p:nvSpPr>
            <p:cNvPr id="8" name="Pie 10"/>
            <p:cNvSpPr/>
            <p:nvPr/>
          </p:nvSpPr>
          <p:spPr>
            <a:xfrm>
              <a:off x="3871739" y="2498555"/>
              <a:ext cx="1878745" cy="1878745"/>
            </a:xfrm>
            <a:prstGeom prst="pie">
              <a:avLst>
                <a:gd name="adj1" fmla="val 2888642"/>
                <a:gd name="adj2" fmla="val 16200000"/>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8" name="Oval 2"/>
            <p:cNvSpPr/>
            <p:nvPr/>
          </p:nvSpPr>
          <p:spPr>
            <a:xfrm>
              <a:off x="4208388"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2" name="TextBox 30"/>
            <p:cNvSpPr txBox="1"/>
            <p:nvPr/>
          </p:nvSpPr>
          <p:spPr>
            <a:xfrm>
              <a:off x="4295586" y="3125777"/>
              <a:ext cx="10310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36" name="组合 35"/>
          <p:cNvGrpSpPr/>
          <p:nvPr/>
        </p:nvGrpSpPr>
        <p:grpSpPr>
          <a:xfrm>
            <a:off x="6441516" y="2498555"/>
            <a:ext cx="1878745" cy="1878745"/>
            <a:chOff x="6441516" y="2498555"/>
            <a:chExt cx="1878745" cy="1878745"/>
          </a:xfrm>
        </p:grpSpPr>
        <p:sp>
          <p:nvSpPr>
            <p:cNvPr id="10" name="Pie 11"/>
            <p:cNvSpPr/>
            <p:nvPr/>
          </p:nvSpPr>
          <p:spPr>
            <a:xfrm>
              <a:off x="6441516" y="2498555"/>
              <a:ext cx="1878745" cy="1878745"/>
            </a:xfrm>
            <a:prstGeom prst="pie">
              <a:avLst>
                <a:gd name="adj1" fmla="val 10635691"/>
                <a:gd name="adj2" fmla="val 14945890"/>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9" name="Oval 3"/>
            <p:cNvSpPr/>
            <p:nvPr/>
          </p:nvSpPr>
          <p:spPr>
            <a:xfrm>
              <a:off x="6778164"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3" name="TextBox 31"/>
            <p:cNvSpPr txBox="1"/>
            <p:nvPr/>
          </p:nvSpPr>
          <p:spPr>
            <a:xfrm>
              <a:off x="6865363" y="3125777"/>
              <a:ext cx="103105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nvGrpSpPr>
          <p:cNvPr id="37" name="组合 36"/>
          <p:cNvGrpSpPr/>
          <p:nvPr/>
        </p:nvGrpSpPr>
        <p:grpSpPr>
          <a:xfrm>
            <a:off x="9011291" y="2498555"/>
            <a:ext cx="1878745" cy="1878745"/>
            <a:chOff x="9011291" y="2498555"/>
            <a:chExt cx="1878745" cy="1878745"/>
          </a:xfrm>
        </p:grpSpPr>
        <p:sp>
          <p:nvSpPr>
            <p:cNvPr id="15" name="Pie 12"/>
            <p:cNvSpPr/>
            <p:nvPr/>
          </p:nvSpPr>
          <p:spPr>
            <a:xfrm>
              <a:off x="9011291" y="2498555"/>
              <a:ext cx="1878745" cy="1878745"/>
            </a:xfrm>
            <a:prstGeom prst="pie">
              <a:avLst>
                <a:gd name="adj1" fmla="val 20443643"/>
                <a:gd name="adj2" fmla="val 16200000"/>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20" name="Oval 7"/>
            <p:cNvSpPr/>
            <p:nvPr/>
          </p:nvSpPr>
          <p:spPr>
            <a:xfrm>
              <a:off x="9347940"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4" name="TextBox 32"/>
            <p:cNvSpPr txBox="1"/>
            <p:nvPr/>
          </p:nvSpPr>
          <p:spPr>
            <a:xfrm>
              <a:off x="9435137" y="3125777"/>
              <a:ext cx="103105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3" name="组合 2"/>
          <p:cNvGrpSpPr/>
          <p:nvPr/>
        </p:nvGrpSpPr>
        <p:grpSpPr>
          <a:xfrm>
            <a:off x="868805" y="4592222"/>
            <a:ext cx="2565280" cy="1191470"/>
            <a:chOff x="868805" y="4592222"/>
            <a:chExt cx="2565280" cy="1191470"/>
          </a:xfrm>
        </p:grpSpPr>
        <p:sp>
          <p:nvSpPr>
            <p:cNvPr id="25" name="TextBox 76"/>
            <p:cNvSpPr txBox="1"/>
            <p:nvPr/>
          </p:nvSpPr>
          <p:spPr>
            <a:xfrm>
              <a:off x="1122181" y="4592222"/>
              <a:ext cx="205852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活动安排是否周到</a:t>
              </a:r>
            </a:p>
          </p:txBody>
        </p:sp>
        <p:sp>
          <p:nvSpPr>
            <p:cNvPr id="26" name="文本框 25"/>
            <p:cNvSpPr txBox="1"/>
            <p:nvPr/>
          </p:nvSpPr>
          <p:spPr>
            <a:xfrm>
              <a:off x="868805" y="4952695"/>
              <a:ext cx="2565280" cy="830997"/>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，包含来宾接待、会场安排、安保措施、后勤等。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586838" y="4592222"/>
            <a:ext cx="2565280" cy="1437691"/>
            <a:chOff x="3586838" y="4592222"/>
            <a:chExt cx="2565280" cy="1437691"/>
          </a:xfrm>
        </p:grpSpPr>
        <p:sp>
          <p:nvSpPr>
            <p:cNvPr id="28" name="TextBox 76"/>
            <p:cNvSpPr txBox="1"/>
            <p:nvPr/>
          </p:nvSpPr>
          <p:spPr>
            <a:xfrm>
              <a:off x="3856599" y="4592222"/>
              <a:ext cx="202575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活动内容质量</a:t>
              </a:r>
            </a:p>
          </p:txBody>
        </p:sp>
        <p:sp>
          <p:nvSpPr>
            <p:cNvPr id="29" name="文本框 28"/>
            <p:cNvSpPr txBox="1"/>
            <p:nvPr/>
          </p:nvSpPr>
          <p:spPr>
            <a:xfrm>
              <a:off x="3586838" y="4952695"/>
              <a:ext cx="2565280" cy="1077218"/>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50%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，包含嘉宾演讲质量、文艺演出质量、现场气氛、参与者感受等。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283017" y="4592222"/>
            <a:ext cx="2407652" cy="1437691"/>
            <a:chOff x="6283017" y="4592222"/>
            <a:chExt cx="2407652" cy="1437691"/>
          </a:xfrm>
        </p:grpSpPr>
        <p:sp>
          <p:nvSpPr>
            <p:cNvPr id="30" name="TextBox 76"/>
            <p:cNvSpPr txBox="1"/>
            <p:nvPr/>
          </p:nvSpPr>
          <p:spPr>
            <a:xfrm>
              <a:off x="6653424" y="4592222"/>
              <a:ext cx="166683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宣传推广</a:t>
              </a:r>
            </a:p>
          </p:txBody>
        </p:sp>
        <p:sp>
          <p:nvSpPr>
            <p:cNvPr id="31" name="文本框 30"/>
            <p:cNvSpPr txBox="1"/>
            <p:nvPr/>
          </p:nvSpPr>
          <p:spPr>
            <a:xfrm>
              <a:off x="6283017" y="4952695"/>
              <a:ext cx="2407652" cy="1077218"/>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，包含宣传是否及时、内容是否有感染力，方法方式是否多样等。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880291" y="4592222"/>
            <a:ext cx="2565280" cy="1191470"/>
            <a:chOff x="8880291" y="4592222"/>
            <a:chExt cx="2565280" cy="1191470"/>
          </a:xfrm>
        </p:grpSpPr>
        <p:sp>
          <p:nvSpPr>
            <p:cNvPr id="32" name="TextBox 76"/>
            <p:cNvSpPr txBox="1"/>
            <p:nvPr/>
          </p:nvSpPr>
          <p:spPr>
            <a:xfrm>
              <a:off x="9613660" y="4592222"/>
              <a:ext cx="1098541"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应急措施</a:t>
              </a:r>
            </a:p>
          </p:txBody>
        </p:sp>
        <p:sp>
          <p:nvSpPr>
            <p:cNvPr id="33" name="文本框 32"/>
            <p:cNvSpPr txBox="1"/>
            <p:nvPr/>
          </p:nvSpPr>
          <p:spPr>
            <a:xfrm>
              <a:off x="8880291" y="4952695"/>
              <a:ext cx="2565280" cy="830997"/>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10%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，包含安保、消防、应急措施等是否周到。</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4" name="TextBox 76"/>
          <p:cNvSpPr txBox="1"/>
          <p:nvPr/>
        </p:nvSpPr>
        <p:spPr>
          <a:xfrm>
            <a:off x="2616554" y="1653103"/>
            <a:ext cx="6963654" cy="523220"/>
          </a:xfrm>
          <a:prstGeom prst="rect">
            <a:avLst/>
          </a:prstGeom>
          <a:noFill/>
        </p:spPr>
        <p:txBody>
          <a:bodyPr wrap="square" rtlCol="0">
            <a:spAutoFit/>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活动评估标准主要参照以下四项指标</a:t>
            </a:r>
          </a:p>
        </p:txBody>
      </p:sp>
      <p:sp>
        <p:nvSpPr>
          <p:cNvPr id="35"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5.2 </a:t>
            </a:r>
            <a:r>
              <a:rPr lang="zh-CN" altLang="en-US" b="0" dirty="0">
                <a:solidFill>
                  <a:srgbClr val="756271"/>
                </a:solidFill>
              </a:rPr>
              <a:t>问题评估</a:t>
            </a:r>
          </a:p>
        </p:txBody>
      </p:sp>
    </p:spTree>
    <p:extLst>
      <p:ext uri="{BB962C8B-B14F-4D97-AF65-F5344CB8AC3E}">
        <p14:creationId xmlns:p14="http://schemas.microsoft.com/office/powerpoint/2010/main" val="2810177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1000"/>
                                        <p:tgtEl>
                                          <p:spTgt spid="36"/>
                                        </p:tgtEl>
                                      </p:cBhvr>
                                    </p:animEffect>
                                    <p:anim calcmode="lin" valueType="num">
                                      <p:cBhvr>
                                        <p:cTn id="22" dur="1000" fill="hold"/>
                                        <p:tgtEl>
                                          <p:spTgt spid="36"/>
                                        </p:tgtEl>
                                        <p:attrNameLst>
                                          <p:attrName>ppt_x</p:attrName>
                                        </p:attrNameLst>
                                      </p:cBhvr>
                                      <p:tavLst>
                                        <p:tav tm="0">
                                          <p:val>
                                            <p:strVal val="#ppt_x"/>
                                          </p:val>
                                        </p:tav>
                                        <p:tav tm="100000">
                                          <p:val>
                                            <p:strVal val="#ppt_x"/>
                                          </p:val>
                                        </p:tav>
                                      </p:tavLst>
                                    </p:anim>
                                    <p:anim calcmode="lin" valueType="num">
                                      <p:cBhvr>
                                        <p:cTn id="23" dur="1000" fill="hold"/>
                                        <p:tgtEl>
                                          <p:spTgt spid="3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1000"/>
                                        <p:tgtEl>
                                          <p:spTgt spid="37"/>
                                        </p:tgtEl>
                                      </p:cBhvr>
                                    </p:animEffect>
                                    <p:anim calcmode="lin" valueType="num">
                                      <p:cBhvr>
                                        <p:cTn id="27" dur="1000" fill="hold"/>
                                        <p:tgtEl>
                                          <p:spTgt spid="37"/>
                                        </p:tgtEl>
                                        <p:attrNameLst>
                                          <p:attrName>ppt_x</p:attrName>
                                        </p:attrNameLst>
                                      </p:cBhvr>
                                      <p:tavLst>
                                        <p:tav tm="0">
                                          <p:val>
                                            <p:strVal val="#ppt_x"/>
                                          </p:val>
                                        </p:tav>
                                        <p:tav tm="100000">
                                          <p:val>
                                            <p:strVal val="#ppt_x"/>
                                          </p:val>
                                        </p:tav>
                                      </p:tavLst>
                                    </p:anim>
                                    <p:anim calcmode="lin" valueType="num">
                                      <p:cBhvr>
                                        <p:cTn id="28" dur="10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10"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10" presetClass="entr" presetSubtype="0" fill="hold" nodeType="withEffect">
                                  <p:stCondLst>
                                    <p:cond delay="25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par>
                                <p:cTn id="36" presetID="10" presetClass="entr" presetSubtype="0" fill="hold" nodeType="withEffect">
                                  <p:stCondLst>
                                    <p:cond delay="50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par>
                                <p:cTn id="39" presetID="10" presetClass="entr" presetSubtype="0"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750254" y="1844858"/>
            <a:ext cx="7852672" cy="801314"/>
            <a:chOff x="3750254" y="1844858"/>
            <a:chExt cx="7852672" cy="801314"/>
          </a:xfrm>
        </p:grpSpPr>
        <p:sp>
          <p:nvSpPr>
            <p:cNvPr id="8" name="矩形 7"/>
            <p:cNvSpPr/>
            <p:nvPr/>
          </p:nvSpPr>
          <p:spPr bwMode="auto">
            <a:xfrm>
              <a:off x="3750254" y="1844858"/>
              <a:ext cx="7852672" cy="801314"/>
            </a:xfrm>
            <a:prstGeom prst="rect">
              <a:avLst/>
            </a:prstGeom>
            <a:solidFill>
              <a:srgbClr val="EBEAE2"/>
            </a:solidFill>
            <a:ln w="9525" cap="flat" cmpd="sng" algn="ctr">
              <a:solidFill>
                <a:srgbClr val="5ABB93"/>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TextBox 19"/>
            <p:cNvSpPr txBox="1"/>
            <p:nvPr/>
          </p:nvSpPr>
          <p:spPr>
            <a:xfrm>
              <a:off x="4186361" y="1906872"/>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在开业前两个月招聘形象气质佳的人员，送往海东市关系较好的店进行标准化学习，再进行考核筛选。</a:t>
              </a: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15773" y="1844858"/>
            <a:ext cx="2788945" cy="801314"/>
            <a:chOff x="1315773" y="1844858"/>
            <a:chExt cx="2788945" cy="801314"/>
          </a:xfrm>
        </p:grpSpPr>
        <p:sp>
          <p:nvSpPr>
            <p:cNvPr id="10" name="右箭头 7"/>
            <p:cNvSpPr/>
            <p:nvPr/>
          </p:nvSpPr>
          <p:spPr bwMode="auto">
            <a:xfrm>
              <a:off x="3528654" y="2046227"/>
              <a:ext cx="576064" cy="461820"/>
            </a:xfrm>
            <a:prstGeom prst="rightArrow">
              <a:avLst/>
            </a:prstGeom>
            <a:solidFill>
              <a:srgbClr val="5ABB9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15" name="矩形 14"/>
            <p:cNvSpPr/>
            <p:nvPr/>
          </p:nvSpPr>
          <p:spPr bwMode="auto">
            <a:xfrm>
              <a:off x="1315773" y="1844858"/>
              <a:ext cx="2481545" cy="801314"/>
            </a:xfrm>
            <a:prstGeom prst="rect">
              <a:avLst/>
            </a:prstGeom>
            <a:solidFill>
              <a:srgbClr val="5ABB93"/>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5" name="TextBox 18"/>
            <p:cNvSpPr txBox="1"/>
            <p:nvPr/>
          </p:nvSpPr>
          <p:spPr>
            <a:xfrm>
              <a:off x="1420711" y="2046227"/>
              <a:ext cx="2362472" cy="400110"/>
            </a:xfrm>
            <a:prstGeom prst="rect">
              <a:avLst/>
            </a:prstGeom>
            <a:noFill/>
          </p:spPr>
          <p:txBody>
            <a:bodyPr wrap="square" rtlCol="0">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前台接待人员招聘</a:t>
              </a:r>
            </a:p>
          </p:txBody>
        </p:sp>
      </p:grpSp>
      <p:grpSp>
        <p:nvGrpSpPr>
          <p:cNvPr id="3" name="组合 2"/>
          <p:cNvGrpSpPr/>
          <p:nvPr/>
        </p:nvGrpSpPr>
        <p:grpSpPr>
          <a:xfrm>
            <a:off x="1315773" y="2934407"/>
            <a:ext cx="2788945" cy="801314"/>
            <a:chOff x="1315773" y="2934407"/>
            <a:chExt cx="2788945" cy="801314"/>
          </a:xfrm>
        </p:grpSpPr>
        <p:sp>
          <p:nvSpPr>
            <p:cNvPr id="17" name="右箭头 10"/>
            <p:cNvSpPr/>
            <p:nvPr/>
          </p:nvSpPr>
          <p:spPr bwMode="auto">
            <a:xfrm>
              <a:off x="3528654" y="3135776"/>
              <a:ext cx="576064" cy="461820"/>
            </a:xfrm>
            <a:prstGeom prst="rightArrow">
              <a:avLst/>
            </a:prstGeom>
            <a:solidFill>
              <a:srgbClr val="75627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18" name="矩形 17"/>
            <p:cNvSpPr/>
            <p:nvPr/>
          </p:nvSpPr>
          <p:spPr bwMode="auto">
            <a:xfrm>
              <a:off x="1315773" y="2934407"/>
              <a:ext cx="2481545" cy="801314"/>
            </a:xfrm>
            <a:prstGeom prst="rect">
              <a:avLst/>
            </a:prstGeom>
            <a:solidFill>
              <a:srgbClr val="75627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TextBox 20"/>
            <p:cNvSpPr txBox="1"/>
            <p:nvPr/>
          </p:nvSpPr>
          <p:spPr>
            <a:xfrm>
              <a:off x="1420711" y="3144256"/>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技术人员招聘渠道</a:t>
              </a:r>
            </a:p>
          </p:txBody>
        </p:sp>
      </p:grpSp>
      <p:grpSp>
        <p:nvGrpSpPr>
          <p:cNvPr id="7" name="组合 6"/>
          <p:cNvGrpSpPr/>
          <p:nvPr/>
        </p:nvGrpSpPr>
        <p:grpSpPr>
          <a:xfrm>
            <a:off x="3750254" y="2934407"/>
            <a:ext cx="7852672" cy="801314"/>
            <a:chOff x="3750254" y="2934407"/>
            <a:chExt cx="7852672" cy="801314"/>
          </a:xfrm>
        </p:grpSpPr>
        <p:sp>
          <p:nvSpPr>
            <p:cNvPr id="16" name="矩形 15"/>
            <p:cNvSpPr/>
            <p:nvPr/>
          </p:nvSpPr>
          <p:spPr bwMode="auto">
            <a:xfrm>
              <a:off x="3750254" y="2934407"/>
              <a:ext cx="7852672" cy="801314"/>
            </a:xfrm>
            <a:prstGeom prst="rect">
              <a:avLst/>
            </a:prstGeom>
            <a:noFill/>
            <a:ln w="9525" cap="flat" cmpd="sng" algn="ctr">
              <a:solidFill>
                <a:srgbClr val="756271"/>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TextBox 21"/>
            <p:cNvSpPr txBox="1"/>
            <p:nvPr/>
          </p:nvSpPr>
          <p:spPr>
            <a:xfrm>
              <a:off x="4186361" y="2981120"/>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在开业前一个月将人员招聘到位。管理人员和技术人员来自高端品牌店技术人员。</a:t>
              </a:r>
            </a:p>
          </p:txBody>
        </p:sp>
      </p:grpSp>
      <p:grpSp>
        <p:nvGrpSpPr>
          <p:cNvPr id="4" name="组合 3"/>
          <p:cNvGrpSpPr/>
          <p:nvPr/>
        </p:nvGrpSpPr>
        <p:grpSpPr>
          <a:xfrm>
            <a:off x="1315773" y="4029370"/>
            <a:ext cx="2788945" cy="801314"/>
            <a:chOff x="1315773" y="4029370"/>
            <a:chExt cx="2788945" cy="801314"/>
          </a:xfrm>
        </p:grpSpPr>
        <p:sp>
          <p:nvSpPr>
            <p:cNvPr id="20" name="右箭头 13"/>
            <p:cNvSpPr/>
            <p:nvPr/>
          </p:nvSpPr>
          <p:spPr bwMode="auto">
            <a:xfrm>
              <a:off x="3528654" y="4230739"/>
              <a:ext cx="576064" cy="461820"/>
            </a:xfrm>
            <a:prstGeom prst="rightArrow">
              <a:avLst/>
            </a:prstGeom>
            <a:solidFill>
              <a:srgbClr val="EF5B4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1" name="矩形 20"/>
            <p:cNvSpPr/>
            <p:nvPr/>
          </p:nvSpPr>
          <p:spPr bwMode="auto">
            <a:xfrm>
              <a:off x="1315773" y="4029370"/>
              <a:ext cx="2481545" cy="801314"/>
            </a:xfrm>
            <a:prstGeom prst="rect">
              <a:avLst/>
            </a:prstGeom>
            <a:solidFill>
              <a:srgbClr val="EF5B43"/>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TextBox 22"/>
            <p:cNvSpPr txBox="1"/>
            <p:nvPr/>
          </p:nvSpPr>
          <p:spPr>
            <a:xfrm>
              <a:off x="1420711" y="4230739"/>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零配件供应渠道</a:t>
              </a:r>
            </a:p>
          </p:txBody>
        </p:sp>
      </p:grpSp>
      <p:grpSp>
        <p:nvGrpSpPr>
          <p:cNvPr id="35" name="组合 34"/>
          <p:cNvGrpSpPr/>
          <p:nvPr/>
        </p:nvGrpSpPr>
        <p:grpSpPr>
          <a:xfrm>
            <a:off x="3750254" y="4029370"/>
            <a:ext cx="7852672" cy="801314"/>
            <a:chOff x="3750254" y="4029370"/>
            <a:chExt cx="7852672" cy="801314"/>
          </a:xfrm>
        </p:grpSpPr>
        <p:sp>
          <p:nvSpPr>
            <p:cNvPr id="19" name="矩形 18"/>
            <p:cNvSpPr/>
            <p:nvPr/>
          </p:nvSpPr>
          <p:spPr bwMode="auto">
            <a:xfrm>
              <a:off x="3750254" y="4029370"/>
              <a:ext cx="7852672" cy="801314"/>
            </a:xfrm>
            <a:prstGeom prst="rect">
              <a:avLst/>
            </a:prstGeom>
            <a:noFill/>
            <a:ln w="9525" cap="flat" cmpd="sng" algn="ctr">
              <a:solidFill>
                <a:srgbClr val="EF5B43"/>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TextBox 23"/>
            <p:cNvSpPr txBox="1"/>
            <p:nvPr/>
          </p:nvSpPr>
          <p:spPr>
            <a:xfrm>
              <a:off x="4186361" y="4076083"/>
              <a:ext cx="7200800"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一部分从成都大经销商处购买，另一部分则根据以前积累的供应商，从全国范围采购，然后以空运的方式托运。</a:t>
              </a:r>
            </a:p>
          </p:txBody>
        </p:sp>
      </p:grpSp>
      <p:grpSp>
        <p:nvGrpSpPr>
          <p:cNvPr id="5" name="组合 4"/>
          <p:cNvGrpSpPr/>
          <p:nvPr/>
        </p:nvGrpSpPr>
        <p:grpSpPr>
          <a:xfrm>
            <a:off x="1315773" y="5166655"/>
            <a:ext cx="2788945" cy="801314"/>
            <a:chOff x="1315773" y="5166655"/>
            <a:chExt cx="2788945" cy="801314"/>
          </a:xfrm>
        </p:grpSpPr>
        <p:sp>
          <p:nvSpPr>
            <p:cNvPr id="23" name="右箭头 16"/>
            <p:cNvSpPr/>
            <p:nvPr/>
          </p:nvSpPr>
          <p:spPr bwMode="auto">
            <a:xfrm>
              <a:off x="3528654" y="5368024"/>
              <a:ext cx="576064" cy="461820"/>
            </a:xfrm>
            <a:prstGeom prst="rightArrow">
              <a:avLst/>
            </a:prstGeom>
            <a:solidFill>
              <a:srgbClr val="85897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4" name="矩形 23"/>
            <p:cNvSpPr/>
            <p:nvPr/>
          </p:nvSpPr>
          <p:spPr bwMode="auto">
            <a:xfrm>
              <a:off x="1315773" y="5166655"/>
              <a:ext cx="2481545" cy="801314"/>
            </a:xfrm>
            <a:prstGeom prst="rect">
              <a:avLst/>
            </a:prstGeom>
            <a:solidFill>
              <a:srgbClr val="858976"/>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TextBox 24"/>
            <p:cNvSpPr txBox="1"/>
            <p:nvPr/>
          </p:nvSpPr>
          <p:spPr>
            <a:xfrm>
              <a:off x="1420711" y="5367570"/>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零配件供应时间</a:t>
              </a:r>
            </a:p>
          </p:txBody>
        </p:sp>
      </p:grpSp>
      <p:grpSp>
        <p:nvGrpSpPr>
          <p:cNvPr id="36" name="组合 35"/>
          <p:cNvGrpSpPr/>
          <p:nvPr/>
        </p:nvGrpSpPr>
        <p:grpSpPr>
          <a:xfrm>
            <a:off x="3750254" y="5166655"/>
            <a:ext cx="7852672" cy="801314"/>
            <a:chOff x="3750254" y="5166655"/>
            <a:chExt cx="7852672" cy="801314"/>
          </a:xfrm>
        </p:grpSpPr>
        <p:sp>
          <p:nvSpPr>
            <p:cNvPr id="22" name="矩形 21"/>
            <p:cNvSpPr/>
            <p:nvPr/>
          </p:nvSpPr>
          <p:spPr bwMode="auto">
            <a:xfrm>
              <a:off x="3750254" y="5166655"/>
              <a:ext cx="7852672" cy="801314"/>
            </a:xfrm>
            <a:prstGeom prst="rect">
              <a:avLst/>
            </a:prstGeom>
            <a:noFill/>
            <a:ln w="9525" cap="flat" cmpd="sng" algn="ctr">
              <a:solidFill>
                <a:srgbClr val="858976"/>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4186361" y="5208977"/>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很多零配件要第二天才能到货，这会造成满意度的降低。在前期做口碑期间，物流无法当天送达的公司自行到成都取货。</a:t>
              </a:r>
            </a:p>
          </p:txBody>
        </p:sp>
      </p:grpSp>
      <p:sp>
        <p:nvSpPr>
          <p:cNvPr id="34" name="TextBox 42"/>
          <p:cNvSpPr txBox="1"/>
          <p:nvPr/>
        </p:nvSpPr>
        <p:spPr>
          <a:xfrm>
            <a:off x="1568394" y="3105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5.3 </a:t>
            </a:r>
            <a:r>
              <a:rPr lang="zh-CN" altLang="en-US" b="0" dirty="0">
                <a:solidFill>
                  <a:srgbClr val="756271"/>
                </a:solidFill>
              </a:rPr>
              <a:t>相关建议</a:t>
            </a:r>
          </a:p>
        </p:txBody>
      </p:sp>
    </p:spTree>
    <p:extLst>
      <p:ext uri="{BB962C8B-B14F-4D97-AF65-F5344CB8AC3E}">
        <p14:creationId xmlns:p14="http://schemas.microsoft.com/office/powerpoint/2010/main" val="515919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0-#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0-#ppt_w/2"/>
                                          </p:val>
                                        </p:tav>
                                        <p:tav tm="100000">
                                          <p:val>
                                            <p:strVal val="#ppt_x"/>
                                          </p:val>
                                        </p:tav>
                                      </p:tavLst>
                                    </p:anim>
                                    <p:anim calcmode="lin" valueType="num">
                                      <p:cBhvr additive="base">
                                        <p:cTn id="20" dur="75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75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0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1000"/>
                                        <p:tgtEl>
                                          <p:spTgt spid="35"/>
                                        </p:tgtEl>
                                      </p:cBhvr>
                                    </p:animEffect>
                                  </p:childTnLst>
                                </p:cTn>
                              </p:par>
                              <p:par>
                                <p:cTn id="31" presetID="22" presetClass="entr" presetSubtype="8"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452403" y="31788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5.4 </a:t>
            </a:r>
            <a:r>
              <a:rPr lang="zh-CN" altLang="en-US" b="0" dirty="0">
                <a:solidFill>
                  <a:srgbClr val="756271"/>
                </a:solidFill>
              </a:rPr>
              <a:t>研究总结</a:t>
            </a:r>
          </a:p>
        </p:txBody>
      </p:sp>
      <p:grpSp>
        <p:nvGrpSpPr>
          <p:cNvPr id="6" name="组合 5"/>
          <p:cNvGrpSpPr/>
          <p:nvPr/>
        </p:nvGrpSpPr>
        <p:grpSpPr>
          <a:xfrm>
            <a:off x="4237790" y="2093189"/>
            <a:ext cx="1757290" cy="1757290"/>
            <a:chOff x="4237790" y="2093189"/>
            <a:chExt cx="1757290" cy="1757290"/>
          </a:xfrm>
        </p:grpSpPr>
        <p:sp>
          <p:nvSpPr>
            <p:cNvPr id="15" name="泪滴形 14"/>
            <p:cNvSpPr/>
            <p:nvPr/>
          </p:nvSpPr>
          <p:spPr>
            <a:xfrm flipH="1">
              <a:off x="4237790" y="2093189"/>
              <a:ext cx="1757290" cy="1757290"/>
            </a:xfrm>
            <a:prstGeom prst="teardrop">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Oval 6"/>
            <p:cNvSpPr>
              <a:spLocks noChangeArrowheads="1"/>
            </p:cNvSpPr>
            <p:nvPr/>
          </p:nvSpPr>
          <p:spPr bwMode="auto">
            <a:xfrm>
              <a:off x="4707638" y="2532708"/>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791078" y="2642136"/>
              <a:ext cx="604653" cy="523220"/>
            </a:xfrm>
            <a:prstGeom prst="rect">
              <a:avLst/>
            </a:prstGeom>
            <a:noFill/>
          </p:spPr>
          <p:txBody>
            <a:bodyPr wrap="none" rtlCol="0">
              <a:spAutoFit/>
            </a:bodyPr>
            <a:lstStyle/>
            <a:p>
              <a:r>
                <a:rPr lang="en-US" altLang="zh-CN" sz="2800" dirty="0">
                  <a:solidFill>
                    <a:srgbClr val="5ABB93"/>
                  </a:solidFill>
                  <a:latin typeface="微软雅黑" panose="020B0503020204020204" pitchFamily="34" charset="-122"/>
                  <a:ea typeface="微软雅黑" panose="020B0503020204020204" pitchFamily="34" charset="-122"/>
                </a:rPr>
                <a:t>01</a:t>
              </a:r>
              <a:endParaRPr lang="zh-CN" altLang="en-US" sz="2800" dirty="0">
                <a:solidFill>
                  <a:srgbClr val="5ABB93"/>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198593" y="2093189"/>
            <a:ext cx="1757290" cy="1757290"/>
            <a:chOff x="6198593" y="2093189"/>
            <a:chExt cx="1757290" cy="1757290"/>
          </a:xfrm>
        </p:grpSpPr>
        <p:sp>
          <p:nvSpPr>
            <p:cNvPr id="10" name="泪滴形 9"/>
            <p:cNvSpPr/>
            <p:nvPr/>
          </p:nvSpPr>
          <p:spPr>
            <a:xfrm>
              <a:off x="6198593" y="2093189"/>
              <a:ext cx="1757290" cy="1757290"/>
            </a:xfrm>
            <a:prstGeom prst="teardrop">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0" name="Oval 6"/>
            <p:cNvSpPr>
              <a:spLocks noChangeArrowheads="1"/>
            </p:cNvSpPr>
            <p:nvPr/>
          </p:nvSpPr>
          <p:spPr bwMode="auto">
            <a:xfrm>
              <a:off x="6712901" y="2532708"/>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783524" y="2642977"/>
              <a:ext cx="604653" cy="523220"/>
            </a:xfrm>
            <a:prstGeom prst="rect">
              <a:avLst/>
            </a:prstGeom>
            <a:noFill/>
          </p:spPr>
          <p:txBody>
            <a:bodyPr wrap="none" rtlCol="0">
              <a:spAutoFit/>
            </a:bodyPr>
            <a:lstStyle/>
            <a:p>
              <a:r>
                <a:rPr lang="en-US" altLang="zh-CN" sz="2800" dirty="0">
                  <a:solidFill>
                    <a:srgbClr val="756271"/>
                  </a:solidFill>
                  <a:latin typeface="微软雅黑" panose="020B0503020204020204" pitchFamily="34" charset="-122"/>
                  <a:ea typeface="微软雅黑" panose="020B0503020204020204" pitchFamily="34" charset="-122"/>
                </a:rPr>
                <a:t>02</a:t>
              </a:r>
              <a:endParaRPr lang="zh-CN" altLang="en-US" sz="2800" dirty="0">
                <a:solidFill>
                  <a:srgbClr val="75627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4237790" y="4017366"/>
            <a:ext cx="1757290" cy="1757290"/>
            <a:chOff x="4237790" y="4017366"/>
            <a:chExt cx="1757290" cy="1757290"/>
          </a:xfrm>
        </p:grpSpPr>
        <p:sp>
          <p:nvSpPr>
            <p:cNvPr id="16" name="泪滴形 15"/>
            <p:cNvSpPr/>
            <p:nvPr/>
          </p:nvSpPr>
          <p:spPr>
            <a:xfrm flipH="1" flipV="1">
              <a:off x="4237790" y="4017366"/>
              <a:ext cx="1757290" cy="1757290"/>
            </a:xfrm>
            <a:prstGeom prst="teardrop">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Oval 6"/>
            <p:cNvSpPr>
              <a:spLocks noChangeArrowheads="1"/>
            </p:cNvSpPr>
            <p:nvPr/>
          </p:nvSpPr>
          <p:spPr bwMode="auto">
            <a:xfrm>
              <a:off x="4707638" y="4505887"/>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787959" y="4615315"/>
              <a:ext cx="604653" cy="523220"/>
            </a:xfrm>
            <a:prstGeom prst="rect">
              <a:avLst/>
            </a:prstGeom>
            <a:noFill/>
          </p:spPr>
          <p:txBody>
            <a:bodyPr wrap="none" rtlCol="0">
              <a:spAutoFit/>
            </a:bodyPr>
            <a:lstStyle/>
            <a:p>
              <a:r>
                <a:rPr lang="en-US" altLang="zh-CN" sz="2800" dirty="0">
                  <a:solidFill>
                    <a:srgbClr val="EF5B43"/>
                  </a:solidFill>
                  <a:latin typeface="微软雅黑" panose="020B0503020204020204" pitchFamily="34" charset="-122"/>
                  <a:ea typeface="微软雅黑" panose="020B0503020204020204" pitchFamily="34" charset="-122"/>
                </a:rPr>
                <a:t>03</a:t>
              </a:r>
              <a:endParaRPr lang="zh-CN" altLang="en-US" sz="2800" dirty="0">
                <a:solidFill>
                  <a:srgbClr val="EF5B43"/>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198593" y="4017366"/>
            <a:ext cx="1757290" cy="1757290"/>
            <a:chOff x="6198593" y="4017366"/>
            <a:chExt cx="1757290" cy="1757290"/>
          </a:xfrm>
        </p:grpSpPr>
        <p:sp>
          <p:nvSpPr>
            <p:cNvPr id="17" name="泪滴形 16"/>
            <p:cNvSpPr/>
            <p:nvPr/>
          </p:nvSpPr>
          <p:spPr>
            <a:xfrm flipV="1">
              <a:off x="6198593" y="4017366"/>
              <a:ext cx="1757290" cy="1757290"/>
            </a:xfrm>
            <a:prstGeom prst="teardrop">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Oval 6"/>
            <p:cNvSpPr>
              <a:spLocks noChangeArrowheads="1"/>
            </p:cNvSpPr>
            <p:nvPr/>
          </p:nvSpPr>
          <p:spPr bwMode="auto">
            <a:xfrm>
              <a:off x="6712901" y="4505887"/>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786335" y="4616997"/>
              <a:ext cx="604653" cy="523220"/>
            </a:xfrm>
            <a:prstGeom prst="rect">
              <a:avLst/>
            </a:prstGeom>
            <a:noFill/>
          </p:spPr>
          <p:txBody>
            <a:bodyPr wrap="none" rtlCol="0">
              <a:spAutoFit/>
            </a:bodyPr>
            <a:lstStyle/>
            <a:p>
              <a:r>
                <a:rPr lang="en-US" altLang="zh-CN" sz="2800" dirty="0">
                  <a:solidFill>
                    <a:srgbClr val="F2B973"/>
                  </a:solidFill>
                  <a:latin typeface="微软雅黑" panose="020B0503020204020204" pitchFamily="34" charset="-122"/>
                  <a:ea typeface="微软雅黑" panose="020B0503020204020204" pitchFamily="34" charset="-122"/>
                </a:rPr>
                <a:t>04</a:t>
              </a:r>
              <a:endParaRPr lang="zh-CN" altLang="en-US" sz="2800" dirty="0">
                <a:solidFill>
                  <a:srgbClr val="F2B973"/>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1177664" y="2014677"/>
            <a:ext cx="3000483" cy="1231107"/>
            <a:chOff x="1177664" y="2014677"/>
            <a:chExt cx="3000483" cy="1231107"/>
          </a:xfrm>
        </p:grpSpPr>
        <p:sp>
          <p:nvSpPr>
            <p:cNvPr id="26" name="TextBox 52"/>
            <p:cNvSpPr txBox="1"/>
            <p:nvPr/>
          </p:nvSpPr>
          <p:spPr>
            <a:xfrm>
              <a:off x="2491680" y="2014677"/>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得出结论一</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TextBox 53"/>
            <p:cNvSpPr txBox="1"/>
            <p:nvPr/>
          </p:nvSpPr>
          <p:spPr>
            <a:xfrm>
              <a:off x="1177664" y="2414787"/>
              <a:ext cx="3000483"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a:t>
              </a:r>
            </a:p>
          </p:txBody>
        </p:sp>
      </p:grpSp>
      <p:grpSp>
        <p:nvGrpSpPr>
          <p:cNvPr id="3" name="组合 2"/>
          <p:cNvGrpSpPr/>
          <p:nvPr/>
        </p:nvGrpSpPr>
        <p:grpSpPr>
          <a:xfrm>
            <a:off x="8131166" y="2014677"/>
            <a:ext cx="3032726" cy="1477328"/>
            <a:chOff x="8131166" y="2014677"/>
            <a:chExt cx="3032726" cy="1477328"/>
          </a:xfrm>
        </p:grpSpPr>
        <p:sp>
          <p:nvSpPr>
            <p:cNvPr id="29" name="TextBox 52"/>
            <p:cNvSpPr txBox="1"/>
            <p:nvPr/>
          </p:nvSpPr>
          <p:spPr>
            <a:xfrm>
              <a:off x="8131166" y="2014677"/>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得出结论二</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53"/>
            <p:cNvSpPr txBox="1"/>
            <p:nvPr/>
          </p:nvSpPr>
          <p:spPr>
            <a:xfrm>
              <a:off x="8163409" y="2414787"/>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grpSp>
        <p:nvGrpSpPr>
          <p:cNvPr id="5" name="组合 4"/>
          <p:cNvGrpSpPr/>
          <p:nvPr/>
        </p:nvGrpSpPr>
        <p:grpSpPr>
          <a:xfrm>
            <a:off x="1194477" y="4661624"/>
            <a:ext cx="3000483" cy="1445486"/>
            <a:chOff x="1194477" y="4661624"/>
            <a:chExt cx="3000483" cy="1445486"/>
          </a:xfrm>
        </p:grpSpPr>
        <p:sp>
          <p:nvSpPr>
            <p:cNvPr id="31" name="TextBox 52"/>
            <p:cNvSpPr txBox="1"/>
            <p:nvPr/>
          </p:nvSpPr>
          <p:spPr>
            <a:xfrm>
              <a:off x="2491680" y="466162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得出结论三</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53"/>
            <p:cNvSpPr txBox="1"/>
            <p:nvPr/>
          </p:nvSpPr>
          <p:spPr>
            <a:xfrm>
              <a:off x="1194477" y="5029892"/>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grpSp>
        <p:nvGrpSpPr>
          <p:cNvPr id="2" name="组合 1"/>
          <p:cNvGrpSpPr/>
          <p:nvPr/>
        </p:nvGrpSpPr>
        <p:grpSpPr>
          <a:xfrm>
            <a:off x="8131166" y="4661624"/>
            <a:ext cx="3032726" cy="1477328"/>
            <a:chOff x="8131166" y="4661624"/>
            <a:chExt cx="3032726" cy="1477328"/>
          </a:xfrm>
        </p:grpSpPr>
        <p:sp>
          <p:nvSpPr>
            <p:cNvPr id="33" name="TextBox 52"/>
            <p:cNvSpPr txBox="1"/>
            <p:nvPr/>
          </p:nvSpPr>
          <p:spPr>
            <a:xfrm>
              <a:off x="8131166" y="466162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得出结论四</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53"/>
            <p:cNvSpPr txBox="1"/>
            <p:nvPr/>
          </p:nvSpPr>
          <p:spPr>
            <a:xfrm>
              <a:off x="8163409" y="5061734"/>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spTree>
    <p:extLst>
      <p:ext uri="{BB962C8B-B14F-4D97-AF65-F5344CB8AC3E}">
        <p14:creationId xmlns:p14="http://schemas.microsoft.com/office/powerpoint/2010/main" val="2389336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750" fill="hold"/>
                                        <p:tgtEl>
                                          <p:spTgt spid="36"/>
                                        </p:tgtEl>
                                        <p:attrNameLst>
                                          <p:attrName>ppt_x</p:attrName>
                                        </p:attrNameLst>
                                      </p:cBhvr>
                                      <p:tavLst>
                                        <p:tav tm="0">
                                          <p:val>
                                            <p:strVal val="1+#ppt_w/2"/>
                                          </p:val>
                                        </p:tav>
                                        <p:tav tm="100000">
                                          <p:val>
                                            <p:strVal val="#ppt_x"/>
                                          </p:val>
                                        </p:tav>
                                      </p:tavLst>
                                    </p:anim>
                                    <p:anim calcmode="lin" valueType="num">
                                      <p:cBhvr additive="base">
                                        <p:cTn id="16" dur="75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750" fill="hold"/>
                                        <p:tgtEl>
                                          <p:spTgt spid="35"/>
                                        </p:tgtEl>
                                        <p:attrNameLst>
                                          <p:attrName>ppt_x</p:attrName>
                                        </p:attrNameLst>
                                      </p:cBhvr>
                                      <p:tavLst>
                                        <p:tav tm="0">
                                          <p:val>
                                            <p:strVal val="0-#ppt_w/2"/>
                                          </p:val>
                                        </p:tav>
                                        <p:tav tm="100000">
                                          <p:val>
                                            <p:strVal val="#ppt_x"/>
                                          </p:val>
                                        </p:tav>
                                      </p:tavLst>
                                    </p:anim>
                                    <p:anim calcmode="lin" valueType="num">
                                      <p:cBhvr additive="base">
                                        <p:cTn id="20" dur="75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right)">
                                      <p:cBhvr>
                                        <p:cTn id="24" dur="500"/>
                                        <p:tgtEl>
                                          <p:spTgt spid="4"/>
                                        </p:tgtEl>
                                      </p:cBhvr>
                                    </p:animEffect>
                                  </p:childTnLst>
                                </p:cTn>
                              </p:par>
                              <p:par>
                                <p:cTn id="25" presetID="2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right)">
                                      <p:cBhvr>
                                        <p:cTn id="30" dur="500"/>
                                        <p:tgtEl>
                                          <p:spTgt spid="5"/>
                                        </p:tgtEl>
                                      </p:cBhvr>
                                    </p:animEffect>
                                  </p:childTnLst>
                                </p:cTn>
                              </p:par>
                              <p:par>
                                <p:cTn id="31" presetID="2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939982" y="1978696"/>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bwMode="auto">
          <a:xfrm>
            <a:off x="6257940" y="1978696"/>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245265" y="1827568"/>
            <a:ext cx="4200402" cy="879213"/>
            <a:chOff x="1245265" y="1827568"/>
            <a:chExt cx="4200402" cy="879213"/>
          </a:xfrm>
        </p:grpSpPr>
        <p:sp>
          <p:nvSpPr>
            <p:cNvPr id="15" name="Freeform 6"/>
            <p:cNvSpPr/>
            <p:nvPr/>
          </p:nvSpPr>
          <p:spPr bwMode="auto">
            <a:xfrm>
              <a:off x="1245265" y="1827568"/>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6" name="Freeform 7"/>
            <p:cNvSpPr/>
            <p:nvPr/>
          </p:nvSpPr>
          <p:spPr bwMode="auto">
            <a:xfrm>
              <a:off x="1525808" y="1827568"/>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EF5B43"/>
            </a:solidFill>
            <a:ln>
              <a:no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7" name="矩形 16"/>
            <p:cNvSpPr/>
            <p:nvPr/>
          </p:nvSpPr>
          <p:spPr>
            <a:xfrm>
              <a:off x="2467640" y="2013792"/>
              <a:ext cx="1723549" cy="461665"/>
            </a:xfrm>
            <a:prstGeom prst="rect">
              <a:avLst/>
            </a:prstGeom>
          </p:spPr>
          <p:txBody>
            <a:bodyPr wrap="none">
              <a:spAutoFit/>
            </a:bodyPr>
            <a:lstStyle/>
            <a:p>
              <a:pPr algn="ctr"/>
              <a:r>
                <a:rPr lang="zh-CN" altLang="en-US" sz="2400" b="1" dirty="0">
                  <a:solidFill>
                    <a:schemeClr val="bg2"/>
                  </a:solidFill>
                  <a:latin typeface="微软雅黑" panose="020B0503020204020204" pitchFamily="34" charset="-122"/>
                  <a:ea typeface="微软雅黑" panose="020B0503020204020204" pitchFamily="34" charset="-122"/>
                </a:rPr>
                <a:t>收获的成绩</a:t>
              </a:r>
            </a:p>
          </p:txBody>
        </p:sp>
      </p:grpSp>
      <p:grpSp>
        <p:nvGrpSpPr>
          <p:cNvPr id="3" name="组合 2"/>
          <p:cNvGrpSpPr/>
          <p:nvPr/>
        </p:nvGrpSpPr>
        <p:grpSpPr>
          <a:xfrm>
            <a:off x="6647444" y="1827568"/>
            <a:ext cx="4200402" cy="879213"/>
            <a:chOff x="6647444" y="1827568"/>
            <a:chExt cx="4200402" cy="879213"/>
          </a:xfrm>
        </p:grpSpPr>
        <p:sp>
          <p:nvSpPr>
            <p:cNvPr id="18" name="Freeform 6"/>
            <p:cNvSpPr/>
            <p:nvPr/>
          </p:nvSpPr>
          <p:spPr bwMode="auto">
            <a:xfrm>
              <a:off x="6647444" y="1827568"/>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9" name="Freeform 7"/>
            <p:cNvSpPr/>
            <p:nvPr/>
          </p:nvSpPr>
          <p:spPr bwMode="auto">
            <a:xfrm>
              <a:off x="6927987" y="1827568"/>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5ABB93"/>
            </a:solidFill>
            <a:ln>
              <a:no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0" name="矩形 19"/>
            <p:cNvSpPr/>
            <p:nvPr/>
          </p:nvSpPr>
          <p:spPr>
            <a:xfrm>
              <a:off x="7560160" y="2008468"/>
              <a:ext cx="2467788" cy="461665"/>
            </a:xfrm>
            <a:prstGeom prst="rect">
              <a:avLst/>
            </a:prstGeom>
          </p:spPr>
          <p:txBody>
            <a:bodyPr wrap="square">
              <a:spAutoFit/>
            </a:bodyPr>
            <a:lstStyle/>
            <a:p>
              <a:pPr algn="ctr"/>
              <a:r>
                <a:rPr lang="zh-CN" altLang="en-US" sz="2400" b="1" dirty="0">
                  <a:solidFill>
                    <a:schemeClr val="bg2"/>
                  </a:solidFill>
                  <a:latin typeface="微软雅黑" panose="020B0503020204020204" pitchFamily="34" charset="-122"/>
                  <a:ea typeface="微软雅黑" panose="020B0503020204020204" pitchFamily="34" charset="-122"/>
                </a:rPr>
                <a:t>存在的不足</a:t>
              </a:r>
            </a:p>
          </p:txBody>
        </p:sp>
      </p:grpSp>
      <p:sp>
        <p:nvSpPr>
          <p:cNvPr id="21" name="TextBox 10"/>
          <p:cNvSpPr txBox="1"/>
          <p:nvPr/>
        </p:nvSpPr>
        <p:spPr>
          <a:xfrm>
            <a:off x="1423967" y="2898399"/>
            <a:ext cx="4179684" cy="3139321"/>
          </a:xfrm>
          <a:prstGeom prst="rect">
            <a:avLst/>
          </a:prstGeom>
          <a:noFill/>
        </p:spPr>
        <p:txBody>
          <a:bodyPr wrap="square" rtlCol="0">
            <a:spAutoFit/>
          </a:bodyPr>
          <a:lstStyle/>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成绩一</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成绩三</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p>
        </p:txBody>
      </p:sp>
      <p:sp>
        <p:nvSpPr>
          <p:cNvPr id="22" name="TextBox 15"/>
          <p:cNvSpPr txBox="1"/>
          <p:nvPr/>
        </p:nvSpPr>
        <p:spPr>
          <a:xfrm>
            <a:off x="6800955" y="2898399"/>
            <a:ext cx="4179684" cy="3139321"/>
          </a:xfrm>
          <a:prstGeom prst="rect">
            <a:avLst/>
          </a:prstGeom>
          <a:noFill/>
        </p:spPr>
        <p:txBody>
          <a:bodyPr wrap="square" rtlCol="0">
            <a:spAutoFit/>
          </a:bodyPr>
          <a:lstStyle/>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不足一</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不足三</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p>
        </p:txBody>
      </p:sp>
      <p:sp>
        <p:nvSpPr>
          <p:cNvPr id="23" name="TextBox 42"/>
          <p:cNvSpPr txBox="1"/>
          <p:nvPr/>
        </p:nvSpPr>
        <p:spPr>
          <a:xfrm>
            <a:off x="1245265" y="32527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5.5 </a:t>
            </a:r>
            <a:r>
              <a:rPr lang="zh-CN" altLang="en-US" b="0" dirty="0">
                <a:solidFill>
                  <a:srgbClr val="756271"/>
                </a:solidFill>
              </a:rPr>
              <a:t>亮点与不足</a:t>
            </a:r>
          </a:p>
        </p:txBody>
      </p:sp>
    </p:spTree>
    <p:extLst>
      <p:ext uri="{BB962C8B-B14F-4D97-AF65-F5344CB8AC3E}">
        <p14:creationId xmlns:p14="http://schemas.microsoft.com/office/powerpoint/2010/main" val="3894647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childTnLst>
                          </p:cTn>
                        </p:par>
                        <p:par>
                          <p:cTn id="16" fill="hold">
                            <p:stCondLst>
                              <p:cond delay="1500"/>
                            </p:stCondLst>
                            <p:childTnLst>
                              <p:par>
                                <p:cTn id="17" presetID="16" presetClass="entr" presetSubtype="37"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500"/>
                                        <p:tgtEl>
                                          <p:spTgt spid="3"/>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horizontal)">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21"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5"/>
          <p:cNvSpPr txBox="1">
            <a:spLocks noChangeArrowheads="1"/>
          </p:cNvSpPr>
          <p:nvPr/>
        </p:nvSpPr>
        <p:spPr bwMode="auto">
          <a:xfrm>
            <a:off x="3541742" y="4368840"/>
            <a:ext cx="526298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685783" fontAlgn="base">
              <a:spcBef>
                <a:spcPct val="0"/>
              </a:spcBef>
              <a:spcAft>
                <a:spcPct val="0"/>
              </a:spcAft>
              <a:defRPr/>
            </a:pPr>
            <a:r>
              <a:rPr lang="zh-CN" altLang="en-US" sz="4400" b="1" dirty="0">
                <a:solidFill>
                  <a:srgbClr val="756271"/>
                </a:solidFill>
                <a:latin typeface="微软雅黑" panose="020B0503020204020204" pitchFamily="34" charset="-122"/>
                <a:ea typeface="微软雅黑" panose="020B0503020204020204" pitchFamily="34" charset="-122"/>
              </a:rPr>
              <a:t>感谢评委的批评指正</a:t>
            </a:r>
          </a:p>
        </p:txBody>
      </p:sp>
      <p:sp>
        <p:nvSpPr>
          <p:cNvPr id="32" name="文本框 6"/>
          <p:cNvSpPr txBox="1">
            <a:spLocks noChangeArrowheads="1"/>
          </p:cNvSpPr>
          <p:nvPr/>
        </p:nvSpPr>
        <p:spPr bwMode="auto">
          <a:xfrm>
            <a:off x="4015089" y="5298392"/>
            <a:ext cx="42290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685783" fontAlgn="base">
              <a:spcBef>
                <a:spcPct val="0"/>
              </a:spcBef>
              <a:spcAft>
                <a:spcPct val="0"/>
              </a:spcAft>
              <a:defRPr/>
            </a:pPr>
            <a:r>
              <a:rPr lang="en-US" altLang="zh-CN" sz="1600" spc="400" dirty="0">
                <a:solidFill>
                  <a:srgbClr val="543C4F"/>
                </a:solidFill>
                <a:latin typeface="微软雅黑" panose="020B0503020204020204" pitchFamily="34" charset="-122"/>
                <a:ea typeface="微软雅黑 Light"/>
              </a:rPr>
              <a:t>THANK YOU FOR WATCHING</a:t>
            </a:r>
          </a:p>
        </p:txBody>
      </p:sp>
      <p:grpSp>
        <p:nvGrpSpPr>
          <p:cNvPr id="34" name="Group 4"/>
          <p:cNvGrpSpPr>
            <a:grpSpLocks noChangeAspect="1"/>
          </p:cNvGrpSpPr>
          <p:nvPr/>
        </p:nvGrpSpPr>
        <p:grpSpPr bwMode="auto">
          <a:xfrm>
            <a:off x="5051233" y="888654"/>
            <a:ext cx="2089535" cy="3289479"/>
            <a:chOff x="2207" y="-324"/>
            <a:chExt cx="1461" cy="2300"/>
          </a:xfrm>
        </p:grpSpPr>
        <p:sp>
          <p:nvSpPr>
            <p:cNvPr id="35" name="Freeform 5"/>
            <p:cNvSpPr/>
            <p:nvPr/>
          </p:nvSpPr>
          <p:spPr bwMode="auto">
            <a:xfrm>
              <a:off x="2362" y="-55"/>
              <a:ext cx="1046" cy="1722"/>
            </a:xfrm>
            <a:custGeom>
              <a:avLst/>
              <a:gdLst>
                <a:gd name="T0" fmla="*/ 694 w 694"/>
                <a:gd name="T1" fmla="*/ 1143 h 1143"/>
                <a:gd name="T2" fmla="*/ 0 w 694"/>
                <a:gd name="T3" fmla="*/ 917 h 1143"/>
                <a:gd name="T4" fmla="*/ 0 w 694"/>
                <a:gd name="T5" fmla="*/ 129 h 1143"/>
                <a:gd name="T6" fmla="*/ 0 w 694"/>
                <a:gd name="T7" fmla="*/ 0 h 1143"/>
                <a:gd name="T8" fmla="*/ 6 w 694"/>
                <a:gd name="T9" fmla="*/ 3 h 1143"/>
                <a:gd name="T10" fmla="*/ 51 w 694"/>
                <a:gd name="T11" fmla="*/ 22 h 1143"/>
                <a:gd name="T12" fmla="*/ 694 w 694"/>
                <a:gd name="T13" fmla="*/ 231 h 1143"/>
                <a:gd name="T14" fmla="*/ 694 w 694"/>
                <a:gd name="T15" fmla="*/ 1143 h 1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4" h="1143">
                  <a:moveTo>
                    <a:pt x="694" y="1143"/>
                  </a:moveTo>
                  <a:cubicBezTo>
                    <a:pt x="0" y="917"/>
                    <a:pt x="0" y="917"/>
                    <a:pt x="0" y="917"/>
                  </a:cubicBezTo>
                  <a:cubicBezTo>
                    <a:pt x="0" y="129"/>
                    <a:pt x="0" y="129"/>
                    <a:pt x="0" y="129"/>
                  </a:cubicBezTo>
                  <a:cubicBezTo>
                    <a:pt x="0" y="0"/>
                    <a:pt x="0" y="0"/>
                    <a:pt x="0" y="0"/>
                  </a:cubicBezTo>
                  <a:cubicBezTo>
                    <a:pt x="2" y="1"/>
                    <a:pt x="4" y="2"/>
                    <a:pt x="6" y="3"/>
                  </a:cubicBezTo>
                  <a:cubicBezTo>
                    <a:pt x="25" y="15"/>
                    <a:pt x="50" y="22"/>
                    <a:pt x="51" y="22"/>
                  </a:cubicBezTo>
                  <a:cubicBezTo>
                    <a:pt x="694" y="231"/>
                    <a:pt x="694" y="231"/>
                    <a:pt x="694" y="231"/>
                  </a:cubicBezTo>
                  <a:lnTo>
                    <a:pt x="694" y="1143"/>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6" name="Freeform 6"/>
            <p:cNvSpPr/>
            <p:nvPr/>
          </p:nvSpPr>
          <p:spPr bwMode="auto">
            <a:xfrm>
              <a:off x="2315" y="-324"/>
              <a:ext cx="1353" cy="2048"/>
            </a:xfrm>
            <a:custGeom>
              <a:avLst/>
              <a:gdLst>
                <a:gd name="T0" fmla="*/ 886 w 897"/>
                <a:gd name="T1" fmla="*/ 244 h 1360"/>
                <a:gd name="T2" fmla="*/ 161 w 897"/>
                <a:gd name="T3" fmla="*/ 7 h 1360"/>
                <a:gd name="T4" fmla="*/ 158 w 897"/>
                <a:gd name="T5" fmla="*/ 7 h 1360"/>
                <a:gd name="T6" fmla="*/ 118 w 897"/>
                <a:gd name="T7" fmla="*/ 0 h 1360"/>
                <a:gd name="T8" fmla="*/ 1 w 897"/>
                <a:gd name="T9" fmla="*/ 110 h 1360"/>
                <a:gd name="T10" fmla="*/ 0 w 897"/>
                <a:gd name="T11" fmla="*/ 114 h 1360"/>
                <a:gd name="T12" fmla="*/ 0 w 897"/>
                <a:gd name="T13" fmla="*/ 119 h 1360"/>
                <a:gd name="T14" fmla="*/ 0 w 897"/>
                <a:gd name="T15" fmla="*/ 308 h 1360"/>
                <a:gd name="T16" fmla="*/ 0 w 897"/>
                <a:gd name="T17" fmla="*/ 1107 h 1360"/>
                <a:gd name="T18" fmla="*/ 11 w 897"/>
                <a:gd name="T19" fmla="*/ 1122 h 1360"/>
                <a:gd name="T20" fmla="*/ 736 w 897"/>
                <a:gd name="T21" fmla="*/ 1359 h 1360"/>
                <a:gd name="T22" fmla="*/ 741 w 897"/>
                <a:gd name="T23" fmla="*/ 1360 h 1360"/>
                <a:gd name="T24" fmla="*/ 750 w 897"/>
                <a:gd name="T25" fmla="*/ 1357 h 1360"/>
                <a:gd name="T26" fmla="*/ 757 w 897"/>
                <a:gd name="T27" fmla="*/ 1344 h 1360"/>
                <a:gd name="T28" fmla="*/ 757 w 897"/>
                <a:gd name="T29" fmla="*/ 1179 h 1360"/>
                <a:gd name="T30" fmla="*/ 882 w 897"/>
                <a:gd name="T31" fmla="*/ 1219 h 1360"/>
                <a:gd name="T32" fmla="*/ 897 w 897"/>
                <a:gd name="T33" fmla="*/ 1204 h 1360"/>
                <a:gd name="T34" fmla="*/ 897 w 897"/>
                <a:gd name="T35" fmla="*/ 259 h 1360"/>
                <a:gd name="T36" fmla="*/ 886 w 897"/>
                <a:gd name="T37" fmla="*/ 244 h 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7" h="1360">
                  <a:moveTo>
                    <a:pt x="886" y="244"/>
                  </a:moveTo>
                  <a:cubicBezTo>
                    <a:pt x="161" y="7"/>
                    <a:pt x="161" y="7"/>
                    <a:pt x="161" y="7"/>
                  </a:cubicBezTo>
                  <a:cubicBezTo>
                    <a:pt x="160" y="7"/>
                    <a:pt x="159" y="7"/>
                    <a:pt x="158" y="7"/>
                  </a:cubicBezTo>
                  <a:cubicBezTo>
                    <a:pt x="144" y="3"/>
                    <a:pt x="131" y="0"/>
                    <a:pt x="118" y="0"/>
                  </a:cubicBezTo>
                  <a:cubicBezTo>
                    <a:pt x="55" y="0"/>
                    <a:pt x="6" y="48"/>
                    <a:pt x="1" y="110"/>
                  </a:cubicBezTo>
                  <a:cubicBezTo>
                    <a:pt x="1" y="111"/>
                    <a:pt x="0" y="113"/>
                    <a:pt x="0" y="114"/>
                  </a:cubicBezTo>
                  <a:cubicBezTo>
                    <a:pt x="0" y="119"/>
                    <a:pt x="0" y="119"/>
                    <a:pt x="0" y="119"/>
                  </a:cubicBezTo>
                  <a:cubicBezTo>
                    <a:pt x="0" y="308"/>
                    <a:pt x="0" y="308"/>
                    <a:pt x="0" y="308"/>
                  </a:cubicBezTo>
                  <a:cubicBezTo>
                    <a:pt x="0" y="1107"/>
                    <a:pt x="0" y="1107"/>
                    <a:pt x="0" y="1107"/>
                  </a:cubicBezTo>
                  <a:cubicBezTo>
                    <a:pt x="0" y="1114"/>
                    <a:pt x="5" y="1120"/>
                    <a:pt x="11" y="1122"/>
                  </a:cubicBezTo>
                  <a:cubicBezTo>
                    <a:pt x="736" y="1359"/>
                    <a:pt x="736" y="1359"/>
                    <a:pt x="736" y="1359"/>
                  </a:cubicBezTo>
                  <a:cubicBezTo>
                    <a:pt x="738" y="1359"/>
                    <a:pt x="739" y="1360"/>
                    <a:pt x="741" y="1360"/>
                  </a:cubicBezTo>
                  <a:cubicBezTo>
                    <a:pt x="744" y="1360"/>
                    <a:pt x="748" y="1359"/>
                    <a:pt x="750" y="1357"/>
                  </a:cubicBezTo>
                  <a:cubicBezTo>
                    <a:pt x="754" y="1354"/>
                    <a:pt x="757" y="1349"/>
                    <a:pt x="757" y="1344"/>
                  </a:cubicBezTo>
                  <a:cubicBezTo>
                    <a:pt x="757" y="1179"/>
                    <a:pt x="757" y="1179"/>
                    <a:pt x="757" y="1179"/>
                  </a:cubicBezTo>
                  <a:cubicBezTo>
                    <a:pt x="879" y="1219"/>
                    <a:pt x="879" y="1219"/>
                    <a:pt x="882" y="1219"/>
                  </a:cubicBezTo>
                  <a:cubicBezTo>
                    <a:pt x="890" y="1219"/>
                    <a:pt x="897" y="1212"/>
                    <a:pt x="897" y="1204"/>
                  </a:cubicBezTo>
                  <a:cubicBezTo>
                    <a:pt x="897" y="259"/>
                    <a:pt x="897" y="259"/>
                    <a:pt x="897" y="259"/>
                  </a:cubicBezTo>
                  <a:cubicBezTo>
                    <a:pt x="897" y="252"/>
                    <a:pt x="893" y="246"/>
                    <a:pt x="886" y="244"/>
                  </a:cubicBezTo>
                  <a:close/>
                </a:path>
              </a:pathLst>
            </a:custGeom>
            <a:solidFill>
              <a:srgbClr val="75627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7" name="Freeform 7"/>
            <p:cNvSpPr/>
            <p:nvPr/>
          </p:nvSpPr>
          <p:spPr bwMode="auto">
            <a:xfrm>
              <a:off x="2282" y="186"/>
              <a:ext cx="543" cy="1659"/>
            </a:xfrm>
            <a:custGeom>
              <a:avLst/>
              <a:gdLst>
                <a:gd name="T0" fmla="*/ 12 w 360"/>
                <a:gd name="T1" fmla="*/ 1101 h 1101"/>
                <a:gd name="T2" fmla="*/ 9 w 360"/>
                <a:gd name="T3" fmla="*/ 1100 h 1101"/>
                <a:gd name="T4" fmla="*/ 1 w 360"/>
                <a:gd name="T5" fmla="*/ 1086 h 1101"/>
                <a:gd name="T6" fmla="*/ 337 w 360"/>
                <a:gd name="T7" fmla="*/ 9 h 1101"/>
                <a:gd name="T8" fmla="*/ 351 w 360"/>
                <a:gd name="T9" fmla="*/ 2 h 1101"/>
                <a:gd name="T10" fmla="*/ 359 w 360"/>
                <a:gd name="T11" fmla="*/ 16 h 1101"/>
                <a:gd name="T12" fmla="*/ 23 w 360"/>
                <a:gd name="T13" fmla="*/ 1093 h 1101"/>
                <a:gd name="T14" fmla="*/ 12 w 360"/>
                <a:gd name="T15" fmla="*/ 1101 h 1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0" h="1101">
                  <a:moveTo>
                    <a:pt x="12" y="1101"/>
                  </a:moveTo>
                  <a:cubicBezTo>
                    <a:pt x="11" y="1101"/>
                    <a:pt x="10" y="1101"/>
                    <a:pt x="9" y="1100"/>
                  </a:cubicBezTo>
                  <a:cubicBezTo>
                    <a:pt x="3" y="1098"/>
                    <a:pt x="0" y="1092"/>
                    <a:pt x="1" y="1086"/>
                  </a:cubicBezTo>
                  <a:cubicBezTo>
                    <a:pt x="337" y="9"/>
                    <a:pt x="337" y="9"/>
                    <a:pt x="337" y="9"/>
                  </a:cubicBezTo>
                  <a:cubicBezTo>
                    <a:pt x="339" y="3"/>
                    <a:pt x="345" y="0"/>
                    <a:pt x="351" y="2"/>
                  </a:cubicBezTo>
                  <a:cubicBezTo>
                    <a:pt x="357" y="3"/>
                    <a:pt x="360" y="10"/>
                    <a:pt x="359" y="16"/>
                  </a:cubicBezTo>
                  <a:cubicBezTo>
                    <a:pt x="23" y="1093"/>
                    <a:pt x="23" y="1093"/>
                    <a:pt x="23" y="1093"/>
                  </a:cubicBezTo>
                  <a:cubicBezTo>
                    <a:pt x="21" y="1098"/>
                    <a:pt x="17" y="1101"/>
                    <a:pt x="12" y="1101"/>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8" name="Freeform 8"/>
            <p:cNvSpPr/>
            <p:nvPr/>
          </p:nvSpPr>
          <p:spPr bwMode="auto">
            <a:xfrm>
              <a:off x="2540" y="266"/>
              <a:ext cx="544" cy="1658"/>
            </a:xfrm>
            <a:custGeom>
              <a:avLst/>
              <a:gdLst>
                <a:gd name="T0" fmla="*/ 13 w 361"/>
                <a:gd name="T1" fmla="*/ 1101 h 1101"/>
                <a:gd name="T2" fmla="*/ 10 w 361"/>
                <a:gd name="T3" fmla="*/ 1101 h 1101"/>
                <a:gd name="T4" fmla="*/ 2 w 361"/>
                <a:gd name="T5" fmla="*/ 1087 h 1101"/>
                <a:gd name="T6" fmla="*/ 338 w 361"/>
                <a:gd name="T7" fmla="*/ 9 h 1101"/>
                <a:gd name="T8" fmla="*/ 352 w 361"/>
                <a:gd name="T9" fmla="*/ 2 h 1101"/>
                <a:gd name="T10" fmla="*/ 359 w 361"/>
                <a:gd name="T11" fmla="*/ 16 h 1101"/>
                <a:gd name="T12" fmla="*/ 24 w 361"/>
                <a:gd name="T13" fmla="*/ 1093 h 1101"/>
                <a:gd name="T14" fmla="*/ 13 w 361"/>
                <a:gd name="T15" fmla="*/ 1101 h 1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1" h="1101">
                  <a:moveTo>
                    <a:pt x="13" y="1101"/>
                  </a:moveTo>
                  <a:cubicBezTo>
                    <a:pt x="12" y="1101"/>
                    <a:pt x="11" y="1101"/>
                    <a:pt x="10" y="1101"/>
                  </a:cubicBezTo>
                  <a:cubicBezTo>
                    <a:pt x="4" y="1099"/>
                    <a:pt x="0" y="1093"/>
                    <a:pt x="2" y="1087"/>
                  </a:cubicBezTo>
                  <a:cubicBezTo>
                    <a:pt x="338" y="9"/>
                    <a:pt x="338" y="9"/>
                    <a:pt x="338" y="9"/>
                  </a:cubicBezTo>
                  <a:cubicBezTo>
                    <a:pt x="340" y="4"/>
                    <a:pt x="346" y="0"/>
                    <a:pt x="352" y="2"/>
                  </a:cubicBezTo>
                  <a:cubicBezTo>
                    <a:pt x="358" y="4"/>
                    <a:pt x="361" y="10"/>
                    <a:pt x="359" y="16"/>
                  </a:cubicBezTo>
                  <a:cubicBezTo>
                    <a:pt x="24" y="1093"/>
                    <a:pt x="24" y="1093"/>
                    <a:pt x="24" y="1093"/>
                  </a:cubicBezTo>
                  <a:cubicBezTo>
                    <a:pt x="22" y="1098"/>
                    <a:pt x="18" y="1101"/>
                    <a:pt x="13" y="1101"/>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9" name="Freeform 9"/>
            <p:cNvSpPr/>
            <p:nvPr/>
          </p:nvSpPr>
          <p:spPr bwMode="auto">
            <a:xfrm>
              <a:off x="2763" y="293"/>
              <a:ext cx="288" cy="115"/>
            </a:xfrm>
            <a:custGeom>
              <a:avLst/>
              <a:gdLst>
                <a:gd name="T0" fmla="*/ 179 w 191"/>
                <a:gd name="T1" fmla="*/ 76 h 76"/>
                <a:gd name="T2" fmla="*/ 175 w 191"/>
                <a:gd name="T3" fmla="*/ 75 h 76"/>
                <a:gd name="T4" fmla="*/ 9 w 191"/>
                <a:gd name="T5" fmla="*/ 24 h 76"/>
                <a:gd name="T6" fmla="*/ 2 w 191"/>
                <a:gd name="T7" fmla="*/ 10 h 76"/>
                <a:gd name="T8" fmla="*/ 16 w 191"/>
                <a:gd name="T9" fmla="*/ 2 h 76"/>
                <a:gd name="T10" fmla="*/ 182 w 191"/>
                <a:gd name="T11" fmla="*/ 54 h 76"/>
                <a:gd name="T12" fmla="*/ 190 w 191"/>
                <a:gd name="T13" fmla="*/ 68 h 76"/>
                <a:gd name="T14" fmla="*/ 179 w 191"/>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6">
                  <a:moveTo>
                    <a:pt x="179" y="76"/>
                  </a:moveTo>
                  <a:cubicBezTo>
                    <a:pt x="178" y="76"/>
                    <a:pt x="177" y="76"/>
                    <a:pt x="175" y="75"/>
                  </a:cubicBezTo>
                  <a:cubicBezTo>
                    <a:pt x="9" y="24"/>
                    <a:pt x="9" y="24"/>
                    <a:pt x="9" y="24"/>
                  </a:cubicBezTo>
                  <a:cubicBezTo>
                    <a:pt x="3" y="22"/>
                    <a:pt x="0" y="15"/>
                    <a:pt x="2" y="10"/>
                  </a:cubicBezTo>
                  <a:cubicBezTo>
                    <a:pt x="3" y="4"/>
                    <a:pt x="10" y="0"/>
                    <a:pt x="16" y="2"/>
                  </a:cubicBezTo>
                  <a:cubicBezTo>
                    <a:pt x="182" y="54"/>
                    <a:pt x="182" y="54"/>
                    <a:pt x="182" y="54"/>
                  </a:cubicBezTo>
                  <a:cubicBezTo>
                    <a:pt x="188" y="56"/>
                    <a:pt x="191"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0" name="Freeform 10"/>
            <p:cNvSpPr/>
            <p:nvPr/>
          </p:nvSpPr>
          <p:spPr bwMode="auto">
            <a:xfrm>
              <a:off x="2709" y="468"/>
              <a:ext cx="288" cy="113"/>
            </a:xfrm>
            <a:custGeom>
              <a:avLst/>
              <a:gdLst>
                <a:gd name="T0" fmla="*/ 179 w 191"/>
                <a:gd name="T1" fmla="*/ 75 h 75"/>
                <a:gd name="T2" fmla="*/ 175 w 191"/>
                <a:gd name="T3" fmla="*/ 75 h 75"/>
                <a:gd name="T4" fmla="*/ 9 w 191"/>
                <a:gd name="T5" fmla="*/ 23 h 75"/>
                <a:gd name="T6" fmla="*/ 2 w 191"/>
                <a:gd name="T7" fmla="*/ 9 h 75"/>
                <a:gd name="T8" fmla="*/ 16 w 191"/>
                <a:gd name="T9" fmla="*/ 2 h 75"/>
                <a:gd name="T10" fmla="*/ 182 w 191"/>
                <a:gd name="T11" fmla="*/ 53 h 75"/>
                <a:gd name="T12" fmla="*/ 190 w 191"/>
                <a:gd name="T13" fmla="*/ 67 h 75"/>
                <a:gd name="T14" fmla="*/ 179 w 191"/>
                <a:gd name="T15" fmla="*/ 7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5">
                  <a:moveTo>
                    <a:pt x="179" y="75"/>
                  </a:moveTo>
                  <a:cubicBezTo>
                    <a:pt x="178" y="75"/>
                    <a:pt x="177" y="75"/>
                    <a:pt x="175" y="75"/>
                  </a:cubicBezTo>
                  <a:cubicBezTo>
                    <a:pt x="9" y="23"/>
                    <a:pt x="9" y="23"/>
                    <a:pt x="9" y="23"/>
                  </a:cubicBezTo>
                  <a:cubicBezTo>
                    <a:pt x="3" y="21"/>
                    <a:pt x="0" y="15"/>
                    <a:pt x="2" y="9"/>
                  </a:cubicBezTo>
                  <a:cubicBezTo>
                    <a:pt x="4" y="3"/>
                    <a:pt x="10" y="0"/>
                    <a:pt x="16" y="2"/>
                  </a:cubicBezTo>
                  <a:cubicBezTo>
                    <a:pt x="182" y="53"/>
                    <a:pt x="182" y="53"/>
                    <a:pt x="182" y="53"/>
                  </a:cubicBezTo>
                  <a:cubicBezTo>
                    <a:pt x="188" y="55"/>
                    <a:pt x="191" y="62"/>
                    <a:pt x="190" y="67"/>
                  </a:cubicBezTo>
                  <a:cubicBezTo>
                    <a:pt x="188" y="72"/>
                    <a:pt x="184" y="75"/>
                    <a:pt x="179" y="7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1" name="Freeform 11"/>
            <p:cNvSpPr/>
            <p:nvPr/>
          </p:nvSpPr>
          <p:spPr bwMode="auto">
            <a:xfrm>
              <a:off x="2655" y="641"/>
              <a:ext cx="288" cy="115"/>
            </a:xfrm>
            <a:custGeom>
              <a:avLst/>
              <a:gdLst>
                <a:gd name="T0" fmla="*/ 179 w 191"/>
                <a:gd name="T1" fmla="*/ 76 h 76"/>
                <a:gd name="T2" fmla="*/ 176 w 191"/>
                <a:gd name="T3" fmla="*/ 75 h 76"/>
                <a:gd name="T4" fmla="*/ 9 w 191"/>
                <a:gd name="T5" fmla="*/ 23 h 76"/>
                <a:gd name="T6" fmla="*/ 2 w 191"/>
                <a:gd name="T7" fmla="*/ 9 h 76"/>
                <a:gd name="T8" fmla="*/ 16 w 191"/>
                <a:gd name="T9" fmla="*/ 2 h 76"/>
                <a:gd name="T10" fmla="*/ 182 w 191"/>
                <a:gd name="T11" fmla="*/ 54 h 76"/>
                <a:gd name="T12" fmla="*/ 190 w 191"/>
                <a:gd name="T13" fmla="*/ 68 h 76"/>
                <a:gd name="T14" fmla="*/ 179 w 191"/>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6">
                  <a:moveTo>
                    <a:pt x="179" y="76"/>
                  </a:moveTo>
                  <a:cubicBezTo>
                    <a:pt x="178" y="76"/>
                    <a:pt x="177" y="76"/>
                    <a:pt x="176" y="75"/>
                  </a:cubicBezTo>
                  <a:cubicBezTo>
                    <a:pt x="9" y="23"/>
                    <a:pt x="9" y="23"/>
                    <a:pt x="9" y="23"/>
                  </a:cubicBezTo>
                  <a:cubicBezTo>
                    <a:pt x="3" y="22"/>
                    <a:pt x="0" y="15"/>
                    <a:pt x="2" y="9"/>
                  </a:cubicBezTo>
                  <a:cubicBezTo>
                    <a:pt x="4" y="3"/>
                    <a:pt x="10" y="0"/>
                    <a:pt x="16" y="2"/>
                  </a:cubicBezTo>
                  <a:cubicBezTo>
                    <a:pt x="182" y="54"/>
                    <a:pt x="182" y="54"/>
                    <a:pt x="182" y="54"/>
                  </a:cubicBezTo>
                  <a:cubicBezTo>
                    <a:pt x="188" y="56"/>
                    <a:pt x="191"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2" name="Freeform 12"/>
            <p:cNvSpPr/>
            <p:nvPr/>
          </p:nvSpPr>
          <p:spPr bwMode="auto">
            <a:xfrm>
              <a:off x="2600" y="814"/>
              <a:ext cx="290" cy="115"/>
            </a:xfrm>
            <a:custGeom>
              <a:avLst/>
              <a:gdLst>
                <a:gd name="T0" fmla="*/ 179 w 192"/>
                <a:gd name="T1" fmla="*/ 76 h 76"/>
                <a:gd name="T2" fmla="*/ 176 w 192"/>
                <a:gd name="T3" fmla="*/ 76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6"/>
                  </a:cubicBezTo>
                  <a:cubicBezTo>
                    <a:pt x="9" y="24"/>
                    <a:pt x="9" y="24"/>
                    <a:pt x="9" y="24"/>
                  </a:cubicBezTo>
                  <a:cubicBezTo>
                    <a:pt x="3" y="22"/>
                    <a:pt x="0" y="16"/>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3" name="Freeform 13"/>
            <p:cNvSpPr/>
            <p:nvPr/>
          </p:nvSpPr>
          <p:spPr bwMode="auto">
            <a:xfrm>
              <a:off x="2546" y="989"/>
              <a:ext cx="289" cy="115"/>
            </a:xfrm>
            <a:custGeom>
              <a:avLst/>
              <a:gdLst>
                <a:gd name="T0" fmla="*/ 179 w 192"/>
                <a:gd name="T1" fmla="*/ 76 h 76"/>
                <a:gd name="T2" fmla="*/ 176 w 192"/>
                <a:gd name="T3" fmla="*/ 75 h 76"/>
                <a:gd name="T4" fmla="*/ 9 w 192"/>
                <a:gd name="T5" fmla="*/ 23 h 76"/>
                <a:gd name="T6" fmla="*/ 2 w 192"/>
                <a:gd name="T7" fmla="*/ 9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5"/>
                    <a:pt x="176" y="75"/>
                  </a:cubicBezTo>
                  <a:cubicBezTo>
                    <a:pt x="9" y="23"/>
                    <a:pt x="9" y="23"/>
                    <a:pt x="9" y="23"/>
                  </a:cubicBezTo>
                  <a:cubicBezTo>
                    <a:pt x="3" y="21"/>
                    <a:pt x="0" y="15"/>
                    <a:pt x="2" y="9"/>
                  </a:cubicBezTo>
                  <a:cubicBezTo>
                    <a:pt x="4" y="3"/>
                    <a:pt x="10" y="0"/>
                    <a:pt x="16" y="2"/>
                  </a:cubicBezTo>
                  <a:cubicBezTo>
                    <a:pt x="182" y="54"/>
                    <a:pt x="182" y="54"/>
                    <a:pt x="182" y="54"/>
                  </a:cubicBezTo>
                  <a:cubicBezTo>
                    <a:pt x="188" y="55"/>
                    <a:pt x="192" y="62"/>
                    <a:pt x="190" y="68"/>
                  </a:cubicBezTo>
                  <a:cubicBezTo>
                    <a:pt x="188" y="72"/>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4" name="Freeform 14"/>
            <p:cNvSpPr/>
            <p:nvPr/>
          </p:nvSpPr>
          <p:spPr bwMode="auto">
            <a:xfrm>
              <a:off x="2492" y="1162"/>
              <a:ext cx="289" cy="115"/>
            </a:xfrm>
            <a:custGeom>
              <a:avLst/>
              <a:gdLst>
                <a:gd name="T0" fmla="*/ 179 w 192"/>
                <a:gd name="T1" fmla="*/ 76 h 76"/>
                <a:gd name="T2" fmla="*/ 176 w 192"/>
                <a:gd name="T3" fmla="*/ 75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5"/>
                  </a:cubicBezTo>
                  <a:cubicBezTo>
                    <a:pt x="9" y="24"/>
                    <a:pt x="9" y="24"/>
                    <a:pt x="9" y="24"/>
                  </a:cubicBezTo>
                  <a:cubicBezTo>
                    <a:pt x="3" y="22"/>
                    <a:pt x="0" y="15"/>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5" name="Freeform 15"/>
            <p:cNvSpPr/>
            <p:nvPr/>
          </p:nvSpPr>
          <p:spPr bwMode="auto">
            <a:xfrm>
              <a:off x="2438" y="1337"/>
              <a:ext cx="289" cy="113"/>
            </a:xfrm>
            <a:custGeom>
              <a:avLst/>
              <a:gdLst>
                <a:gd name="T0" fmla="*/ 179 w 192"/>
                <a:gd name="T1" fmla="*/ 75 h 75"/>
                <a:gd name="T2" fmla="*/ 176 w 192"/>
                <a:gd name="T3" fmla="*/ 75 h 75"/>
                <a:gd name="T4" fmla="*/ 9 w 192"/>
                <a:gd name="T5" fmla="*/ 23 h 75"/>
                <a:gd name="T6" fmla="*/ 2 w 192"/>
                <a:gd name="T7" fmla="*/ 9 h 75"/>
                <a:gd name="T8" fmla="*/ 16 w 192"/>
                <a:gd name="T9" fmla="*/ 2 h 75"/>
                <a:gd name="T10" fmla="*/ 182 w 192"/>
                <a:gd name="T11" fmla="*/ 53 h 75"/>
                <a:gd name="T12" fmla="*/ 190 w 192"/>
                <a:gd name="T13" fmla="*/ 67 h 75"/>
                <a:gd name="T14" fmla="*/ 179 w 192"/>
                <a:gd name="T15" fmla="*/ 7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5">
                  <a:moveTo>
                    <a:pt x="179" y="75"/>
                  </a:moveTo>
                  <a:cubicBezTo>
                    <a:pt x="178" y="75"/>
                    <a:pt x="177" y="75"/>
                    <a:pt x="176" y="75"/>
                  </a:cubicBezTo>
                  <a:cubicBezTo>
                    <a:pt x="9" y="23"/>
                    <a:pt x="9" y="23"/>
                    <a:pt x="9" y="23"/>
                  </a:cubicBezTo>
                  <a:cubicBezTo>
                    <a:pt x="3" y="21"/>
                    <a:pt x="0" y="15"/>
                    <a:pt x="2" y="9"/>
                  </a:cubicBezTo>
                  <a:cubicBezTo>
                    <a:pt x="4" y="3"/>
                    <a:pt x="10" y="0"/>
                    <a:pt x="16" y="2"/>
                  </a:cubicBezTo>
                  <a:cubicBezTo>
                    <a:pt x="182" y="53"/>
                    <a:pt x="182" y="53"/>
                    <a:pt x="182" y="53"/>
                  </a:cubicBezTo>
                  <a:cubicBezTo>
                    <a:pt x="188" y="55"/>
                    <a:pt x="192" y="62"/>
                    <a:pt x="190" y="67"/>
                  </a:cubicBezTo>
                  <a:cubicBezTo>
                    <a:pt x="188" y="72"/>
                    <a:pt x="184" y="75"/>
                    <a:pt x="179" y="7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6" name="Freeform 16"/>
            <p:cNvSpPr/>
            <p:nvPr/>
          </p:nvSpPr>
          <p:spPr bwMode="auto">
            <a:xfrm>
              <a:off x="2383" y="1510"/>
              <a:ext cx="290" cy="115"/>
            </a:xfrm>
            <a:custGeom>
              <a:avLst/>
              <a:gdLst>
                <a:gd name="T0" fmla="*/ 179 w 192"/>
                <a:gd name="T1" fmla="*/ 76 h 76"/>
                <a:gd name="T2" fmla="*/ 176 w 192"/>
                <a:gd name="T3" fmla="*/ 75 h 76"/>
                <a:gd name="T4" fmla="*/ 9 w 192"/>
                <a:gd name="T5" fmla="*/ 23 h 76"/>
                <a:gd name="T6" fmla="*/ 2 w 192"/>
                <a:gd name="T7" fmla="*/ 9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5"/>
                  </a:cubicBezTo>
                  <a:cubicBezTo>
                    <a:pt x="9" y="23"/>
                    <a:pt x="9" y="23"/>
                    <a:pt x="9" y="23"/>
                  </a:cubicBezTo>
                  <a:cubicBezTo>
                    <a:pt x="3" y="22"/>
                    <a:pt x="0" y="15"/>
                    <a:pt x="2" y="9"/>
                  </a:cubicBezTo>
                  <a:cubicBezTo>
                    <a:pt x="4" y="3"/>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7" name="Freeform 17"/>
            <p:cNvSpPr/>
            <p:nvPr/>
          </p:nvSpPr>
          <p:spPr bwMode="auto">
            <a:xfrm>
              <a:off x="2329" y="1683"/>
              <a:ext cx="289" cy="115"/>
            </a:xfrm>
            <a:custGeom>
              <a:avLst/>
              <a:gdLst>
                <a:gd name="T0" fmla="*/ 179 w 192"/>
                <a:gd name="T1" fmla="*/ 76 h 76"/>
                <a:gd name="T2" fmla="*/ 176 w 192"/>
                <a:gd name="T3" fmla="*/ 76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6"/>
                  </a:cubicBezTo>
                  <a:cubicBezTo>
                    <a:pt x="9" y="24"/>
                    <a:pt x="9" y="24"/>
                    <a:pt x="9" y="24"/>
                  </a:cubicBezTo>
                  <a:cubicBezTo>
                    <a:pt x="3" y="22"/>
                    <a:pt x="0" y="16"/>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8" name="Freeform 18"/>
            <p:cNvSpPr/>
            <p:nvPr/>
          </p:nvSpPr>
          <p:spPr bwMode="auto">
            <a:xfrm>
              <a:off x="2213" y="1378"/>
              <a:ext cx="858" cy="507"/>
            </a:xfrm>
            <a:custGeom>
              <a:avLst/>
              <a:gdLst>
                <a:gd name="T0" fmla="*/ 24 w 569"/>
                <a:gd name="T1" fmla="*/ 335 h 337"/>
                <a:gd name="T2" fmla="*/ 17 w 569"/>
                <a:gd name="T3" fmla="*/ 333 h 337"/>
                <a:gd name="T4" fmla="*/ 7 w 569"/>
                <a:gd name="T5" fmla="*/ 319 h 337"/>
                <a:gd name="T6" fmla="*/ 517 w 569"/>
                <a:gd name="T7" fmla="*/ 4 h 337"/>
                <a:gd name="T8" fmla="*/ 552 w 569"/>
                <a:gd name="T9" fmla="*/ 4 h 337"/>
                <a:gd name="T10" fmla="*/ 562 w 569"/>
                <a:gd name="T11" fmla="*/ 19 h 337"/>
                <a:gd name="T12" fmla="*/ 52 w 569"/>
                <a:gd name="T13" fmla="*/ 333 h 337"/>
                <a:gd name="T14" fmla="*/ 24 w 569"/>
                <a:gd name="T15" fmla="*/ 335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337">
                  <a:moveTo>
                    <a:pt x="24" y="335"/>
                  </a:moveTo>
                  <a:cubicBezTo>
                    <a:pt x="22" y="335"/>
                    <a:pt x="19" y="334"/>
                    <a:pt x="17" y="333"/>
                  </a:cubicBezTo>
                  <a:cubicBezTo>
                    <a:pt x="5" y="329"/>
                    <a:pt x="0" y="323"/>
                    <a:pt x="7" y="319"/>
                  </a:cubicBezTo>
                  <a:cubicBezTo>
                    <a:pt x="517" y="4"/>
                    <a:pt x="517" y="4"/>
                    <a:pt x="517" y="4"/>
                  </a:cubicBezTo>
                  <a:cubicBezTo>
                    <a:pt x="524" y="0"/>
                    <a:pt x="540" y="0"/>
                    <a:pt x="552" y="4"/>
                  </a:cubicBezTo>
                  <a:cubicBezTo>
                    <a:pt x="564" y="8"/>
                    <a:pt x="569" y="15"/>
                    <a:pt x="562" y="19"/>
                  </a:cubicBezTo>
                  <a:cubicBezTo>
                    <a:pt x="52" y="333"/>
                    <a:pt x="52" y="333"/>
                    <a:pt x="52" y="333"/>
                  </a:cubicBezTo>
                  <a:cubicBezTo>
                    <a:pt x="46" y="337"/>
                    <a:pt x="35" y="337"/>
                    <a:pt x="24" y="33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9" name="Freeform 19"/>
            <p:cNvSpPr/>
            <p:nvPr/>
          </p:nvSpPr>
          <p:spPr bwMode="auto">
            <a:xfrm>
              <a:off x="2484" y="1468"/>
              <a:ext cx="858" cy="508"/>
            </a:xfrm>
            <a:custGeom>
              <a:avLst/>
              <a:gdLst>
                <a:gd name="T0" fmla="*/ 24 w 569"/>
                <a:gd name="T1" fmla="*/ 335 h 337"/>
                <a:gd name="T2" fmla="*/ 17 w 569"/>
                <a:gd name="T3" fmla="*/ 333 h 337"/>
                <a:gd name="T4" fmla="*/ 6 w 569"/>
                <a:gd name="T5" fmla="*/ 318 h 337"/>
                <a:gd name="T6" fmla="*/ 517 w 569"/>
                <a:gd name="T7" fmla="*/ 4 h 337"/>
                <a:gd name="T8" fmla="*/ 552 w 569"/>
                <a:gd name="T9" fmla="*/ 4 h 337"/>
                <a:gd name="T10" fmla="*/ 562 w 569"/>
                <a:gd name="T11" fmla="*/ 19 h 337"/>
                <a:gd name="T12" fmla="*/ 51 w 569"/>
                <a:gd name="T13" fmla="*/ 333 h 337"/>
                <a:gd name="T14" fmla="*/ 24 w 569"/>
                <a:gd name="T15" fmla="*/ 335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337">
                  <a:moveTo>
                    <a:pt x="24" y="335"/>
                  </a:moveTo>
                  <a:cubicBezTo>
                    <a:pt x="21" y="335"/>
                    <a:pt x="19" y="334"/>
                    <a:pt x="17" y="333"/>
                  </a:cubicBezTo>
                  <a:cubicBezTo>
                    <a:pt x="4" y="329"/>
                    <a:pt x="0" y="322"/>
                    <a:pt x="6" y="318"/>
                  </a:cubicBezTo>
                  <a:cubicBezTo>
                    <a:pt x="517" y="4"/>
                    <a:pt x="517" y="4"/>
                    <a:pt x="517" y="4"/>
                  </a:cubicBezTo>
                  <a:cubicBezTo>
                    <a:pt x="524" y="0"/>
                    <a:pt x="539" y="0"/>
                    <a:pt x="552" y="4"/>
                  </a:cubicBezTo>
                  <a:cubicBezTo>
                    <a:pt x="564" y="8"/>
                    <a:pt x="569" y="15"/>
                    <a:pt x="562" y="19"/>
                  </a:cubicBezTo>
                  <a:cubicBezTo>
                    <a:pt x="51" y="333"/>
                    <a:pt x="51" y="333"/>
                    <a:pt x="51" y="333"/>
                  </a:cubicBezTo>
                  <a:cubicBezTo>
                    <a:pt x="46" y="337"/>
                    <a:pt x="35" y="337"/>
                    <a:pt x="24" y="33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0" name="Freeform 20"/>
            <p:cNvSpPr/>
            <p:nvPr/>
          </p:nvSpPr>
          <p:spPr bwMode="auto">
            <a:xfrm>
              <a:off x="2879" y="145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5" y="78"/>
                    <a:pt x="193" y="78"/>
                    <a:pt x="191" y="77"/>
                  </a:cubicBezTo>
                  <a:cubicBezTo>
                    <a:pt x="17" y="19"/>
                    <a:pt x="17" y="19"/>
                    <a:pt x="17" y="19"/>
                  </a:cubicBezTo>
                  <a:cubicBezTo>
                    <a:pt x="4" y="15"/>
                    <a:pt x="0" y="8"/>
                    <a:pt x="6" y="4"/>
                  </a:cubicBezTo>
                  <a:cubicBezTo>
                    <a:pt x="13" y="0"/>
                    <a:pt x="28" y="0"/>
                    <a:pt x="41" y="4"/>
                  </a:cubicBezTo>
                  <a:cubicBezTo>
                    <a:pt x="215" y="62"/>
                    <a:pt x="215" y="62"/>
                    <a:pt x="215" y="62"/>
                  </a:cubicBezTo>
                  <a:cubicBezTo>
                    <a:pt x="227" y="66"/>
                    <a:pt x="232" y="73"/>
                    <a:pt x="225" y="77"/>
                  </a:cubicBezTo>
                  <a:cubicBezTo>
                    <a:pt x="220" y="80"/>
                    <a:pt x="208"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1" name="Freeform 21"/>
            <p:cNvSpPr/>
            <p:nvPr/>
          </p:nvSpPr>
          <p:spPr bwMode="auto">
            <a:xfrm>
              <a:off x="2781" y="151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6" y="78"/>
                    <a:pt x="193" y="77"/>
                    <a:pt x="191" y="77"/>
                  </a:cubicBezTo>
                  <a:cubicBezTo>
                    <a:pt x="17" y="19"/>
                    <a:pt x="17" y="19"/>
                    <a:pt x="17" y="19"/>
                  </a:cubicBezTo>
                  <a:cubicBezTo>
                    <a:pt x="4" y="15"/>
                    <a:pt x="0" y="8"/>
                    <a:pt x="6" y="4"/>
                  </a:cubicBezTo>
                  <a:cubicBezTo>
                    <a:pt x="13" y="0"/>
                    <a:pt x="29" y="0"/>
                    <a:pt x="41" y="4"/>
                  </a:cubicBezTo>
                  <a:cubicBezTo>
                    <a:pt x="215" y="62"/>
                    <a:pt x="215" y="62"/>
                    <a:pt x="215" y="62"/>
                  </a:cubicBezTo>
                  <a:cubicBezTo>
                    <a:pt x="227" y="66"/>
                    <a:pt x="232" y="73"/>
                    <a:pt x="225" y="77"/>
                  </a:cubicBezTo>
                  <a:cubicBezTo>
                    <a:pt x="220" y="80"/>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2" name="Freeform 22"/>
            <p:cNvSpPr/>
            <p:nvPr/>
          </p:nvSpPr>
          <p:spPr bwMode="auto">
            <a:xfrm>
              <a:off x="2683" y="1570"/>
              <a:ext cx="350" cy="122"/>
            </a:xfrm>
            <a:custGeom>
              <a:avLst/>
              <a:gdLst>
                <a:gd name="T0" fmla="*/ 198 w 232"/>
                <a:gd name="T1" fmla="*/ 78 h 81"/>
                <a:gd name="T2" fmla="*/ 191 w 232"/>
                <a:gd name="T3" fmla="*/ 77 h 81"/>
                <a:gd name="T4" fmla="*/ 17 w 232"/>
                <a:gd name="T5" fmla="*/ 19 h 81"/>
                <a:gd name="T6" fmla="*/ 7 w 232"/>
                <a:gd name="T7" fmla="*/ 4 h 81"/>
                <a:gd name="T8" fmla="*/ 41 w 232"/>
                <a:gd name="T9" fmla="*/ 4 h 81"/>
                <a:gd name="T10" fmla="*/ 215 w 232"/>
                <a:gd name="T11" fmla="*/ 62 h 81"/>
                <a:gd name="T12" fmla="*/ 226 w 232"/>
                <a:gd name="T13" fmla="*/ 77 h 81"/>
                <a:gd name="T14" fmla="*/ 198 w 232"/>
                <a:gd name="T15" fmla="*/ 78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8"/>
                  </a:moveTo>
                  <a:cubicBezTo>
                    <a:pt x="196" y="78"/>
                    <a:pt x="193" y="77"/>
                    <a:pt x="191" y="77"/>
                  </a:cubicBezTo>
                  <a:cubicBezTo>
                    <a:pt x="17" y="19"/>
                    <a:pt x="17" y="19"/>
                    <a:pt x="17" y="19"/>
                  </a:cubicBezTo>
                  <a:cubicBezTo>
                    <a:pt x="5" y="15"/>
                    <a:pt x="0" y="8"/>
                    <a:pt x="7" y="4"/>
                  </a:cubicBezTo>
                  <a:cubicBezTo>
                    <a:pt x="13" y="0"/>
                    <a:pt x="29" y="0"/>
                    <a:pt x="41" y="4"/>
                  </a:cubicBezTo>
                  <a:cubicBezTo>
                    <a:pt x="215" y="62"/>
                    <a:pt x="215" y="62"/>
                    <a:pt x="215" y="62"/>
                  </a:cubicBezTo>
                  <a:cubicBezTo>
                    <a:pt x="228" y="66"/>
                    <a:pt x="232" y="73"/>
                    <a:pt x="226" y="77"/>
                  </a:cubicBezTo>
                  <a:cubicBezTo>
                    <a:pt x="220" y="80"/>
                    <a:pt x="209" y="81"/>
                    <a:pt x="198" y="78"/>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3" name="Freeform 23"/>
            <p:cNvSpPr/>
            <p:nvPr/>
          </p:nvSpPr>
          <p:spPr bwMode="auto">
            <a:xfrm>
              <a:off x="2585" y="1631"/>
              <a:ext cx="350" cy="120"/>
            </a:xfrm>
            <a:custGeom>
              <a:avLst/>
              <a:gdLst>
                <a:gd name="T0" fmla="*/ 198 w 232"/>
                <a:gd name="T1" fmla="*/ 78 h 80"/>
                <a:gd name="T2" fmla="*/ 191 w 232"/>
                <a:gd name="T3" fmla="*/ 76 h 80"/>
                <a:gd name="T4" fmla="*/ 17 w 232"/>
                <a:gd name="T5" fmla="*/ 19 h 80"/>
                <a:gd name="T6" fmla="*/ 7 w 232"/>
                <a:gd name="T7" fmla="*/ 4 h 80"/>
                <a:gd name="T8" fmla="*/ 41 w 232"/>
                <a:gd name="T9" fmla="*/ 4 h 80"/>
                <a:gd name="T10" fmla="*/ 215 w 232"/>
                <a:gd name="T11" fmla="*/ 62 h 80"/>
                <a:gd name="T12" fmla="*/ 226 w 232"/>
                <a:gd name="T13" fmla="*/ 77 h 80"/>
                <a:gd name="T14" fmla="*/ 198 w 232"/>
                <a:gd name="T15" fmla="*/ 78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0">
                  <a:moveTo>
                    <a:pt x="198" y="78"/>
                  </a:moveTo>
                  <a:cubicBezTo>
                    <a:pt x="196" y="78"/>
                    <a:pt x="194" y="77"/>
                    <a:pt x="191" y="76"/>
                  </a:cubicBezTo>
                  <a:cubicBezTo>
                    <a:pt x="17" y="19"/>
                    <a:pt x="17" y="19"/>
                    <a:pt x="17" y="19"/>
                  </a:cubicBezTo>
                  <a:cubicBezTo>
                    <a:pt x="5" y="14"/>
                    <a:pt x="0" y="8"/>
                    <a:pt x="7" y="4"/>
                  </a:cubicBezTo>
                  <a:cubicBezTo>
                    <a:pt x="14" y="0"/>
                    <a:pt x="29" y="0"/>
                    <a:pt x="41" y="4"/>
                  </a:cubicBezTo>
                  <a:cubicBezTo>
                    <a:pt x="215" y="62"/>
                    <a:pt x="215" y="62"/>
                    <a:pt x="215" y="62"/>
                  </a:cubicBezTo>
                  <a:cubicBezTo>
                    <a:pt x="228" y="66"/>
                    <a:pt x="232" y="72"/>
                    <a:pt x="226" y="77"/>
                  </a:cubicBezTo>
                  <a:cubicBezTo>
                    <a:pt x="220" y="80"/>
                    <a:pt x="209" y="80"/>
                    <a:pt x="198" y="78"/>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4" name="Freeform 24"/>
            <p:cNvSpPr/>
            <p:nvPr/>
          </p:nvSpPr>
          <p:spPr bwMode="auto">
            <a:xfrm>
              <a:off x="2487" y="1689"/>
              <a:ext cx="352" cy="122"/>
            </a:xfrm>
            <a:custGeom>
              <a:avLst/>
              <a:gdLst>
                <a:gd name="T0" fmla="*/ 199 w 233"/>
                <a:gd name="T1" fmla="*/ 79 h 81"/>
                <a:gd name="T2" fmla="*/ 192 w 233"/>
                <a:gd name="T3" fmla="*/ 77 h 81"/>
                <a:gd name="T4" fmla="*/ 17 w 233"/>
                <a:gd name="T5" fmla="*/ 19 h 81"/>
                <a:gd name="T6" fmla="*/ 7 w 233"/>
                <a:gd name="T7" fmla="*/ 5 h 81"/>
                <a:gd name="T8" fmla="*/ 42 w 233"/>
                <a:gd name="T9" fmla="*/ 5 h 81"/>
                <a:gd name="T10" fmla="*/ 216 w 233"/>
                <a:gd name="T11" fmla="*/ 63 h 81"/>
                <a:gd name="T12" fmla="*/ 226 w 233"/>
                <a:gd name="T13" fmla="*/ 77 h 81"/>
                <a:gd name="T14" fmla="*/ 199 w 233"/>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 h="81">
                  <a:moveTo>
                    <a:pt x="199" y="79"/>
                  </a:moveTo>
                  <a:cubicBezTo>
                    <a:pt x="196" y="79"/>
                    <a:pt x="194" y="78"/>
                    <a:pt x="192" y="77"/>
                  </a:cubicBezTo>
                  <a:cubicBezTo>
                    <a:pt x="17" y="19"/>
                    <a:pt x="17" y="19"/>
                    <a:pt x="17" y="19"/>
                  </a:cubicBezTo>
                  <a:cubicBezTo>
                    <a:pt x="5" y="15"/>
                    <a:pt x="0" y="9"/>
                    <a:pt x="7" y="5"/>
                  </a:cubicBezTo>
                  <a:cubicBezTo>
                    <a:pt x="14" y="0"/>
                    <a:pt x="29" y="0"/>
                    <a:pt x="42" y="5"/>
                  </a:cubicBezTo>
                  <a:cubicBezTo>
                    <a:pt x="216" y="63"/>
                    <a:pt x="216" y="63"/>
                    <a:pt x="216" y="63"/>
                  </a:cubicBezTo>
                  <a:cubicBezTo>
                    <a:pt x="228" y="67"/>
                    <a:pt x="233" y="73"/>
                    <a:pt x="226" y="77"/>
                  </a:cubicBezTo>
                  <a:cubicBezTo>
                    <a:pt x="221" y="81"/>
                    <a:pt x="209" y="81"/>
                    <a:pt x="199"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5" name="Freeform 25"/>
            <p:cNvSpPr/>
            <p:nvPr/>
          </p:nvSpPr>
          <p:spPr bwMode="auto">
            <a:xfrm>
              <a:off x="2391" y="175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5" y="79"/>
                    <a:pt x="193" y="78"/>
                    <a:pt x="191" y="77"/>
                  </a:cubicBezTo>
                  <a:cubicBezTo>
                    <a:pt x="17" y="19"/>
                    <a:pt x="17" y="19"/>
                    <a:pt x="17" y="19"/>
                  </a:cubicBezTo>
                  <a:cubicBezTo>
                    <a:pt x="4" y="15"/>
                    <a:pt x="0" y="9"/>
                    <a:pt x="6" y="4"/>
                  </a:cubicBezTo>
                  <a:cubicBezTo>
                    <a:pt x="13" y="0"/>
                    <a:pt x="28" y="0"/>
                    <a:pt x="41" y="4"/>
                  </a:cubicBezTo>
                  <a:cubicBezTo>
                    <a:pt x="215" y="62"/>
                    <a:pt x="215" y="62"/>
                    <a:pt x="215" y="62"/>
                  </a:cubicBezTo>
                  <a:cubicBezTo>
                    <a:pt x="227" y="67"/>
                    <a:pt x="232" y="73"/>
                    <a:pt x="225" y="77"/>
                  </a:cubicBezTo>
                  <a:cubicBezTo>
                    <a:pt x="220" y="81"/>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6" name="Freeform 26"/>
            <p:cNvSpPr/>
            <p:nvPr/>
          </p:nvSpPr>
          <p:spPr bwMode="auto">
            <a:xfrm>
              <a:off x="2293" y="1810"/>
              <a:ext cx="350" cy="122"/>
            </a:xfrm>
            <a:custGeom>
              <a:avLst/>
              <a:gdLst>
                <a:gd name="T0" fmla="*/ 198 w 232"/>
                <a:gd name="T1" fmla="*/ 79 h 81"/>
                <a:gd name="T2" fmla="*/ 191 w 232"/>
                <a:gd name="T3" fmla="*/ 77 h 81"/>
                <a:gd name="T4" fmla="*/ 17 w 232"/>
                <a:gd name="T5" fmla="*/ 19 h 81"/>
                <a:gd name="T6" fmla="*/ 7 w 232"/>
                <a:gd name="T7" fmla="*/ 4 h 81"/>
                <a:gd name="T8" fmla="*/ 41 w 232"/>
                <a:gd name="T9" fmla="*/ 4 h 81"/>
                <a:gd name="T10" fmla="*/ 215 w 232"/>
                <a:gd name="T11" fmla="*/ 62 h 81"/>
                <a:gd name="T12" fmla="*/ 226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6" y="79"/>
                    <a:pt x="193" y="78"/>
                    <a:pt x="191" y="77"/>
                  </a:cubicBezTo>
                  <a:cubicBezTo>
                    <a:pt x="17" y="19"/>
                    <a:pt x="17" y="19"/>
                    <a:pt x="17" y="19"/>
                  </a:cubicBezTo>
                  <a:cubicBezTo>
                    <a:pt x="5" y="15"/>
                    <a:pt x="0" y="8"/>
                    <a:pt x="7" y="4"/>
                  </a:cubicBezTo>
                  <a:cubicBezTo>
                    <a:pt x="13" y="0"/>
                    <a:pt x="29" y="0"/>
                    <a:pt x="41" y="4"/>
                  </a:cubicBezTo>
                  <a:cubicBezTo>
                    <a:pt x="215" y="62"/>
                    <a:pt x="215" y="62"/>
                    <a:pt x="215" y="62"/>
                  </a:cubicBezTo>
                  <a:cubicBezTo>
                    <a:pt x="227" y="66"/>
                    <a:pt x="232" y="73"/>
                    <a:pt x="226" y="77"/>
                  </a:cubicBezTo>
                  <a:cubicBezTo>
                    <a:pt x="220" y="81"/>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7" name="Freeform 27"/>
            <p:cNvSpPr/>
            <p:nvPr/>
          </p:nvSpPr>
          <p:spPr bwMode="auto">
            <a:xfrm>
              <a:off x="2207" y="192"/>
              <a:ext cx="582" cy="1695"/>
            </a:xfrm>
            <a:custGeom>
              <a:avLst/>
              <a:gdLst>
                <a:gd name="T0" fmla="*/ 26 w 386"/>
                <a:gd name="T1" fmla="*/ 1125 h 1125"/>
                <a:gd name="T2" fmla="*/ 19 w 386"/>
                <a:gd name="T3" fmla="*/ 1124 h 1125"/>
                <a:gd name="T4" fmla="*/ 4 w 386"/>
                <a:gd name="T5" fmla="*/ 1096 h 1125"/>
                <a:gd name="T6" fmla="*/ 340 w 386"/>
                <a:gd name="T7" fmla="*/ 19 h 1125"/>
                <a:gd name="T8" fmla="*/ 368 w 386"/>
                <a:gd name="T9" fmla="*/ 4 h 1125"/>
                <a:gd name="T10" fmla="*/ 383 w 386"/>
                <a:gd name="T11" fmla="*/ 32 h 1125"/>
                <a:gd name="T12" fmla="*/ 47 w 386"/>
                <a:gd name="T13" fmla="*/ 1110 h 1125"/>
                <a:gd name="T14" fmla="*/ 26 w 386"/>
                <a:gd name="T15" fmla="*/ 1125 h 1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1125">
                  <a:moveTo>
                    <a:pt x="26" y="1125"/>
                  </a:moveTo>
                  <a:cubicBezTo>
                    <a:pt x="23" y="1125"/>
                    <a:pt x="21" y="1125"/>
                    <a:pt x="19" y="1124"/>
                  </a:cubicBezTo>
                  <a:cubicBezTo>
                    <a:pt x="7" y="1121"/>
                    <a:pt x="0" y="1108"/>
                    <a:pt x="4" y="1096"/>
                  </a:cubicBezTo>
                  <a:cubicBezTo>
                    <a:pt x="340" y="19"/>
                    <a:pt x="340" y="19"/>
                    <a:pt x="340" y="19"/>
                  </a:cubicBezTo>
                  <a:cubicBezTo>
                    <a:pt x="343" y="7"/>
                    <a:pt x="356" y="0"/>
                    <a:pt x="368" y="4"/>
                  </a:cubicBezTo>
                  <a:cubicBezTo>
                    <a:pt x="380" y="8"/>
                    <a:pt x="386" y="20"/>
                    <a:pt x="383" y="32"/>
                  </a:cubicBezTo>
                  <a:cubicBezTo>
                    <a:pt x="47" y="1110"/>
                    <a:pt x="47" y="1110"/>
                    <a:pt x="47" y="1110"/>
                  </a:cubicBezTo>
                  <a:cubicBezTo>
                    <a:pt x="44" y="1119"/>
                    <a:pt x="35" y="1125"/>
                    <a:pt x="26" y="1125"/>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8" name="Freeform 28"/>
            <p:cNvSpPr/>
            <p:nvPr/>
          </p:nvSpPr>
          <p:spPr bwMode="auto">
            <a:xfrm>
              <a:off x="2466" y="274"/>
              <a:ext cx="582" cy="1694"/>
            </a:xfrm>
            <a:custGeom>
              <a:avLst/>
              <a:gdLst>
                <a:gd name="T0" fmla="*/ 25 w 386"/>
                <a:gd name="T1" fmla="*/ 1125 h 1125"/>
                <a:gd name="T2" fmla="*/ 19 w 386"/>
                <a:gd name="T3" fmla="*/ 1124 h 1125"/>
                <a:gd name="T4" fmla="*/ 4 w 386"/>
                <a:gd name="T5" fmla="*/ 1096 h 1125"/>
                <a:gd name="T6" fmla="*/ 340 w 386"/>
                <a:gd name="T7" fmla="*/ 18 h 1125"/>
                <a:gd name="T8" fmla="*/ 368 w 386"/>
                <a:gd name="T9" fmla="*/ 4 h 1125"/>
                <a:gd name="T10" fmla="*/ 383 w 386"/>
                <a:gd name="T11" fmla="*/ 32 h 1125"/>
                <a:gd name="T12" fmla="*/ 47 w 386"/>
                <a:gd name="T13" fmla="*/ 1109 h 1125"/>
                <a:gd name="T14" fmla="*/ 25 w 386"/>
                <a:gd name="T15" fmla="*/ 1125 h 1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1125">
                  <a:moveTo>
                    <a:pt x="25" y="1125"/>
                  </a:moveTo>
                  <a:cubicBezTo>
                    <a:pt x="23" y="1125"/>
                    <a:pt x="21" y="1125"/>
                    <a:pt x="19" y="1124"/>
                  </a:cubicBezTo>
                  <a:cubicBezTo>
                    <a:pt x="7" y="1120"/>
                    <a:pt x="0" y="1108"/>
                    <a:pt x="4" y="1096"/>
                  </a:cubicBezTo>
                  <a:cubicBezTo>
                    <a:pt x="340" y="18"/>
                    <a:pt x="340" y="18"/>
                    <a:pt x="340" y="18"/>
                  </a:cubicBezTo>
                  <a:cubicBezTo>
                    <a:pt x="343" y="7"/>
                    <a:pt x="356" y="0"/>
                    <a:pt x="368" y="4"/>
                  </a:cubicBezTo>
                  <a:cubicBezTo>
                    <a:pt x="380" y="7"/>
                    <a:pt x="386" y="20"/>
                    <a:pt x="383" y="32"/>
                  </a:cubicBezTo>
                  <a:cubicBezTo>
                    <a:pt x="47" y="1109"/>
                    <a:pt x="47" y="1109"/>
                    <a:pt x="47" y="1109"/>
                  </a:cubicBezTo>
                  <a:cubicBezTo>
                    <a:pt x="44" y="1119"/>
                    <a:pt x="35" y="1125"/>
                    <a:pt x="25" y="1125"/>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9" name="Freeform 29"/>
            <p:cNvSpPr/>
            <p:nvPr/>
          </p:nvSpPr>
          <p:spPr bwMode="auto">
            <a:xfrm>
              <a:off x="2689" y="301"/>
              <a:ext cx="326" cy="150"/>
            </a:xfrm>
            <a:custGeom>
              <a:avLst/>
              <a:gdLst>
                <a:gd name="T0" fmla="*/ 191 w 216"/>
                <a:gd name="T1" fmla="*/ 100 h 100"/>
                <a:gd name="T2" fmla="*/ 185 w 216"/>
                <a:gd name="T3" fmla="*/ 99 h 100"/>
                <a:gd name="T4" fmla="*/ 18 w 216"/>
                <a:gd name="T5" fmla="*/ 47 h 100"/>
                <a:gd name="T6" fmla="*/ 3 w 216"/>
                <a:gd name="T7" fmla="*/ 18 h 100"/>
                <a:gd name="T8" fmla="*/ 32 w 216"/>
                <a:gd name="T9" fmla="*/ 4 h 100"/>
                <a:gd name="T10" fmla="*/ 198 w 216"/>
                <a:gd name="T11" fmla="*/ 56 h 100"/>
                <a:gd name="T12" fmla="*/ 213 w 216"/>
                <a:gd name="T13" fmla="*/ 84 h 100"/>
                <a:gd name="T14" fmla="*/ 191 w 216"/>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100">
                  <a:moveTo>
                    <a:pt x="191" y="100"/>
                  </a:moveTo>
                  <a:cubicBezTo>
                    <a:pt x="189" y="100"/>
                    <a:pt x="187" y="99"/>
                    <a:pt x="185" y="99"/>
                  </a:cubicBezTo>
                  <a:cubicBezTo>
                    <a:pt x="18" y="47"/>
                    <a:pt x="18" y="47"/>
                    <a:pt x="18" y="47"/>
                  </a:cubicBezTo>
                  <a:cubicBezTo>
                    <a:pt x="6" y="43"/>
                    <a:pt x="0" y="30"/>
                    <a:pt x="3" y="18"/>
                  </a:cubicBezTo>
                  <a:cubicBezTo>
                    <a:pt x="7" y="7"/>
                    <a:pt x="20" y="0"/>
                    <a:pt x="32" y="4"/>
                  </a:cubicBezTo>
                  <a:cubicBezTo>
                    <a:pt x="198" y="56"/>
                    <a:pt x="198" y="56"/>
                    <a:pt x="198" y="56"/>
                  </a:cubicBezTo>
                  <a:cubicBezTo>
                    <a:pt x="210" y="59"/>
                    <a:pt x="216" y="72"/>
                    <a:pt x="213" y="84"/>
                  </a:cubicBezTo>
                  <a:cubicBezTo>
                    <a:pt x="210" y="93"/>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0" name="Freeform 30"/>
            <p:cNvSpPr/>
            <p:nvPr/>
          </p:nvSpPr>
          <p:spPr bwMode="auto">
            <a:xfrm>
              <a:off x="2635" y="474"/>
              <a:ext cx="326" cy="151"/>
            </a:xfrm>
            <a:custGeom>
              <a:avLst/>
              <a:gdLst>
                <a:gd name="T0" fmla="*/ 191 w 216"/>
                <a:gd name="T1" fmla="*/ 100 h 100"/>
                <a:gd name="T2" fmla="*/ 185 w 216"/>
                <a:gd name="T3" fmla="*/ 99 h 100"/>
                <a:gd name="T4" fmla="*/ 18 w 216"/>
                <a:gd name="T5" fmla="*/ 47 h 100"/>
                <a:gd name="T6" fmla="*/ 3 w 216"/>
                <a:gd name="T7" fmla="*/ 19 h 100"/>
                <a:gd name="T8" fmla="*/ 32 w 216"/>
                <a:gd name="T9" fmla="*/ 4 h 100"/>
                <a:gd name="T10" fmla="*/ 198 w 216"/>
                <a:gd name="T11" fmla="*/ 56 h 100"/>
                <a:gd name="T12" fmla="*/ 213 w 216"/>
                <a:gd name="T13" fmla="*/ 84 h 100"/>
                <a:gd name="T14" fmla="*/ 191 w 216"/>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100">
                  <a:moveTo>
                    <a:pt x="191" y="100"/>
                  </a:moveTo>
                  <a:cubicBezTo>
                    <a:pt x="189" y="100"/>
                    <a:pt x="187" y="100"/>
                    <a:pt x="185" y="99"/>
                  </a:cubicBezTo>
                  <a:cubicBezTo>
                    <a:pt x="18" y="47"/>
                    <a:pt x="18" y="47"/>
                    <a:pt x="18" y="47"/>
                  </a:cubicBezTo>
                  <a:cubicBezTo>
                    <a:pt x="6" y="43"/>
                    <a:pt x="0" y="31"/>
                    <a:pt x="3" y="19"/>
                  </a:cubicBezTo>
                  <a:cubicBezTo>
                    <a:pt x="7" y="7"/>
                    <a:pt x="20" y="0"/>
                    <a:pt x="32" y="4"/>
                  </a:cubicBezTo>
                  <a:cubicBezTo>
                    <a:pt x="198" y="56"/>
                    <a:pt x="198" y="56"/>
                    <a:pt x="198" y="56"/>
                  </a:cubicBezTo>
                  <a:cubicBezTo>
                    <a:pt x="210" y="60"/>
                    <a:pt x="216" y="72"/>
                    <a:pt x="213" y="84"/>
                  </a:cubicBezTo>
                  <a:cubicBezTo>
                    <a:pt x="210" y="94"/>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1" name="Freeform 31"/>
            <p:cNvSpPr/>
            <p:nvPr/>
          </p:nvSpPr>
          <p:spPr bwMode="auto">
            <a:xfrm>
              <a:off x="2581" y="649"/>
              <a:ext cx="327" cy="149"/>
            </a:xfrm>
            <a:custGeom>
              <a:avLst/>
              <a:gdLst>
                <a:gd name="T0" fmla="*/ 191 w 217"/>
                <a:gd name="T1" fmla="*/ 99 h 99"/>
                <a:gd name="T2" fmla="*/ 185 w 217"/>
                <a:gd name="T3" fmla="*/ 98 h 99"/>
                <a:gd name="T4" fmla="*/ 18 w 217"/>
                <a:gd name="T5" fmla="*/ 46 h 99"/>
                <a:gd name="T6" fmla="*/ 4 w 217"/>
                <a:gd name="T7" fmla="*/ 18 h 99"/>
                <a:gd name="T8" fmla="*/ 32 w 217"/>
                <a:gd name="T9" fmla="*/ 4 h 99"/>
                <a:gd name="T10" fmla="*/ 198 w 217"/>
                <a:gd name="T11" fmla="*/ 55 h 99"/>
                <a:gd name="T12" fmla="*/ 213 w 217"/>
                <a:gd name="T13" fmla="*/ 84 h 99"/>
                <a:gd name="T14" fmla="*/ 191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1" y="99"/>
                  </a:moveTo>
                  <a:cubicBezTo>
                    <a:pt x="189" y="99"/>
                    <a:pt x="187" y="99"/>
                    <a:pt x="185" y="98"/>
                  </a:cubicBezTo>
                  <a:cubicBezTo>
                    <a:pt x="18" y="46"/>
                    <a:pt x="18" y="46"/>
                    <a:pt x="18" y="46"/>
                  </a:cubicBezTo>
                  <a:cubicBezTo>
                    <a:pt x="6" y="43"/>
                    <a:pt x="0" y="30"/>
                    <a:pt x="4" y="18"/>
                  </a:cubicBezTo>
                  <a:cubicBezTo>
                    <a:pt x="7" y="6"/>
                    <a:pt x="20" y="0"/>
                    <a:pt x="32" y="4"/>
                  </a:cubicBezTo>
                  <a:cubicBezTo>
                    <a:pt x="198" y="55"/>
                    <a:pt x="198" y="55"/>
                    <a:pt x="198" y="55"/>
                  </a:cubicBezTo>
                  <a:cubicBezTo>
                    <a:pt x="210" y="59"/>
                    <a:pt x="217" y="72"/>
                    <a:pt x="213" y="84"/>
                  </a:cubicBezTo>
                  <a:cubicBezTo>
                    <a:pt x="210" y="93"/>
                    <a:pt x="201" y="99"/>
                    <a:pt x="191"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2" name="Freeform 32"/>
            <p:cNvSpPr/>
            <p:nvPr/>
          </p:nvSpPr>
          <p:spPr bwMode="auto">
            <a:xfrm>
              <a:off x="2526" y="822"/>
              <a:ext cx="328" cy="150"/>
            </a:xfrm>
            <a:custGeom>
              <a:avLst/>
              <a:gdLst>
                <a:gd name="T0" fmla="*/ 191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1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1" y="100"/>
                  </a:moveTo>
                  <a:cubicBezTo>
                    <a:pt x="189" y="100"/>
                    <a:pt x="187" y="99"/>
                    <a:pt x="185" y="99"/>
                  </a:cubicBezTo>
                  <a:cubicBezTo>
                    <a:pt x="18" y="47"/>
                    <a:pt x="18" y="47"/>
                    <a:pt x="18" y="47"/>
                  </a:cubicBezTo>
                  <a:cubicBezTo>
                    <a:pt x="6" y="43"/>
                    <a:pt x="0" y="31"/>
                    <a:pt x="4" y="19"/>
                  </a:cubicBezTo>
                  <a:cubicBezTo>
                    <a:pt x="7" y="7"/>
                    <a:pt x="20" y="0"/>
                    <a:pt x="32" y="4"/>
                  </a:cubicBezTo>
                  <a:cubicBezTo>
                    <a:pt x="198" y="56"/>
                    <a:pt x="198" y="56"/>
                    <a:pt x="198" y="56"/>
                  </a:cubicBezTo>
                  <a:cubicBezTo>
                    <a:pt x="210" y="59"/>
                    <a:pt x="217" y="72"/>
                    <a:pt x="213" y="84"/>
                  </a:cubicBezTo>
                  <a:cubicBezTo>
                    <a:pt x="210" y="94"/>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3" name="Freeform 33"/>
            <p:cNvSpPr/>
            <p:nvPr/>
          </p:nvSpPr>
          <p:spPr bwMode="auto">
            <a:xfrm>
              <a:off x="2472" y="997"/>
              <a:ext cx="327" cy="149"/>
            </a:xfrm>
            <a:custGeom>
              <a:avLst/>
              <a:gdLst>
                <a:gd name="T0" fmla="*/ 191 w 217"/>
                <a:gd name="T1" fmla="*/ 99 h 99"/>
                <a:gd name="T2" fmla="*/ 185 w 217"/>
                <a:gd name="T3" fmla="*/ 98 h 99"/>
                <a:gd name="T4" fmla="*/ 18 w 217"/>
                <a:gd name="T5" fmla="*/ 46 h 99"/>
                <a:gd name="T6" fmla="*/ 4 w 217"/>
                <a:gd name="T7" fmla="*/ 18 h 99"/>
                <a:gd name="T8" fmla="*/ 32 w 217"/>
                <a:gd name="T9" fmla="*/ 3 h 99"/>
                <a:gd name="T10" fmla="*/ 198 w 217"/>
                <a:gd name="T11" fmla="*/ 55 h 99"/>
                <a:gd name="T12" fmla="*/ 213 w 217"/>
                <a:gd name="T13" fmla="*/ 83 h 99"/>
                <a:gd name="T14" fmla="*/ 191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1" y="99"/>
                  </a:moveTo>
                  <a:cubicBezTo>
                    <a:pt x="189" y="99"/>
                    <a:pt x="187" y="99"/>
                    <a:pt x="185" y="98"/>
                  </a:cubicBezTo>
                  <a:cubicBezTo>
                    <a:pt x="18" y="46"/>
                    <a:pt x="18" y="46"/>
                    <a:pt x="18" y="46"/>
                  </a:cubicBezTo>
                  <a:cubicBezTo>
                    <a:pt x="7" y="43"/>
                    <a:pt x="0" y="30"/>
                    <a:pt x="4" y="18"/>
                  </a:cubicBezTo>
                  <a:cubicBezTo>
                    <a:pt x="7" y="6"/>
                    <a:pt x="20" y="0"/>
                    <a:pt x="32" y="3"/>
                  </a:cubicBezTo>
                  <a:cubicBezTo>
                    <a:pt x="198" y="55"/>
                    <a:pt x="198" y="55"/>
                    <a:pt x="198" y="55"/>
                  </a:cubicBezTo>
                  <a:cubicBezTo>
                    <a:pt x="210" y="59"/>
                    <a:pt x="217" y="71"/>
                    <a:pt x="213" y="83"/>
                  </a:cubicBezTo>
                  <a:cubicBezTo>
                    <a:pt x="210" y="93"/>
                    <a:pt x="201" y="99"/>
                    <a:pt x="191"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4" name="Freeform 34"/>
            <p:cNvSpPr/>
            <p:nvPr/>
          </p:nvSpPr>
          <p:spPr bwMode="auto">
            <a:xfrm>
              <a:off x="2418" y="1170"/>
              <a:ext cx="327" cy="150"/>
            </a:xfrm>
            <a:custGeom>
              <a:avLst/>
              <a:gdLst>
                <a:gd name="T0" fmla="*/ 192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99"/>
                    <a:pt x="185" y="99"/>
                  </a:cubicBezTo>
                  <a:cubicBezTo>
                    <a:pt x="18" y="47"/>
                    <a:pt x="18" y="47"/>
                    <a:pt x="18" y="47"/>
                  </a:cubicBezTo>
                  <a:cubicBezTo>
                    <a:pt x="7" y="43"/>
                    <a:pt x="0" y="30"/>
                    <a:pt x="4" y="19"/>
                  </a:cubicBezTo>
                  <a:cubicBezTo>
                    <a:pt x="7" y="7"/>
                    <a:pt x="20" y="0"/>
                    <a:pt x="32" y="4"/>
                  </a:cubicBezTo>
                  <a:cubicBezTo>
                    <a:pt x="198" y="56"/>
                    <a:pt x="198" y="56"/>
                    <a:pt x="198" y="56"/>
                  </a:cubicBezTo>
                  <a:cubicBezTo>
                    <a:pt x="210" y="59"/>
                    <a:pt x="217" y="72"/>
                    <a:pt x="213" y="84"/>
                  </a:cubicBezTo>
                  <a:cubicBezTo>
                    <a:pt x="210" y="93"/>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5" name="Freeform 35"/>
            <p:cNvSpPr/>
            <p:nvPr/>
          </p:nvSpPr>
          <p:spPr bwMode="auto">
            <a:xfrm>
              <a:off x="2364" y="1343"/>
              <a:ext cx="327" cy="151"/>
            </a:xfrm>
            <a:custGeom>
              <a:avLst/>
              <a:gdLst>
                <a:gd name="T0" fmla="*/ 192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100"/>
                    <a:pt x="185" y="99"/>
                  </a:cubicBezTo>
                  <a:cubicBezTo>
                    <a:pt x="18" y="47"/>
                    <a:pt x="18" y="47"/>
                    <a:pt x="18" y="47"/>
                  </a:cubicBezTo>
                  <a:cubicBezTo>
                    <a:pt x="7" y="43"/>
                    <a:pt x="0" y="31"/>
                    <a:pt x="4" y="19"/>
                  </a:cubicBezTo>
                  <a:cubicBezTo>
                    <a:pt x="7" y="7"/>
                    <a:pt x="20" y="0"/>
                    <a:pt x="32" y="4"/>
                  </a:cubicBezTo>
                  <a:cubicBezTo>
                    <a:pt x="198" y="56"/>
                    <a:pt x="198" y="56"/>
                    <a:pt x="198" y="56"/>
                  </a:cubicBezTo>
                  <a:cubicBezTo>
                    <a:pt x="210" y="60"/>
                    <a:pt x="217" y="72"/>
                    <a:pt x="213" y="84"/>
                  </a:cubicBezTo>
                  <a:cubicBezTo>
                    <a:pt x="210" y="94"/>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6" name="Freeform 36"/>
            <p:cNvSpPr/>
            <p:nvPr/>
          </p:nvSpPr>
          <p:spPr bwMode="auto">
            <a:xfrm>
              <a:off x="2309" y="1518"/>
              <a:ext cx="328" cy="149"/>
            </a:xfrm>
            <a:custGeom>
              <a:avLst/>
              <a:gdLst>
                <a:gd name="T0" fmla="*/ 192 w 217"/>
                <a:gd name="T1" fmla="*/ 99 h 99"/>
                <a:gd name="T2" fmla="*/ 185 w 217"/>
                <a:gd name="T3" fmla="*/ 98 h 99"/>
                <a:gd name="T4" fmla="*/ 18 w 217"/>
                <a:gd name="T5" fmla="*/ 46 h 99"/>
                <a:gd name="T6" fmla="*/ 4 w 217"/>
                <a:gd name="T7" fmla="*/ 18 h 99"/>
                <a:gd name="T8" fmla="*/ 32 w 217"/>
                <a:gd name="T9" fmla="*/ 4 h 99"/>
                <a:gd name="T10" fmla="*/ 198 w 217"/>
                <a:gd name="T11" fmla="*/ 55 h 99"/>
                <a:gd name="T12" fmla="*/ 213 w 217"/>
                <a:gd name="T13" fmla="*/ 84 h 99"/>
                <a:gd name="T14" fmla="*/ 192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2" y="99"/>
                  </a:moveTo>
                  <a:cubicBezTo>
                    <a:pt x="189" y="99"/>
                    <a:pt x="187" y="99"/>
                    <a:pt x="185" y="98"/>
                  </a:cubicBezTo>
                  <a:cubicBezTo>
                    <a:pt x="18" y="46"/>
                    <a:pt x="18" y="46"/>
                    <a:pt x="18" y="46"/>
                  </a:cubicBezTo>
                  <a:cubicBezTo>
                    <a:pt x="7" y="43"/>
                    <a:pt x="0" y="30"/>
                    <a:pt x="4" y="18"/>
                  </a:cubicBezTo>
                  <a:cubicBezTo>
                    <a:pt x="7" y="6"/>
                    <a:pt x="20" y="0"/>
                    <a:pt x="32" y="4"/>
                  </a:cubicBezTo>
                  <a:cubicBezTo>
                    <a:pt x="198" y="55"/>
                    <a:pt x="198" y="55"/>
                    <a:pt x="198" y="55"/>
                  </a:cubicBezTo>
                  <a:cubicBezTo>
                    <a:pt x="210" y="59"/>
                    <a:pt x="217" y="72"/>
                    <a:pt x="213" y="84"/>
                  </a:cubicBezTo>
                  <a:cubicBezTo>
                    <a:pt x="210" y="93"/>
                    <a:pt x="201" y="99"/>
                    <a:pt x="192"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7" name="Freeform 37"/>
            <p:cNvSpPr/>
            <p:nvPr/>
          </p:nvSpPr>
          <p:spPr bwMode="auto">
            <a:xfrm>
              <a:off x="2255" y="1691"/>
              <a:ext cx="327" cy="151"/>
            </a:xfrm>
            <a:custGeom>
              <a:avLst/>
              <a:gdLst>
                <a:gd name="T0" fmla="*/ 192 w 217"/>
                <a:gd name="T1" fmla="*/ 100 h 100"/>
                <a:gd name="T2" fmla="*/ 185 w 217"/>
                <a:gd name="T3" fmla="*/ 99 h 100"/>
                <a:gd name="T4" fmla="*/ 19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99"/>
                    <a:pt x="185" y="99"/>
                  </a:cubicBezTo>
                  <a:cubicBezTo>
                    <a:pt x="19" y="47"/>
                    <a:pt x="19" y="47"/>
                    <a:pt x="19" y="47"/>
                  </a:cubicBezTo>
                  <a:cubicBezTo>
                    <a:pt x="7" y="43"/>
                    <a:pt x="0" y="31"/>
                    <a:pt x="4" y="19"/>
                  </a:cubicBezTo>
                  <a:cubicBezTo>
                    <a:pt x="7" y="7"/>
                    <a:pt x="20" y="0"/>
                    <a:pt x="32" y="4"/>
                  </a:cubicBezTo>
                  <a:cubicBezTo>
                    <a:pt x="198" y="56"/>
                    <a:pt x="198" y="56"/>
                    <a:pt x="198" y="56"/>
                  </a:cubicBezTo>
                  <a:cubicBezTo>
                    <a:pt x="210" y="59"/>
                    <a:pt x="217" y="72"/>
                    <a:pt x="213" y="84"/>
                  </a:cubicBezTo>
                  <a:cubicBezTo>
                    <a:pt x="210" y="94"/>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8" name="Freeform 38"/>
            <p:cNvSpPr/>
            <p:nvPr/>
          </p:nvSpPr>
          <p:spPr bwMode="auto">
            <a:xfrm>
              <a:off x="2364" y="-278"/>
              <a:ext cx="1257" cy="1844"/>
            </a:xfrm>
            <a:custGeom>
              <a:avLst/>
              <a:gdLst>
                <a:gd name="T0" fmla="*/ 725 w 834"/>
                <a:gd name="T1" fmla="*/ 368 h 1224"/>
                <a:gd name="T2" fmla="*/ 725 w 834"/>
                <a:gd name="T3" fmla="*/ 1224 h 1224"/>
                <a:gd name="T4" fmla="*/ 802 w 834"/>
                <a:gd name="T5" fmla="*/ 1178 h 1224"/>
                <a:gd name="T6" fmla="*/ 834 w 834"/>
                <a:gd name="T7" fmla="*/ 1184 h 1224"/>
                <a:gd name="T8" fmla="*/ 834 w 834"/>
                <a:gd name="T9" fmla="*/ 239 h 1224"/>
                <a:gd name="T10" fmla="*/ 128 w 834"/>
                <a:gd name="T11" fmla="*/ 9 h 1224"/>
                <a:gd name="T12" fmla="*/ 127 w 834"/>
                <a:gd name="T13" fmla="*/ 9 h 1224"/>
                <a:gd name="T14" fmla="*/ 86 w 834"/>
                <a:gd name="T15" fmla="*/ 0 h 1224"/>
                <a:gd name="T16" fmla="*/ 0 w 834"/>
                <a:gd name="T17" fmla="*/ 84 h 1224"/>
                <a:gd name="T18" fmla="*/ 20 w 834"/>
                <a:gd name="T19" fmla="*/ 124 h 1224"/>
                <a:gd name="T20" fmla="*/ 59 w 834"/>
                <a:gd name="T21" fmla="*/ 140 h 1224"/>
                <a:gd name="T22" fmla="*/ 714 w 834"/>
                <a:gd name="T23" fmla="*/ 353 h 1224"/>
                <a:gd name="T24" fmla="*/ 725 w 834"/>
                <a:gd name="T25" fmla="*/ 368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4" h="1224">
                  <a:moveTo>
                    <a:pt x="725" y="368"/>
                  </a:moveTo>
                  <a:cubicBezTo>
                    <a:pt x="725" y="1224"/>
                    <a:pt x="725" y="1224"/>
                    <a:pt x="725" y="1224"/>
                  </a:cubicBezTo>
                  <a:cubicBezTo>
                    <a:pt x="740" y="1197"/>
                    <a:pt x="768" y="1178"/>
                    <a:pt x="802" y="1178"/>
                  </a:cubicBezTo>
                  <a:cubicBezTo>
                    <a:pt x="812" y="1178"/>
                    <a:pt x="822" y="1180"/>
                    <a:pt x="834" y="1184"/>
                  </a:cubicBezTo>
                  <a:cubicBezTo>
                    <a:pt x="834" y="239"/>
                    <a:pt x="834" y="239"/>
                    <a:pt x="834" y="239"/>
                  </a:cubicBezTo>
                  <a:cubicBezTo>
                    <a:pt x="128" y="9"/>
                    <a:pt x="128" y="9"/>
                    <a:pt x="128" y="9"/>
                  </a:cubicBezTo>
                  <a:cubicBezTo>
                    <a:pt x="128" y="9"/>
                    <a:pt x="128" y="9"/>
                    <a:pt x="127" y="9"/>
                  </a:cubicBezTo>
                  <a:cubicBezTo>
                    <a:pt x="112" y="3"/>
                    <a:pt x="99" y="0"/>
                    <a:pt x="86" y="0"/>
                  </a:cubicBezTo>
                  <a:cubicBezTo>
                    <a:pt x="39" y="0"/>
                    <a:pt x="2" y="37"/>
                    <a:pt x="0" y="84"/>
                  </a:cubicBezTo>
                  <a:cubicBezTo>
                    <a:pt x="1" y="94"/>
                    <a:pt x="7" y="116"/>
                    <a:pt x="20" y="124"/>
                  </a:cubicBezTo>
                  <a:cubicBezTo>
                    <a:pt x="37" y="134"/>
                    <a:pt x="59" y="140"/>
                    <a:pt x="59" y="140"/>
                  </a:cubicBezTo>
                  <a:cubicBezTo>
                    <a:pt x="714" y="353"/>
                    <a:pt x="714" y="353"/>
                    <a:pt x="714" y="353"/>
                  </a:cubicBezTo>
                  <a:cubicBezTo>
                    <a:pt x="720" y="355"/>
                    <a:pt x="725" y="361"/>
                    <a:pt x="725" y="368"/>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3957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复古论文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2386</Words>
  <Application>Microsoft Office PowerPoint</Application>
  <PresentationFormat>宽屏</PresentationFormat>
  <Paragraphs>314</Paragraphs>
  <Slides>28</Slides>
  <Notes>28</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28</vt:i4>
      </vt:variant>
    </vt:vector>
  </HeadingPairs>
  <TitlesOfParts>
    <vt:vector size="38" baseType="lpstr">
      <vt:lpstr>新細明體</vt:lpstr>
      <vt:lpstr>方正兰亭黑_GBK</vt:lpstr>
      <vt:lpstr>华文隶书</vt:lpstr>
      <vt:lpstr>宋体</vt:lpstr>
      <vt:lpstr>微软雅黑</vt:lpstr>
      <vt:lpstr>微软雅黑 Light</vt:lpstr>
      <vt:lpstr>Arial</vt:lpstr>
      <vt:lpstr>Open Sans</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多彩复古论文答辩PPT模板</dc:title>
  <dc:creator>优品PPT</dc:creator>
  <dc:description>http://www.ypppt.com/</dc:description>
  <cp:lastModifiedBy>faith123</cp:lastModifiedBy>
  <cp:revision>31</cp:revision>
  <dcterms:created xsi:type="dcterms:W3CDTF">2017-04-01T14:37:23Z</dcterms:created>
  <dcterms:modified xsi:type="dcterms:W3CDTF">2019-10-16T08:12:45Z</dcterms:modified>
</cp:coreProperties>
</file>