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15.xml" ContentType="application/vnd.openxmlformats-officedocument.presentationml.tags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17.xml" ContentType="application/vnd.openxmlformats-officedocument.presentationml.tags+xml"/>
  <Override PartName="/ppt/notesSlides/notesSlide24.xml" ContentType="application/vnd.openxmlformats-officedocument.presentationml.notesSlide+xml"/>
  <Override PartName="/ppt/tags/tag18.xml" ContentType="application/vnd.openxmlformats-officedocument.presentationml.tags+xml"/>
  <Override PartName="/ppt/notesSlides/notesSlide2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20.xml" ContentType="application/vnd.openxmlformats-officedocument.presentationml.tags+xml"/>
  <Override PartName="/ppt/notesSlides/notesSlide28.xml" ContentType="application/vnd.openxmlformats-officedocument.presentationml.notesSlide+xml"/>
  <Override PartName="/ppt/tags/tag21.xml" ContentType="application/vnd.openxmlformats-officedocument.presentationml.tags+xml"/>
  <Override PartName="/ppt/notesSlides/notesSlide29.xml" ContentType="application/vnd.openxmlformats-officedocument.presentationml.notesSlide+xml"/>
  <Override PartName="/ppt/tags/tag22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ags/tag23.xml" ContentType="application/vnd.openxmlformats-officedocument.presentationml.tags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01" r:id="rId2"/>
    <p:sldId id="257" r:id="rId3"/>
    <p:sldId id="295" r:id="rId4"/>
    <p:sldId id="290" r:id="rId5"/>
    <p:sldId id="292" r:id="rId6"/>
    <p:sldId id="259" r:id="rId7"/>
    <p:sldId id="293" r:id="rId8"/>
    <p:sldId id="261" r:id="rId9"/>
    <p:sldId id="262" r:id="rId10"/>
    <p:sldId id="296" r:id="rId11"/>
    <p:sldId id="263" r:id="rId12"/>
    <p:sldId id="294" r:id="rId13"/>
    <p:sldId id="265" r:id="rId14"/>
    <p:sldId id="297" r:id="rId15"/>
    <p:sldId id="284" r:id="rId16"/>
    <p:sldId id="285" r:id="rId17"/>
    <p:sldId id="298" r:id="rId18"/>
    <p:sldId id="267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99" r:id="rId28"/>
    <p:sldId id="278" r:id="rId29"/>
    <p:sldId id="279" r:id="rId30"/>
    <p:sldId id="280" r:id="rId31"/>
    <p:sldId id="287" r:id="rId32"/>
    <p:sldId id="289" r:id="rId33"/>
    <p:sldId id="288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F6C"/>
    <a:srgbClr val="0E2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71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20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37FD7A-F41B-4FED-8E35-F78DB9F4D037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37CBA-0E44-4282-A4F0-C3BCC1A4C2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836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2202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216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852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859D290-D985-411D-9682-F67D75E8F91D}" type="datetime1">
              <a:rPr lang="zh-CN" altLang="en-US" smtClean="0"/>
              <a:pPr/>
              <a:t>2019/7/4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6BACA0-EB3D-4B88-810F-2A2ECB2CFB33}" type="slidenum">
              <a:rPr lang="zh-CN" altLang="en-US" smtClean="0"/>
              <a:pPr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855384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162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301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88013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6502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400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9372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1585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1623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1623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162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32519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0405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901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6134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6166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035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0371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791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9889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348113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587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8385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78791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31548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299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01127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677444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218166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850969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861265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43882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12181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82833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744713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36575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847810"/>
      </p:ext>
    </p:extLst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515257" y="624114"/>
            <a:ext cx="3192647" cy="523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 userDrawn="1"/>
        </p:nvCxnSpPr>
        <p:spPr>
          <a:xfrm>
            <a:off x="5436096" y="629351"/>
            <a:ext cx="326465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2327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0316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1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-20538"/>
            <a:ext cx="1704311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2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01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095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41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41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41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41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bg>
      <p:bgPr>
        <a:pattFill prst="ltUpDiag">
          <a:fgClr>
            <a:schemeClr val="accent6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937429"/>
      </p:ext>
    </p:extLst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E9E4D-0BE1-4AAA-A57B-DA425863F4AF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787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11.jp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571751"/>
            <a:ext cx="9144000" cy="1828235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pic>
        <p:nvPicPr>
          <p:cNvPr id="103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012" y="285261"/>
            <a:ext cx="1967244" cy="196697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803" y="210279"/>
            <a:ext cx="2230535" cy="2230233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8015413" y="5314104"/>
            <a:ext cx="1128587" cy="38088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r>
              <a:rPr lang="zh-CN" altLang="en-US" dirty="0" smtClean="0"/>
              <a:t>延时文字</a:t>
            </a:r>
            <a:endParaRPr lang="zh-CN" altLang="en-US" dirty="0"/>
          </a:p>
        </p:txBody>
      </p:sp>
      <p:sp>
        <p:nvSpPr>
          <p:cNvPr id="23" name="圆角矩形 22"/>
          <p:cNvSpPr/>
          <p:nvPr/>
        </p:nvSpPr>
        <p:spPr>
          <a:xfrm>
            <a:off x="2349113" y="3309841"/>
            <a:ext cx="4391725" cy="43191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grpSp>
        <p:nvGrpSpPr>
          <p:cNvPr id="25" name="Group 91"/>
          <p:cNvGrpSpPr>
            <a:grpSpLocks/>
          </p:cNvGrpSpPr>
          <p:nvPr/>
        </p:nvGrpSpPr>
        <p:grpSpPr bwMode="auto">
          <a:xfrm>
            <a:off x="2359829" y="3325361"/>
            <a:ext cx="390552" cy="616758"/>
            <a:chOff x="936" y="1480"/>
            <a:chExt cx="1589" cy="2510"/>
          </a:xfrm>
        </p:grpSpPr>
        <p:grpSp>
          <p:nvGrpSpPr>
            <p:cNvPr id="26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407"/>
              <a:chOff x="1754168" y="3653262"/>
              <a:chExt cx="1857599" cy="3107815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196990" y="4093185"/>
                <a:ext cx="968886" cy="26678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7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35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386" y="3454207"/>
            <a:ext cx="1475294" cy="353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530" y="2611207"/>
            <a:ext cx="6201036" cy="64613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幼儿园大班毕业典礼</a:t>
            </a:r>
            <a:r>
              <a:rPr lang="en-US" altLang="zh-CN" sz="36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83468" y="672415"/>
            <a:ext cx="1341205" cy="1329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3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2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717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17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17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217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17284E-7 L 0.42031 0.0009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3457E-6 L 0.41459 -0.0021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9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17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717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3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5" name="直接连接符 9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539384" y="1180443"/>
            <a:ext cx="2071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RESEARCH MENTALITY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AND THE PROCESS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TextBox 105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主目录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2160085" y="267886"/>
            <a:ext cx="1183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CONTENTS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108" name="直接连接符 107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任意多边形 34"/>
          <p:cNvSpPr/>
          <p:nvPr/>
        </p:nvSpPr>
        <p:spPr>
          <a:xfrm>
            <a:off x="1741714" y="2220686"/>
            <a:ext cx="5660572" cy="1204692"/>
          </a:xfrm>
          <a:custGeom>
            <a:avLst/>
            <a:gdLst>
              <a:gd name="connsiteX0" fmla="*/ 0 w 5660572"/>
              <a:gd name="connsiteY0" fmla="*/ 14514 h 1204692"/>
              <a:gd name="connsiteX1" fmla="*/ 1407886 w 5660572"/>
              <a:gd name="connsiteY1" fmla="*/ 1204685 h 1204692"/>
              <a:gd name="connsiteX2" fmla="*/ 2815772 w 5660572"/>
              <a:gd name="connsiteY2" fmla="*/ 0 h 1204692"/>
              <a:gd name="connsiteX3" fmla="*/ 4267200 w 5660572"/>
              <a:gd name="connsiteY3" fmla="*/ 1204685 h 1204692"/>
              <a:gd name="connsiteX4" fmla="*/ 5660572 w 5660572"/>
              <a:gd name="connsiteY4" fmla="*/ 0 h 1204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572" h="1204692">
                <a:moveTo>
                  <a:pt x="0" y="14514"/>
                </a:moveTo>
                <a:cubicBezTo>
                  <a:pt x="469295" y="610809"/>
                  <a:pt x="938591" y="1207104"/>
                  <a:pt x="1407886" y="1204685"/>
                </a:cubicBezTo>
                <a:cubicBezTo>
                  <a:pt x="1877181" y="1202266"/>
                  <a:pt x="2339220" y="0"/>
                  <a:pt x="2815772" y="0"/>
                </a:cubicBezTo>
                <a:cubicBezTo>
                  <a:pt x="3292324" y="0"/>
                  <a:pt x="3793067" y="1204685"/>
                  <a:pt x="4267200" y="1204685"/>
                </a:cubicBezTo>
                <a:cubicBezTo>
                  <a:pt x="4741333" y="1204685"/>
                  <a:pt x="5411410" y="152400"/>
                  <a:pt x="5660572" y="0"/>
                </a:cubicBezTo>
              </a:path>
            </a:pathLst>
          </a:cu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180871" y="1661152"/>
            <a:ext cx="1139038" cy="1139038"/>
            <a:chOff x="1180871" y="1661152"/>
            <a:chExt cx="1139038" cy="1139038"/>
          </a:xfrm>
        </p:grpSpPr>
        <p:grpSp>
          <p:nvGrpSpPr>
            <p:cNvPr id="110" name="组合 109"/>
            <p:cNvGrpSpPr/>
            <p:nvPr/>
          </p:nvGrpSpPr>
          <p:grpSpPr>
            <a:xfrm>
              <a:off x="118087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</p:grpSp>
        <p:sp>
          <p:nvSpPr>
            <p:cNvPr id="134" name="TextBox 133"/>
            <p:cNvSpPr txBox="1"/>
            <p:nvPr/>
          </p:nvSpPr>
          <p:spPr>
            <a:xfrm>
              <a:off x="145928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000" dirty="0">
                <a:solidFill>
                  <a:srgbClr val="1A3F6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91676" y="2836786"/>
            <a:ext cx="1139038" cy="1139038"/>
            <a:chOff x="2591676" y="2836786"/>
            <a:chExt cx="1139038" cy="1139038"/>
          </a:xfrm>
        </p:grpSpPr>
        <p:grpSp>
          <p:nvGrpSpPr>
            <p:cNvPr id="120" name="组合 119"/>
            <p:cNvGrpSpPr/>
            <p:nvPr/>
          </p:nvGrpSpPr>
          <p:grpSpPr>
            <a:xfrm>
              <a:off x="259167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2" name="同心圆 1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</p:grpSp>
        <p:sp>
          <p:nvSpPr>
            <p:cNvPr id="135" name="TextBox 134"/>
            <p:cNvSpPr txBox="1"/>
            <p:nvPr/>
          </p:nvSpPr>
          <p:spPr>
            <a:xfrm>
              <a:off x="287008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000" dirty="0">
                <a:solidFill>
                  <a:srgbClr val="1A3F6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02481" y="1661152"/>
            <a:ext cx="1139038" cy="1139038"/>
            <a:chOff x="4002481" y="1661152"/>
            <a:chExt cx="1139038" cy="1139038"/>
          </a:xfrm>
        </p:grpSpPr>
        <p:grpSp>
          <p:nvGrpSpPr>
            <p:cNvPr id="130" name="组合 129"/>
            <p:cNvGrpSpPr/>
            <p:nvPr/>
          </p:nvGrpSpPr>
          <p:grpSpPr>
            <a:xfrm>
              <a:off x="400248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2" name="同心圆 1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</p:grpSp>
        <p:sp>
          <p:nvSpPr>
            <p:cNvPr id="136" name="TextBox 135"/>
            <p:cNvSpPr txBox="1"/>
            <p:nvPr/>
          </p:nvSpPr>
          <p:spPr>
            <a:xfrm>
              <a:off x="428089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000" dirty="0">
                <a:solidFill>
                  <a:srgbClr val="1A3F6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13286" y="2836786"/>
            <a:ext cx="1139038" cy="1139038"/>
            <a:chOff x="5413286" y="2836786"/>
            <a:chExt cx="1139038" cy="113903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541328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7" name="同心圆 1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  <p:sp>
            <p:nvSpPr>
              <p:cNvPr id="118" name="椭圆 11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</p:grpSp>
        <p:sp>
          <p:nvSpPr>
            <p:cNvPr id="137" name="TextBox 136"/>
            <p:cNvSpPr txBox="1"/>
            <p:nvPr/>
          </p:nvSpPr>
          <p:spPr>
            <a:xfrm>
              <a:off x="569169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000" dirty="0">
                <a:solidFill>
                  <a:srgbClr val="1A3F6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824091" y="1661152"/>
            <a:ext cx="1139038" cy="1139038"/>
            <a:chOff x="6824091" y="1661152"/>
            <a:chExt cx="1139038" cy="1139038"/>
          </a:xfrm>
        </p:grpSpPr>
        <p:grpSp>
          <p:nvGrpSpPr>
            <p:cNvPr id="125" name="组合 124"/>
            <p:cNvGrpSpPr/>
            <p:nvPr/>
          </p:nvGrpSpPr>
          <p:grpSpPr>
            <a:xfrm>
              <a:off x="682409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7" name="同心圆 1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</a:endParaRPr>
              </a:p>
            </p:txBody>
          </p:sp>
        </p:grpSp>
        <p:sp>
          <p:nvSpPr>
            <p:cNvPr id="142" name="TextBox 141"/>
            <p:cNvSpPr txBox="1"/>
            <p:nvPr/>
          </p:nvSpPr>
          <p:spPr>
            <a:xfrm>
              <a:off x="710250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Watford DB" pitchFamily="2" charset="0"/>
                  <a:ea typeface="造字工房劲黑（非商用）常规体" pitchFamily="50" charset="-122"/>
                </a:rPr>
                <a:t>5</a:t>
              </a:r>
              <a:endParaRPr lang="zh-CN" altLang="en-US" sz="4000" dirty="0">
                <a:solidFill>
                  <a:srgbClr val="1A3F6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144" name="TextBox 143"/>
          <p:cNvSpPr txBox="1"/>
          <p:nvPr/>
        </p:nvSpPr>
        <p:spPr>
          <a:xfrm>
            <a:off x="79878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课题背景及内容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1978481" y="4128385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课题现状及发展情况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3662754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研究思路及过程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5219304" y="412807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实验数据结果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649336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解决方案及总结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55132" y="1165930"/>
            <a:ext cx="21483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BACKGROUND OF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SUBJECT AND CONTENT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2094106" y="4445122"/>
            <a:ext cx="2092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PRESENT SITUATION AND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DEVELOPMENT OF SUBJECT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5261799" y="4417978"/>
            <a:ext cx="15749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RESULTS OF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EXPRIMENTAL DATA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6771117" y="1171178"/>
            <a:ext cx="1271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SOLUTIONS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AND SUMMARY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58559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3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5" grpId="0" animBg="1"/>
      <p:bldP spid="106" grpId="0"/>
      <p:bldP spid="107" grpId="0"/>
      <p:bldP spid="35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786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latin typeface="方正兰亭细黑_GBK" pitchFamily="2" charset="-122"/>
                <a:ea typeface="方正兰亭细黑_GBK" pitchFamily="2" charset="-122"/>
              </a:rPr>
              <a:t>课题背景及内容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4866" y="2896649"/>
            <a:ext cx="124103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第一部分</a:t>
            </a:r>
            <a:endParaRPr lang="zh-CN" altLang="en-US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450203" y="249090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课题背景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50203" y="328845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研究意义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50203" y="37350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研究综述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50203" y="41530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理论基础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34168" y="2538146"/>
            <a:ext cx="14991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BACKGROUND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34168" y="3336874"/>
            <a:ext cx="1463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SIGNIFICANCE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34168" y="3784642"/>
            <a:ext cx="14622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REVIEW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34168" y="4232411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THEORETICAL BASIS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56315" y="25184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56315" y="330672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56315" y="374408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156315" y="418144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50203" y="290661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相关研究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21531" y="2953861"/>
            <a:ext cx="13244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Related research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156315" y="293411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23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41"/>
          <p:cNvSpPr>
            <a:spLocks noChangeArrowheads="1"/>
          </p:cNvSpPr>
          <p:nvPr/>
        </p:nvSpPr>
        <p:spPr bwMode="auto">
          <a:xfrm>
            <a:off x="1439864" y="1664494"/>
            <a:ext cx="6264275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写毕业论文主要目的是培养学生综合运用所学知识和技能，理论联系实际，独立分析，解决实际问题的能力，使学生得到从事本专业工作和进行相关的基本训练。毕业论文应反映出作者能够准确地掌握所学的专业基础知识，基本学会综合运用所学知识进行科学研究的方法，对所研究的题目有一定的心得体会，论文题目的范围不宜过宽，一般选择本学科某一重要问题的一个侧面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endParaRPr lang="zh-CN" altLang="en-US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r>
              <a:rPr lang="zh-CN" altLang="en-US" sz="11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1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54" name="TextBox 43"/>
          <p:cNvSpPr>
            <a:spLocks noChangeArrowheads="1"/>
          </p:cNvSpPr>
          <p:nvPr/>
        </p:nvSpPr>
        <p:spPr bwMode="auto">
          <a:xfrm>
            <a:off x="3416300" y="994410"/>
            <a:ext cx="2311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行业大背景</a:t>
            </a:r>
          </a:p>
        </p:txBody>
      </p:sp>
      <p:grpSp>
        <p:nvGrpSpPr>
          <p:cNvPr id="6155" name="组合 2"/>
          <p:cNvGrpSpPr>
            <a:grpSpLocks/>
          </p:cNvGrpSpPr>
          <p:nvPr/>
        </p:nvGrpSpPr>
        <p:grpSpPr bwMode="auto">
          <a:xfrm>
            <a:off x="2770188" y="1138714"/>
            <a:ext cx="3579812" cy="142875"/>
            <a:chOff x="0" y="0"/>
            <a:chExt cx="3580582" cy="158874"/>
          </a:xfrm>
        </p:grpSpPr>
        <p:grpSp>
          <p:nvGrpSpPr>
            <p:cNvPr id="6156" name="组合 61"/>
            <p:cNvGrpSpPr>
              <a:grpSpLocks/>
            </p:cNvGrpSpPr>
            <p:nvPr/>
          </p:nvGrpSpPr>
          <p:grpSpPr bwMode="auto">
            <a:xfrm>
              <a:off x="0" y="0"/>
              <a:ext cx="792088" cy="158874"/>
              <a:chOff x="0" y="0"/>
              <a:chExt cx="792088" cy="158874"/>
            </a:xfrm>
          </p:grpSpPr>
          <p:sp>
            <p:nvSpPr>
              <p:cNvPr id="6157" name="直接连接符 70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8" name="直接连接符 71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9" name="直接连接符 72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60" name="组合 62"/>
            <p:cNvGrpSpPr>
              <a:grpSpLocks/>
            </p:cNvGrpSpPr>
            <p:nvPr/>
          </p:nvGrpSpPr>
          <p:grpSpPr bwMode="auto">
            <a:xfrm rot="10800000">
              <a:off x="2788494" y="0"/>
              <a:ext cx="792088" cy="158874"/>
              <a:chOff x="0" y="0"/>
              <a:chExt cx="792088" cy="158874"/>
            </a:xfrm>
          </p:grpSpPr>
          <p:sp>
            <p:nvSpPr>
              <p:cNvPr id="6161" name="直接连接符 67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2" name="直接连接符 68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3" name="直接连接符 69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059464" y="3524926"/>
            <a:ext cx="2185594" cy="1224902"/>
            <a:chOff x="6059464" y="3524926"/>
            <a:chExt cx="2185594" cy="1224902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168" name="组合 19"/>
            <p:cNvGrpSpPr>
              <a:grpSpLocks/>
            </p:cNvGrpSpPr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6169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插入相关主题图片</a:t>
                </a:r>
                <a:endParaRPr lang="en-US" altLang="zh-CN" sz="1200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6170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/</a:t>
                </a:r>
                <a:r>
                  <a:rPr lang="zh-CN" altLang="en-US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图片填充”命令</a:t>
                </a:r>
                <a:endParaRPr lang="en-US" altLang="zh-CN" sz="800" b="1" dirty="0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</p:grpSp>
      <p:cxnSp>
        <p:nvCxnSpPr>
          <p:cNvPr id="33" name="直接连接符 32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选题背景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IDEAS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3660458" y="3524926"/>
            <a:ext cx="2185594" cy="1224902"/>
            <a:chOff x="6059464" y="3524926"/>
            <a:chExt cx="2185594" cy="1224902"/>
          </a:xfrm>
        </p:grpSpPr>
        <p:grpSp>
          <p:nvGrpSpPr>
            <p:cNvPr id="46" name="组合 45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" name="组合 19"/>
            <p:cNvGrpSpPr>
              <a:grpSpLocks/>
            </p:cNvGrpSpPr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48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插入相关主题图片</a:t>
                </a:r>
                <a:endParaRPr lang="en-US" altLang="zh-CN" sz="1200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49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/</a:t>
                </a:r>
                <a:r>
                  <a:rPr lang="zh-CN" altLang="en-US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图片填充”命令</a:t>
                </a:r>
                <a:endParaRPr lang="en-US" altLang="zh-CN" sz="800" b="1" dirty="0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1220937" y="3524926"/>
            <a:ext cx="2185594" cy="1224902"/>
            <a:chOff x="6059464" y="3524926"/>
            <a:chExt cx="2185594" cy="1224902"/>
          </a:xfrm>
        </p:grpSpPr>
        <p:grpSp>
          <p:nvGrpSpPr>
            <p:cNvPr id="53" name="组合 52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圆角矩形 57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19"/>
            <p:cNvGrpSpPr>
              <a:grpSpLocks/>
            </p:cNvGrpSpPr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55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插入相关主题图片</a:t>
                </a:r>
                <a:endParaRPr lang="en-US" altLang="zh-CN" sz="1200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56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/</a:t>
                </a:r>
                <a:r>
                  <a:rPr lang="zh-CN" altLang="en-US" sz="800" b="1" dirty="0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图片填充”命令</a:t>
                </a:r>
                <a:endParaRPr lang="en-US" altLang="zh-CN" sz="800" b="1" dirty="0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445762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1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ldLvl="0" autoUpdateAnimBg="0"/>
      <p:bldP spid="6154" grpId="0" bldLvl="0" autoUpdateAnimBg="0"/>
      <p:bldP spid="34" grpId="0" animBg="1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选题背景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IDEAS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3" name="圆角矩形 2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圆角矩形 3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8" name="TextBox 24"/>
          <p:cNvSpPr>
            <a:spLocks noChangeArrowheads="1"/>
          </p:cNvSpPr>
          <p:nvPr/>
        </p:nvSpPr>
        <p:spPr bwMode="auto">
          <a:xfrm>
            <a:off x="1249089" y="1446602"/>
            <a:ext cx="874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全国现状</a:t>
            </a:r>
          </a:p>
        </p:txBody>
      </p:sp>
      <p:sp>
        <p:nvSpPr>
          <p:cNvPr id="39" name="TextBox 31"/>
          <p:cNvSpPr>
            <a:spLocks noChangeArrowheads="1"/>
          </p:cNvSpPr>
          <p:nvPr/>
        </p:nvSpPr>
        <p:spPr bwMode="auto">
          <a:xfrm>
            <a:off x="7219951" y="3350895"/>
            <a:ext cx="874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地区现状</a:t>
            </a:r>
          </a:p>
        </p:txBody>
      </p:sp>
      <p:sp>
        <p:nvSpPr>
          <p:cNvPr id="40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毕业论文在进行编写的过程中，需要经过开题报告、论文编写、论文上交评定、论文答辩以及论文评分五个过程，其中开题报告是论文进行的最重要的一个过程，也是论文能否进行的一个重要指标。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solidFill>
                  <a:srgbClr val="C1DCED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rgbClr val="C1DCE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9796438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国内外相关研究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22665" y="267886"/>
            <a:ext cx="1701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Related research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331171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F:\0PPT素材\9918632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672" y="3529047"/>
            <a:ext cx="1898901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0PPT素材\ce4FaCfURkdJ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76" y="2269047"/>
            <a:ext cx="1906197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0PPT素材\5104bce8a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73" y="1009047"/>
            <a:ext cx="1920000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TextBox 8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pic>
        <p:nvPicPr>
          <p:cNvPr id="37" name="Picture 4" descr="F:\0PPT素材\5104bce8a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348" y="1009047"/>
            <a:ext cx="1920000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2573" y="100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</a:rPr>
              <a:t>国内研究一：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14625" y="124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612573" y="226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</a:rPr>
              <a:t>国内研究二：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714625" y="250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612573" y="3550194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</a:rPr>
              <a:t>国内研究三：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714625" y="3783973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68146" y="221616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</a:rPr>
              <a:t>国外研究一：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061951" y="2607601"/>
            <a:ext cx="198939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0910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8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8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8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8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4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87" grpId="0"/>
      <p:bldP spid="4" grpId="0"/>
      <p:bldP spid="5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42230" y="2088733"/>
            <a:ext cx="1423450" cy="142345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1764286" y="2622833"/>
            <a:ext cx="1223538" cy="368530"/>
            <a:chOff x="3838575" y="2712368"/>
            <a:chExt cx="1604974" cy="36853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2788781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16016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5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61064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5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16016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5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94883" y="2406113"/>
            <a:ext cx="718145" cy="8617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意义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11771" y="1476863"/>
            <a:ext cx="3084553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43820" y="2516931"/>
            <a:ext cx="285253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58416" y="3631245"/>
            <a:ext cx="313790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75855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研究意义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346574" y="267886"/>
            <a:ext cx="18902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SIGNIFICANCE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2330200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1119766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8" grpId="0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8" grpId="0" animBg="1"/>
          <p:bldP spid="29" grpId="0"/>
          <p:bldP spid="3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研究综述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38117" y="267886"/>
            <a:ext cx="18950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REVIEW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sp>
        <p:nvSpPr>
          <p:cNvPr id="37" name="空心弧 36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endCxn id="67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4961382" y="113673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综述一内容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26803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45" name="椭圆 44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 l="-28000" r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48" name="椭圆 47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49" name="椭圆 48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50" name="椭圆 49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grpSp>
        <p:nvGrpSpPr>
          <p:cNvPr id="51" name="组合 50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52" name="组合 51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54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59" name="组合 58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1" name="同心圆 6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0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64" name="组合 63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6" name="同心圆 6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69" name="组合 68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1" name="同心圆 7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0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5609454" y="1997065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综述一</a:t>
            </a:r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26803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  <p:sp>
        <p:nvSpPr>
          <p:cNvPr id="75" name="矩形 74"/>
          <p:cNvSpPr/>
          <p:nvPr/>
        </p:nvSpPr>
        <p:spPr>
          <a:xfrm>
            <a:off x="5684012" y="302804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综述</a:t>
            </a: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三</a:t>
            </a:r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26803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  <p:sp>
        <p:nvSpPr>
          <p:cNvPr id="84" name="矩形 83"/>
          <p:cNvSpPr/>
          <p:nvPr/>
        </p:nvSpPr>
        <p:spPr>
          <a:xfrm>
            <a:off x="5009017" y="3972459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综述</a:t>
            </a: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四</a:t>
            </a:r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26803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2811101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9600"/>
                                </p:stCondLst>
                                <p:childTnLst>
                                  <p:par>
                                    <p:cTn id="109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1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10600"/>
                                </p:stCondLst>
                                <p:childTnLst>
                                  <p:par>
                                    <p:cTn id="1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9600"/>
                                </p:stCondLst>
                                <p:childTnLst>
                                  <p:par>
                                    <p:cTn id="10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1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10600"/>
                                </p:stCondLst>
                                <p:childTnLst>
                                  <p:par>
                                    <p:cTn id="1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理论基础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20185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THEORETICAL BASIS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709404" y="3942940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3" name="同心圆 9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02" name="椭圆 10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40" name="椭圆 39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3" name="椭圆 42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4" name="椭圆 43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7" name="椭圆 46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8" name="椭圆 47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117" name="组合 116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8" name="同心圆 1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1" name="同心圆 1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4" name="同心圆 1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5" name="椭圆 1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7" name="同心圆 1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8" name="椭圆 1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0" name="同心圆 1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04647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38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56" dur="1000" spd="-100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65" dur="1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79" dur="1000" spd="-100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83" dur="1000" spd="-100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92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101" dur="1000" spd="-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11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119" dur="1000" spd="-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28" dur="1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42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51" dur="1000" spd="-100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900"/>
                            </p:stCondLst>
                            <p:childTnLst>
                              <p:par>
                                <p:cTn id="1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400"/>
                            </p:stCondLst>
                            <p:childTnLst>
                              <p:par>
                                <p:cTn id="2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4900"/>
                            </p:stCondLst>
                            <p:childTnLst>
                              <p:par>
                                <p:cTn id="2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135" grpId="0"/>
      <p:bldP spid="36" grpId="0" animBg="1"/>
      <p:bldP spid="36" grpId="1" animBg="1"/>
      <p:bldP spid="36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1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815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方正兰亭细黑_GBK" pitchFamily="2" charset="-122"/>
                <a:ea typeface="方正兰亭细黑_GBK" pitchFamily="2" charset="-122"/>
              </a:rPr>
              <a:t>课题现状及发展情况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24599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第二部分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29819" y="249001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课题现状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29819" y="293660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发展情况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13784" y="2537257"/>
            <a:ext cx="15778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PRESENT SITUATION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13784" y="2985025"/>
            <a:ext cx="1229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DEVELOPMENT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135931" y="251751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135931" y="295487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55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课题现状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20412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PRESENT SITUATION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2055100" y="976391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987681" y="1833259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839737" y="2733874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579966" y="3737055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180085" y="162342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4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977339" y="338239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4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723198" y="438976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4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116191" y="248610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4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815199" y="1048961"/>
            <a:ext cx="936015" cy="936015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3" name="组合 72"/>
          <p:cNvGrpSpPr/>
          <p:nvPr/>
        </p:nvGrpSpPr>
        <p:grpSpPr>
          <a:xfrm>
            <a:off x="1728354" y="1952437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4" name="同心圆 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5" name="椭圆 7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6" name="椭圆 75"/>
          <p:cNvSpPr/>
          <p:nvPr/>
        </p:nvSpPr>
        <p:spPr>
          <a:xfrm>
            <a:off x="2607513" y="2842044"/>
            <a:ext cx="936015" cy="936015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532098" y="3745521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7135445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68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6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008" y="247835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现状三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5392" y="3569150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现状五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05265" y="246460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现状四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30533" y="357222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现状六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" name="椭圆 34"/>
          <p:cNvSpPr/>
          <p:nvPr/>
        </p:nvSpPr>
        <p:spPr>
          <a:xfrm rot="5400000">
            <a:off x="4583471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 rot="16200000">
            <a:off x="3181254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736609" y="391030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8057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7848" y="3906688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28184" y="278893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49924" y="138448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现状一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00439" y="1419622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现状二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34"/>
          <p:cNvSpPr/>
          <p:nvPr/>
        </p:nvSpPr>
        <p:spPr>
          <a:xfrm rot="5400000">
            <a:off x="4599289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 rot="16200000">
            <a:off x="3197072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5719077" y="1707654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9856" y="1710912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3517576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27" name="KSO_Shape"/>
          <p:cNvSpPr>
            <a:spLocks/>
          </p:cNvSpPr>
          <p:nvPr/>
        </p:nvSpPr>
        <p:spPr bwMode="auto">
          <a:xfrm>
            <a:off x="4077369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3512505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29" name="KSO_Shape"/>
          <p:cNvSpPr>
            <a:spLocks/>
          </p:cNvSpPr>
          <p:nvPr/>
        </p:nvSpPr>
        <p:spPr bwMode="auto">
          <a:xfrm>
            <a:off x="4640391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5210038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4667772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课题现状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90916" y="267886"/>
            <a:ext cx="20412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PRESENT SITUATION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768430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4" grpId="0" animBg="1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4" grpId="0" animBg="1"/>
          <p:bldP spid="35" grpId="0"/>
          <p:bldP spid="36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发展情况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5776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DEVELOPMENT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cxnSp>
        <p:nvCxnSpPr>
          <p:cNvPr id="42" name="直接箭头连接符 41"/>
          <p:cNvCxnSpPr/>
          <p:nvPr/>
        </p:nvCxnSpPr>
        <p:spPr>
          <a:xfrm>
            <a:off x="381000" y="3038207"/>
            <a:ext cx="8439150" cy="0"/>
          </a:xfrm>
          <a:prstGeom prst="straightConnector1">
            <a:avLst/>
          </a:prstGeom>
          <a:ln w="57150">
            <a:solidFill>
              <a:srgbClr val="1A3F6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34"/>
          <p:cNvSpPr/>
          <p:nvPr/>
        </p:nvSpPr>
        <p:spPr>
          <a:xfrm>
            <a:off x="1460984" y="2265193"/>
            <a:ext cx="946956" cy="121783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543550" y="3870674"/>
            <a:ext cx="1200150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457274" y="1013703"/>
            <a:ext cx="1171626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743700" y="1130146"/>
            <a:ext cx="125730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4162425" y="1034896"/>
            <a:ext cx="1123950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2775190" y="3880585"/>
            <a:ext cx="1130060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椭圆 34"/>
          <p:cNvSpPr/>
          <p:nvPr/>
        </p:nvSpPr>
        <p:spPr>
          <a:xfrm>
            <a:off x="4269296" y="2283718"/>
            <a:ext cx="946956" cy="121783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椭圆 34"/>
          <p:cNvSpPr/>
          <p:nvPr/>
        </p:nvSpPr>
        <p:spPr>
          <a:xfrm>
            <a:off x="6944444" y="2256887"/>
            <a:ext cx="946956" cy="121783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 rot="10800000">
            <a:off x="5611157" y="2499742"/>
            <a:ext cx="1045255" cy="1358028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 rot="10800000">
            <a:off x="2802845" y="2522556"/>
            <a:ext cx="1045255" cy="1358028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1460984" y="2715766"/>
            <a:ext cx="946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2008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一月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890163" y="2715766"/>
            <a:ext cx="946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2009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一月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264289" y="2715766"/>
            <a:ext cx="946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2010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一月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683096" y="2715766"/>
            <a:ext cx="946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2012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一月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944444" y="2715766"/>
            <a:ext cx="946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一月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8731540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3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3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7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3" grpId="0"/>
          <p:bldP spid="43" grpId="0" animBg="1"/>
          <p:bldP spid="44" grpId="0"/>
          <p:bldP spid="45" grpId="0"/>
          <p:bldP spid="47" grpId="0"/>
          <p:bldP spid="64" grpId="0"/>
          <p:bldP spid="65" grpId="0"/>
          <p:bldP spid="66" grpId="0" animBg="1"/>
          <p:bldP spid="67" grpId="0" animBg="1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7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3" grpId="0"/>
          <p:bldP spid="43" grpId="0" animBg="1"/>
          <p:bldP spid="44" grpId="0"/>
          <p:bldP spid="45" grpId="0"/>
          <p:bldP spid="47" grpId="0"/>
          <p:bldP spid="64" grpId="0"/>
          <p:bldP spid="65" grpId="0"/>
          <p:bldP spid="66" grpId="0" animBg="1"/>
          <p:bldP spid="67" grpId="0" animBg="1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方正兰亭细黑_GBK" pitchFamily="2" charset="-122"/>
                <a:ea typeface="方正兰亭细黑_GBK" pitchFamily="2" charset="-122"/>
              </a:rPr>
              <a:t>研究思路及过程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第三部分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2563246" y="1776063"/>
              <a:ext cx="713918" cy="706777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34963" y="25439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研究思路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34963" y="299054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研究过程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18928" y="2591192"/>
            <a:ext cx="13532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IDEAS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18928" y="3038960"/>
            <a:ext cx="1572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PROCESS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141075" y="257144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141075" y="300880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0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研究思路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IDEAS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904733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912509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07111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70379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1" name="燕尾形箭头 30"/>
          <p:cNvSpPr/>
          <p:nvPr/>
        </p:nvSpPr>
        <p:spPr>
          <a:xfrm>
            <a:off x="467544" y="2427734"/>
            <a:ext cx="8208912" cy="228600"/>
          </a:xfrm>
          <a:prstGeom prst="notchedRightArrow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83076" y="1635646"/>
            <a:ext cx="1697385" cy="1697385"/>
            <a:chOff x="1278794" y="3334906"/>
            <a:chExt cx="914014" cy="914014"/>
          </a:xfrm>
        </p:grpSpPr>
        <p:grpSp>
          <p:nvGrpSpPr>
            <p:cNvPr id="33" name="组合 3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5" name="同心圆 3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/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529730" y="3742514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微软雅黑" pitchFamily="34" charset="-122"/>
                  <a:ea typeface="微软雅黑" pitchFamily="34" charset="-122"/>
                </a:rPr>
                <a:t>思路一</a:t>
              </a:r>
              <a:endParaRPr lang="zh-CN" altLang="en-US" sz="15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46134" y="1639356"/>
            <a:ext cx="1697385" cy="1697385"/>
            <a:chOff x="1278794" y="3334906"/>
            <a:chExt cx="914014" cy="914014"/>
          </a:xfrm>
        </p:grpSpPr>
        <p:grpSp>
          <p:nvGrpSpPr>
            <p:cNvPr id="38" name="组合 3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0" name="同心圆 3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/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1529731" y="3740516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微软雅黑" pitchFamily="34" charset="-122"/>
                  <a:ea typeface="微软雅黑" pitchFamily="34" charset="-122"/>
                </a:rPr>
                <a:t>思路二</a:t>
              </a:r>
              <a:endParaRPr lang="zh-CN" altLang="en-US" sz="15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88516" y="1635646"/>
            <a:ext cx="1697385" cy="1697385"/>
            <a:chOff x="1278794" y="3334906"/>
            <a:chExt cx="914014" cy="914014"/>
          </a:xfrm>
        </p:grpSpPr>
        <p:grpSp>
          <p:nvGrpSpPr>
            <p:cNvPr id="48" name="组合 4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/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1529731" y="3742514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微软雅黑" pitchFamily="34" charset="-122"/>
                  <a:ea typeface="微软雅黑" pitchFamily="34" charset="-122"/>
                </a:rPr>
                <a:t>思路三</a:t>
              </a:r>
              <a:endParaRPr lang="zh-CN" altLang="en-US" sz="15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619031" y="1642521"/>
            <a:ext cx="1697385" cy="1697385"/>
            <a:chOff x="1278794" y="3334906"/>
            <a:chExt cx="914014" cy="914014"/>
          </a:xfrm>
        </p:grpSpPr>
        <p:grpSp>
          <p:nvGrpSpPr>
            <p:cNvPr id="53" name="组合 5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5" name="同心圆 5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/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1529731" y="3738812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微软雅黑" pitchFamily="34" charset="-122"/>
                  <a:ea typeface="微软雅黑" pitchFamily="34" charset="-122"/>
                </a:rPr>
                <a:t>思路四</a:t>
              </a:r>
              <a:endParaRPr lang="zh-CN" altLang="en-US" sz="15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7" name="椭圆 56"/>
          <p:cNvSpPr/>
          <p:nvPr/>
        </p:nvSpPr>
        <p:spPr>
          <a:xfrm>
            <a:off x="824277" y="1491630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58" name="椭圆 57"/>
          <p:cNvSpPr/>
          <p:nvPr/>
        </p:nvSpPr>
        <p:spPr>
          <a:xfrm>
            <a:off x="2783180" y="1491630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59" name="椭圆 58"/>
          <p:cNvSpPr/>
          <p:nvPr/>
        </p:nvSpPr>
        <p:spPr>
          <a:xfrm>
            <a:off x="4760524" y="1498175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60" name="椭圆 59"/>
          <p:cNvSpPr/>
          <p:nvPr/>
        </p:nvSpPr>
        <p:spPr>
          <a:xfrm>
            <a:off x="6707078" y="1498175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1000830" y="1642521"/>
            <a:ext cx="334257" cy="343054"/>
          </a:xfrm>
          <a:custGeom>
            <a:avLst/>
            <a:gdLst>
              <a:gd name="T0" fmla="*/ 261 w 447"/>
              <a:gd name="T1" fmla="*/ 25 h 460"/>
              <a:gd name="T2" fmla="*/ 286 w 447"/>
              <a:gd name="T3" fmla="*/ 99 h 460"/>
              <a:gd name="T4" fmla="*/ 310 w 447"/>
              <a:gd name="T5" fmla="*/ 25 h 460"/>
              <a:gd name="T6" fmla="*/ 124 w 447"/>
              <a:gd name="T7" fmla="*/ 3 h 460"/>
              <a:gd name="T8" fmla="*/ 100 w 447"/>
              <a:gd name="T9" fmla="*/ 28 h 460"/>
              <a:gd name="T10" fmla="*/ 125 w 447"/>
              <a:gd name="T11" fmla="*/ 103 h 460"/>
              <a:gd name="T12" fmla="*/ 149 w 447"/>
              <a:gd name="T13" fmla="*/ 28 h 460"/>
              <a:gd name="T14" fmla="*/ 31 w 447"/>
              <a:gd name="T15" fmla="*/ 70 h 460"/>
              <a:gd name="T16" fmla="*/ 7 w 447"/>
              <a:gd name="T17" fmla="*/ 82 h 460"/>
              <a:gd name="T18" fmla="*/ 0 w 447"/>
              <a:gd name="T19" fmla="*/ 401 h 460"/>
              <a:gd name="T20" fmla="*/ 31 w 447"/>
              <a:gd name="T21" fmla="*/ 436 h 460"/>
              <a:gd name="T22" fmla="*/ 237 w 447"/>
              <a:gd name="T23" fmla="*/ 397 h 460"/>
              <a:gd name="T24" fmla="*/ 153 w 447"/>
              <a:gd name="T25" fmla="*/ 302 h 460"/>
              <a:gd name="T26" fmla="*/ 241 w 447"/>
              <a:gd name="T27" fmla="*/ 314 h 460"/>
              <a:gd name="T28" fmla="*/ 265 w 447"/>
              <a:gd name="T29" fmla="*/ 278 h 460"/>
              <a:gd name="T30" fmla="*/ 359 w 447"/>
              <a:gd name="T31" fmla="*/ 174 h 460"/>
              <a:gd name="T32" fmla="*/ 399 w 447"/>
              <a:gd name="T33" fmla="*/ 267 h 460"/>
              <a:gd name="T34" fmla="*/ 392 w 447"/>
              <a:gd name="T35" fmla="*/ 82 h 460"/>
              <a:gd name="T36" fmla="*/ 325 w 447"/>
              <a:gd name="T37" fmla="*/ 70 h 460"/>
              <a:gd name="T38" fmla="*/ 313 w 447"/>
              <a:gd name="T39" fmla="*/ 108 h 460"/>
              <a:gd name="T40" fmla="*/ 256 w 447"/>
              <a:gd name="T41" fmla="*/ 108 h 460"/>
              <a:gd name="T42" fmla="*/ 245 w 447"/>
              <a:gd name="T43" fmla="*/ 70 h 460"/>
              <a:gd name="T44" fmla="*/ 165 w 447"/>
              <a:gd name="T45" fmla="*/ 91 h 460"/>
              <a:gd name="T46" fmla="*/ 125 w 447"/>
              <a:gd name="T47" fmla="*/ 115 h 460"/>
              <a:gd name="T48" fmla="*/ 85 w 447"/>
              <a:gd name="T49" fmla="*/ 91 h 460"/>
              <a:gd name="T50" fmla="*/ 31 w 447"/>
              <a:gd name="T51" fmla="*/ 70 h 460"/>
              <a:gd name="T52" fmla="*/ 40 w 447"/>
              <a:gd name="T53" fmla="*/ 174 h 460"/>
              <a:gd name="T54" fmla="*/ 129 w 447"/>
              <a:gd name="T55" fmla="*/ 278 h 460"/>
              <a:gd name="T56" fmla="*/ 40 w 447"/>
              <a:gd name="T57" fmla="*/ 174 h 460"/>
              <a:gd name="T58" fmla="*/ 153 w 447"/>
              <a:gd name="T59" fmla="*/ 174 h 460"/>
              <a:gd name="T60" fmla="*/ 241 w 447"/>
              <a:gd name="T61" fmla="*/ 278 h 460"/>
              <a:gd name="T62" fmla="*/ 153 w 447"/>
              <a:gd name="T63" fmla="*/ 174 h 460"/>
              <a:gd name="T64" fmla="*/ 352 w 447"/>
              <a:gd name="T65" fmla="*/ 281 h 460"/>
              <a:gd name="T66" fmla="*/ 357 w 447"/>
              <a:gd name="T67" fmla="*/ 460 h 460"/>
              <a:gd name="T68" fmla="*/ 357 w 447"/>
              <a:gd name="T69" fmla="*/ 281 h 460"/>
              <a:gd name="T70" fmla="*/ 40 w 447"/>
              <a:gd name="T71" fmla="*/ 302 h 460"/>
              <a:gd name="T72" fmla="*/ 129 w 447"/>
              <a:gd name="T73" fmla="*/ 302 h 460"/>
              <a:gd name="T74" fmla="*/ 40 w 447"/>
              <a:gd name="T75" fmla="*/ 397 h 460"/>
              <a:gd name="T76" fmla="*/ 319 w 447"/>
              <a:gd name="T77" fmla="*/ 316 h 460"/>
              <a:gd name="T78" fmla="*/ 414 w 447"/>
              <a:gd name="T79" fmla="*/ 316 h 460"/>
              <a:gd name="T80" fmla="*/ 364 w 447"/>
              <a:gd name="T81" fmla="*/ 432 h 460"/>
              <a:gd name="T82" fmla="*/ 371 w 447"/>
              <a:gd name="T83" fmla="*/ 345 h 460"/>
              <a:gd name="T84" fmla="*/ 352 w 447"/>
              <a:gd name="T85" fmla="*/ 345 h 460"/>
              <a:gd name="T86" fmla="*/ 316 w 447"/>
              <a:gd name="T87" fmla="*/ 346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47" h="460">
                <a:moveTo>
                  <a:pt x="285" y="0"/>
                </a:moveTo>
                <a:cubicBezTo>
                  <a:pt x="272" y="0"/>
                  <a:pt x="261" y="12"/>
                  <a:pt x="261" y="25"/>
                </a:cubicBezTo>
                <a:lnTo>
                  <a:pt x="261" y="75"/>
                </a:lnTo>
                <a:cubicBezTo>
                  <a:pt x="261" y="88"/>
                  <a:pt x="273" y="99"/>
                  <a:pt x="286" y="99"/>
                </a:cubicBezTo>
                <a:cubicBezTo>
                  <a:pt x="298" y="99"/>
                  <a:pt x="310" y="88"/>
                  <a:pt x="310" y="75"/>
                </a:cubicBezTo>
                <a:lnTo>
                  <a:pt x="310" y="25"/>
                </a:lnTo>
                <a:cubicBezTo>
                  <a:pt x="310" y="12"/>
                  <a:pt x="298" y="0"/>
                  <a:pt x="285" y="0"/>
                </a:cubicBezTo>
                <a:close/>
                <a:moveTo>
                  <a:pt x="124" y="3"/>
                </a:moveTo>
                <a:lnTo>
                  <a:pt x="124" y="3"/>
                </a:lnTo>
                <a:cubicBezTo>
                  <a:pt x="111" y="3"/>
                  <a:pt x="100" y="15"/>
                  <a:pt x="100" y="28"/>
                </a:cubicBezTo>
                <a:lnTo>
                  <a:pt x="100" y="78"/>
                </a:lnTo>
                <a:cubicBezTo>
                  <a:pt x="100" y="91"/>
                  <a:pt x="112" y="103"/>
                  <a:pt x="125" y="103"/>
                </a:cubicBezTo>
                <a:cubicBezTo>
                  <a:pt x="138" y="103"/>
                  <a:pt x="149" y="91"/>
                  <a:pt x="149" y="78"/>
                </a:cubicBezTo>
                <a:lnTo>
                  <a:pt x="149" y="28"/>
                </a:lnTo>
                <a:cubicBezTo>
                  <a:pt x="150" y="15"/>
                  <a:pt x="138" y="3"/>
                  <a:pt x="124" y="3"/>
                </a:cubicBezTo>
                <a:close/>
                <a:moveTo>
                  <a:pt x="31" y="70"/>
                </a:moveTo>
                <a:lnTo>
                  <a:pt x="31" y="70"/>
                </a:lnTo>
                <a:cubicBezTo>
                  <a:pt x="21" y="70"/>
                  <a:pt x="13" y="75"/>
                  <a:pt x="7" y="82"/>
                </a:cubicBezTo>
                <a:cubicBezTo>
                  <a:pt x="2" y="89"/>
                  <a:pt x="0" y="97"/>
                  <a:pt x="0" y="105"/>
                </a:cubicBezTo>
                <a:lnTo>
                  <a:pt x="0" y="401"/>
                </a:lnTo>
                <a:cubicBezTo>
                  <a:pt x="0" y="410"/>
                  <a:pt x="2" y="418"/>
                  <a:pt x="7" y="424"/>
                </a:cubicBezTo>
                <a:cubicBezTo>
                  <a:pt x="13" y="431"/>
                  <a:pt x="21" y="436"/>
                  <a:pt x="31" y="436"/>
                </a:cubicBezTo>
                <a:lnTo>
                  <a:pt x="262" y="436"/>
                </a:lnTo>
                <a:cubicBezTo>
                  <a:pt x="251" y="425"/>
                  <a:pt x="243" y="412"/>
                  <a:pt x="237" y="397"/>
                </a:cubicBezTo>
                <a:lnTo>
                  <a:pt x="153" y="397"/>
                </a:lnTo>
                <a:lnTo>
                  <a:pt x="153" y="302"/>
                </a:lnTo>
                <a:lnTo>
                  <a:pt x="241" y="302"/>
                </a:lnTo>
                <a:lnTo>
                  <a:pt x="241" y="314"/>
                </a:lnTo>
                <a:cubicBezTo>
                  <a:pt x="247" y="301"/>
                  <a:pt x="256" y="288"/>
                  <a:pt x="267" y="278"/>
                </a:cubicBezTo>
                <a:lnTo>
                  <a:pt x="265" y="278"/>
                </a:lnTo>
                <a:lnTo>
                  <a:pt x="265" y="174"/>
                </a:lnTo>
                <a:lnTo>
                  <a:pt x="359" y="174"/>
                </a:lnTo>
                <a:lnTo>
                  <a:pt x="359" y="251"/>
                </a:lnTo>
                <a:cubicBezTo>
                  <a:pt x="374" y="254"/>
                  <a:pt x="387" y="259"/>
                  <a:pt x="399" y="267"/>
                </a:cubicBezTo>
                <a:lnTo>
                  <a:pt x="399" y="105"/>
                </a:lnTo>
                <a:cubicBezTo>
                  <a:pt x="399" y="97"/>
                  <a:pt x="397" y="89"/>
                  <a:pt x="392" y="82"/>
                </a:cubicBezTo>
                <a:cubicBezTo>
                  <a:pt x="386" y="75"/>
                  <a:pt x="377" y="70"/>
                  <a:pt x="367" y="70"/>
                </a:cubicBezTo>
                <a:lnTo>
                  <a:pt x="325" y="70"/>
                </a:lnTo>
                <a:lnTo>
                  <a:pt x="325" y="91"/>
                </a:lnTo>
                <a:cubicBezTo>
                  <a:pt x="325" y="97"/>
                  <a:pt x="321" y="103"/>
                  <a:pt x="313" y="108"/>
                </a:cubicBezTo>
                <a:cubicBezTo>
                  <a:pt x="306" y="112"/>
                  <a:pt x="295" y="115"/>
                  <a:pt x="285" y="115"/>
                </a:cubicBezTo>
                <a:cubicBezTo>
                  <a:pt x="274" y="115"/>
                  <a:pt x="264" y="112"/>
                  <a:pt x="256" y="108"/>
                </a:cubicBezTo>
                <a:cubicBezTo>
                  <a:pt x="249" y="103"/>
                  <a:pt x="245" y="97"/>
                  <a:pt x="245" y="91"/>
                </a:cubicBezTo>
                <a:lnTo>
                  <a:pt x="245" y="70"/>
                </a:lnTo>
                <a:lnTo>
                  <a:pt x="165" y="70"/>
                </a:lnTo>
                <a:lnTo>
                  <a:pt x="165" y="91"/>
                </a:lnTo>
                <a:cubicBezTo>
                  <a:pt x="165" y="97"/>
                  <a:pt x="161" y="103"/>
                  <a:pt x="153" y="108"/>
                </a:cubicBezTo>
                <a:cubicBezTo>
                  <a:pt x="146" y="112"/>
                  <a:pt x="135" y="115"/>
                  <a:pt x="125" y="115"/>
                </a:cubicBezTo>
                <a:cubicBezTo>
                  <a:pt x="114" y="115"/>
                  <a:pt x="104" y="112"/>
                  <a:pt x="96" y="108"/>
                </a:cubicBezTo>
                <a:cubicBezTo>
                  <a:pt x="89" y="103"/>
                  <a:pt x="85" y="97"/>
                  <a:pt x="85" y="91"/>
                </a:cubicBezTo>
                <a:lnTo>
                  <a:pt x="85" y="70"/>
                </a:lnTo>
                <a:lnTo>
                  <a:pt x="31" y="70"/>
                </a:lnTo>
                <a:close/>
                <a:moveTo>
                  <a:pt x="40" y="174"/>
                </a:moveTo>
                <a:lnTo>
                  <a:pt x="40" y="174"/>
                </a:lnTo>
                <a:lnTo>
                  <a:pt x="129" y="174"/>
                </a:lnTo>
                <a:lnTo>
                  <a:pt x="129" y="278"/>
                </a:lnTo>
                <a:lnTo>
                  <a:pt x="40" y="278"/>
                </a:lnTo>
                <a:lnTo>
                  <a:pt x="40" y="174"/>
                </a:lnTo>
                <a:close/>
                <a:moveTo>
                  <a:pt x="153" y="174"/>
                </a:moveTo>
                <a:lnTo>
                  <a:pt x="153" y="174"/>
                </a:lnTo>
                <a:lnTo>
                  <a:pt x="241" y="174"/>
                </a:lnTo>
                <a:lnTo>
                  <a:pt x="241" y="278"/>
                </a:lnTo>
                <a:lnTo>
                  <a:pt x="153" y="278"/>
                </a:lnTo>
                <a:lnTo>
                  <a:pt x="153" y="174"/>
                </a:lnTo>
                <a:close/>
                <a:moveTo>
                  <a:pt x="352" y="281"/>
                </a:moveTo>
                <a:lnTo>
                  <a:pt x="352" y="281"/>
                </a:lnTo>
                <a:cubicBezTo>
                  <a:pt x="305" y="283"/>
                  <a:pt x="267" y="322"/>
                  <a:pt x="267" y="370"/>
                </a:cubicBezTo>
                <a:cubicBezTo>
                  <a:pt x="267" y="420"/>
                  <a:pt x="307" y="460"/>
                  <a:pt x="357" y="460"/>
                </a:cubicBezTo>
                <a:cubicBezTo>
                  <a:pt x="407" y="460"/>
                  <a:pt x="447" y="420"/>
                  <a:pt x="447" y="370"/>
                </a:cubicBezTo>
                <a:cubicBezTo>
                  <a:pt x="447" y="321"/>
                  <a:pt x="407" y="281"/>
                  <a:pt x="357" y="281"/>
                </a:cubicBezTo>
                <a:cubicBezTo>
                  <a:pt x="355" y="281"/>
                  <a:pt x="354" y="281"/>
                  <a:pt x="352" y="281"/>
                </a:cubicBezTo>
                <a:close/>
                <a:moveTo>
                  <a:pt x="40" y="302"/>
                </a:moveTo>
                <a:lnTo>
                  <a:pt x="40" y="302"/>
                </a:lnTo>
                <a:lnTo>
                  <a:pt x="129" y="302"/>
                </a:lnTo>
                <a:lnTo>
                  <a:pt x="129" y="397"/>
                </a:lnTo>
                <a:lnTo>
                  <a:pt x="40" y="397"/>
                </a:lnTo>
                <a:lnTo>
                  <a:pt x="40" y="302"/>
                </a:lnTo>
                <a:close/>
                <a:moveTo>
                  <a:pt x="319" y="316"/>
                </a:moveTo>
                <a:lnTo>
                  <a:pt x="319" y="316"/>
                </a:lnTo>
                <a:lnTo>
                  <a:pt x="414" y="316"/>
                </a:lnTo>
                <a:lnTo>
                  <a:pt x="414" y="330"/>
                </a:lnTo>
                <a:lnTo>
                  <a:pt x="364" y="432"/>
                </a:lnTo>
                <a:lnTo>
                  <a:pt x="329" y="432"/>
                </a:lnTo>
                <a:lnTo>
                  <a:pt x="371" y="345"/>
                </a:lnTo>
                <a:cubicBezTo>
                  <a:pt x="371" y="345"/>
                  <a:pt x="365" y="345"/>
                  <a:pt x="362" y="345"/>
                </a:cubicBezTo>
                <a:cubicBezTo>
                  <a:pt x="359" y="345"/>
                  <a:pt x="355" y="345"/>
                  <a:pt x="352" y="345"/>
                </a:cubicBezTo>
                <a:cubicBezTo>
                  <a:pt x="348" y="345"/>
                  <a:pt x="345" y="345"/>
                  <a:pt x="341" y="345"/>
                </a:cubicBezTo>
                <a:cubicBezTo>
                  <a:pt x="334" y="346"/>
                  <a:pt x="325" y="346"/>
                  <a:pt x="316" y="346"/>
                </a:cubicBezTo>
                <a:lnTo>
                  <a:pt x="319" y="3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  <p:sp>
        <p:nvSpPr>
          <p:cNvPr id="62" name="Freeform 26"/>
          <p:cNvSpPr>
            <a:spLocks noEditPoints="1"/>
          </p:cNvSpPr>
          <p:nvPr/>
        </p:nvSpPr>
        <p:spPr bwMode="auto">
          <a:xfrm>
            <a:off x="2952968" y="1663271"/>
            <a:ext cx="305788" cy="302082"/>
          </a:xfrm>
          <a:custGeom>
            <a:avLst/>
            <a:gdLst>
              <a:gd name="T0" fmla="*/ 351 w 389"/>
              <a:gd name="T1" fmla="*/ 332 h 385"/>
              <a:gd name="T2" fmla="*/ 311 w 389"/>
              <a:gd name="T3" fmla="*/ 332 h 385"/>
              <a:gd name="T4" fmla="*/ 255 w 389"/>
              <a:gd name="T5" fmla="*/ 224 h 385"/>
              <a:gd name="T6" fmla="*/ 249 w 389"/>
              <a:gd name="T7" fmla="*/ 245 h 385"/>
              <a:gd name="T8" fmla="*/ 218 w 389"/>
              <a:gd name="T9" fmla="*/ 269 h 385"/>
              <a:gd name="T10" fmla="*/ 319 w 389"/>
              <a:gd name="T11" fmla="*/ 380 h 385"/>
              <a:gd name="T12" fmla="*/ 384 w 389"/>
              <a:gd name="T13" fmla="*/ 337 h 385"/>
              <a:gd name="T14" fmla="*/ 336 w 389"/>
              <a:gd name="T15" fmla="*/ 287 h 385"/>
              <a:gd name="T16" fmla="*/ 265 w 389"/>
              <a:gd name="T17" fmla="*/ 229 h 385"/>
              <a:gd name="T18" fmla="*/ 140 w 389"/>
              <a:gd name="T19" fmla="*/ 137 h 385"/>
              <a:gd name="T20" fmla="*/ 162 w 389"/>
              <a:gd name="T21" fmla="*/ 131 h 385"/>
              <a:gd name="T22" fmla="*/ 167 w 389"/>
              <a:gd name="T23" fmla="*/ 110 h 385"/>
              <a:gd name="T24" fmla="*/ 172 w 389"/>
              <a:gd name="T25" fmla="*/ 90 h 385"/>
              <a:gd name="T26" fmla="*/ 75 w 389"/>
              <a:gd name="T27" fmla="*/ 9 h 385"/>
              <a:gd name="T28" fmla="*/ 61 w 389"/>
              <a:gd name="T29" fmla="*/ 109 h 385"/>
              <a:gd name="T30" fmla="*/ 0 w 389"/>
              <a:gd name="T31" fmla="*/ 84 h 385"/>
              <a:gd name="T32" fmla="*/ 115 w 389"/>
              <a:gd name="T33" fmla="*/ 166 h 385"/>
              <a:gd name="T34" fmla="*/ 130 w 389"/>
              <a:gd name="T35" fmla="*/ 147 h 385"/>
              <a:gd name="T36" fmla="*/ 375 w 389"/>
              <a:gd name="T37" fmla="*/ 37 h 385"/>
              <a:gd name="T38" fmla="*/ 322 w 389"/>
              <a:gd name="T39" fmla="*/ 0 h 385"/>
              <a:gd name="T40" fmla="*/ 183 w 389"/>
              <a:gd name="T41" fmla="*/ 125 h 385"/>
              <a:gd name="T42" fmla="*/ 163 w 389"/>
              <a:gd name="T43" fmla="*/ 154 h 385"/>
              <a:gd name="T44" fmla="*/ 146 w 389"/>
              <a:gd name="T45" fmla="*/ 162 h 385"/>
              <a:gd name="T46" fmla="*/ 147 w 389"/>
              <a:gd name="T47" fmla="*/ 215 h 385"/>
              <a:gd name="T48" fmla="*/ 34 w 389"/>
              <a:gd name="T49" fmla="*/ 313 h 385"/>
              <a:gd name="T50" fmla="*/ 22 w 389"/>
              <a:gd name="T51" fmla="*/ 385 h 385"/>
              <a:gd name="T52" fmla="*/ 80 w 389"/>
              <a:gd name="T53" fmla="*/ 327 h 385"/>
              <a:gd name="T54" fmla="*/ 172 w 389"/>
              <a:gd name="T55" fmla="*/ 240 h 385"/>
              <a:gd name="T56" fmla="*/ 224 w 389"/>
              <a:gd name="T57" fmla="*/ 240 h 385"/>
              <a:gd name="T58" fmla="*/ 238 w 389"/>
              <a:gd name="T59" fmla="*/ 208 h 385"/>
              <a:gd name="T60" fmla="*/ 261 w 389"/>
              <a:gd name="T61" fmla="*/ 203 h 385"/>
              <a:gd name="T62" fmla="*/ 375 w 389"/>
              <a:gd name="T63" fmla="*/ 37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9" h="385">
                <a:moveTo>
                  <a:pt x="331" y="312"/>
                </a:moveTo>
                <a:cubicBezTo>
                  <a:pt x="342" y="312"/>
                  <a:pt x="351" y="321"/>
                  <a:pt x="351" y="332"/>
                </a:cubicBezTo>
                <a:cubicBezTo>
                  <a:pt x="351" y="343"/>
                  <a:pt x="342" y="352"/>
                  <a:pt x="331" y="352"/>
                </a:cubicBezTo>
                <a:cubicBezTo>
                  <a:pt x="320" y="352"/>
                  <a:pt x="311" y="343"/>
                  <a:pt x="311" y="332"/>
                </a:cubicBezTo>
                <a:cubicBezTo>
                  <a:pt x="311" y="321"/>
                  <a:pt x="320" y="312"/>
                  <a:pt x="331" y="312"/>
                </a:cubicBezTo>
                <a:close/>
                <a:moveTo>
                  <a:pt x="255" y="224"/>
                </a:moveTo>
                <a:lnTo>
                  <a:pt x="260" y="234"/>
                </a:lnTo>
                <a:lnTo>
                  <a:pt x="249" y="245"/>
                </a:lnTo>
                <a:lnTo>
                  <a:pt x="239" y="255"/>
                </a:lnTo>
                <a:cubicBezTo>
                  <a:pt x="233" y="261"/>
                  <a:pt x="226" y="266"/>
                  <a:pt x="218" y="269"/>
                </a:cubicBezTo>
                <a:lnTo>
                  <a:pt x="286" y="337"/>
                </a:lnTo>
                <a:lnTo>
                  <a:pt x="319" y="380"/>
                </a:lnTo>
                <a:lnTo>
                  <a:pt x="336" y="385"/>
                </a:lnTo>
                <a:lnTo>
                  <a:pt x="384" y="337"/>
                </a:lnTo>
                <a:lnTo>
                  <a:pt x="379" y="319"/>
                </a:lnTo>
                <a:lnTo>
                  <a:pt x="336" y="287"/>
                </a:lnTo>
                <a:lnTo>
                  <a:pt x="271" y="223"/>
                </a:lnTo>
                <a:lnTo>
                  <a:pt x="265" y="229"/>
                </a:lnTo>
                <a:lnTo>
                  <a:pt x="255" y="224"/>
                </a:lnTo>
                <a:close/>
                <a:moveTo>
                  <a:pt x="140" y="137"/>
                </a:moveTo>
                <a:lnTo>
                  <a:pt x="151" y="126"/>
                </a:lnTo>
                <a:lnTo>
                  <a:pt x="162" y="131"/>
                </a:lnTo>
                <a:lnTo>
                  <a:pt x="156" y="121"/>
                </a:lnTo>
                <a:lnTo>
                  <a:pt x="167" y="110"/>
                </a:lnTo>
                <a:lnTo>
                  <a:pt x="168" y="109"/>
                </a:lnTo>
                <a:cubicBezTo>
                  <a:pt x="171" y="102"/>
                  <a:pt x="172" y="96"/>
                  <a:pt x="172" y="90"/>
                </a:cubicBezTo>
                <a:cubicBezTo>
                  <a:pt x="172" y="44"/>
                  <a:pt x="129" y="0"/>
                  <a:pt x="83" y="1"/>
                </a:cubicBezTo>
                <a:cubicBezTo>
                  <a:pt x="83" y="1"/>
                  <a:pt x="78" y="6"/>
                  <a:pt x="75" y="9"/>
                </a:cubicBezTo>
                <a:cubicBezTo>
                  <a:pt x="111" y="45"/>
                  <a:pt x="108" y="39"/>
                  <a:pt x="108" y="62"/>
                </a:cubicBezTo>
                <a:cubicBezTo>
                  <a:pt x="108" y="80"/>
                  <a:pt x="79" y="109"/>
                  <a:pt x="61" y="109"/>
                </a:cubicBezTo>
                <a:cubicBezTo>
                  <a:pt x="38" y="109"/>
                  <a:pt x="46" y="113"/>
                  <a:pt x="8" y="75"/>
                </a:cubicBezTo>
                <a:cubicBezTo>
                  <a:pt x="5" y="78"/>
                  <a:pt x="0" y="83"/>
                  <a:pt x="0" y="84"/>
                </a:cubicBezTo>
                <a:cubicBezTo>
                  <a:pt x="1" y="129"/>
                  <a:pt x="44" y="173"/>
                  <a:pt x="90" y="173"/>
                </a:cubicBezTo>
                <a:cubicBezTo>
                  <a:pt x="98" y="173"/>
                  <a:pt x="107" y="170"/>
                  <a:pt x="115" y="166"/>
                </a:cubicBezTo>
                <a:lnTo>
                  <a:pt x="117" y="168"/>
                </a:lnTo>
                <a:cubicBezTo>
                  <a:pt x="120" y="160"/>
                  <a:pt x="124" y="153"/>
                  <a:pt x="130" y="147"/>
                </a:cubicBezTo>
                <a:lnTo>
                  <a:pt x="140" y="137"/>
                </a:lnTo>
                <a:close/>
                <a:moveTo>
                  <a:pt x="375" y="37"/>
                </a:moveTo>
                <a:lnTo>
                  <a:pt x="348" y="11"/>
                </a:lnTo>
                <a:cubicBezTo>
                  <a:pt x="341" y="4"/>
                  <a:pt x="332" y="0"/>
                  <a:pt x="322" y="0"/>
                </a:cubicBezTo>
                <a:cubicBezTo>
                  <a:pt x="313" y="0"/>
                  <a:pt x="304" y="4"/>
                  <a:pt x="297" y="11"/>
                </a:cubicBezTo>
                <a:lnTo>
                  <a:pt x="183" y="125"/>
                </a:lnTo>
                <a:cubicBezTo>
                  <a:pt x="186" y="132"/>
                  <a:pt x="183" y="142"/>
                  <a:pt x="178" y="147"/>
                </a:cubicBezTo>
                <a:cubicBezTo>
                  <a:pt x="174" y="151"/>
                  <a:pt x="168" y="154"/>
                  <a:pt x="163" y="154"/>
                </a:cubicBezTo>
                <a:cubicBezTo>
                  <a:pt x="160" y="154"/>
                  <a:pt x="158" y="153"/>
                  <a:pt x="156" y="152"/>
                </a:cubicBezTo>
                <a:lnTo>
                  <a:pt x="146" y="162"/>
                </a:lnTo>
                <a:cubicBezTo>
                  <a:pt x="131" y="176"/>
                  <a:pt x="131" y="199"/>
                  <a:pt x="145" y="213"/>
                </a:cubicBezTo>
                <a:lnTo>
                  <a:pt x="147" y="215"/>
                </a:lnTo>
                <a:lnTo>
                  <a:pt x="58" y="304"/>
                </a:lnTo>
                <a:lnTo>
                  <a:pt x="34" y="313"/>
                </a:lnTo>
                <a:lnTo>
                  <a:pt x="0" y="363"/>
                </a:lnTo>
                <a:lnTo>
                  <a:pt x="22" y="385"/>
                </a:lnTo>
                <a:lnTo>
                  <a:pt x="71" y="351"/>
                </a:lnTo>
                <a:lnTo>
                  <a:pt x="80" y="327"/>
                </a:lnTo>
                <a:lnTo>
                  <a:pt x="170" y="237"/>
                </a:lnTo>
                <a:lnTo>
                  <a:pt x="172" y="240"/>
                </a:lnTo>
                <a:cubicBezTo>
                  <a:pt x="179" y="247"/>
                  <a:pt x="189" y="251"/>
                  <a:pt x="198" y="251"/>
                </a:cubicBezTo>
                <a:cubicBezTo>
                  <a:pt x="207" y="251"/>
                  <a:pt x="216" y="247"/>
                  <a:pt x="224" y="240"/>
                </a:cubicBezTo>
                <a:lnTo>
                  <a:pt x="234" y="230"/>
                </a:lnTo>
                <a:cubicBezTo>
                  <a:pt x="230" y="223"/>
                  <a:pt x="233" y="213"/>
                  <a:pt x="238" y="208"/>
                </a:cubicBezTo>
                <a:cubicBezTo>
                  <a:pt x="242" y="204"/>
                  <a:pt x="248" y="202"/>
                  <a:pt x="254" y="202"/>
                </a:cubicBezTo>
                <a:cubicBezTo>
                  <a:pt x="256" y="202"/>
                  <a:pt x="258" y="202"/>
                  <a:pt x="261" y="203"/>
                </a:cubicBezTo>
                <a:lnTo>
                  <a:pt x="375" y="89"/>
                </a:lnTo>
                <a:cubicBezTo>
                  <a:pt x="389" y="75"/>
                  <a:pt x="389" y="52"/>
                  <a:pt x="37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  <p:sp>
        <p:nvSpPr>
          <p:cNvPr id="63" name="Freeform 35"/>
          <p:cNvSpPr>
            <a:spLocks noEditPoints="1"/>
          </p:cNvSpPr>
          <p:nvPr/>
        </p:nvSpPr>
        <p:spPr bwMode="auto">
          <a:xfrm>
            <a:off x="6895784" y="1679567"/>
            <a:ext cx="294065" cy="318039"/>
          </a:xfrm>
          <a:custGeom>
            <a:avLst/>
            <a:gdLst>
              <a:gd name="T0" fmla="*/ 29 w 433"/>
              <a:gd name="T1" fmla="*/ 29 h 469"/>
              <a:gd name="T2" fmla="*/ 115 w 433"/>
              <a:gd name="T3" fmla="*/ 28 h 469"/>
              <a:gd name="T4" fmla="*/ 208 w 433"/>
              <a:gd name="T5" fmla="*/ 3 h 469"/>
              <a:gd name="T6" fmla="*/ 216 w 433"/>
              <a:gd name="T7" fmla="*/ 0 h 469"/>
              <a:gd name="T8" fmla="*/ 225 w 433"/>
              <a:gd name="T9" fmla="*/ 3 h 469"/>
              <a:gd name="T10" fmla="*/ 318 w 433"/>
              <a:gd name="T11" fmla="*/ 28 h 469"/>
              <a:gd name="T12" fmla="*/ 404 w 433"/>
              <a:gd name="T13" fmla="*/ 29 h 469"/>
              <a:gd name="T14" fmla="*/ 433 w 433"/>
              <a:gd name="T15" fmla="*/ 25 h 469"/>
              <a:gd name="T16" fmla="*/ 433 w 433"/>
              <a:gd name="T17" fmla="*/ 58 h 469"/>
              <a:gd name="T18" fmla="*/ 372 w 433"/>
              <a:gd name="T19" fmla="*/ 355 h 469"/>
              <a:gd name="T20" fmla="*/ 222 w 433"/>
              <a:gd name="T21" fmla="*/ 468 h 469"/>
              <a:gd name="T22" fmla="*/ 216 w 433"/>
              <a:gd name="T23" fmla="*/ 469 h 469"/>
              <a:gd name="T24" fmla="*/ 210 w 433"/>
              <a:gd name="T25" fmla="*/ 468 h 469"/>
              <a:gd name="T26" fmla="*/ 61 w 433"/>
              <a:gd name="T27" fmla="*/ 355 h 469"/>
              <a:gd name="T28" fmla="*/ 0 w 433"/>
              <a:gd name="T29" fmla="*/ 58 h 469"/>
              <a:gd name="T30" fmla="*/ 0 w 433"/>
              <a:gd name="T31" fmla="*/ 25 h 469"/>
              <a:gd name="T32" fmla="*/ 29 w 433"/>
              <a:gd name="T33" fmla="*/ 29 h 469"/>
              <a:gd name="T34" fmla="*/ 216 w 433"/>
              <a:gd name="T35" fmla="*/ 239 h 469"/>
              <a:gd name="T36" fmla="*/ 216 w 433"/>
              <a:gd name="T37" fmla="*/ 239 h 469"/>
              <a:gd name="T38" fmla="*/ 361 w 433"/>
              <a:gd name="T39" fmla="*/ 239 h 469"/>
              <a:gd name="T40" fmla="*/ 380 w 433"/>
              <a:gd name="T41" fmla="*/ 90 h 469"/>
              <a:gd name="T42" fmla="*/ 311 w 433"/>
              <a:gd name="T43" fmla="*/ 86 h 469"/>
              <a:gd name="T44" fmla="*/ 216 w 433"/>
              <a:gd name="T45" fmla="*/ 62 h 469"/>
              <a:gd name="T46" fmla="*/ 216 w 433"/>
              <a:gd name="T47" fmla="*/ 239 h 469"/>
              <a:gd name="T48" fmla="*/ 216 w 433"/>
              <a:gd name="T49" fmla="*/ 409 h 469"/>
              <a:gd name="T50" fmla="*/ 216 w 433"/>
              <a:gd name="T51" fmla="*/ 409 h 469"/>
              <a:gd name="T52" fmla="*/ 216 w 433"/>
              <a:gd name="T53" fmla="*/ 239 h 469"/>
              <a:gd name="T54" fmla="*/ 72 w 433"/>
              <a:gd name="T55" fmla="*/ 239 h 469"/>
              <a:gd name="T56" fmla="*/ 105 w 433"/>
              <a:gd name="T57" fmla="*/ 323 h 469"/>
              <a:gd name="T58" fmla="*/ 216 w 433"/>
              <a:gd name="T59" fmla="*/ 40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33" h="469">
                <a:moveTo>
                  <a:pt x="29" y="29"/>
                </a:moveTo>
                <a:cubicBezTo>
                  <a:pt x="57" y="32"/>
                  <a:pt x="85" y="32"/>
                  <a:pt x="115" y="28"/>
                </a:cubicBezTo>
                <a:cubicBezTo>
                  <a:pt x="145" y="24"/>
                  <a:pt x="176" y="16"/>
                  <a:pt x="208" y="3"/>
                </a:cubicBezTo>
                <a:lnTo>
                  <a:pt x="216" y="0"/>
                </a:lnTo>
                <a:lnTo>
                  <a:pt x="225" y="3"/>
                </a:lnTo>
                <a:cubicBezTo>
                  <a:pt x="257" y="16"/>
                  <a:pt x="288" y="24"/>
                  <a:pt x="318" y="28"/>
                </a:cubicBezTo>
                <a:cubicBezTo>
                  <a:pt x="347" y="32"/>
                  <a:pt x="376" y="32"/>
                  <a:pt x="404" y="29"/>
                </a:cubicBezTo>
                <a:lnTo>
                  <a:pt x="433" y="25"/>
                </a:lnTo>
                <a:lnTo>
                  <a:pt x="433" y="58"/>
                </a:lnTo>
                <a:cubicBezTo>
                  <a:pt x="431" y="199"/>
                  <a:pt x="409" y="293"/>
                  <a:pt x="372" y="355"/>
                </a:cubicBezTo>
                <a:cubicBezTo>
                  <a:pt x="334" y="421"/>
                  <a:pt x="281" y="452"/>
                  <a:pt x="222" y="468"/>
                </a:cubicBezTo>
                <a:lnTo>
                  <a:pt x="216" y="469"/>
                </a:lnTo>
                <a:lnTo>
                  <a:pt x="210" y="468"/>
                </a:lnTo>
                <a:cubicBezTo>
                  <a:pt x="151" y="452"/>
                  <a:pt x="99" y="421"/>
                  <a:pt x="61" y="355"/>
                </a:cubicBezTo>
                <a:cubicBezTo>
                  <a:pt x="24" y="293"/>
                  <a:pt x="1" y="199"/>
                  <a:pt x="0" y="58"/>
                </a:cubicBezTo>
                <a:lnTo>
                  <a:pt x="0" y="25"/>
                </a:lnTo>
                <a:lnTo>
                  <a:pt x="29" y="29"/>
                </a:lnTo>
                <a:close/>
                <a:moveTo>
                  <a:pt x="216" y="239"/>
                </a:moveTo>
                <a:lnTo>
                  <a:pt x="216" y="239"/>
                </a:lnTo>
                <a:lnTo>
                  <a:pt x="361" y="239"/>
                </a:lnTo>
                <a:cubicBezTo>
                  <a:pt x="371" y="198"/>
                  <a:pt x="377" y="149"/>
                  <a:pt x="380" y="90"/>
                </a:cubicBezTo>
                <a:cubicBezTo>
                  <a:pt x="357" y="91"/>
                  <a:pt x="335" y="90"/>
                  <a:pt x="311" y="86"/>
                </a:cubicBezTo>
                <a:cubicBezTo>
                  <a:pt x="281" y="82"/>
                  <a:pt x="249" y="74"/>
                  <a:pt x="216" y="62"/>
                </a:cubicBezTo>
                <a:lnTo>
                  <a:pt x="216" y="239"/>
                </a:lnTo>
                <a:close/>
                <a:moveTo>
                  <a:pt x="216" y="409"/>
                </a:moveTo>
                <a:lnTo>
                  <a:pt x="216" y="409"/>
                </a:lnTo>
                <a:lnTo>
                  <a:pt x="216" y="239"/>
                </a:lnTo>
                <a:lnTo>
                  <a:pt x="72" y="239"/>
                </a:lnTo>
                <a:cubicBezTo>
                  <a:pt x="80" y="273"/>
                  <a:pt x="92" y="301"/>
                  <a:pt x="105" y="323"/>
                </a:cubicBezTo>
                <a:cubicBezTo>
                  <a:pt x="133" y="372"/>
                  <a:pt x="172" y="396"/>
                  <a:pt x="216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  <p:sp>
        <p:nvSpPr>
          <p:cNvPr id="65" name="Freeform 20"/>
          <p:cNvSpPr>
            <a:spLocks noEditPoints="1"/>
          </p:cNvSpPr>
          <p:nvPr/>
        </p:nvSpPr>
        <p:spPr bwMode="auto">
          <a:xfrm>
            <a:off x="4949998" y="1635646"/>
            <a:ext cx="287664" cy="361960"/>
          </a:xfrm>
          <a:custGeom>
            <a:avLst/>
            <a:gdLst>
              <a:gd name="T0" fmla="*/ 41 w 355"/>
              <a:gd name="T1" fmla="*/ 121 h 447"/>
              <a:gd name="T2" fmla="*/ 60 w 355"/>
              <a:gd name="T3" fmla="*/ 238 h 447"/>
              <a:gd name="T4" fmla="*/ 174 w 355"/>
              <a:gd name="T5" fmla="*/ 22 h 447"/>
              <a:gd name="T6" fmla="*/ 291 w 355"/>
              <a:gd name="T7" fmla="*/ 235 h 447"/>
              <a:gd name="T8" fmla="*/ 213 w 355"/>
              <a:gd name="T9" fmla="*/ 296 h 447"/>
              <a:gd name="T10" fmla="*/ 217 w 355"/>
              <a:gd name="T11" fmla="*/ 310 h 447"/>
              <a:gd name="T12" fmla="*/ 304 w 355"/>
              <a:gd name="T13" fmla="*/ 236 h 447"/>
              <a:gd name="T14" fmla="*/ 312 w 355"/>
              <a:gd name="T15" fmla="*/ 122 h 447"/>
              <a:gd name="T16" fmla="*/ 167 w 355"/>
              <a:gd name="T17" fmla="*/ 0 h 447"/>
              <a:gd name="T18" fmla="*/ 175 w 355"/>
              <a:gd name="T19" fmla="*/ 57 h 447"/>
              <a:gd name="T20" fmla="*/ 213 w 355"/>
              <a:gd name="T21" fmla="*/ 96 h 447"/>
              <a:gd name="T22" fmla="*/ 175 w 355"/>
              <a:gd name="T23" fmla="*/ 57 h 447"/>
              <a:gd name="T24" fmla="*/ 132 w 355"/>
              <a:gd name="T25" fmla="*/ 173 h 447"/>
              <a:gd name="T26" fmla="*/ 132 w 355"/>
              <a:gd name="T27" fmla="*/ 209 h 447"/>
              <a:gd name="T28" fmla="*/ 132 w 355"/>
              <a:gd name="T29" fmla="*/ 173 h 447"/>
              <a:gd name="T30" fmla="*/ 223 w 355"/>
              <a:gd name="T31" fmla="*/ 173 h 447"/>
              <a:gd name="T32" fmla="*/ 223 w 355"/>
              <a:gd name="T33" fmla="*/ 209 h 447"/>
              <a:gd name="T34" fmla="*/ 223 w 355"/>
              <a:gd name="T35" fmla="*/ 173 h 447"/>
              <a:gd name="T36" fmla="*/ 190 w 355"/>
              <a:gd name="T37" fmla="*/ 292 h 447"/>
              <a:gd name="T38" fmla="*/ 157 w 355"/>
              <a:gd name="T39" fmla="*/ 303 h 447"/>
              <a:gd name="T40" fmla="*/ 171 w 355"/>
              <a:gd name="T41" fmla="*/ 325 h 447"/>
              <a:gd name="T42" fmla="*/ 204 w 355"/>
              <a:gd name="T43" fmla="*/ 313 h 447"/>
              <a:gd name="T44" fmla="*/ 190 w 355"/>
              <a:gd name="T45" fmla="*/ 292 h 447"/>
              <a:gd name="T46" fmla="*/ 252 w 355"/>
              <a:gd name="T47" fmla="*/ 312 h 447"/>
              <a:gd name="T48" fmla="*/ 223 w 355"/>
              <a:gd name="T49" fmla="*/ 447 h 447"/>
              <a:gd name="T50" fmla="*/ 252 w 355"/>
              <a:gd name="T51" fmla="*/ 312 h 447"/>
              <a:gd name="T52" fmla="*/ 108 w 355"/>
              <a:gd name="T53" fmla="*/ 315 h 447"/>
              <a:gd name="T54" fmla="*/ 132 w 355"/>
              <a:gd name="T55" fmla="*/ 447 h 447"/>
              <a:gd name="T56" fmla="*/ 108 w 355"/>
              <a:gd name="T57" fmla="*/ 315 h 447"/>
              <a:gd name="T58" fmla="*/ 156 w 355"/>
              <a:gd name="T59" fmla="*/ 341 h 447"/>
              <a:gd name="T60" fmla="*/ 157 w 355"/>
              <a:gd name="T61" fmla="*/ 447 h 447"/>
              <a:gd name="T62" fmla="*/ 205 w 355"/>
              <a:gd name="T63" fmla="*/ 344 h 447"/>
              <a:gd name="T64" fmla="*/ 156 w 355"/>
              <a:gd name="T65" fmla="*/ 341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5" h="447">
                <a:moveTo>
                  <a:pt x="167" y="0"/>
                </a:moveTo>
                <a:cubicBezTo>
                  <a:pt x="95" y="2"/>
                  <a:pt x="46" y="57"/>
                  <a:pt x="41" y="121"/>
                </a:cubicBezTo>
                <a:cubicBezTo>
                  <a:pt x="18" y="130"/>
                  <a:pt x="1" y="152"/>
                  <a:pt x="2" y="178"/>
                </a:cubicBezTo>
                <a:cubicBezTo>
                  <a:pt x="4" y="237"/>
                  <a:pt x="28" y="238"/>
                  <a:pt x="60" y="238"/>
                </a:cubicBezTo>
                <a:lnTo>
                  <a:pt x="60" y="125"/>
                </a:lnTo>
                <a:cubicBezTo>
                  <a:pt x="60" y="76"/>
                  <a:pt x="108" y="22"/>
                  <a:pt x="174" y="22"/>
                </a:cubicBezTo>
                <a:cubicBezTo>
                  <a:pt x="239" y="22"/>
                  <a:pt x="275" y="73"/>
                  <a:pt x="291" y="118"/>
                </a:cubicBezTo>
                <a:lnTo>
                  <a:pt x="291" y="235"/>
                </a:lnTo>
                <a:cubicBezTo>
                  <a:pt x="288" y="242"/>
                  <a:pt x="279" y="251"/>
                  <a:pt x="263" y="266"/>
                </a:cubicBezTo>
                <a:cubicBezTo>
                  <a:pt x="243" y="286"/>
                  <a:pt x="213" y="296"/>
                  <a:pt x="213" y="296"/>
                </a:cubicBezTo>
                <a:cubicBezTo>
                  <a:pt x="210" y="297"/>
                  <a:pt x="207" y="301"/>
                  <a:pt x="208" y="305"/>
                </a:cubicBezTo>
                <a:cubicBezTo>
                  <a:pt x="209" y="309"/>
                  <a:pt x="214" y="312"/>
                  <a:pt x="217" y="310"/>
                </a:cubicBezTo>
                <a:cubicBezTo>
                  <a:pt x="217" y="310"/>
                  <a:pt x="248" y="300"/>
                  <a:pt x="271" y="277"/>
                </a:cubicBezTo>
                <a:cubicBezTo>
                  <a:pt x="294" y="255"/>
                  <a:pt x="304" y="237"/>
                  <a:pt x="304" y="236"/>
                </a:cubicBezTo>
                <a:cubicBezTo>
                  <a:pt x="329" y="230"/>
                  <a:pt x="348" y="230"/>
                  <a:pt x="348" y="178"/>
                </a:cubicBezTo>
                <a:cubicBezTo>
                  <a:pt x="348" y="153"/>
                  <a:pt x="333" y="131"/>
                  <a:pt x="312" y="122"/>
                </a:cubicBezTo>
                <a:cubicBezTo>
                  <a:pt x="296" y="63"/>
                  <a:pt x="247" y="2"/>
                  <a:pt x="174" y="0"/>
                </a:cubicBezTo>
                <a:cubicBezTo>
                  <a:pt x="171" y="0"/>
                  <a:pt x="169" y="0"/>
                  <a:pt x="167" y="0"/>
                </a:cubicBezTo>
                <a:close/>
                <a:moveTo>
                  <a:pt x="175" y="57"/>
                </a:moveTo>
                <a:lnTo>
                  <a:pt x="175" y="57"/>
                </a:lnTo>
                <a:cubicBezTo>
                  <a:pt x="92" y="57"/>
                  <a:pt x="52" y="120"/>
                  <a:pt x="70" y="185"/>
                </a:cubicBezTo>
                <a:cubicBezTo>
                  <a:pt x="70" y="185"/>
                  <a:pt x="212" y="126"/>
                  <a:pt x="213" y="96"/>
                </a:cubicBezTo>
                <a:cubicBezTo>
                  <a:pt x="244" y="138"/>
                  <a:pt x="280" y="155"/>
                  <a:pt x="280" y="155"/>
                </a:cubicBezTo>
                <a:cubicBezTo>
                  <a:pt x="276" y="83"/>
                  <a:pt x="243" y="58"/>
                  <a:pt x="175" y="57"/>
                </a:cubicBezTo>
                <a:close/>
                <a:moveTo>
                  <a:pt x="132" y="173"/>
                </a:moveTo>
                <a:lnTo>
                  <a:pt x="132" y="173"/>
                </a:lnTo>
                <a:cubicBezTo>
                  <a:pt x="120" y="173"/>
                  <a:pt x="111" y="181"/>
                  <a:pt x="111" y="191"/>
                </a:cubicBezTo>
                <a:cubicBezTo>
                  <a:pt x="111" y="201"/>
                  <a:pt x="120" y="209"/>
                  <a:pt x="132" y="209"/>
                </a:cubicBezTo>
                <a:cubicBezTo>
                  <a:pt x="144" y="209"/>
                  <a:pt x="154" y="201"/>
                  <a:pt x="154" y="191"/>
                </a:cubicBezTo>
                <a:cubicBezTo>
                  <a:pt x="154" y="181"/>
                  <a:pt x="144" y="173"/>
                  <a:pt x="132" y="173"/>
                </a:cubicBezTo>
                <a:close/>
                <a:moveTo>
                  <a:pt x="223" y="173"/>
                </a:moveTo>
                <a:lnTo>
                  <a:pt x="223" y="173"/>
                </a:lnTo>
                <a:cubicBezTo>
                  <a:pt x="211" y="173"/>
                  <a:pt x="201" y="181"/>
                  <a:pt x="201" y="191"/>
                </a:cubicBezTo>
                <a:cubicBezTo>
                  <a:pt x="201" y="201"/>
                  <a:pt x="211" y="209"/>
                  <a:pt x="223" y="209"/>
                </a:cubicBezTo>
                <a:cubicBezTo>
                  <a:pt x="235" y="209"/>
                  <a:pt x="245" y="201"/>
                  <a:pt x="245" y="191"/>
                </a:cubicBezTo>
                <a:cubicBezTo>
                  <a:pt x="245" y="181"/>
                  <a:pt x="235" y="173"/>
                  <a:pt x="223" y="173"/>
                </a:cubicBezTo>
                <a:close/>
                <a:moveTo>
                  <a:pt x="190" y="292"/>
                </a:moveTo>
                <a:lnTo>
                  <a:pt x="190" y="292"/>
                </a:lnTo>
                <a:lnTo>
                  <a:pt x="169" y="293"/>
                </a:lnTo>
                <a:cubicBezTo>
                  <a:pt x="162" y="294"/>
                  <a:pt x="157" y="299"/>
                  <a:pt x="157" y="303"/>
                </a:cubicBezTo>
                <a:lnTo>
                  <a:pt x="158" y="318"/>
                </a:lnTo>
                <a:cubicBezTo>
                  <a:pt x="158" y="322"/>
                  <a:pt x="164" y="326"/>
                  <a:pt x="171" y="325"/>
                </a:cubicBezTo>
                <a:lnTo>
                  <a:pt x="192" y="323"/>
                </a:lnTo>
                <a:cubicBezTo>
                  <a:pt x="198" y="322"/>
                  <a:pt x="204" y="318"/>
                  <a:pt x="204" y="313"/>
                </a:cubicBezTo>
                <a:lnTo>
                  <a:pt x="203" y="299"/>
                </a:lnTo>
                <a:cubicBezTo>
                  <a:pt x="202" y="295"/>
                  <a:pt x="196" y="291"/>
                  <a:pt x="190" y="292"/>
                </a:cubicBezTo>
                <a:close/>
                <a:moveTo>
                  <a:pt x="252" y="312"/>
                </a:moveTo>
                <a:lnTo>
                  <a:pt x="252" y="312"/>
                </a:lnTo>
                <a:cubicBezTo>
                  <a:pt x="246" y="313"/>
                  <a:pt x="241" y="314"/>
                  <a:pt x="235" y="316"/>
                </a:cubicBezTo>
                <a:lnTo>
                  <a:pt x="223" y="447"/>
                </a:lnTo>
                <a:lnTo>
                  <a:pt x="355" y="447"/>
                </a:lnTo>
                <a:cubicBezTo>
                  <a:pt x="336" y="406"/>
                  <a:pt x="302" y="310"/>
                  <a:pt x="252" y="312"/>
                </a:cubicBezTo>
                <a:close/>
                <a:moveTo>
                  <a:pt x="108" y="315"/>
                </a:moveTo>
                <a:lnTo>
                  <a:pt x="108" y="315"/>
                </a:lnTo>
                <a:cubicBezTo>
                  <a:pt x="49" y="318"/>
                  <a:pt x="20" y="404"/>
                  <a:pt x="0" y="447"/>
                </a:cubicBezTo>
                <a:lnTo>
                  <a:pt x="132" y="447"/>
                </a:lnTo>
                <a:lnTo>
                  <a:pt x="120" y="316"/>
                </a:lnTo>
                <a:cubicBezTo>
                  <a:pt x="116" y="315"/>
                  <a:pt x="112" y="315"/>
                  <a:pt x="108" y="315"/>
                </a:cubicBezTo>
                <a:close/>
                <a:moveTo>
                  <a:pt x="156" y="341"/>
                </a:moveTo>
                <a:lnTo>
                  <a:pt x="156" y="341"/>
                </a:lnTo>
                <a:cubicBezTo>
                  <a:pt x="152" y="341"/>
                  <a:pt x="150" y="343"/>
                  <a:pt x="150" y="344"/>
                </a:cubicBezTo>
                <a:lnTo>
                  <a:pt x="157" y="447"/>
                </a:lnTo>
                <a:lnTo>
                  <a:pt x="198" y="447"/>
                </a:lnTo>
                <a:lnTo>
                  <a:pt x="205" y="344"/>
                </a:lnTo>
                <a:cubicBezTo>
                  <a:pt x="205" y="343"/>
                  <a:pt x="203" y="341"/>
                  <a:pt x="200" y="341"/>
                </a:cubicBezTo>
                <a:lnTo>
                  <a:pt x="156" y="3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912948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3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3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研究过程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RESEARCH IDEAS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sp>
        <p:nvSpPr>
          <p:cNvPr id="47" name="燕尾形 46"/>
          <p:cNvSpPr/>
          <p:nvPr/>
        </p:nvSpPr>
        <p:spPr>
          <a:xfrm>
            <a:off x="899592" y="2480499"/>
            <a:ext cx="816998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/>
          </a:p>
        </p:txBody>
      </p:sp>
      <p:sp>
        <p:nvSpPr>
          <p:cNvPr id="48" name="燕尾形 47"/>
          <p:cNvSpPr/>
          <p:nvPr/>
        </p:nvSpPr>
        <p:spPr>
          <a:xfrm>
            <a:off x="161967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/>
          </a:p>
        </p:txBody>
      </p:sp>
      <p:sp>
        <p:nvSpPr>
          <p:cNvPr id="50" name="燕尾形 49"/>
          <p:cNvSpPr/>
          <p:nvPr/>
        </p:nvSpPr>
        <p:spPr>
          <a:xfrm>
            <a:off x="233975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/>
          </a:p>
        </p:txBody>
      </p:sp>
      <p:sp>
        <p:nvSpPr>
          <p:cNvPr id="51" name="燕尾形 50"/>
          <p:cNvSpPr/>
          <p:nvPr/>
        </p:nvSpPr>
        <p:spPr>
          <a:xfrm>
            <a:off x="3033703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/>
          </a:p>
        </p:txBody>
      </p:sp>
      <p:cxnSp>
        <p:nvCxnSpPr>
          <p:cNvPr id="52" name="直接连接符 51"/>
          <p:cNvCxnSpPr/>
          <p:nvPr/>
        </p:nvCxnSpPr>
        <p:spPr>
          <a:xfrm rot="5400000">
            <a:off x="3816077" y="3018148"/>
            <a:ext cx="42481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2555776" y="2057728"/>
            <a:ext cx="0" cy="41324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1115616" y="1563638"/>
            <a:ext cx="0" cy="9105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 flipV="1">
            <a:off x="3275856" y="3353874"/>
            <a:ext cx="29068" cy="94606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V="1">
            <a:off x="1763688" y="3353872"/>
            <a:ext cx="0" cy="37000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五边形 56"/>
          <p:cNvSpPr/>
          <p:nvPr/>
        </p:nvSpPr>
        <p:spPr>
          <a:xfrm>
            <a:off x="-36512" y="2473083"/>
            <a:ext cx="5904655" cy="89273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/>
          </a:p>
        </p:txBody>
      </p:sp>
      <p:sp>
        <p:nvSpPr>
          <p:cNvPr id="58" name="TextBox 57"/>
          <p:cNvSpPr txBox="1"/>
          <p:nvPr/>
        </p:nvSpPr>
        <p:spPr>
          <a:xfrm>
            <a:off x="6228184" y="1347613"/>
            <a:ext cx="216024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。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latin typeface="微软雅黑" pitchFamily="34" charset="-122"/>
              <a:ea typeface="微软雅黑" pitchFamily="34" charset="-122"/>
              <a:sym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。</a:t>
            </a:r>
            <a:endParaRPr lang="en-US" altLang="zh-CN" sz="1000" dirty="0">
              <a:latin typeface="微软雅黑" pitchFamily="34" charset="-122"/>
              <a:ea typeface="微软雅黑" pitchFamily="34" charset="-122"/>
              <a:sym typeface="Calibri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899592" y="1119451"/>
            <a:ext cx="2327891" cy="444187"/>
            <a:chOff x="814328" y="3219334"/>
            <a:chExt cx="2266827" cy="432536"/>
          </a:xfrm>
        </p:grpSpPr>
        <p:grpSp>
          <p:nvGrpSpPr>
            <p:cNvPr id="60" name="组合 59"/>
            <p:cNvGrpSpPr/>
            <p:nvPr/>
          </p:nvGrpSpPr>
          <p:grpSpPr>
            <a:xfrm>
              <a:off x="814328" y="3219334"/>
              <a:ext cx="2266827" cy="432536"/>
              <a:chOff x="2173927" y="3285519"/>
              <a:chExt cx="2876394" cy="548848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2173927" y="3285519"/>
                <a:ext cx="2876394" cy="548848"/>
                <a:chOff x="4304043" y="1286668"/>
                <a:chExt cx="64140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" name="圆角矩形 63"/>
                <p:cNvSpPr/>
                <p:nvPr/>
              </p:nvSpPr>
              <p:spPr>
                <a:xfrm>
                  <a:off x="4304043" y="1286668"/>
                  <a:ext cx="64140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圆角矩形 64"/>
                <p:cNvSpPr/>
                <p:nvPr/>
              </p:nvSpPr>
              <p:spPr>
                <a:xfrm>
                  <a:off x="4351923" y="1373339"/>
                  <a:ext cx="6323887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3" name="椭圆 62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</a:rPr>
                  <a:t>1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139540" y="3319207"/>
              <a:ext cx="1926672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过程一内容</a:t>
              </a:r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547664" y="3723878"/>
            <a:ext cx="2327891" cy="444187"/>
            <a:chOff x="814325" y="3219334"/>
            <a:chExt cx="2266826" cy="432536"/>
          </a:xfrm>
        </p:grpSpPr>
        <p:grpSp>
          <p:nvGrpSpPr>
            <p:cNvPr id="67" name="组合 66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</p:grpSpPr>
          <p:grpSp>
            <p:nvGrpSpPr>
              <p:cNvPr id="69" name="组合 68"/>
              <p:cNvGrpSpPr/>
              <p:nvPr/>
            </p:nvGrpSpPr>
            <p:grpSpPr>
              <a:xfrm>
                <a:off x="2173923" y="3285519"/>
                <a:ext cx="2876392" cy="548848"/>
                <a:chOff x="4304035" y="1286668"/>
                <a:chExt cx="641403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" name="圆角矩形 70"/>
                <p:cNvSpPr/>
                <p:nvPr/>
              </p:nvSpPr>
              <p:spPr>
                <a:xfrm>
                  <a:off x="4304035" y="1286668"/>
                  <a:ext cx="641403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圆角矩形 71"/>
                <p:cNvSpPr/>
                <p:nvPr/>
              </p:nvSpPr>
              <p:spPr>
                <a:xfrm>
                  <a:off x="4351922" y="1373339"/>
                  <a:ext cx="632387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0" name="椭圆 69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8" name="TextBox 67"/>
            <p:cNvSpPr txBox="1"/>
            <p:nvPr/>
          </p:nvSpPr>
          <p:spPr>
            <a:xfrm>
              <a:off x="1249617" y="3331792"/>
              <a:ext cx="1808518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二</a:t>
              </a:r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内容</a:t>
              </a:r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295244" y="1623506"/>
            <a:ext cx="2327891" cy="515597"/>
            <a:chOff x="814328" y="3219334"/>
            <a:chExt cx="2266829" cy="502073"/>
          </a:xfrm>
        </p:grpSpPr>
        <p:grpSp>
          <p:nvGrpSpPr>
            <p:cNvPr id="74" name="组合 73"/>
            <p:cNvGrpSpPr/>
            <p:nvPr/>
          </p:nvGrpSpPr>
          <p:grpSpPr>
            <a:xfrm>
              <a:off x="814328" y="3219334"/>
              <a:ext cx="2266829" cy="432536"/>
              <a:chOff x="2173927" y="3285519"/>
              <a:chExt cx="2876396" cy="548848"/>
            </a:xfrm>
          </p:grpSpPr>
          <p:grpSp>
            <p:nvGrpSpPr>
              <p:cNvPr id="76" name="组合 75"/>
              <p:cNvGrpSpPr/>
              <p:nvPr/>
            </p:nvGrpSpPr>
            <p:grpSpPr>
              <a:xfrm>
                <a:off x="2173927" y="3285519"/>
                <a:ext cx="2876396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8" name="圆角矩形 77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9" name="圆角矩形 78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7" name="椭圆 76"/>
              <p:cNvSpPr>
                <a:spLocks/>
              </p:cNvSpPr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</a:rPr>
                  <a:t>3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5" name="TextBox 74"/>
            <p:cNvSpPr txBox="1"/>
            <p:nvPr/>
          </p:nvSpPr>
          <p:spPr>
            <a:xfrm>
              <a:off x="1183671" y="3331792"/>
              <a:ext cx="1847692" cy="389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三内容</a:t>
              </a:r>
            </a:p>
            <a:p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059832" y="4299942"/>
            <a:ext cx="2327891" cy="444187"/>
            <a:chOff x="814328" y="3219334"/>
            <a:chExt cx="2266828" cy="432536"/>
          </a:xfrm>
        </p:grpSpPr>
        <p:grpSp>
          <p:nvGrpSpPr>
            <p:cNvPr id="81" name="组合 80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2173927" y="3285519"/>
                <a:ext cx="2876395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5" name="圆角矩形 84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圆角矩形 85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84" name="椭圆 83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</a:rPr>
                  <a:t>4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1085352" y="3345963"/>
              <a:ext cx="1926671" cy="1948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四</a:t>
              </a:r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内容</a:t>
              </a:r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7" name="组合 86"/>
          <p:cNvGrpSpPr>
            <a:grpSpLocks noChangeAspect="1"/>
          </p:cNvGrpSpPr>
          <p:nvPr/>
        </p:nvGrpSpPr>
        <p:grpSpPr>
          <a:xfrm>
            <a:off x="3779912" y="2057728"/>
            <a:ext cx="1698901" cy="1620807"/>
            <a:chOff x="3197225" y="3458369"/>
            <a:chExt cx="533400" cy="487363"/>
          </a:xfrm>
          <a:solidFill>
            <a:srgbClr val="C00000"/>
          </a:solidFill>
        </p:grpSpPr>
        <p:sp>
          <p:nvSpPr>
            <p:cNvPr id="88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/>
            </a:p>
          </p:txBody>
        </p:sp>
        <p:sp>
          <p:nvSpPr>
            <p:cNvPr id="89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007634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"/>
                            </p:stCondLst>
                            <p:childTnLst>
                              <p:par>
                                <p:cTn id="5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900"/>
                            </p:stCondLst>
                            <p:childTnLst>
                              <p:par>
                                <p:cTn id="7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4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8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4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200"/>
                            </p:stCondLst>
                            <p:childTnLst>
                              <p:par>
                                <p:cTn id="8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2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6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100"/>
                            </p:stCondLst>
                            <p:childTnLst>
                              <p:par>
                                <p:cTn id="10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8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9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10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11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47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49" grpId="0"/>
      <p:bldP spid="47" grpId="0" animBg="1"/>
      <p:bldP spid="48" grpId="0" animBg="1"/>
      <p:bldP spid="50" grpId="0" animBg="1"/>
      <p:bldP spid="51" grpId="0" animBg="1"/>
      <p:bldP spid="57" grpId="0" animBg="1"/>
      <p:bldP spid="58" grpId="0"/>
      <p:bldP spid="5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5798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方正兰亭细黑_GBK" pitchFamily="2" charset="-122"/>
                <a:ea typeface="方正兰亭细黑_GBK" pitchFamily="2" charset="-122"/>
              </a:rPr>
              <a:t>实验数据结果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第四部分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KSO_Shape"/>
            <p:cNvSpPr>
              <a:spLocks/>
            </p:cNvSpPr>
            <p:nvPr/>
          </p:nvSpPr>
          <p:spPr bwMode="auto">
            <a:xfrm>
              <a:off x="2573935" y="1804771"/>
              <a:ext cx="695127" cy="59085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423535" y="24734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实验数据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23535" y="288612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实验难点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23535" y="32988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案例分析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23535" y="371155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问题评估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02601" y="2551138"/>
            <a:ext cx="5697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DATA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02601" y="2959460"/>
            <a:ext cx="1092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DIFFICULTIES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2601" y="3367782"/>
            <a:ext cx="8612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ANALYSIS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02601" y="3776104"/>
            <a:ext cx="1096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ASSESSMENT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29647" y="25009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129647" y="293827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129647" y="337563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129647" y="381300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4423535" y="41242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研究成果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02601" y="4184428"/>
            <a:ext cx="12650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ACHIEVEMENTS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129646" y="417154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54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实验数据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DATA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sp>
        <p:nvSpPr>
          <p:cNvPr id="57" name="椭圆 34"/>
          <p:cNvSpPr/>
          <p:nvPr/>
        </p:nvSpPr>
        <p:spPr>
          <a:xfrm rot="10800000">
            <a:off x="3334084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7"/>
          <p:cNvGrpSpPr/>
          <p:nvPr/>
        </p:nvGrpSpPr>
        <p:grpSpPr>
          <a:xfrm rot="5400000">
            <a:off x="3538287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34"/>
          <p:cNvSpPr/>
          <p:nvPr/>
        </p:nvSpPr>
        <p:spPr>
          <a:xfrm>
            <a:off x="4765968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 rot="16200000">
            <a:off x="4570570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Freeform 18"/>
          <p:cNvSpPr>
            <a:spLocks noEditPoints="1"/>
          </p:cNvSpPr>
          <p:nvPr/>
        </p:nvSpPr>
        <p:spPr bwMode="auto">
          <a:xfrm>
            <a:off x="5035708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3642519" y="3259799"/>
            <a:ext cx="525462" cy="452437"/>
            <a:chOff x="3379788" y="4325938"/>
            <a:chExt cx="525462" cy="452437"/>
          </a:xfrm>
          <a:solidFill>
            <a:srgbClr val="C00000"/>
          </a:solidFill>
        </p:grpSpPr>
        <p:sp>
          <p:nvSpPr>
            <p:cNvPr id="104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6"/>
            <p:cNvSpPr>
              <a:spLocks/>
            </p:cNvSpPr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"/>
            <p:cNvSpPr>
              <a:spLocks/>
            </p:cNvSpPr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609181" y="1881601"/>
            <a:ext cx="558800" cy="460375"/>
            <a:chOff x="3376613" y="2879725"/>
            <a:chExt cx="558800" cy="460375"/>
          </a:xfrm>
        </p:grpSpPr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1" name="Freeform 12"/>
          <p:cNvSpPr>
            <a:spLocks/>
          </p:cNvSpPr>
          <p:nvPr/>
        </p:nvSpPr>
        <p:spPr bwMode="auto">
          <a:xfrm>
            <a:off x="4980158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TextBox 111"/>
          <p:cNvSpPr txBox="1"/>
          <p:nvPr/>
        </p:nvSpPr>
        <p:spPr>
          <a:xfrm>
            <a:off x="6084168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084168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数据一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6095236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095236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数据二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736691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36691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数据三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725623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725623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数据四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036875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实验数据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DATA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圆角矩形 75"/>
          <p:cNvSpPr/>
          <p:nvPr/>
        </p:nvSpPr>
        <p:spPr>
          <a:xfrm rot="5400000">
            <a:off x="2044393" y="2982310"/>
            <a:ext cx="2093533" cy="1161081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2658150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8" name="同心圆 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1032223" y="1943488"/>
            <a:ext cx="1161081" cy="2666129"/>
            <a:chOff x="4013612" y="985436"/>
            <a:chExt cx="1443428" cy="3314468"/>
          </a:xfrm>
        </p:grpSpPr>
        <p:sp>
          <p:nvSpPr>
            <p:cNvPr id="105" name="圆角矩形 104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圆角矩形 105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7" name="椭圆 106"/>
          <p:cNvSpPr/>
          <p:nvPr/>
        </p:nvSpPr>
        <p:spPr>
          <a:xfrm>
            <a:off x="1170705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圆角矩形 107"/>
          <p:cNvSpPr/>
          <p:nvPr/>
        </p:nvSpPr>
        <p:spPr>
          <a:xfrm rot="5400000">
            <a:off x="4760286" y="2741411"/>
            <a:ext cx="2575331" cy="1161081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9" name="组合 108"/>
          <p:cNvGrpSpPr/>
          <p:nvPr/>
        </p:nvGrpSpPr>
        <p:grpSpPr>
          <a:xfrm>
            <a:off x="5619703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3989015" y="1943488"/>
            <a:ext cx="1161081" cy="2666129"/>
            <a:chOff x="4013612" y="985436"/>
            <a:chExt cx="1443428" cy="3314468"/>
          </a:xfrm>
        </p:grpSpPr>
        <p:sp>
          <p:nvSpPr>
            <p:cNvPr id="113" name="圆角矩形 112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圆角矩形 113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5" name="椭圆 114"/>
          <p:cNvSpPr/>
          <p:nvPr/>
        </p:nvSpPr>
        <p:spPr>
          <a:xfrm>
            <a:off x="4132259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0" name="组合 119"/>
          <p:cNvGrpSpPr/>
          <p:nvPr/>
        </p:nvGrpSpPr>
        <p:grpSpPr>
          <a:xfrm>
            <a:off x="6945807" y="1370413"/>
            <a:ext cx="1161081" cy="3239204"/>
            <a:chOff x="4013613" y="985437"/>
            <a:chExt cx="1443428" cy="3314468"/>
          </a:xfrm>
        </p:grpSpPr>
        <p:sp>
          <p:nvSpPr>
            <p:cNvPr id="121" name="圆角矩形 120"/>
            <p:cNvSpPr/>
            <p:nvPr/>
          </p:nvSpPr>
          <p:spPr>
            <a:xfrm rot="5400000">
              <a:off x="3078093" y="1920957"/>
              <a:ext cx="3314468" cy="1443428"/>
            </a:xfrm>
            <a:prstGeom prst="roundRect">
              <a:avLst>
                <a:gd name="adj" fmla="val 46172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圆角矩形 121"/>
            <p:cNvSpPr/>
            <p:nvPr/>
          </p:nvSpPr>
          <p:spPr>
            <a:xfrm rot="5400000">
              <a:off x="3109760" y="1976006"/>
              <a:ext cx="3251129" cy="1352701"/>
            </a:xfrm>
            <a:prstGeom prst="roundRect">
              <a:avLst>
                <a:gd name="adj" fmla="val 48249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3" name="椭圆 122"/>
          <p:cNvSpPr/>
          <p:nvPr/>
        </p:nvSpPr>
        <p:spPr>
          <a:xfrm>
            <a:off x="7093813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TextBox 123"/>
          <p:cNvSpPr txBox="1"/>
          <p:nvPr/>
        </p:nvSpPr>
        <p:spPr>
          <a:xfrm>
            <a:off x="4177330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Watford DB" pitchFamily="2" charset="0"/>
                <a:ea typeface="造字工房劲黑（非商用）常规体" pitchFamily="50" charset="-122"/>
              </a:rPr>
              <a:t>25%</a:t>
            </a:r>
            <a:endParaRPr lang="zh-CN" altLang="en-US" dirty="0"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1186276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Watford DB" pitchFamily="2" charset="0"/>
                <a:ea typeface="造字工房劲黑（非商用）常规体" pitchFamily="50" charset="-122"/>
              </a:rPr>
              <a:t>25%</a:t>
            </a:r>
            <a:endParaRPr lang="zh-CN" altLang="en-US" dirty="0"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7138884" y="1801686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Watford DB" pitchFamily="2" charset="0"/>
                <a:ea typeface="造字工房劲黑（非商用）常规体" pitchFamily="50" charset="-122"/>
              </a:rPr>
              <a:t>45%</a:t>
            </a:r>
            <a:endParaRPr lang="zh-CN" altLang="en-US" dirty="0"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2658150" y="2862501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rPr>
              <a:t>15%</a:t>
            </a:r>
            <a:endParaRPr lang="zh-CN" altLang="en-US" dirty="0">
              <a:solidFill>
                <a:schemeClr val="bg1"/>
              </a:solidFill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5639054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rPr>
              <a:t>25%</a:t>
            </a:r>
            <a:endParaRPr lang="zh-CN" altLang="en-US" dirty="0">
              <a:solidFill>
                <a:schemeClr val="bg1"/>
              </a:solidFill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1165437" y="9075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1165437" y="106687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34" name="直接连接符 133"/>
          <p:cNvCxnSpPr/>
          <p:nvPr/>
        </p:nvCxnSpPr>
        <p:spPr>
          <a:xfrm flipV="1">
            <a:off x="1036816" y="917548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6889165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4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实验数据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DATA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任意多边形 2"/>
          <p:cNvSpPr/>
          <p:nvPr/>
        </p:nvSpPr>
        <p:spPr>
          <a:xfrm>
            <a:off x="1071563" y="1685446"/>
            <a:ext cx="6800850" cy="2115029"/>
          </a:xfrm>
          <a:custGeom>
            <a:avLst/>
            <a:gdLst>
              <a:gd name="connsiteX0" fmla="*/ 0 w 6800850"/>
              <a:gd name="connsiteY0" fmla="*/ 2115029 h 2115029"/>
              <a:gd name="connsiteX1" fmla="*/ 971550 w 6800850"/>
              <a:gd name="connsiteY1" fmla="*/ 914879 h 2115029"/>
              <a:gd name="connsiteX2" fmla="*/ 1943100 w 6800850"/>
              <a:gd name="connsiteY2" fmla="*/ 1600679 h 2115029"/>
              <a:gd name="connsiteX3" fmla="*/ 2857500 w 6800850"/>
              <a:gd name="connsiteY3" fmla="*/ 479 h 2115029"/>
              <a:gd name="connsiteX4" fmla="*/ 3857625 w 6800850"/>
              <a:gd name="connsiteY4" fmla="*/ 1786417 h 2115029"/>
              <a:gd name="connsiteX5" fmla="*/ 4800600 w 6800850"/>
              <a:gd name="connsiteY5" fmla="*/ 829154 h 2115029"/>
              <a:gd name="connsiteX6" fmla="*/ 5786437 w 6800850"/>
              <a:gd name="connsiteY6" fmla="*/ 1157767 h 2115029"/>
              <a:gd name="connsiteX7" fmla="*/ 6800850 w 6800850"/>
              <a:gd name="connsiteY7" fmla="*/ 479 h 211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00850" h="2115029">
                <a:moveTo>
                  <a:pt x="0" y="2115029"/>
                </a:moveTo>
                <a:cubicBezTo>
                  <a:pt x="323850" y="1557816"/>
                  <a:pt x="647700" y="1000604"/>
                  <a:pt x="971550" y="914879"/>
                </a:cubicBezTo>
                <a:cubicBezTo>
                  <a:pt x="1295400" y="829154"/>
                  <a:pt x="1628775" y="1753079"/>
                  <a:pt x="1943100" y="1600679"/>
                </a:cubicBezTo>
                <a:cubicBezTo>
                  <a:pt x="2257425" y="1448279"/>
                  <a:pt x="2538413" y="-30477"/>
                  <a:pt x="2857500" y="479"/>
                </a:cubicBezTo>
                <a:cubicBezTo>
                  <a:pt x="3176587" y="31435"/>
                  <a:pt x="3533775" y="1648305"/>
                  <a:pt x="3857625" y="1786417"/>
                </a:cubicBezTo>
                <a:cubicBezTo>
                  <a:pt x="4181475" y="1924529"/>
                  <a:pt x="4479131" y="933929"/>
                  <a:pt x="4800600" y="829154"/>
                </a:cubicBezTo>
                <a:cubicBezTo>
                  <a:pt x="5122069" y="724379"/>
                  <a:pt x="5453062" y="1295879"/>
                  <a:pt x="5786437" y="1157767"/>
                </a:cubicBezTo>
                <a:cubicBezTo>
                  <a:pt x="6119812" y="1019655"/>
                  <a:pt x="6622256" y="205266"/>
                  <a:pt x="6800850" y="479"/>
                </a:cubicBezTo>
              </a:path>
            </a:pathLst>
          </a:cu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757497" y="2304367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784268" y="3454524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694790" y="139897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椭圆 42"/>
          <p:cNvSpPr/>
          <p:nvPr/>
        </p:nvSpPr>
        <p:spPr>
          <a:xfrm>
            <a:off x="2721561" y="2936446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4658854" y="3139631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5632083" y="2235155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6" name="同心圆 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8" name="椭圆 47"/>
          <p:cNvSpPr/>
          <p:nvPr/>
        </p:nvSpPr>
        <p:spPr>
          <a:xfrm>
            <a:off x="6596147" y="2533358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7569379" y="136165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9557" y="425149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508203" y="18698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535507" y="375820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21144" y="9578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393505" y="39296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382790" y="176210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351436" y="33389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20086" y="9149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550670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 p14:presetBounceEnd="4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4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 p14:presetBounceEnd="4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实验数据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DATA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 flipV="1">
            <a:off x="2126470" y="1921438"/>
            <a:ext cx="2412192" cy="701179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 flipV="1">
            <a:off x="2832059" y="1921438"/>
            <a:ext cx="1706603" cy="153772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888282" y="1921438"/>
            <a:ext cx="650380" cy="2027866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38662" y="1921438"/>
            <a:ext cx="574541" cy="2075575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H="1" flipV="1">
            <a:off x="4538662" y="1921438"/>
            <a:ext cx="1647314" cy="153772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538662" y="1921438"/>
            <a:ext cx="2437224" cy="75731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椭圆 68"/>
          <p:cNvSpPr/>
          <p:nvPr/>
        </p:nvSpPr>
        <p:spPr>
          <a:xfrm>
            <a:off x="2476990" y="3123937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3533213" y="364194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4750752" y="364194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5830907" y="310409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6620817" y="232368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1771401" y="224166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5" name="组合 74"/>
          <p:cNvGrpSpPr/>
          <p:nvPr/>
        </p:nvGrpSpPr>
        <p:grpSpPr>
          <a:xfrm>
            <a:off x="3837483" y="1220259"/>
            <a:ext cx="1402358" cy="1402358"/>
            <a:chOff x="3851771" y="1163107"/>
            <a:chExt cx="1402358" cy="1402358"/>
          </a:xfrm>
        </p:grpSpPr>
        <p:grpSp>
          <p:nvGrpSpPr>
            <p:cNvPr id="76" name="组合 75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8" name="同心圆 7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392112" y="760412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4099140" y="1710398"/>
              <a:ext cx="9076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spc="300" dirty="0" smtClean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TITLE</a:t>
              </a:r>
              <a:endParaRPr lang="zh-CN" altLang="en-US" sz="1400" spc="3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7488612" y="2405053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03782" y="322832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632219" y="3890418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08251" y="237647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06349" y="326683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734678" y="389041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6951566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8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2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80" grpId="0"/>
          <p:bldP spid="83" grpId="0"/>
          <p:bldP spid="84" grpId="0"/>
          <p:bldP spid="85" grpId="0"/>
          <p:bldP spid="86" grpId="0"/>
          <p:bldP spid="87" grpId="0"/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8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2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80" grpId="0"/>
          <p:bldP spid="83" grpId="0"/>
          <p:bldP spid="84" grpId="0"/>
          <p:bldP spid="85" grpId="0"/>
          <p:bldP spid="86" grpId="0"/>
          <p:bldP spid="87" grpId="0"/>
          <p:bldP spid="88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实验数据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DATA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1A3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35" name="椭圆 34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08957" y="2627556"/>
              <a:ext cx="580608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36" name="组合 35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7" name="同心圆 3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2184500" y="3587733"/>
              <a:ext cx="75212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Watford DB" pitchFamily="2" charset="0"/>
                  <a:ea typeface="造字工房劲黑（非商用）常规体" pitchFamily="50" charset="-122"/>
                </a:rPr>
                <a:t>D</a:t>
              </a:r>
              <a:endParaRPr lang="zh-CN" altLang="en-US" sz="6000" dirty="0"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32" name="组合 31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1088748" y="1565452"/>
              <a:ext cx="4844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Watford DB" pitchFamily="2" charset="0"/>
                  <a:ea typeface="造字工房劲黑（非商用）常规体" pitchFamily="50" charset="-122"/>
                </a:rPr>
                <a:t>B</a:t>
              </a:r>
              <a:endParaRPr lang="zh-CN" altLang="en-US" sz="3200" dirty="0"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31" name="椭圆 30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08937" y="1049342"/>
              <a:ext cx="383438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39" name="椭圆 38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949886" y="1997410"/>
              <a:ext cx="914033" cy="156966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2000656" y="2271917"/>
            <a:ext cx="12650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TITLE</a:t>
            </a:r>
            <a:endParaRPr lang="zh-CN" altLang="en-US" sz="3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62" name="直接连接符 61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81" name="直接连接符 80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89" name="直接连接符 88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51475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3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3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3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6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8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6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3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3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6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8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6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实验难点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16573" y="267886"/>
            <a:ext cx="1394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DIFFICULTIES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797708" y="396471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实验难点二</a:t>
            </a:r>
            <a:endParaRPr lang="zh-CN" altLang="en-US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014622" y="3956364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实验难点三</a:t>
            </a:r>
            <a:endParaRPr lang="zh-CN" altLang="en-US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14622" y="260702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实验难点四</a:t>
            </a:r>
            <a:endParaRPr lang="zh-CN" altLang="en-US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59209" y="260289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实验难点一</a:t>
            </a:r>
            <a:endParaRPr lang="zh-CN" altLang="en-US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椭圆 34"/>
          <p:cNvSpPr/>
          <p:nvPr/>
        </p:nvSpPr>
        <p:spPr>
          <a:xfrm rot="10800000">
            <a:off x="3288725" y="2114564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 rot="5400000">
            <a:off x="3492928" y="33416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椭圆 34"/>
          <p:cNvSpPr/>
          <p:nvPr/>
        </p:nvSpPr>
        <p:spPr>
          <a:xfrm>
            <a:off x="4720609" y="3176237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 rot="16200000">
            <a:off x="4525211" y="1917620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3677070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案例分析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69665" y="267886"/>
            <a:ext cx="10846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ANALYSIS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09404" y="3880762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162957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772690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382423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992157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426867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分析内容一</a:t>
            </a:r>
            <a:endParaRPr lang="zh-CN" altLang="en-US" sz="14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83094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分析内容二</a:t>
            </a:r>
            <a:endParaRPr lang="zh-CN" altLang="en-US" sz="14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28221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分析内容三</a:t>
            </a:r>
            <a:endParaRPr lang="zh-CN" altLang="en-US" sz="14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35247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分析内容四</a:t>
            </a:r>
            <a:endParaRPr lang="zh-CN" altLang="en-US" sz="14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4575050" y="3090427"/>
            <a:ext cx="500908" cy="500908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5717380" y="331473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2552263" y="331509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2255929" y="343343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6175518" y="331975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3062244" y="331225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6553278" y="344365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3850333" y="3346863"/>
            <a:ext cx="250454" cy="25045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726981" y="331345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4151556" y="332151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7359742" y="3370647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5900741" y="313095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2070359" y="344394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4506355" y="316705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3206031" y="3258897"/>
            <a:ext cx="322151" cy="32215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5075958" y="331163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1206867" y="331496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921657" y="34461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2772349" y="313169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1690644" y="336803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6193490" y="3174245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7730460" y="330567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TextBox 7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2832357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9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7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9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7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问题评估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01611" y="267886"/>
            <a:ext cx="1394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ASSESSMENT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3" name="五角星 5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rgbClr val="1A3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55" name="组合 54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392113" y="760413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118190" y="3274864"/>
              <a:ext cx="9076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spc="300" dirty="0" smtClean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TITLE</a:t>
              </a:r>
              <a:endParaRPr lang="zh-CN" altLang="en-US" sz="1400" spc="3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59" name="椭圆 58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TextBox 78"/>
          <p:cNvSpPr txBox="1"/>
          <p:nvPr/>
        </p:nvSpPr>
        <p:spPr>
          <a:xfrm>
            <a:off x="2739259" y="194243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评估内容</a:t>
            </a:r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一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282620" y="283580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评估内容三</a:t>
            </a:r>
            <a:endParaRPr lang="zh-CN" altLang="en-US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796587" y="42593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评估内容五</a:t>
            </a:r>
            <a:endParaRPr lang="zh-CN" altLang="en-US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514495" y="291679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评估内容二</a:t>
            </a:r>
            <a:endParaRPr lang="zh-CN" altLang="en-US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966971" y="43355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评估内容四</a:t>
            </a:r>
            <a:endParaRPr lang="zh-CN" altLang="en-US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95105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400"/>
                            </p:stCondLst>
                            <p:childTnLst>
                              <p:par>
                                <p:cTn id="7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9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47" grpId="0"/>
      <p:bldP spid="53" grpId="0" animBg="1"/>
      <p:bldP spid="59" grpId="0" animBg="1"/>
      <p:bldP spid="64" grpId="0" animBg="1"/>
      <p:bldP spid="65" grpId="0" animBg="1"/>
      <p:bldP spid="77" grpId="0" animBg="1"/>
      <p:bldP spid="78" grpId="0" animBg="1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研究成果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87793" y="267886"/>
            <a:ext cx="16257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ACHIEVEMENTS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1191714" y="215790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标题一</a:t>
            </a:r>
            <a:endParaRPr lang="zh-CN" altLang="en-US" sz="3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173" name="组合 172"/>
          <p:cNvGrpSpPr/>
          <p:nvPr/>
        </p:nvGrpSpPr>
        <p:grpSpPr>
          <a:xfrm>
            <a:off x="2149829" y="2623322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4" name="同心圆 1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5" name="椭圆 17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090724" y="25875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7" name="同心圆 17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8" name="椭圆 17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469441" y="2832241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0" name="同心圆 17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1" name="椭圆 18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2404100" y="25840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3" name="同心圆 18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4" name="椭圆 18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5" name="组合 184"/>
          <p:cNvGrpSpPr/>
          <p:nvPr/>
        </p:nvGrpSpPr>
        <p:grpSpPr>
          <a:xfrm>
            <a:off x="2034054" y="2800177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6" name="同心圆 18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7" name="椭圆 18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1756772" y="2827510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9" name="同心圆 18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0" name="椭圆 18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1731988" y="3091261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2" name="同心圆 19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3" name="椭圆 19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1551991" y="26030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5" name="同心圆 1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6" name="椭圆 1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1890095" y="2610754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8" name="同心圆 1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9" name="椭圆 19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1217976" y="2610215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1" name="同心圆 20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2" name="椭圆 20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3" name="TextBox 202"/>
          <p:cNvSpPr txBox="1"/>
          <p:nvPr/>
        </p:nvSpPr>
        <p:spPr>
          <a:xfrm>
            <a:off x="3033186" y="30624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标题二</a:t>
            </a:r>
            <a:endParaRPr lang="zh-CN" altLang="en-US" sz="3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204" name="组合 203"/>
          <p:cNvGrpSpPr/>
          <p:nvPr/>
        </p:nvGrpSpPr>
        <p:grpSpPr>
          <a:xfrm>
            <a:off x="3991301" y="352788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5" name="同心圆 20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6" name="椭圆 20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2932196" y="34921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08" name="同心圆 20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9" name="椭圆 20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3310913" y="37368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1" name="同心圆 2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2" name="椭圆 21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4245572" y="34886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14" name="同心圆 2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5" name="椭圆 21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3598244" y="373207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7" name="同心圆 2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8" name="椭圆 21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9" name="组合 218"/>
          <p:cNvGrpSpPr/>
          <p:nvPr/>
        </p:nvGrpSpPr>
        <p:grpSpPr>
          <a:xfrm>
            <a:off x="3573460" y="3995822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0" name="同心圆 2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1" name="椭圆 22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2" name="组合 221"/>
          <p:cNvGrpSpPr/>
          <p:nvPr/>
        </p:nvGrpSpPr>
        <p:grpSpPr>
          <a:xfrm>
            <a:off x="3731567" y="351531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3" name="同心圆 2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3059448" y="351477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6" name="同心圆 2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7" name="椭圆 2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8" name="TextBox 227"/>
          <p:cNvSpPr txBox="1"/>
          <p:nvPr/>
        </p:nvSpPr>
        <p:spPr>
          <a:xfrm>
            <a:off x="4848410" y="213478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标题三</a:t>
            </a:r>
            <a:endParaRPr lang="zh-CN" altLang="en-US" sz="3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229" name="组合 228"/>
          <p:cNvGrpSpPr/>
          <p:nvPr/>
        </p:nvGrpSpPr>
        <p:grpSpPr>
          <a:xfrm>
            <a:off x="5806525" y="260020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0" name="同心圆 2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1" name="椭圆 23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4747420" y="25644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3" name="同心圆 2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4" name="椭圆 23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6060796" y="25609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6" name="同心圆 2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7" name="椭圆 23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8" name="组合 237"/>
          <p:cNvGrpSpPr/>
          <p:nvPr/>
        </p:nvGrpSpPr>
        <p:grpSpPr>
          <a:xfrm>
            <a:off x="5690750" y="27770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9" name="同心圆 2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0" name="椭圆 23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1" name="组合 240"/>
          <p:cNvGrpSpPr/>
          <p:nvPr/>
        </p:nvGrpSpPr>
        <p:grpSpPr>
          <a:xfrm>
            <a:off x="5311868" y="285519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2" name="同心圆 2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3" name="椭圆 24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4" name="组合 243"/>
          <p:cNvGrpSpPr/>
          <p:nvPr/>
        </p:nvGrpSpPr>
        <p:grpSpPr>
          <a:xfrm>
            <a:off x="5545785" y="286155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45" name="同心圆 2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6" name="椭圆 24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7" name="组合 246"/>
          <p:cNvGrpSpPr/>
          <p:nvPr/>
        </p:nvGrpSpPr>
        <p:grpSpPr>
          <a:xfrm>
            <a:off x="5208687" y="257988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8" name="同心圆 2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9" name="椭圆 24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0" name="组合 249"/>
          <p:cNvGrpSpPr/>
          <p:nvPr/>
        </p:nvGrpSpPr>
        <p:grpSpPr>
          <a:xfrm>
            <a:off x="5546791" y="258763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1" name="同心圆 2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2" name="椭圆 25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3" name="组合 252"/>
          <p:cNvGrpSpPr/>
          <p:nvPr/>
        </p:nvGrpSpPr>
        <p:grpSpPr>
          <a:xfrm>
            <a:off x="4874672" y="258709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4" name="同心圆 2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5" name="椭圆 2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6537510" y="309126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标题四</a:t>
            </a:r>
            <a:endParaRPr lang="zh-CN" altLang="en-US" sz="32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257" name="组合 256"/>
          <p:cNvGrpSpPr/>
          <p:nvPr/>
        </p:nvGrpSpPr>
        <p:grpSpPr>
          <a:xfrm>
            <a:off x="6436520" y="35209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8" name="同心圆 2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9" name="椭圆 25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815237" y="3765598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1" name="同心圆 26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2" name="椭圆 26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7749896" y="35174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4" name="同心圆 2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5" name="椭圆 26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7379850" y="373353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7" name="同心圆 2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8" name="椭圆 26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9" name="组合 268"/>
          <p:cNvGrpSpPr/>
          <p:nvPr/>
        </p:nvGrpSpPr>
        <p:grpSpPr>
          <a:xfrm>
            <a:off x="7102568" y="3760867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0" name="同心圆 2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1" name="椭圆 2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7235891" y="3544111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73" name="同心圆 2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4" name="椭圆 2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6563772" y="3543572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6" name="同心圆 2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7" name="椭圆 2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5136532" y="2906000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9" name="同心圆 2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0" name="椭圆 2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1" name="组合 280"/>
          <p:cNvGrpSpPr/>
          <p:nvPr/>
        </p:nvGrpSpPr>
        <p:grpSpPr>
          <a:xfrm>
            <a:off x="3875526" y="370473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2" name="同心圆 2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3" name="椭圆 2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4" name="组合 283"/>
          <p:cNvGrpSpPr/>
          <p:nvPr/>
        </p:nvGrpSpPr>
        <p:grpSpPr>
          <a:xfrm>
            <a:off x="3393463" y="350756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5" name="同心圆 2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6" name="椭圆 2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7495625" y="355667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8" name="同心圆 2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9" name="椭圆 28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0" name="组合 289"/>
          <p:cNvGrpSpPr/>
          <p:nvPr/>
        </p:nvGrpSpPr>
        <p:grpSpPr>
          <a:xfrm>
            <a:off x="7077784" y="402461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1" name="同心圆 2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2" name="椭圆 2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6897787" y="3536359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4" name="同心圆 29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5" name="椭圆 29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6" name="TextBox 29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9669984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方正兰亭细黑_GBK" pitchFamily="2" charset="-122"/>
                <a:ea typeface="方正兰亭细黑_GBK" pitchFamily="2" charset="-122"/>
              </a:rPr>
              <a:t>解决方案及总结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第五部分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2568518" y="1757459"/>
              <a:ext cx="689633" cy="662048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465443" y="255301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解决方案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65443" y="299960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方案评估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65443" y="34461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补救措施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65443" y="38642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参考文献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55194" y="2600254"/>
            <a:ext cx="12137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SOLUTION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55194" y="3048022"/>
            <a:ext cx="17254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PROJECT EVALUATION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55194" y="3495790"/>
            <a:ext cx="1742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REMEDIAL MEASURES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77636" y="3943559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Reference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171555" y="25805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171555" y="301787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171555" y="345523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171555" y="389259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465443" y="423798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方正兰亭细黑_GBK" pitchFamily="2" charset="-122"/>
                <a:ea typeface="方正兰亭细黑_GBK" pitchFamily="2" charset="-122"/>
              </a:rPr>
              <a:t>感谢语</a:t>
            </a:r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63209" y="4317335"/>
            <a:ext cx="9012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Thank you</a:t>
            </a:r>
            <a:endParaRPr lang="zh-CN" altLang="en-US" sz="12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171555" y="426637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31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5" grpId="0"/>
      <p:bldP spid="12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解决方案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08545" y="267886"/>
            <a:ext cx="15552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THE SOLUTION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-36512" y="4144388"/>
            <a:ext cx="2062918" cy="999112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1620880" y="3703428"/>
            <a:ext cx="836538" cy="836538"/>
            <a:chOff x="1566862" y="4055810"/>
            <a:chExt cx="827056" cy="827056"/>
          </a:xfrm>
        </p:grpSpPr>
        <p:grpSp>
          <p:nvGrpSpPr>
            <p:cNvPr id="44" name="组合 43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5" name="TextBox 44"/>
            <p:cNvSpPr txBox="1"/>
            <p:nvPr/>
          </p:nvSpPr>
          <p:spPr>
            <a:xfrm>
              <a:off x="1617926" y="4218412"/>
              <a:ext cx="730851" cy="51728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方案</a:t>
              </a:r>
              <a:endParaRPr lang="en-US" altLang="zh-CN" sz="1400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一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49" name="组合 48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1" name="同心圆 5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2980409" y="3315940"/>
              <a:ext cx="595035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方案</a:t>
              </a:r>
              <a:endParaRPr lang="en-US" altLang="zh-CN" sz="1600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二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592277" y="3232510"/>
            <a:ext cx="1239392" cy="1239392"/>
            <a:chOff x="4464548" y="3511181"/>
            <a:chExt cx="1303621" cy="1303621"/>
          </a:xfrm>
        </p:grpSpPr>
        <p:grpSp>
          <p:nvGrpSpPr>
            <p:cNvPr id="54" name="组合 53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752438" y="3825704"/>
              <a:ext cx="733780" cy="74457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dirty="0" smtClean="0">
                  <a:latin typeface="微软雅黑" pitchFamily="34" charset="-122"/>
                  <a:ea typeface="微软雅黑" pitchFamily="34" charset="-122"/>
                </a:rPr>
                <a:t>方案</a:t>
              </a:r>
              <a:endParaRPr lang="en-US" altLang="zh-CN" sz="2000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dirty="0" smtClean="0">
                  <a:latin typeface="微软雅黑" pitchFamily="34" charset="-122"/>
                  <a:ea typeface="微软雅黑" pitchFamily="34" charset="-122"/>
                </a:rPr>
                <a:t>三</a:t>
              </a:r>
              <a:endParaRPr lang="zh-CN" altLang="en-US" sz="20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00192" y="1635646"/>
            <a:ext cx="1454948" cy="1454948"/>
            <a:chOff x="6075122" y="1932896"/>
            <a:chExt cx="1688526" cy="1688526"/>
          </a:xfrm>
        </p:grpSpPr>
        <p:grpSp>
          <p:nvGrpSpPr>
            <p:cNvPr id="59" name="组合 58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1" name="同心圆 6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6456877" y="2299775"/>
              <a:ext cx="928687" cy="96440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latin typeface="微软雅黑" pitchFamily="34" charset="-122"/>
                  <a:ea typeface="微软雅黑" pitchFamily="34" charset="-122"/>
                </a:rPr>
                <a:t>方案</a:t>
              </a:r>
              <a:endParaRPr lang="en-US" altLang="zh-CN" sz="2400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400" dirty="0" smtClean="0">
                  <a:latin typeface="微软雅黑" pitchFamily="34" charset="-122"/>
                  <a:ea typeface="微软雅黑" pitchFamily="34" charset="-122"/>
                </a:rPr>
                <a:t>四</a:t>
              </a:r>
              <a:endParaRPr lang="zh-CN" altLang="en-US" sz="2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2230637" y="1923678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23528" y="2920772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156176" y="3770953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436096" y="915566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2246287" y="4155926"/>
            <a:ext cx="447031" cy="447031"/>
            <a:chOff x="2246286" y="4230035"/>
            <a:chExt cx="525513" cy="525513"/>
          </a:xfrm>
          <a:solidFill>
            <a:srgbClr val="1A3F6C"/>
          </a:solidFill>
        </p:grpSpPr>
        <p:sp>
          <p:nvSpPr>
            <p:cNvPr id="68" name="椭圆 67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290214" y="4356307"/>
              <a:ext cx="433392" cy="3256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577236" y="3993954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1" name="椭圆 70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246285" y="4351468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522599" y="3426320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4" name="椭圆 73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246285" y="4371106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452320" y="2571750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7" name="椭圆 76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246285" y="4380064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9" name="椭圆 78"/>
          <p:cNvSpPr/>
          <p:nvPr/>
        </p:nvSpPr>
        <p:spPr>
          <a:xfrm>
            <a:off x="4349204" y="32976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>
            <a:off x="4087077" y="391484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4224465" y="4498008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>
            <a:off x="2765464" y="425831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>
            <a:off x="3341787" y="37991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>
            <a:off x="5954877" y="32889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/>
        </p:nvSpPr>
        <p:spPr>
          <a:xfrm>
            <a:off x="7360071" y="3209594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>
            <a:off x="6562548" y="311385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椭圆 86"/>
          <p:cNvSpPr/>
          <p:nvPr/>
        </p:nvSpPr>
        <p:spPr>
          <a:xfrm>
            <a:off x="5161319" y="276589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>
            <a:off x="8028384" y="230725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>
            <a:off x="8053009" y="1993016"/>
            <a:ext cx="152400" cy="1524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>
            <a:off x="966178" y="4299942"/>
            <a:ext cx="166157" cy="16615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24060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300"/>
                            </p:stCondLst>
                            <p:childTnLst>
                              <p:par>
                                <p:cTn id="5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6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0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7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7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6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6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8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8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6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6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38" grpId="0"/>
      <p:bldP spid="63" grpId="0"/>
      <p:bldP spid="64" grpId="0"/>
      <p:bldP spid="65" grpId="0"/>
      <p:bldP spid="66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方案评估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58284" y="267886"/>
            <a:ext cx="22363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PROJECT EVALUATION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cxnSp>
        <p:nvCxnSpPr>
          <p:cNvPr id="89" name="直接连接符 88"/>
          <p:cNvCxnSpPr/>
          <p:nvPr/>
        </p:nvCxnSpPr>
        <p:spPr>
          <a:xfrm flipH="1" flipV="1">
            <a:off x="2969045" y="1857279"/>
            <a:ext cx="3628920" cy="1695603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 flipV="1">
            <a:off x="2184979" y="1415756"/>
            <a:ext cx="4562601" cy="216504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组合 90"/>
          <p:cNvGrpSpPr/>
          <p:nvPr/>
        </p:nvGrpSpPr>
        <p:grpSpPr>
          <a:xfrm>
            <a:off x="1820981" y="1359141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2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1444736" y="3296277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641453" y="1097484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5853297" y="3313413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2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1891669" y="1358541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评估一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5981486" y="3338812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评估三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6747580" y="1111435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评估四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55735" y="3321676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评估二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835696" y="1635646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 smtClean="0">
                <a:latin typeface="微软雅黑" pitchFamily="34" charset="-122"/>
                <a:ea typeface="微软雅黑" pitchFamily="34" charset="-122"/>
              </a:rPr>
              <a:t>点击输入标题</a:t>
            </a:r>
            <a:endParaRPr lang="zh-CN" altLang="en-US" sz="15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660232" y="1373225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475656" y="355550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5868144" y="358655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3746633" y="1810030"/>
            <a:ext cx="1382075" cy="1382075"/>
            <a:chOff x="3746633" y="1810030"/>
            <a:chExt cx="1382075" cy="1382075"/>
          </a:xfrm>
        </p:grpSpPr>
        <p:grpSp>
          <p:nvGrpSpPr>
            <p:cNvPr id="113" name="组合 112"/>
            <p:cNvGrpSpPr/>
            <p:nvPr/>
          </p:nvGrpSpPr>
          <p:grpSpPr>
            <a:xfrm>
              <a:off x="3746633" y="18100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5" name="同心圆 11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4" name="TextBox 113"/>
            <p:cNvSpPr txBox="1"/>
            <p:nvPr/>
          </p:nvSpPr>
          <p:spPr>
            <a:xfrm>
              <a:off x="3978122" y="2397335"/>
              <a:ext cx="92641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方案评估</a:t>
              </a:r>
            </a:p>
          </p:txBody>
        </p:sp>
      </p:grpSp>
      <p:sp>
        <p:nvSpPr>
          <p:cNvPr id="117" name="TextBox 116"/>
          <p:cNvSpPr txBox="1"/>
          <p:nvPr/>
        </p:nvSpPr>
        <p:spPr>
          <a:xfrm>
            <a:off x="592781" y="2186777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745181" y="4011910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849365" y="4058985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012160" y="1972988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2883767" y="1304103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122" name="椭圆 121"/>
          <p:cNvSpPr/>
          <p:nvPr/>
        </p:nvSpPr>
        <p:spPr>
          <a:xfrm>
            <a:off x="2523727" y="320748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123" name="椭圆 122"/>
          <p:cNvSpPr/>
          <p:nvPr/>
        </p:nvSpPr>
        <p:spPr>
          <a:xfrm>
            <a:off x="6911328" y="327526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124" name="椭圆 123"/>
          <p:cNvSpPr/>
          <p:nvPr/>
        </p:nvSpPr>
        <p:spPr>
          <a:xfrm>
            <a:off x="7725152" y="1059582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07736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1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9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2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7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200"/>
                            </p:stCondLst>
                            <p:childTnLst>
                              <p:par>
                                <p:cTn id="1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700"/>
                            </p:stCondLst>
                            <p:childTnLst>
                              <p:par>
                                <p:cTn id="1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200"/>
                            </p:stCondLst>
                            <p:childTnLst>
                              <p:par>
                                <p:cTn id="1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700"/>
                            </p:stCondLst>
                            <p:childTnLst>
                              <p:par>
                                <p:cTn id="1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88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7" grpId="0"/>
      <p:bldP spid="118" grpId="0"/>
      <p:bldP spid="119" grpId="0"/>
      <p:bldP spid="120" grpId="0"/>
      <p:bldP spid="121" grpId="0" animBg="1"/>
      <p:bldP spid="122" grpId="0" animBg="1"/>
      <p:bldP spid="123" grpId="0" animBg="1"/>
      <p:bldP spid="1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补救措施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83836" y="267886"/>
            <a:ext cx="2185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REMEDIAL MEASURES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6709236" y="1894300"/>
            <a:ext cx="1200324" cy="1200324"/>
            <a:chOff x="6709236" y="1850758"/>
            <a:chExt cx="1200324" cy="1200324"/>
          </a:xfrm>
        </p:grpSpPr>
        <p:grpSp>
          <p:nvGrpSpPr>
            <p:cNvPr id="89" name="组合 8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1" name="同心圆 9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6947760" y="2297031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措施四</a:t>
              </a:r>
              <a:endParaRPr lang="zh-CN" altLang="en-US" sz="14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225509" y="1879832"/>
            <a:ext cx="1200324" cy="1200324"/>
            <a:chOff x="1225509" y="1836290"/>
            <a:chExt cx="1200324" cy="1200324"/>
          </a:xfrm>
        </p:grpSpPr>
        <p:grpSp>
          <p:nvGrpSpPr>
            <p:cNvPr id="95" name="组合 94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7" name="同心圆 9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1464033" y="2282563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措施四</a:t>
              </a:r>
              <a:endParaRPr lang="zh-CN" altLang="en-US" sz="14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234214" y="2096862"/>
            <a:ext cx="1668414" cy="1668414"/>
            <a:chOff x="5234214" y="2053320"/>
            <a:chExt cx="1668414" cy="1668414"/>
          </a:xfrm>
        </p:grpSpPr>
        <p:grpSp>
          <p:nvGrpSpPr>
            <p:cNvPr id="100" name="组合 99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2" name="同心圆 10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1" name="TextBox 100"/>
            <p:cNvSpPr txBox="1"/>
            <p:nvPr/>
          </p:nvSpPr>
          <p:spPr>
            <a:xfrm>
              <a:off x="5591368" y="2687472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措施三</a:t>
              </a:r>
              <a:endPara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2198327" y="2090113"/>
            <a:ext cx="1668414" cy="1668414"/>
            <a:chOff x="2198327" y="2046571"/>
            <a:chExt cx="1668414" cy="1668414"/>
          </a:xfrm>
        </p:grpSpPr>
        <p:grpSp>
          <p:nvGrpSpPr>
            <p:cNvPr id="105" name="组合 104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7" name="同心圆 10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2555481" y="2680723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措施二</a:t>
              </a:r>
              <a:endPara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3481448" y="2381591"/>
            <a:ext cx="2181104" cy="2181104"/>
            <a:chOff x="3481448" y="2338049"/>
            <a:chExt cx="2181104" cy="2181104"/>
          </a:xfrm>
        </p:grpSpPr>
        <p:grpSp>
          <p:nvGrpSpPr>
            <p:cNvPr id="110" name="组合 109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3941057" y="3166990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措施一</a:t>
              </a:r>
              <a:endParaRPr lang="zh-CN" altLang="en-US" sz="28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114" name="TextBox 11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6619677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14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565803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" name="同心圆 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椭圆 4"/>
          <p:cNvSpPr/>
          <p:nvPr/>
        </p:nvSpPr>
        <p:spPr>
          <a:xfrm>
            <a:off x="1226969" y="34478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604729" y="3571714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778432" y="337709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411193" y="349870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952192" y="32590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244941" y="330230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781911" y="343372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31" name="椭圆 30"/>
          <p:cNvSpPr/>
          <p:nvPr/>
        </p:nvSpPr>
        <p:spPr>
          <a:xfrm>
            <a:off x="3147794" y="3072585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2895" y="319031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7" name="椭圆 36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39" name="椭圆 38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6</a:t>
            </a:r>
            <a:endParaRPr lang="zh-CN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381102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rgbClr val="C00000"/>
                </a:solidFill>
              </a:rPr>
              <a:t>参考文献</a:t>
            </a:r>
            <a:endParaRPr lang="en-US" altLang="zh-CN" sz="2000" b="1" dirty="0">
              <a:solidFill>
                <a:srgbClr val="C00000"/>
              </a:solidFill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参考文献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925650" y="267886"/>
            <a:ext cx="11015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Reference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2960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1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5" grpId="0"/>
      <p:bldP spid="18" grpId="0"/>
      <p:bldP spid="21" grpId="0"/>
      <p:bldP spid="24" grpId="0"/>
      <p:bldP spid="27" grpId="0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/>
      <p:bldP spid="40" grpId="0" animBg="1"/>
      <p:bldP spid="41" grpId="0"/>
      <p:bldP spid="4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915816" y="555527"/>
            <a:ext cx="3552056" cy="141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C00000"/>
                </a:solidFill>
                <a:latin typeface="Impact" pitchFamily="34" charset="0"/>
                <a:ea typeface="微软雅黑" panose="020B0503020204020204" pitchFamily="34" charset="-122"/>
              </a:rPr>
              <a:t>THANKS!</a:t>
            </a:r>
            <a:endParaRPr lang="zh-CN" altLang="en-US" sz="6600" b="0" dirty="0" smtClean="0">
              <a:solidFill>
                <a:srgbClr val="C00000"/>
              </a:solidFill>
              <a:latin typeface="Impact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070008" y="4088350"/>
            <a:ext cx="3048000" cy="49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zh-CN" altLang="en-US" sz="2000" b="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感谢语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07217" y="267886"/>
            <a:ext cx="1138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Kozuka Gothic Pro R" pitchFamily="34" charset="-128"/>
                <a:ea typeface="Kozuka Gothic Pro R" pitchFamily="34" charset="-128"/>
              </a:rPr>
              <a:t>Thank you</a:t>
            </a:r>
            <a:endParaRPr lang="zh-CN" altLang="en-US" sz="1600" dirty="0">
              <a:solidFill>
                <a:srgbClr val="C00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07174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5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6" grpId="0"/>
      <p:bldP spid="6" grpId="0" animBg="1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885522" y="1556658"/>
            <a:ext cx="1630575" cy="49244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solidFill>
                  <a:srgbClr val="C00000"/>
                </a:solidFill>
                <a:latin typeface="微软雅黑" pitchFamily="34" charset="-122"/>
                <a:ea typeface="造字工房俊雅锐宋体验版常规体" pitchFamily="50" charset="-122"/>
              </a:rPr>
              <a:t>THANKS</a:t>
            </a:r>
            <a:endParaRPr lang="zh-CN" altLang="en-US" sz="2600" b="1" dirty="0">
              <a:solidFill>
                <a:srgbClr val="C00000"/>
              </a:solidFill>
              <a:latin typeface="微软雅黑" pitchFamily="34" charset="-122"/>
              <a:ea typeface="造字工房俊雅锐宋体验版常规体" pitchFamily="50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156176" y="3194025"/>
            <a:ext cx="254428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600" dirty="0" smtClean="0">
                <a:latin typeface="微软雅黑" pitchFamily="34" charset="-122"/>
                <a:ea typeface="微软雅黑" pitchFamily="34" charset="-122"/>
              </a:rPr>
              <a:t>演示完毕</a:t>
            </a:r>
            <a:endParaRPr lang="en-US" altLang="zh-CN" sz="46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4600" dirty="0" smtClean="0">
                <a:latin typeface="微软雅黑" pitchFamily="34" charset="-122"/>
                <a:ea typeface="微软雅黑" pitchFamily="34" charset="-122"/>
              </a:rPr>
              <a:t>感谢观看</a:t>
            </a:r>
            <a:endParaRPr lang="en-US" altLang="zh-CN" sz="46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81602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/>
      <p:bldP spid="81" grpId="1"/>
      <p:bldP spid="83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清风素材 https://12sc.taobao.com/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3079</Words>
  <Application>Microsoft Office PowerPoint</Application>
  <PresentationFormat>全屏显示(16:9)</PresentationFormat>
  <Paragraphs>447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Kozuka Gothic Pro R</vt:lpstr>
      <vt:lpstr>Watford DB</vt:lpstr>
      <vt:lpstr>方正超粗黑简体</vt:lpstr>
      <vt:lpstr>方正兰亭细黑_GBK</vt:lpstr>
      <vt:lpstr>方正兰亭细黑_GBK_M</vt:lpstr>
      <vt:lpstr>宋体</vt:lpstr>
      <vt:lpstr>微软雅黑</vt:lpstr>
      <vt:lpstr>造字工房劲黑（非商用）常规体</vt:lpstr>
      <vt:lpstr>造字工房俊雅锐宋体验版常规体</vt:lpstr>
      <vt:lpstr>Arial</vt:lpstr>
      <vt:lpstr>Calibri</vt:lpstr>
      <vt:lpstr>Impact</vt:lpstr>
      <vt:lpstr>清风素材 https://12sc.taobao.com/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>http:/www.ypppt.com</cp:keywords>
  <dc:description/>
  <cp:lastModifiedBy>faith123</cp:lastModifiedBy>
  <cp:revision>61</cp:revision>
  <dcterms:created xsi:type="dcterms:W3CDTF">2015-01-23T04:02:45Z</dcterms:created>
  <dcterms:modified xsi:type="dcterms:W3CDTF">2019-07-04T06:10:40Z</dcterms:modified>
  <cp:category/>
  <cp:contentStatus>12sc.taobao.com</cp:contentStatus>
</cp:coreProperties>
</file>