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303" r:id="rId3"/>
    <p:sldId id="271" r:id="rId4"/>
    <p:sldId id="258" r:id="rId5"/>
    <p:sldId id="282" r:id="rId6"/>
    <p:sldId id="305" r:id="rId7"/>
    <p:sldId id="292" r:id="rId8"/>
    <p:sldId id="293" r:id="rId9"/>
    <p:sldId id="306" r:id="rId10"/>
    <p:sldId id="294" r:id="rId11"/>
    <p:sldId id="296" r:id="rId12"/>
    <p:sldId id="262" r:id="rId13"/>
    <p:sldId id="284" r:id="rId14"/>
    <p:sldId id="285" r:id="rId15"/>
    <p:sldId id="307" r:id="rId16"/>
    <p:sldId id="297" r:id="rId17"/>
    <p:sldId id="304" r:id="rId18"/>
    <p:sldId id="288" r:id="rId19"/>
    <p:sldId id="295" r:id="rId20"/>
    <p:sldId id="308" r:id="rId21"/>
    <p:sldId id="310" r:id="rId22"/>
    <p:sldId id="311" r:id="rId23"/>
    <p:sldId id="309" r:id="rId24"/>
    <p:sldId id="290" r:id="rId25"/>
    <p:sldId id="313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16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4865"/>
    <a:srgbClr val="610303"/>
    <a:srgbClr val="31C2DF"/>
    <a:srgbClr val="82B0CC"/>
    <a:srgbClr val="4D8FB7"/>
    <a:srgbClr val="666666"/>
    <a:srgbClr val="8E8E8E"/>
    <a:srgbClr val="E2E9E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72" autoAdjust="0"/>
    <p:restoredTop sz="94660" autoAdjust="0"/>
  </p:normalViewPr>
  <p:slideViewPr>
    <p:cSldViewPr snapToGrid="0">
      <p:cViewPr varScale="1">
        <p:scale>
          <a:sx n="92" d="100"/>
          <a:sy n="92" d="100"/>
        </p:scale>
        <p:origin x="71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FB1FE-9661-484F-A3F4-A28076CBD086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B6D9-8422-47B9-A6AD-378C452C65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7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48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78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9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1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944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94596-52AC-4318-B972-688F35562B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44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5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79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2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30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67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78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6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2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15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751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15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07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48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6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751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287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943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5490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4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0FBE-D378-4AC7-9844-FE416A5B8B57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1C49-4F1C-4FE7-A102-521248C79C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3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4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00292" y="2510757"/>
            <a:ext cx="9655728" cy="923330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人事行政工作</a:t>
            </a:r>
            <a:r>
              <a:rPr lang="en-US" altLang="zh-CN" sz="5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模板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BF300CFA-1A6A-4D76-860A-899BB1E29C4B}"/>
              </a:ext>
            </a:extLst>
          </p:cNvPr>
          <p:cNvSpPr/>
          <p:nvPr/>
        </p:nvSpPr>
        <p:spPr>
          <a:xfrm>
            <a:off x="2726423" y="4063377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A5C28C4B-295F-427E-97BE-5B976946F29D}"/>
              </a:ext>
            </a:extLst>
          </p:cNvPr>
          <p:cNvCxnSpPr/>
          <p:nvPr/>
        </p:nvCxnSpPr>
        <p:spPr>
          <a:xfrm flipH="1">
            <a:off x="3675005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0C2FDB96-8147-4A79-9269-76F1E31F645A}"/>
              </a:ext>
            </a:extLst>
          </p:cNvPr>
          <p:cNvCxnSpPr/>
          <p:nvPr/>
        </p:nvCxnSpPr>
        <p:spPr>
          <a:xfrm>
            <a:off x="7203396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>
            <a:extLst>
              <a:ext uri="{FF2B5EF4-FFF2-40B4-BE49-F238E27FC236}">
                <a16:creationId xmlns:a16="http://schemas.microsoft.com/office/drawing/2014/main" xmlns="" id="{F0AE1546-F1A7-4AD3-A1CF-E0FC1F37E09A}"/>
              </a:ext>
            </a:extLst>
          </p:cNvPr>
          <p:cNvSpPr/>
          <p:nvPr/>
        </p:nvSpPr>
        <p:spPr>
          <a:xfrm rot="4499273">
            <a:off x="1511166" y="231006"/>
            <a:ext cx="1607419" cy="1385706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9" name="等腰三角形 198">
            <a:extLst>
              <a:ext uri="{FF2B5EF4-FFF2-40B4-BE49-F238E27FC236}">
                <a16:creationId xmlns:a16="http://schemas.microsoft.com/office/drawing/2014/main" xmlns="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xmlns="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1" name="等腰三角形 200">
            <a:extLst>
              <a:ext uri="{FF2B5EF4-FFF2-40B4-BE49-F238E27FC236}">
                <a16:creationId xmlns:a16="http://schemas.microsoft.com/office/drawing/2014/main" xmlns="" id="{6E2EAD45-83C8-4B49-A507-241CE4DE8969}"/>
              </a:ext>
            </a:extLst>
          </p:cNvPr>
          <p:cNvSpPr/>
          <p:nvPr/>
        </p:nvSpPr>
        <p:spPr>
          <a:xfrm rot="7947741">
            <a:off x="400932" y="1199831"/>
            <a:ext cx="1209165" cy="104238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10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2" grpId="0" animBg="1"/>
      <p:bldP spid="199" grpId="0" animBg="1"/>
      <p:bldP spid="200" grpId="0" animBg="1"/>
      <p:bldP spid="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等腰三角形 198">
            <a:extLst>
              <a:ext uri="{FF2B5EF4-FFF2-40B4-BE49-F238E27FC236}">
                <a16:creationId xmlns:a16="http://schemas.microsoft.com/office/drawing/2014/main" xmlns="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:a16="http://schemas.microsoft.com/office/drawing/2014/main" xmlns="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22">
            <a:extLst>
              <a:ext uri="{FF2B5EF4-FFF2-40B4-BE49-F238E27FC236}">
                <a16:creationId xmlns:a16="http://schemas.microsoft.com/office/drawing/2014/main" xmlns="" id="{ECCBB4D1-68C5-49B9-BE84-A8CA0AB85FB8}"/>
              </a:ext>
            </a:extLst>
          </p:cNvPr>
          <p:cNvSpPr txBox="1"/>
          <p:nvPr/>
        </p:nvSpPr>
        <p:spPr>
          <a:xfrm>
            <a:off x="3347381" y="1736497"/>
            <a:ext cx="6206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年我部门在公司领导的支持下和各部门同事的配合下，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认真履行职责，遵守公司各项规章制度，积极发挥部门团队合作精神、齐心协力基本完成了</a:t>
            </a: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年各项采购工作。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algn="l" fontAlgn="t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作为公司的花钱部门，我部树立“为公司节约每一分钱”的观念。坚持“同等质量比价格，同等价格比质量，最大限度为公司节约成本”的工作原则。现将一年来的主要工作情况述职如下：  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:a16="http://schemas.microsoft.com/office/drawing/2014/main" xmlns="" id="{B4FEAA99-D303-4879-8764-04AE45FAB133}"/>
              </a:ext>
            </a:extLst>
          </p:cNvPr>
          <p:cNvSpPr txBox="1"/>
          <p:nvPr/>
        </p:nvSpPr>
        <p:spPr>
          <a:xfrm>
            <a:off x="1079854" y="859334"/>
            <a:ext cx="790043" cy="1754326"/>
          </a:xfrm>
          <a:prstGeom prst="rect">
            <a:avLst/>
          </a:prstGeom>
          <a:solidFill>
            <a:srgbClr val="314865"/>
          </a:solidFill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34826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200" grpId="0" animBg="1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BC30D2CB-87AC-4C73-ABE3-7A9188B6EE04}"/>
              </a:ext>
            </a:extLst>
          </p:cNvPr>
          <p:cNvGrpSpPr/>
          <p:nvPr/>
        </p:nvGrpSpPr>
        <p:grpSpPr>
          <a:xfrm>
            <a:off x="799845" y="852473"/>
            <a:ext cx="2758272" cy="837788"/>
            <a:chOff x="4602145" y="211015"/>
            <a:chExt cx="2758272" cy="837788"/>
          </a:xfrm>
        </p:grpSpPr>
        <p:sp>
          <p:nvSpPr>
            <p:cNvPr id="30" name="流程图: 终止 29">
              <a:extLst>
                <a:ext uri="{FF2B5EF4-FFF2-40B4-BE49-F238E27FC236}">
                  <a16:creationId xmlns:a16="http://schemas.microsoft.com/office/drawing/2014/main" xmlns="" id="{1F50B518-101A-4D4B-BCC9-8CAD6D51AA42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流程图: 终止 30">
              <a:extLst>
                <a:ext uri="{FF2B5EF4-FFF2-40B4-BE49-F238E27FC236}">
                  <a16:creationId xmlns:a16="http://schemas.microsoft.com/office/drawing/2014/main" xmlns="" id="{D33146DD-C177-44DF-A10D-386B11E14434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流程图: 终止 31">
              <a:extLst>
                <a:ext uri="{FF2B5EF4-FFF2-40B4-BE49-F238E27FC236}">
                  <a16:creationId xmlns:a16="http://schemas.microsoft.com/office/drawing/2014/main" xmlns="" id="{40F766B3-FA08-4C7A-BC77-51C0708A3093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434874" y="0"/>
            <a:ext cx="1343025" cy="2160396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1434874" y="0"/>
            <a:ext cx="1343025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 </a:t>
            </a:r>
            <a:endParaRPr lang="en-US" altLang="zh-CN" sz="5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录</a:t>
            </a:r>
          </a:p>
        </p:txBody>
      </p:sp>
      <p:sp>
        <p:nvSpPr>
          <p:cNvPr id="12" name="MH_Others_1">
            <a:extLst>
              <a:ext uri="{FF2B5EF4-FFF2-40B4-BE49-F238E27FC236}">
                <a16:creationId xmlns:a16="http://schemas.microsoft.com/office/drawing/2014/main" xmlns="" id="{953E86C6-52A6-4837-B1B4-CF0C4F6C78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1418" y="1766523"/>
            <a:ext cx="1343025" cy="27699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Arial"/>
                <a:ea typeface="微软雅黑"/>
                <a:sym typeface="Arial"/>
              </a:rPr>
              <a:t>CONTENTS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061EEED9-162E-49FD-9987-4E4FD65F699B}"/>
              </a:ext>
            </a:extLst>
          </p:cNvPr>
          <p:cNvSpPr/>
          <p:nvPr/>
        </p:nvSpPr>
        <p:spPr>
          <a:xfrm>
            <a:off x="6600056" y="1236156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xmlns="" id="{D49A541B-3A72-4249-92C0-186D8B630A37}"/>
              </a:ext>
            </a:extLst>
          </p:cNvPr>
          <p:cNvSpPr/>
          <p:nvPr/>
        </p:nvSpPr>
        <p:spPr>
          <a:xfrm>
            <a:off x="6600056" y="232566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8AD56D4C-4D0A-42B0-BDD5-369237F9F7C4}"/>
              </a:ext>
            </a:extLst>
          </p:cNvPr>
          <p:cNvSpPr/>
          <p:nvPr/>
        </p:nvSpPr>
        <p:spPr>
          <a:xfrm>
            <a:off x="6600056" y="341517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848033EF-29FC-4D27-A1B8-860AB1793F00}"/>
              </a:ext>
            </a:extLst>
          </p:cNvPr>
          <p:cNvSpPr/>
          <p:nvPr/>
        </p:nvSpPr>
        <p:spPr>
          <a:xfrm>
            <a:off x="6600056" y="450468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年不足反省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776D4840-40B0-44D1-9EA7-320176B8D2CF}"/>
              </a:ext>
            </a:extLst>
          </p:cNvPr>
          <p:cNvSpPr/>
          <p:nvPr/>
        </p:nvSpPr>
        <p:spPr>
          <a:xfrm>
            <a:off x="6600056" y="5594194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DA92C32-63E7-4E24-8A92-4C415829099E}"/>
              </a:ext>
            </a:extLst>
          </p:cNvPr>
          <p:cNvGrpSpPr/>
          <p:nvPr/>
        </p:nvGrpSpPr>
        <p:grpSpPr>
          <a:xfrm>
            <a:off x="4343050" y="1160643"/>
            <a:ext cx="1752950" cy="605880"/>
            <a:chOff x="4343050" y="1160643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E081EDAF-9224-4BBC-99B8-CA89797F8142}"/>
                </a:ext>
              </a:extLst>
            </p:cNvPr>
            <p:cNvGrpSpPr/>
            <p:nvPr/>
          </p:nvGrpSpPr>
          <p:grpSpPr>
            <a:xfrm>
              <a:off x="4343050" y="1160643"/>
              <a:ext cx="1752950" cy="605880"/>
              <a:chOff x="4602145" y="211015"/>
              <a:chExt cx="2298560" cy="794460"/>
            </a:xfrm>
          </p:grpSpPr>
          <p:sp>
            <p:nvSpPr>
              <p:cNvPr id="24" name="流程图: 终止 23">
                <a:extLst>
                  <a:ext uri="{FF2B5EF4-FFF2-40B4-BE49-F238E27FC236}">
                    <a16:creationId xmlns:a16="http://schemas.microsoft.com/office/drawing/2014/main" xmlns="" id="{E593CA49-1B4F-4102-9C0A-C5814E36A2E7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" name="流程图: 终止 1">
                <a:extLst>
                  <a:ext uri="{FF2B5EF4-FFF2-40B4-BE49-F238E27FC236}">
                    <a16:creationId xmlns:a16="http://schemas.microsoft.com/office/drawing/2014/main" xmlns="" id="{85C17F0F-F8A1-4947-BD89-CA01697C3C21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流程图: 终止 22">
                <a:extLst>
                  <a:ext uri="{FF2B5EF4-FFF2-40B4-BE49-F238E27FC236}">
                    <a16:creationId xmlns:a16="http://schemas.microsoft.com/office/drawing/2014/main" xmlns="" id="{6601980E-509B-4019-A4F8-CA09B5FA2B1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E9B6CAA7-DF84-484E-9C28-56061792A35A}"/>
                </a:ext>
              </a:extLst>
            </p:cNvPr>
            <p:cNvSpPr txBox="1"/>
            <p:nvPr/>
          </p:nvSpPr>
          <p:spPr>
            <a:xfrm>
              <a:off x="4872741" y="1179527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9D09F04C-D1E2-48A7-948D-10734D5B5B83}"/>
              </a:ext>
            </a:extLst>
          </p:cNvPr>
          <p:cNvGrpSpPr/>
          <p:nvPr/>
        </p:nvGrpSpPr>
        <p:grpSpPr>
          <a:xfrm>
            <a:off x="4343050" y="2250972"/>
            <a:ext cx="1752950" cy="605880"/>
            <a:chOff x="4343050" y="2250972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xmlns="" id="{452CD3E0-E59B-429A-9C9B-89DCBBE90DDA}"/>
                </a:ext>
              </a:extLst>
            </p:cNvPr>
            <p:cNvGrpSpPr/>
            <p:nvPr/>
          </p:nvGrpSpPr>
          <p:grpSpPr>
            <a:xfrm>
              <a:off x="4343050" y="2250972"/>
              <a:ext cx="1752950" cy="605880"/>
              <a:chOff x="4602145" y="211015"/>
              <a:chExt cx="2298560" cy="794460"/>
            </a:xfrm>
          </p:grpSpPr>
          <p:sp>
            <p:nvSpPr>
              <p:cNvPr id="51" name="流程图: 终止 50">
                <a:extLst>
                  <a:ext uri="{FF2B5EF4-FFF2-40B4-BE49-F238E27FC236}">
                    <a16:creationId xmlns:a16="http://schemas.microsoft.com/office/drawing/2014/main" xmlns="" id="{0ED95970-BEFA-46BA-88DE-16B99B3BFFDE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流程图: 终止 51">
                <a:extLst>
                  <a:ext uri="{FF2B5EF4-FFF2-40B4-BE49-F238E27FC236}">
                    <a16:creationId xmlns:a16="http://schemas.microsoft.com/office/drawing/2014/main" xmlns="" id="{E01DE3AB-3071-40DB-AB57-34B1917EE399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流程图: 终止 52">
                <a:extLst>
                  <a:ext uri="{FF2B5EF4-FFF2-40B4-BE49-F238E27FC236}">
                    <a16:creationId xmlns:a16="http://schemas.microsoft.com/office/drawing/2014/main" xmlns="" id="{B8B9DA37-53AA-412F-959E-17838283E9D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xmlns="" id="{84E060EF-CF74-4B6E-BAE1-3A7519A03AF0}"/>
                </a:ext>
              </a:extLst>
            </p:cNvPr>
            <p:cNvSpPr txBox="1"/>
            <p:nvPr/>
          </p:nvSpPr>
          <p:spPr>
            <a:xfrm>
              <a:off x="4872741" y="229169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482C3D2D-4753-4361-A716-85DEDDA72901}"/>
              </a:ext>
            </a:extLst>
          </p:cNvPr>
          <p:cNvGrpSpPr/>
          <p:nvPr/>
        </p:nvGrpSpPr>
        <p:grpSpPr>
          <a:xfrm>
            <a:off x="4343050" y="3341301"/>
            <a:ext cx="1752950" cy="605880"/>
            <a:chOff x="4343050" y="3341301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8CCAD882-888A-4D70-8C8E-C6D636F1B8D4}"/>
                </a:ext>
              </a:extLst>
            </p:cNvPr>
            <p:cNvGrpSpPr/>
            <p:nvPr/>
          </p:nvGrpSpPr>
          <p:grpSpPr>
            <a:xfrm>
              <a:off x="4343050" y="3341301"/>
              <a:ext cx="1752950" cy="605880"/>
              <a:chOff x="4602145" y="211015"/>
              <a:chExt cx="2298560" cy="794460"/>
            </a:xfrm>
          </p:grpSpPr>
          <p:sp>
            <p:nvSpPr>
              <p:cNvPr id="55" name="流程图: 终止 54">
                <a:extLst>
                  <a:ext uri="{FF2B5EF4-FFF2-40B4-BE49-F238E27FC236}">
                    <a16:creationId xmlns:a16="http://schemas.microsoft.com/office/drawing/2014/main" xmlns="" id="{49B8D226-DCF4-4FA6-89FC-0D0CEE67A1AC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流程图: 终止 55">
                <a:extLst>
                  <a:ext uri="{FF2B5EF4-FFF2-40B4-BE49-F238E27FC236}">
                    <a16:creationId xmlns:a16="http://schemas.microsoft.com/office/drawing/2014/main" xmlns="" id="{B1E1DF72-638B-4928-A36A-9216C161FB72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流程图: 终止 56">
                <a:extLst>
                  <a:ext uri="{FF2B5EF4-FFF2-40B4-BE49-F238E27FC236}">
                    <a16:creationId xmlns:a16="http://schemas.microsoft.com/office/drawing/2014/main" xmlns="" id="{D42FA9AC-B76A-4619-832B-7DD3F712616C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xmlns="" id="{79DFB905-101D-47A2-8467-36821BCA9595}"/>
                </a:ext>
              </a:extLst>
            </p:cNvPr>
            <p:cNvSpPr txBox="1"/>
            <p:nvPr/>
          </p:nvSpPr>
          <p:spPr>
            <a:xfrm>
              <a:off x="4872741" y="3403855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C84B7D40-B194-4BBC-BC0B-D8B4A78F3F82}"/>
              </a:ext>
            </a:extLst>
          </p:cNvPr>
          <p:cNvGrpSpPr/>
          <p:nvPr/>
        </p:nvGrpSpPr>
        <p:grpSpPr>
          <a:xfrm>
            <a:off x="4343050" y="4431630"/>
            <a:ext cx="1752950" cy="607609"/>
            <a:chOff x="4343050" y="4431630"/>
            <a:chExt cx="1752950" cy="607609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xmlns="" id="{36FC00AC-D677-4B98-9979-52B16F3B0C87}"/>
                </a:ext>
              </a:extLst>
            </p:cNvPr>
            <p:cNvGrpSpPr/>
            <p:nvPr/>
          </p:nvGrpSpPr>
          <p:grpSpPr>
            <a:xfrm>
              <a:off x="4343050" y="4431630"/>
              <a:ext cx="1752950" cy="605880"/>
              <a:chOff x="4602145" y="211015"/>
              <a:chExt cx="2298560" cy="794460"/>
            </a:xfrm>
          </p:grpSpPr>
          <p:sp>
            <p:nvSpPr>
              <p:cNvPr id="59" name="流程图: 终止 58">
                <a:extLst>
                  <a:ext uri="{FF2B5EF4-FFF2-40B4-BE49-F238E27FC236}">
                    <a16:creationId xmlns:a16="http://schemas.microsoft.com/office/drawing/2014/main" xmlns="" id="{1C29FF16-2D1B-4713-809F-F89C36F92A50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流程图: 终止 59">
                <a:extLst>
                  <a:ext uri="{FF2B5EF4-FFF2-40B4-BE49-F238E27FC236}">
                    <a16:creationId xmlns:a16="http://schemas.microsoft.com/office/drawing/2014/main" xmlns="" id="{DF0CAB27-66D6-4B64-9611-CDF203E5E718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流程图: 终止 60">
                <a:extLst>
                  <a:ext uri="{FF2B5EF4-FFF2-40B4-BE49-F238E27FC236}">
                    <a16:creationId xmlns:a16="http://schemas.microsoft.com/office/drawing/2014/main" xmlns="" id="{CEA0FFCE-71C9-437B-BC0F-B6FC4B7E05F6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xmlns="" id="{7F0C4187-4782-40A5-A2A8-B08D281B08F9}"/>
                </a:ext>
              </a:extLst>
            </p:cNvPr>
            <p:cNvSpPr txBox="1"/>
            <p:nvPr/>
          </p:nvSpPr>
          <p:spPr>
            <a:xfrm>
              <a:off x="4872741" y="4516019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FCE594C-3CB2-48F2-883F-9EE9FC3B2F34}"/>
              </a:ext>
            </a:extLst>
          </p:cNvPr>
          <p:cNvGrpSpPr/>
          <p:nvPr/>
        </p:nvGrpSpPr>
        <p:grpSpPr>
          <a:xfrm>
            <a:off x="4343050" y="5521958"/>
            <a:ext cx="1752950" cy="629443"/>
            <a:chOff x="4343050" y="5521958"/>
            <a:chExt cx="1752950" cy="629443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xmlns="" id="{200E0CA7-6F52-4BEB-ABB0-AE0B5137F683}"/>
                </a:ext>
              </a:extLst>
            </p:cNvPr>
            <p:cNvGrpSpPr/>
            <p:nvPr/>
          </p:nvGrpSpPr>
          <p:grpSpPr>
            <a:xfrm>
              <a:off x="4343050" y="5521958"/>
              <a:ext cx="1752950" cy="605880"/>
              <a:chOff x="4602145" y="211015"/>
              <a:chExt cx="2298560" cy="794460"/>
            </a:xfrm>
          </p:grpSpPr>
          <p:sp>
            <p:nvSpPr>
              <p:cNvPr id="63" name="流程图: 终止 62">
                <a:extLst>
                  <a:ext uri="{FF2B5EF4-FFF2-40B4-BE49-F238E27FC236}">
                    <a16:creationId xmlns:a16="http://schemas.microsoft.com/office/drawing/2014/main" xmlns="" id="{8944F51F-289D-4131-A0E5-391D86878C86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流程图: 终止 63">
                <a:extLst>
                  <a:ext uri="{FF2B5EF4-FFF2-40B4-BE49-F238E27FC236}">
                    <a16:creationId xmlns:a16="http://schemas.microsoft.com/office/drawing/2014/main" xmlns="" id="{D5CA549A-29F5-4FA7-B82E-3198648BA7DF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流程图: 终止 64">
                <a:extLst>
                  <a:ext uri="{FF2B5EF4-FFF2-40B4-BE49-F238E27FC236}">
                    <a16:creationId xmlns:a16="http://schemas.microsoft.com/office/drawing/2014/main" xmlns="" id="{F5E954E0-2EED-467C-83D6-215D50669997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xmlns="" id="{36CC9005-DD10-4822-BCF8-5B8AC61754F6}"/>
                </a:ext>
              </a:extLst>
            </p:cNvPr>
            <p:cNvSpPr txBox="1"/>
            <p:nvPr/>
          </p:nvSpPr>
          <p:spPr>
            <a:xfrm>
              <a:off x="4872741" y="562818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05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08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01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2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占位符 69">
            <a:extLst>
              <a:ext uri="{FF2B5EF4-FFF2-40B4-BE49-F238E27FC236}">
                <a16:creationId xmlns:a16="http://schemas.microsoft.com/office/drawing/2014/main" xmlns="" id="{7CB0DD61-528B-4900-8226-1CD0F18176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385" y="737667"/>
            <a:ext cx="11741229" cy="3715691"/>
          </a:xfrm>
          <a:prstGeom prst="rect">
            <a:avLst/>
          </a:prstGeom>
          <a:pattFill prst="pct30">
            <a:fgClr>
              <a:schemeClr val="bg1">
                <a:lumMod val="95000"/>
              </a:schemeClr>
            </a:fgClr>
            <a:bgClr>
              <a:schemeClr val="bg1"/>
            </a:bgClr>
          </a:pattFill>
        </p:spPr>
      </p:pic>
      <p:sp>
        <p:nvSpPr>
          <p:cNvPr id="53" name="Text Placeholder 1">
            <a:extLst>
              <a:ext uri="{FF2B5EF4-FFF2-40B4-BE49-F238E27FC236}">
                <a16:creationId xmlns:a16="http://schemas.microsoft.com/office/drawing/2014/main" xmlns="" id="{B6936467-3733-4DD6-BAFE-EE1E96D9669C}"/>
              </a:ext>
            </a:extLst>
          </p:cNvPr>
          <p:cNvSpPr txBox="1">
            <a:spLocks/>
          </p:cNvSpPr>
          <p:nvPr/>
        </p:nvSpPr>
        <p:spPr>
          <a:xfrm>
            <a:off x="450772" y="4748592"/>
            <a:ext cx="3655129" cy="35981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</a:t>
            </a: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采购汇总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:a16="http://schemas.microsoft.com/office/drawing/2014/main" xmlns="" id="{77C55F3F-AAFB-4293-A334-6137C7E80236}"/>
              </a:ext>
            </a:extLst>
          </p:cNvPr>
          <p:cNvCxnSpPr>
            <a:cxnSpLocks/>
          </p:cNvCxnSpPr>
          <p:nvPr/>
        </p:nvCxnSpPr>
        <p:spPr>
          <a:xfrm>
            <a:off x="225385" y="5299316"/>
            <a:ext cx="11741229" cy="0"/>
          </a:xfrm>
          <a:prstGeom prst="line">
            <a:avLst/>
          </a:prstGeom>
          <a:noFill/>
          <a:ln w="9525" cap="flat" cmpd="sng" algn="ctr">
            <a:solidFill>
              <a:srgbClr val="46556A"/>
            </a:solidFill>
            <a:prstDash val="solid"/>
          </a:ln>
          <a:effectLst/>
        </p:spPr>
      </p:cxnSp>
      <p:sp>
        <p:nvSpPr>
          <p:cNvPr id="55" name="矩形 47">
            <a:extLst>
              <a:ext uri="{FF2B5EF4-FFF2-40B4-BE49-F238E27FC236}">
                <a16:creationId xmlns:a16="http://schemas.microsoft.com/office/drawing/2014/main" xmlns="" id="{25A603CF-AFF9-49F4-A7EE-21F5026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06" y="5545114"/>
            <a:ext cx="11643007" cy="77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年全年完成采购约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，比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2016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年同比增加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28%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采购量，其中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10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月份采购量是同比增加最高的一个月份。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主要供应商五家，分别为：整整、宣国、十佳、地点、某某，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年五家供货商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1-12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月合计开票金额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万元。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0BA7B217-D3E3-4A48-9765-4785921F83A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6" name="直接连接符 55">
              <a:extLst>
                <a:ext uri="{FF2B5EF4-FFF2-40B4-BE49-F238E27FC236}">
                  <a16:creationId xmlns:a16="http://schemas.microsoft.com/office/drawing/2014/main" xmlns="" id="{16B3BA05-A024-4573-8E97-55C633AF03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>
              <a:extLst>
                <a:ext uri="{FF2B5EF4-FFF2-40B4-BE49-F238E27FC236}">
                  <a16:creationId xmlns:a16="http://schemas.microsoft.com/office/drawing/2014/main" xmlns="" id="{ABD411C2-117A-4477-A141-79FA8B3A7227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1CBD1EF4-397F-4BEE-9884-50E8FD7CCFB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01529494-2998-4BCD-AC7E-28BDEAE7956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:a16="http://schemas.microsoft.com/office/drawing/2014/main" xmlns="" id="{D6FA5799-1259-4DAB-B0C6-F3A0FBB8122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215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build="p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D3EBE285-FC96-4032-88A5-DC7B67E36D0F}"/>
              </a:ext>
            </a:extLst>
          </p:cNvPr>
          <p:cNvSpPr/>
          <p:nvPr/>
        </p:nvSpPr>
        <p:spPr>
          <a:xfrm>
            <a:off x="1689891" y="1377263"/>
            <a:ext cx="4077971" cy="244221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3148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:a16="http://schemas.microsoft.com/office/drawing/2014/main" xmlns="" id="{51A4DFE2-BBF2-46F3-9EC8-4D8F87459034}"/>
              </a:ext>
            </a:extLst>
          </p:cNvPr>
          <p:cNvSpPr/>
          <p:nvPr/>
        </p:nvSpPr>
        <p:spPr>
          <a:xfrm>
            <a:off x="8025193" y="1604185"/>
            <a:ext cx="3096617" cy="1969691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0" name="Rectangle 4">
            <a:extLst>
              <a:ext uri="{FF2B5EF4-FFF2-40B4-BE49-F238E27FC236}">
                <a16:creationId xmlns:a16="http://schemas.microsoft.com/office/drawing/2014/main" xmlns="" id="{F2591551-531A-4132-B133-5965EA5D4706}"/>
              </a:ext>
            </a:extLst>
          </p:cNvPr>
          <p:cNvSpPr/>
          <p:nvPr/>
        </p:nvSpPr>
        <p:spPr>
          <a:xfrm>
            <a:off x="5644863" y="3819473"/>
            <a:ext cx="3055428" cy="1678675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1" name="Rectangle 5">
            <a:extLst>
              <a:ext uri="{FF2B5EF4-FFF2-40B4-BE49-F238E27FC236}">
                <a16:creationId xmlns:a16="http://schemas.microsoft.com/office/drawing/2014/main" xmlns="" id="{9902FC10-49DA-48EE-A421-A438687697A7}"/>
              </a:ext>
            </a:extLst>
          </p:cNvPr>
          <p:cNvSpPr/>
          <p:nvPr/>
        </p:nvSpPr>
        <p:spPr>
          <a:xfrm>
            <a:off x="5981927" y="2964983"/>
            <a:ext cx="2927336" cy="21572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2" name="TextBox 6">
            <a:extLst>
              <a:ext uri="{FF2B5EF4-FFF2-40B4-BE49-F238E27FC236}">
                <a16:creationId xmlns:a16="http://schemas.microsoft.com/office/drawing/2014/main" xmlns="" id="{9EE9BBA9-ABED-4DB5-AEAC-90540D149895}"/>
              </a:ext>
            </a:extLst>
          </p:cNvPr>
          <p:cNvSpPr txBox="1"/>
          <p:nvPr/>
        </p:nvSpPr>
        <p:spPr>
          <a:xfrm>
            <a:off x="6288969" y="4474144"/>
            <a:ext cx="23132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工作的及时性和时效性</a:t>
            </a:r>
          </a:p>
        </p:txBody>
      </p:sp>
      <p:grpSp>
        <p:nvGrpSpPr>
          <p:cNvPr id="83" name="Group 9">
            <a:extLst>
              <a:ext uri="{FF2B5EF4-FFF2-40B4-BE49-F238E27FC236}">
                <a16:creationId xmlns:a16="http://schemas.microsoft.com/office/drawing/2014/main" xmlns="" id="{38CF1386-E9B6-4AB1-8F5F-91DC248B2736}"/>
              </a:ext>
            </a:extLst>
          </p:cNvPr>
          <p:cNvGrpSpPr/>
          <p:nvPr/>
        </p:nvGrpSpPr>
        <p:grpSpPr>
          <a:xfrm>
            <a:off x="1602049" y="5335982"/>
            <a:ext cx="6511752" cy="1281411"/>
            <a:chOff x="6371772" y="1945338"/>
            <a:chExt cx="6511752" cy="1281410"/>
          </a:xfrm>
        </p:grpSpPr>
        <p:sp>
          <p:nvSpPr>
            <p:cNvPr id="85" name="Subtitle 2">
              <a:extLst>
                <a:ext uri="{FF2B5EF4-FFF2-40B4-BE49-F238E27FC236}">
                  <a16:creationId xmlns:a16="http://schemas.microsoft.com/office/drawing/2014/main" xmlns="" id="{49EDA9EE-325A-48C2-82D9-FA4A94462334}"/>
                </a:ext>
              </a:extLst>
            </p:cNvPr>
            <p:cNvSpPr txBox="1">
              <a:spLocks/>
            </p:cNvSpPr>
            <p:nvPr/>
          </p:nvSpPr>
          <p:spPr>
            <a:xfrm>
              <a:off x="6371772" y="2396743"/>
              <a:ext cx="6511752" cy="830005"/>
            </a:xfrm>
            <a:prstGeom prst="rect">
              <a:avLst/>
            </a:prstGeom>
          </p:spPr>
          <p:txBody>
            <a:bodyPr vert="horz" wrap="square" lIns="108745" tIns="54373" rIns="108745" bIns="54373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采购工作比其它工作，更讲究一个轻重缓急，在轻重缓急的基础上，要迅速及时的处理掉重要及紧急的事务，如果这点做不好，将直接会导致客人的投诉，影响企业形象，从出国留学网经营角度来看，我们是服务性企业，及时快速的采购就是最好的服务。</a:t>
              </a:r>
            </a:p>
          </p:txBody>
        </p:sp>
        <p:sp>
          <p:nvSpPr>
            <p:cNvPr id="86" name="TextBox 12">
              <a:extLst>
                <a:ext uri="{FF2B5EF4-FFF2-40B4-BE49-F238E27FC236}">
                  <a16:creationId xmlns:a16="http://schemas.microsoft.com/office/drawing/2014/main" xmlns="" id="{4A19B37C-4340-48FE-BEB2-D48916C241B1}"/>
                </a:ext>
              </a:extLst>
            </p:cNvPr>
            <p:cNvSpPr txBox="1"/>
            <p:nvPr/>
          </p:nvSpPr>
          <p:spPr>
            <a:xfrm>
              <a:off x="6371772" y="1945338"/>
              <a:ext cx="292580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33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工作的及时性和时效性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FB6928D-FADF-4AF9-B124-4C4E94A7D63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74C781AD-222C-4F9F-96C0-3440883CB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3C0B5790-2A73-4EF8-A226-8B181B6383AA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D55B426F-8450-40B6-87C9-B1AC7566E04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B51DD6AF-C2CB-4CAD-B64A-F7897730127F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8976B9A0-7F89-4F27-B986-0B3B67497E9F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8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194">
            <a:extLst>
              <a:ext uri="{FF2B5EF4-FFF2-40B4-BE49-F238E27FC236}">
                <a16:creationId xmlns:a16="http://schemas.microsoft.com/office/drawing/2014/main" xmlns="" id="{AFD50090-A2F5-4818-9619-9BDB4C7F944E}"/>
              </a:ext>
            </a:extLst>
          </p:cNvPr>
          <p:cNvSpPr txBox="1"/>
          <p:nvPr/>
        </p:nvSpPr>
        <p:spPr>
          <a:xfrm>
            <a:off x="5726037" y="1878224"/>
            <a:ext cx="234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程序的重要性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xmlns="" id="{7173F4DB-65C3-4DC3-AB61-FBE6A94341A0}"/>
              </a:ext>
            </a:extLst>
          </p:cNvPr>
          <p:cNvCxnSpPr>
            <a:cxnSpLocks/>
          </p:cNvCxnSpPr>
          <p:nvPr/>
        </p:nvCxnSpPr>
        <p:spPr>
          <a:xfrm>
            <a:off x="5849178" y="2411898"/>
            <a:ext cx="3141289" cy="1"/>
          </a:xfrm>
          <a:prstGeom prst="line">
            <a:avLst/>
          </a:prstGeom>
          <a:ln w="19050">
            <a:solidFill>
              <a:srgbClr val="314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107">
            <a:extLst>
              <a:ext uri="{FF2B5EF4-FFF2-40B4-BE49-F238E27FC236}">
                <a16:creationId xmlns:a16="http://schemas.microsoft.com/office/drawing/2014/main" xmlns="" id="{D466277C-A4C3-4295-8DE2-922B2241BD45}"/>
              </a:ext>
            </a:extLst>
          </p:cNvPr>
          <p:cNvSpPr txBox="1"/>
          <p:nvPr/>
        </p:nvSpPr>
        <p:spPr>
          <a:xfrm>
            <a:off x="5726037" y="2904580"/>
            <a:ext cx="42501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平时工作中为了更好的更快的完成工作，总想这跳过一些繁琐的程序，我想这可能是我们每个采购员都曾想过的问题，但恰恰就是这些程序，在规范这我们的工作，这些程序也是前辈们在自己工作多年的基础上总结建立的，有可行性，如果脱离了其中的某个环节，工作可能就会出问题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DAE88FD6-4819-46EF-B41F-01719E598067}"/>
              </a:ext>
            </a:extLst>
          </p:cNvPr>
          <p:cNvSpPr/>
          <p:nvPr/>
        </p:nvSpPr>
        <p:spPr>
          <a:xfrm>
            <a:off x="-13312" y="1774181"/>
            <a:ext cx="5331846" cy="374303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0C1016EB-5C43-431C-9B31-94F63DF7C9AB}"/>
              </a:ext>
            </a:extLst>
          </p:cNvPr>
          <p:cNvSpPr/>
          <p:nvPr/>
        </p:nvSpPr>
        <p:spPr>
          <a:xfrm>
            <a:off x="11044718" y="1774182"/>
            <a:ext cx="1160595" cy="3743030"/>
          </a:xfrm>
          <a:prstGeom prst="rect">
            <a:avLst/>
          </a:prstGeom>
          <a:solidFill>
            <a:srgbClr val="314865"/>
          </a:solidFill>
          <a:ln w="25400">
            <a:solidFill>
              <a:srgbClr val="31486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3EEBDB97-836A-4B37-8F02-E72936CA86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1" name="直接连接符 50">
              <a:extLst>
                <a:ext uri="{FF2B5EF4-FFF2-40B4-BE49-F238E27FC236}">
                  <a16:creationId xmlns:a16="http://schemas.microsoft.com/office/drawing/2014/main" xmlns="" id="{DD5E424E-1073-4845-B7CF-B1AB2CF7A0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xmlns="" id="{AB24EBBE-A32A-4EAF-BFB1-E646BD7F4538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:a16="http://schemas.microsoft.com/office/drawing/2014/main" xmlns="" id="{ABCCAAA6-7342-44A2-89BD-4B71288C3D5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21D89178-BEC5-41E8-AEE1-748EE313FF8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1C4AA9AE-EDBE-4BD6-A521-B8736834737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40">
            <a:extLst>
              <a:ext uri="{FF2B5EF4-FFF2-40B4-BE49-F238E27FC236}">
                <a16:creationId xmlns:a16="http://schemas.microsoft.com/office/drawing/2014/main" xmlns="" id="{DF1E45E8-DD8A-4748-965C-0A7706F3CFD5}"/>
              </a:ext>
            </a:extLst>
          </p:cNvPr>
          <p:cNvSpPr>
            <a:spLocks/>
          </p:cNvSpPr>
          <p:nvPr/>
        </p:nvSpPr>
        <p:spPr bwMode="auto">
          <a:xfrm>
            <a:off x="2640013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8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2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8" y="491"/>
                  <a:pt x="1008" y="491"/>
                  <a:pt x="1008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0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6" y="0"/>
                  <a:pt x="527" y="0"/>
                </a:cubicBezTo>
                <a:cubicBezTo>
                  <a:pt x="805" y="0"/>
                  <a:pt x="1034" y="217"/>
                  <a:pt x="1052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3" name="Freeform 41">
            <a:extLst>
              <a:ext uri="{FF2B5EF4-FFF2-40B4-BE49-F238E27FC236}">
                <a16:creationId xmlns:a16="http://schemas.microsoft.com/office/drawing/2014/main" xmlns="" id="{AC201BD7-8AD5-45F0-AA64-20AF3A79B942}"/>
              </a:ext>
            </a:extLst>
          </p:cNvPr>
          <p:cNvSpPr>
            <a:spLocks/>
          </p:cNvSpPr>
          <p:nvPr/>
        </p:nvSpPr>
        <p:spPr bwMode="auto">
          <a:xfrm>
            <a:off x="4919663" y="4703764"/>
            <a:ext cx="2346325" cy="1177925"/>
          </a:xfrm>
          <a:custGeom>
            <a:avLst/>
            <a:gdLst>
              <a:gd name="T0" fmla="*/ 1090 w 1090"/>
              <a:gd name="T1" fmla="*/ 59 h 549"/>
              <a:gd name="T2" fmla="*/ 1031 w 1090"/>
              <a:gd name="T3" fmla="*/ 0 h 549"/>
              <a:gd name="T4" fmla="*/ 972 w 1090"/>
              <a:gd name="T5" fmla="*/ 59 h 549"/>
              <a:gd name="T6" fmla="*/ 1008 w 1090"/>
              <a:gd name="T7" fmla="*/ 59 h 549"/>
              <a:gd name="T8" fmla="*/ 526 w 1090"/>
              <a:gd name="T9" fmla="*/ 506 h 549"/>
              <a:gd name="T10" fmla="*/ 43 w 1090"/>
              <a:gd name="T11" fmla="*/ 23 h 549"/>
              <a:gd name="T12" fmla="*/ 43 w 1090"/>
              <a:gd name="T13" fmla="*/ 23 h 549"/>
              <a:gd name="T14" fmla="*/ 0 w 1090"/>
              <a:gd name="T15" fmla="*/ 23 h 549"/>
              <a:gd name="T16" fmla="*/ 0 w 1090"/>
              <a:gd name="T17" fmla="*/ 23 h 549"/>
              <a:gd name="T18" fmla="*/ 526 w 1090"/>
              <a:gd name="T19" fmla="*/ 549 h 549"/>
              <a:gd name="T20" fmla="*/ 1052 w 1090"/>
              <a:gd name="T21" fmla="*/ 59 h 549"/>
              <a:gd name="T22" fmla="*/ 1090 w 1090"/>
              <a:gd name="T23" fmla="*/ 5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0" h="549">
                <a:moveTo>
                  <a:pt x="1090" y="59"/>
                </a:moveTo>
                <a:cubicBezTo>
                  <a:pt x="1031" y="0"/>
                  <a:pt x="1031" y="0"/>
                  <a:pt x="1031" y="0"/>
                </a:cubicBezTo>
                <a:cubicBezTo>
                  <a:pt x="972" y="59"/>
                  <a:pt x="972" y="59"/>
                  <a:pt x="972" y="59"/>
                </a:cubicBezTo>
                <a:cubicBezTo>
                  <a:pt x="1008" y="59"/>
                  <a:pt x="1008" y="59"/>
                  <a:pt x="1008" y="59"/>
                </a:cubicBezTo>
                <a:cubicBezTo>
                  <a:pt x="989" y="308"/>
                  <a:pt x="781" y="506"/>
                  <a:pt x="526" y="506"/>
                </a:cubicBezTo>
                <a:cubicBezTo>
                  <a:pt x="260" y="506"/>
                  <a:pt x="43" y="289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13"/>
                  <a:pt x="236" y="549"/>
                  <a:pt x="526" y="549"/>
                </a:cubicBezTo>
                <a:cubicBezTo>
                  <a:pt x="805" y="549"/>
                  <a:pt x="1033" y="332"/>
                  <a:pt x="1052" y="59"/>
                </a:cubicBezTo>
                <a:lnTo>
                  <a:pt x="1090" y="59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4" name="Freeform 42">
            <a:extLst>
              <a:ext uri="{FF2B5EF4-FFF2-40B4-BE49-F238E27FC236}">
                <a16:creationId xmlns:a16="http://schemas.microsoft.com/office/drawing/2014/main" xmlns="" id="{F7E48848-9174-4CEA-A521-9FC0A7169A12}"/>
              </a:ext>
            </a:extLst>
          </p:cNvPr>
          <p:cNvSpPr>
            <a:spLocks/>
          </p:cNvSpPr>
          <p:nvPr/>
        </p:nvSpPr>
        <p:spPr bwMode="auto">
          <a:xfrm>
            <a:off x="7265988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9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3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9" y="491"/>
                  <a:pt x="1009" y="491"/>
                  <a:pt x="1009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1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7" y="0"/>
                  <a:pt x="527" y="0"/>
                </a:cubicBezTo>
                <a:cubicBezTo>
                  <a:pt x="805" y="0"/>
                  <a:pt x="1034" y="217"/>
                  <a:pt x="1053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:a16="http://schemas.microsoft.com/office/drawing/2014/main" xmlns="" id="{B4DB6811-E8E2-4A97-89D9-2C9F0BC23569}"/>
              </a:ext>
            </a:extLst>
          </p:cNvPr>
          <p:cNvGrpSpPr/>
          <p:nvPr/>
        </p:nvGrpSpPr>
        <p:grpSpPr>
          <a:xfrm>
            <a:off x="1581150" y="2481264"/>
            <a:ext cx="2058988" cy="2085975"/>
            <a:chOff x="1581150" y="2481264"/>
            <a:chExt cx="2058988" cy="2085975"/>
          </a:xfrm>
        </p:grpSpPr>
        <p:sp>
          <p:nvSpPr>
            <p:cNvPr id="106" name="Freeform 32">
              <a:extLst>
                <a:ext uri="{FF2B5EF4-FFF2-40B4-BE49-F238E27FC236}">
                  <a16:creationId xmlns:a16="http://schemas.microsoft.com/office/drawing/2014/main" xmlns="" id="{E33F5E4B-1708-461A-B368-522F5643C8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11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09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09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7" name="Freeform 33">
              <a:extLst>
                <a:ext uri="{FF2B5EF4-FFF2-40B4-BE49-F238E27FC236}">
                  <a16:creationId xmlns:a16="http://schemas.microsoft.com/office/drawing/2014/main" xmlns="" id="{2BBC6C4B-64BB-49AB-9366-6A3B372E9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1175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8" name="Title 20">
              <a:extLst>
                <a:ext uri="{FF2B5EF4-FFF2-40B4-BE49-F238E27FC236}">
                  <a16:creationId xmlns:a16="http://schemas.microsoft.com/office/drawing/2014/main" xmlns="" id="{804996F8-BED1-46B9-B4C2-6F092EEA90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02168" y="324577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  <p:sp>
          <p:nvSpPr>
            <p:cNvPr id="109" name="Title 20">
              <a:extLst>
                <a:ext uri="{FF2B5EF4-FFF2-40B4-BE49-F238E27FC236}">
                  <a16:creationId xmlns:a16="http://schemas.microsoft.com/office/drawing/2014/main" xmlns="" id="{7B8F93F2-45B5-4BE1-99F5-576F12B860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42294" y="2628450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:a16="http://schemas.microsoft.com/office/drawing/2014/main" xmlns="" id="{C31D8C5F-868D-4936-96CE-EBBFFB355CCE}"/>
              </a:ext>
            </a:extLst>
          </p:cNvPr>
          <p:cNvGrpSpPr/>
          <p:nvPr/>
        </p:nvGrpSpPr>
        <p:grpSpPr>
          <a:xfrm>
            <a:off x="3883025" y="2713039"/>
            <a:ext cx="2082801" cy="2039937"/>
            <a:chOff x="3883025" y="2713039"/>
            <a:chExt cx="2082801" cy="2039937"/>
          </a:xfrm>
        </p:grpSpPr>
        <p:sp>
          <p:nvSpPr>
            <p:cNvPr id="111" name="Freeform 34">
              <a:extLst>
                <a:ext uri="{FF2B5EF4-FFF2-40B4-BE49-F238E27FC236}">
                  <a16:creationId xmlns:a16="http://schemas.microsoft.com/office/drawing/2014/main" xmlns="" id="{2AC0C95C-93A8-4C2B-B319-1640371C6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863" y="4133851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6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6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4"/>
                    <a:pt x="864" y="76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2" name="Freeform 37">
              <a:extLst>
                <a:ext uri="{FF2B5EF4-FFF2-40B4-BE49-F238E27FC236}">
                  <a16:creationId xmlns:a16="http://schemas.microsoft.com/office/drawing/2014/main" xmlns="" id="{FD74AE13-F066-4DB5-9606-B2078B3BB2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3025" y="2713039"/>
              <a:ext cx="1858963" cy="1854200"/>
            </a:xfrm>
            <a:custGeom>
              <a:avLst/>
              <a:gdLst>
                <a:gd name="T0" fmla="*/ 680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80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80 w 864"/>
                <a:gd name="T17" fmla="*/ 48 h 864"/>
                <a:gd name="T18" fmla="*/ 680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80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80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80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80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80" y="48"/>
                    <a:pt x="680" y="48"/>
                    <a:pt x="680" y="48"/>
                  </a:cubicBezTo>
                  <a:close/>
                  <a:moveTo>
                    <a:pt x="680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4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4" y="864"/>
                    <a:pt x="185" y="864"/>
                  </a:cubicBezTo>
                  <a:cubicBezTo>
                    <a:pt x="680" y="864"/>
                    <a:pt x="680" y="864"/>
                    <a:pt x="680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80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3" name="Title 20">
              <a:extLst>
                <a:ext uri="{FF2B5EF4-FFF2-40B4-BE49-F238E27FC236}">
                  <a16:creationId xmlns:a16="http://schemas.microsoft.com/office/drawing/2014/main" xmlns="" id="{917BC53E-199F-4615-9D37-85A41FC01E1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87428" y="4277571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4" name="Title 20">
              <a:extLst>
                <a:ext uri="{FF2B5EF4-FFF2-40B4-BE49-F238E27FC236}">
                  <a16:creationId xmlns:a16="http://schemas.microsoft.com/office/drawing/2014/main" xmlns="" id="{C99D36A2-3817-4A9E-B8DF-1AD5ECC465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23093" y="2881881"/>
              <a:ext cx="1374065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。</a:t>
              </a:r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:a16="http://schemas.microsoft.com/office/drawing/2014/main" xmlns="" id="{8B5BEB14-E453-413F-B9B2-864CFD5DB888}"/>
              </a:ext>
            </a:extLst>
          </p:cNvPr>
          <p:cNvGrpSpPr/>
          <p:nvPr/>
        </p:nvGrpSpPr>
        <p:grpSpPr>
          <a:xfrm>
            <a:off x="6188075" y="2481264"/>
            <a:ext cx="2066926" cy="2085975"/>
            <a:chOff x="6188075" y="2481264"/>
            <a:chExt cx="2066926" cy="2085975"/>
          </a:xfrm>
        </p:grpSpPr>
        <p:sp>
          <p:nvSpPr>
            <p:cNvPr id="116" name="Freeform 35">
              <a:extLst>
                <a:ext uri="{FF2B5EF4-FFF2-40B4-BE49-F238E27FC236}">
                  <a16:creationId xmlns:a16="http://schemas.microsoft.com/office/drawing/2014/main" xmlns="" id="{72FE73BD-CB97-4191-AE67-72CAB0081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7" name="组合 116">
              <a:extLst>
                <a:ext uri="{FF2B5EF4-FFF2-40B4-BE49-F238E27FC236}">
                  <a16:creationId xmlns:a16="http://schemas.microsoft.com/office/drawing/2014/main" xmlns="" id="{63F84252-39C5-4079-A1F4-BBA358B71391}"/>
                </a:ext>
              </a:extLst>
            </p:cNvPr>
            <p:cNvGrpSpPr/>
            <p:nvPr/>
          </p:nvGrpSpPr>
          <p:grpSpPr>
            <a:xfrm>
              <a:off x="6188075" y="2628450"/>
              <a:ext cx="1986359" cy="1938789"/>
              <a:chOff x="6188075" y="2628450"/>
              <a:chExt cx="1986359" cy="1938789"/>
            </a:xfrm>
          </p:grpSpPr>
          <p:sp>
            <p:nvSpPr>
              <p:cNvPr id="118" name="Freeform 38">
                <a:extLst>
                  <a:ext uri="{FF2B5EF4-FFF2-40B4-BE49-F238E27FC236}">
                    <a16:creationId xmlns:a16="http://schemas.microsoft.com/office/drawing/2014/main" xmlns="" id="{40E0AEEF-7B1D-4E98-8F47-741A2F551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2713039"/>
                <a:ext cx="1858963" cy="1854200"/>
              </a:xfrm>
              <a:custGeom>
                <a:avLst/>
                <a:gdLst>
                  <a:gd name="T0" fmla="*/ 679 w 864"/>
                  <a:gd name="T1" fmla="*/ 48 h 864"/>
                  <a:gd name="T2" fmla="*/ 816 w 864"/>
                  <a:gd name="T3" fmla="*/ 185 h 864"/>
                  <a:gd name="T4" fmla="*/ 816 w 864"/>
                  <a:gd name="T5" fmla="*/ 680 h 864"/>
                  <a:gd name="T6" fmla="*/ 679 w 864"/>
                  <a:gd name="T7" fmla="*/ 816 h 864"/>
                  <a:gd name="T8" fmla="*/ 185 w 864"/>
                  <a:gd name="T9" fmla="*/ 816 h 864"/>
                  <a:gd name="T10" fmla="*/ 48 w 864"/>
                  <a:gd name="T11" fmla="*/ 680 h 864"/>
                  <a:gd name="T12" fmla="*/ 48 w 864"/>
                  <a:gd name="T13" fmla="*/ 185 h 864"/>
                  <a:gd name="T14" fmla="*/ 185 w 864"/>
                  <a:gd name="T15" fmla="*/ 48 h 864"/>
                  <a:gd name="T16" fmla="*/ 679 w 864"/>
                  <a:gd name="T17" fmla="*/ 48 h 864"/>
                  <a:gd name="T18" fmla="*/ 679 w 864"/>
                  <a:gd name="T19" fmla="*/ 0 h 864"/>
                  <a:gd name="T20" fmla="*/ 185 w 864"/>
                  <a:gd name="T21" fmla="*/ 0 h 864"/>
                  <a:gd name="T22" fmla="*/ 0 w 864"/>
                  <a:gd name="T23" fmla="*/ 185 h 864"/>
                  <a:gd name="T24" fmla="*/ 0 w 864"/>
                  <a:gd name="T25" fmla="*/ 680 h 864"/>
                  <a:gd name="T26" fmla="*/ 185 w 864"/>
                  <a:gd name="T27" fmla="*/ 864 h 864"/>
                  <a:gd name="T28" fmla="*/ 679 w 864"/>
                  <a:gd name="T29" fmla="*/ 864 h 864"/>
                  <a:gd name="T30" fmla="*/ 864 w 864"/>
                  <a:gd name="T31" fmla="*/ 680 h 864"/>
                  <a:gd name="T32" fmla="*/ 864 w 864"/>
                  <a:gd name="T33" fmla="*/ 185 h 864"/>
                  <a:gd name="T34" fmla="*/ 679 w 864"/>
                  <a:gd name="T3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4" h="864">
                    <a:moveTo>
                      <a:pt x="679" y="48"/>
                    </a:moveTo>
                    <a:cubicBezTo>
                      <a:pt x="754" y="48"/>
                      <a:pt x="816" y="110"/>
                      <a:pt x="816" y="185"/>
                    </a:cubicBezTo>
                    <a:cubicBezTo>
                      <a:pt x="816" y="680"/>
                      <a:pt x="816" y="680"/>
                      <a:pt x="816" y="680"/>
                    </a:cubicBezTo>
                    <a:cubicBezTo>
                      <a:pt x="816" y="755"/>
                      <a:pt x="754" y="816"/>
                      <a:pt x="679" y="816"/>
                    </a:cubicBezTo>
                    <a:cubicBezTo>
                      <a:pt x="185" y="816"/>
                      <a:pt x="185" y="816"/>
                      <a:pt x="185" y="816"/>
                    </a:cubicBezTo>
                    <a:cubicBezTo>
                      <a:pt x="109" y="816"/>
                      <a:pt x="48" y="755"/>
                      <a:pt x="48" y="680"/>
                    </a:cubicBezTo>
                    <a:cubicBezTo>
                      <a:pt x="48" y="185"/>
                      <a:pt x="48" y="185"/>
                      <a:pt x="48" y="185"/>
                    </a:cubicBezTo>
                    <a:cubicBezTo>
                      <a:pt x="48" y="110"/>
                      <a:pt x="109" y="48"/>
                      <a:pt x="185" y="48"/>
                    </a:cubicBezTo>
                    <a:cubicBezTo>
                      <a:pt x="679" y="48"/>
                      <a:pt x="679" y="48"/>
                      <a:pt x="679" y="48"/>
                    </a:cubicBezTo>
                    <a:close/>
                    <a:moveTo>
                      <a:pt x="679" y="0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83" y="0"/>
                      <a:pt x="0" y="84"/>
                      <a:pt x="0" y="185"/>
                    </a:cubicBezTo>
                    <a:cubicBezTo>
                      <a:pt x="0" y="680"/>
                      <a:pt x="0" y="680"/>
                      <a:pt x="0" y="680"/>
                    </a:cubicBezTo>
                    <a:cubicBezTo>
                      <a:pt x="0" y="781"/>
                      <a:pt x="83" y="864"/>
                      <a:pt x="185" y="864"/>
                    </a:cubicBezTo>
                    <a:cubicBezTo>
                      <a:pt x="679" y="864"/>
                      <a:pt x="679" y="864"/>
                      <a:pt x="679" y="864"/>
                    </a:cubicBezTo>
                    <a:cubicBezTo>
                      <a:pt x="781" y="864"/>
                      <a:pt x="864" y="781"/>
                      <a:pt x="864" y="680"/>
                    </a:cubicBezTo>
                    <a:cubicBezTo>
                      <a:pt x="864" y="185"/>
                      <a:pt x="864" y="185"/>
                      <a:pt x="864" y="185"/>
                    </a:cubicBezTo>
                    <a:cubicBezTo>
                      <a:pt x="864" y="84"/>
                      <a:pt x="781" y="0"/>
                      <a:pt x="679" y="0"/>
                    </a:cubicBezTo>
                    <a:close/>
                  </a:path>
                </a:pathLst>
              </a:custGeom>
              <a:solidFill>
                <a:srgbClr val="31486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Title 20">
                <a:extLst>
                  <a:ext uri="{FF2B5EF4-FFF2-40B4-BE49-F238E27FC236}">
                    <a16:creationId xmlns:a16="http://schemas.microsoft.com/office/drawing/2014/main" xmlns="" id="{F303D8BB-BE55-4E18-9E4B-F69891521BD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76603" y="2628450"/>
                <a:ext cx="1697831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zh-CN" altLang="en-US" sz="18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件采购汇总表</a:t>
                </a:r>
                <a:endParaRPr lang="en-US" altLang="zh-CN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Title 20">
                <a:extLst>
                  <a:ext uri="{FF2B5EF4-FFF2-40B4-BE49-F238E27FC236}">
                    <a16:creationId xmlns:a16="http://schemas.microsoft.com/office/drawing/2014/main" xmlns="" id="{E72DEEAC-44EF-4B3B-B6E4-8C6CD11500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30523" y="3242134"/>
                <a:ext cx="1374065" cy="1034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rIns="0" bIns="0" anchor="ctr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400" b="0" dirty="0">
                    <a:solidFill>
                      <a:schemeClr val="bg2">
                        <a:lumMod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请替换文字内容，修改文字内容，也可以直接复制你的内容到此。</a:t>
                </a:r>
              </a:p>
            </p:txBody>
          </p:sp>
        </p:grpSp>
      </p:grpSp>
      <p:grpSp>
        <p:nvGrpSpPr>
          <p:cNvPr id="121" name="组合 120">
            <a:extLst>
              <a:ext uri="{FF2B5EF4-FFF2-40B4-BE49-F238E27FC236}">
                <a16:creationId xmlns:a16="http://schemas.microsoft.com/office/drawing/2014/main" xmlns="" id="{716D4962-0869-4049-8C21-9120B35F0ACB}"/>
              </a:ext>
            </a:extLst>
          </p:cNvPr>
          <p:cNvGrpSpPr/>
          <p:nvPr/>
        </p:nvGrpSpPr>
        <p:grpSpPr>
          <a:xfrm>
            <a:off x="8489950" y="2713039"/>
            <a:ext cx="2122488" cy="2101850"/>
            <a:chOff x="8489950" y="2713039"/>
            <a:chExt cx="2122488" cy="2101850"/>
          </a:xfrm>
        </p:grpSpPr>
        <p:sp>
          <p:nvSpPr>
            <p:cNvPr id="122" name="Freeform 36">
              <a:extLst>
                <a:ext uri="{FF2B5EF4-FFF2-40B4-BE49-F238E27FC236}">
                  <a16:creationId xmlns:a16="http://schemas.microsoft.com/office/drawing/2014/main" xmlns="" id="{03F6FB5E-66E9-460C-8ED4-267CE0F83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3475" y="4195764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4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4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Freeform 39">
              <a:extLst>
                <a:ext uri="{FF2B5EF4-FFF2-40B4-BE49-F238E27FC236}">
                  <a16:creationId xmlns:a16="http://schemas.microsoft.com/office/drawing/2014/main" xmlns="" id="{3C7E2955-8C6A-436D-BF8F-DD588DC21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99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Title 20">
              <a:extLst>
                <a:ext uri="{FF2B5EF4-FFF2-40B4-BE49-F238E27FC236}">
                  <a16:creationId xmlns:a16="http://schemas.microsoft.com/office/drawing/2014/main" xmlns="" id="{C5ABC0BE-0762-4449-B636-D4802EA1BD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65778" y="4343743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5" name="Title 20">
              <a:extLst>
                <a:ext uri="{FF2B5EF4-FFF2-40B4-BE49-F238E27FC236}">
                  <a16:creationId xmlns:a16="http://schemas.microsoft.com/office/drawing/2014/main" xmlns="" id="{661737B9-8859-490B-849E-49B262EDE5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53475" y="294081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:a16="http://schemas.microsoft.com/office/drawing/2014/main" xmlns="" id="{60B36EB2-A0AB-4D64-99ED-0A9E065BB94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7" name="直接连接符 126">
              <a:extLst>
                <a:ext uri="{FF2B5EF4-FFF2-40B4-BE49-F238E27FC236}">
                  <a16:creationId xmlns:a16="http://schemas.microsoft.com/office/drawing/2014/main" xmlns="" id="{0559F9A0-2CD5-41BC-9CB8-FFDDF7FA0D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文本框 127">
              <a:extLst>
                <a:ext uri="{FF2B5EF4-FFF2-40B4-BE49-F238E27FC236}">
                  <a16:creationId xmlns:a16="http://schemas.microsoft.com/office/drawing/2014/main" xmlns="" id="{D424E495-A91B-42B6-A9D3-FBD3E540A9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E7401106-3FBD-48F5-B1A8-691380D1D4D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85011ABE-2F31-4167-A1BD-761B696DFA97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:a16="http://schemas.microsoft.com/office/drawing/2014/main" xmlns="" id="{05123318-F587-4F4A-8E89-FC852C393D4C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02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47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2411">
            <a:extLst>
              <a:ext uri="{FF2B5EF4-FFF2-40B4-BE49-F238E27FC236}">
                <a16:creationId xmlns:a16="http://schemas.microsoft.com/office/drawing/2014/main" xmlns="" id="{6AEE1119-72A5-4386-8680-BE1A41C5A193}"/>
              </a:ext>
            </a:extLst>
          </p:cNvPr>
          <p:cNvSpPr/>
          <p:nvPr/>
        </p:nvSpPr>
        <p:spPr>
          <a:xfrm>
            <a:off x="8640365" y="1358938"/>
            <a:ext cx="25127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供应商的管理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2" name="Shape 2414">
            <a:extLst>
              <a:ext uri="{FF2B5EF4-FFF2-40B4-BE49-F238E27FC236}">
                <a16:creationId xmlns:a16="http://schemas.microsoft.com/office/drawing/2014/main" xmlns="" id="{68460407-2B7E-4221-A38C-F5DDD4291474}"/>
              </a:ext>
            </a:extLst>
          </p:cNvPr>
          <p:cNvSpPr/>
          <p:nvPr/>
        </p:nvSpPr>
        <p:spPr>
          <a:xfrm>
            <a:off x="8686932" y="1962816"/>
            <a:ext cx="27847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3" name="Shape 2411">
            <a:extLst>
              <a:ext uri="{FF2B5EF4-FFF2-40B4-BE49-F238E27FC236}">
                <a16:creationId xmlns:a16="http://schemas.microsoft.com/office/drawing/2014/main" xmlns="" id="{7533E8DE-921A-499D-ACFA-67B37D219A5B}"/>
              </a:ext>
            </a:extLst>
          </p:cNvPr>
          <p:cNvSpPr/>
          <p:nvPr/>
        </p:nvSpPr>
        <p:spPr>
          <a:xfrm>
            <a:off x="8640365" y="4606393"/>
            <a:ext cx="26574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采购环境的利用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4" name="Shape 2414">
            <a:extLst>
              <a:ext uri="{FF2B5EF4-FFF2-40B4-BE49-F238E27FC236}">
                <a16:creationId xmlns:a16="http://schemas.microsoft.com/office/drawing/2014/main" xmlns="" id="{AEB10A7C-F6A0-4F32-B392-DEA2555E2E7D}"/>
              </a:ext>
            </a:extLst>
          </p:cNvPr>
          <p:cNvSpPr/>
          <p:nvPr/>
        </p:nvSpPr>
        <p:spPr>
          <a:xfrm>
            <a:off x="8640365" y="5179421"/>
            <a:ext cx="3012482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5" name="Shape 2411">
            <a:extLst>
              <a:ext uri="{FF2B5EF4-FFF2-40B4-BE49-F238E27FC236}">
                <a16:creationId xmlns:a16="http://schemas.microsoft.com/office/drawing/2014/main" xmlns="" id="{44CA81CF-D074-4483-AF1B-CACBD76ABA88}"/>
              </a:ext>
            </a:extLst>
          </p:cNvPr>
          <p:cNvSpPr/>
          <p:nvPr/>
        </p:nvSpPr>
        <p:spPr>
          <a:xfrm>
            <a:off x="277402" y="1431277"/>
            <a:ext cx="34513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制定采购预算与估计成本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6" name="Shape 2414">
            <a:extLst>
              <a:ext uri="{FF2B5EF4-FFF2-40B4-BE49-F238E27FC236}">
                <a16:creationId xmlns:a16="http://schemas.microsoft.com/office/drawing/2014/main" xmlns="" id="{84109EAA-2AE6-4C0C-BAAA-B8700F3BDB2B}"/>
              </a:ext>
            </a:extLst>
          </p:cNvPr>
          <p:cNvSpPr/>
          <p:nvPr/>
        </p:nvSpPr>
        <p:spPr>
          <a:xfrm>
            <a:off x="700465" y="2002939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7" name="Shape 2411">
            <a:extLst>
              <a:ext uri="{FF2B5EF4-FFF2-40B4-BE49-F238E27FC236}">
                <a16:creationId xmlns:a16="http://schemas.microsoft.com/office/drawing/2014/main" xmlns="" id="{1FD4E108-35D7-43BA-8252-8695267F2277}"/>
              </a:ext>
            </a:extLst>
          </p:cNvPr>
          <p:cNvSpPr/>
          <p:nvPr/>
        </p:nvSpPr>
        <p:spPr>
          <a:xfrm>
            <a:off x="1120121" y="4430938"/>
            <a:ext cx="26085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供应商的选择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2414">
            <a:extLst>
              <a:ext uri="{FF2B5EF4-FFF2-40B4-BE49-F238E27FC236}">
                <a16:creationId xmlns:a16="http://schemas.microsoft.com/office/drawing/2014/main" xmlns="" id="{D96435BE-6F6D-4B64-A75D-D33D57A5E3BD}"/>
              </a:ext>
            </a:extLst>
          </p:cNvPr>
          <p:cNvSpPr/>
          <p:nvPr/>
        </p:nvSpPr>
        <p:spPr>
          <a:xfrm>
            <a:off x="724242" y="4993646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14CD5F63-9CD9-4829-873A-9A2EA9A42307}"/>
              </a:ext>
            </a:extLst>
          </p:cNvPr>
          <p:cNvGrpSpPr/>
          <p:nvPr/>
        </p:nvGrpSpPr>
        <p:grpSpPr>
          <a:xfrm>
            <a:off x="4095967" y="1642404"/>
            <a:ext cx="4162220" cy="4166542"/>
            <a:chOff x="827030" y="2100075"/>
            <a:chExt cx="4162220" cy="4166542"/>
          </a:xfrm>
        </p:grpSpPr>
        <p:sp>
          <p:nvSpPr>
            <p:cNvPr id="50" name="任意多边形 21">
              <a:extLst>
                <a:ext uri="{FF2B5EF4-FFF2-40B4-BE49-F238E27FC236}">
                  <a16:creationId xmlns:a16="http://schemas.microsoft.com/office/drawing/2014/main" xmlns="" id="{4C115A8E-035B-4227-9D57-6942CF4C43C0}"/>
                </a:ext>
              </a:extLst>
            </p:cNvPr>
            <p:cNvSpPr/>
            <p:nvPr/>
          </p:nvSpPr>
          <p:spPr>
            <a:xfrm>
              <a:off x="837251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1" name="任意多边形 36">
              <a:extLst>
                <a:ext uri="{FF2B5EF4-FFF2-40B4-BE49-F238E27FC236}">
                  <a16:creationId xmlns:a16="http://schemas.microsoft.com/office/drawing/2014/main" xmlns="" id="{EFDD9145-D29F-4EE8-B0F7-3BC23340D572}"/>
                </a:ext>
              </a:extLst>
            </p:cNvPr>
            <p:cNvSpPr/>
            <p:nvPr/>
          </p:nvSpPr>
          <p:spPr>
            <a:xfrm flipH="1">
              <a:off x="2902345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2" name="任意多边形 37">
              <a:extLst>
                <a:ext uri="{FF2B5EF4-FFF2-40B4-BE49-F238E27FC236}">
                  <a16:creationId xmlns:a16="http://schemas.microsoft.com/office/drawing/2014/main" xmlns="" id="{4F936878-1A26-4E58-8407-84B099683185}"/>
                </a:ext>
              </a:extLst>
            </p:cNvPr>
            <p:cNvSpPr/>
            <p:nvPr/>
          </p:nvSpPr>
          <p:spPr>
            <a:xfrm flipV="1">
              <a:off x="827030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3" name="任意多边形 38">
              <a:extLst>
                <a:ext uri="{FF2B5EF4-FFF2-40B4-BE49-F238E27FC236}">
                  <a16:creationId xmlns:a16="http://schemas.microsoft.com/office/drawing/2014/main" xmlns="" id="{A728987F-247C-4446-B9FD-85379BF3F5D5}"/>
                </a:ext>
              </a:extLst>
            </p:cNvPr>
            <p:cNvSpPr/>
            <p:nvPr/>
          </p:nvSpPr>
          <p:spPr>
            <a:xfrm flipH="1" flipV="1">
              <a:off x="2905979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BC027DDD-4EB1-42FA-9337-4FA509C17631}"/>
                </a:ext>
              </a:extLst>
            </p:cNvPr>
            <p:cNvSpPr txBox="1"/>
            <p:nvPr/>
          </p:nvSpPr>
          <p:spPr>
            <a:xfrm rot="18900000">
              <a:off x="1167504" y="2573044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xmlns="" id="{C591A47C-6DAA-40AF-A0BA-25E0517AE4F1}"/>
                </a:ext>
              </a:extLst>
            </p:cNvPr>
            <p:cNvSpPr txBox="1"/>
            <p:nvPr/>
          </p:nvSpPr>
          <p:spPr>
            <a:xfrm rot="2700000" flipH="1">
              <a:off x="3895720" y="2591076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xmlns="" id="{6AE5F8A2-0C67-4461-9889-3AEEA5633348}"/>
                </a:ext>
              </a:extLst>
            </p:cNvPr>
            <p:cNvSpPr txBox="1"/>
            <p:nvPr/>
          </p:nvSpPr>
          <p:spPr>
            <a:xfrm rot="13500000" flipH="1" flipV="1">
              <a:off x="1139793" y="5215735"/>
              <a:ext cx="8139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498D5D63-A4A3-4552-BABC-140C7BBA28AB}"/>
                </a:ext>
              </a:extLst>
            </p:cNvPr>
            <p:cNvSpPr txBox="1"/>
            <p:nvPr/>
          </p:nvSpPr>
          <p:spPr>
            <a:xfrm rot="8100000" flipH="1" flipV="1">
              <a:off x="3940864" y="5116618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0E77F684-3B45-41FA-814B-8035E29860E4}"/>
              </a:ext>
            </a:extLst>
          </p:cNvPr>
          <p:cNvGrpSpPr>
            <a:grpSpLocks/>
          </p:cNvGrpSpPr>
          <p:nvPr/>
        </p:nvGrpSpPr>
        <p:grpSpPr bwMode="auto">
          <a:xfrm>
            <a:off x="5242817" y="2798876"/>
            <a:ext cx="1869114" cy="1869114"/>
            <a:chOff x="1103084" y="2155824"/>
            <a:chExt cx="3176815" cy="3176815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8" name="椭圆 37">
              <a:extLst>
                <a:ext uri="{FF2B5EF4-FFF2-40B4-BE49-F238E27FC236}">
                  <a16:creationId xmlns:a16="http://schemas.microsoft.com/office/drawing/2014/main" xmlns="" id="{715C84A1-B319-4A96-B739-312C7AA7D76F}"/>
                </a:ext>
              </a:extLst>
            </p:cNvPr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314865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1B47C3AB-7396-4FE0-8733-D049E68BA215}"/>
                </a:ext>
              </a:extLst>
            </p:cNvPr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grpFill/>
            <a:ln w="762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77A2E23C-EB52-4D3F-AE8B-5DADFAD7664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72" name="直接连接符 71">
              <a:extLst>
                <a:ext uri="{FF2B5EF4-FFF2-40B4-BE49-F238E27FC236}">
                  <a16:creationId xmlns:a16="http://schemas.microsoft.com/office/drawing/2014/main" xmlns="" id="{13149EF3-E82C-45B3-99A7-ED032119C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>
              <a:extLst>
                <a:ext uri="{FF2B5EF4-FFF2-40B4-BE49-F238E27FC236}">
                  <a16:creationId xmlns:a16="http://schemas.microsoft.com/office/drawing/2014/main" xmlns="" id="{0EFD7993-4E40-4603-95A4-1F628635A00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74" name="矩形 73">
              <a:extLst>
                <a:ext uri="{FF2B5EF4-FFF2-40B4-BE49-F238E27FC236}">
                  <a16:creationId xmlns:a16="http://schemas.microsoft.com/office/drawing/2014/main" xmlns="" id="{162C52EB-FFFB-4120-A34F-114782DD114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15A06973-64D3-4DE1-9116-660ABE2C709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:a16="http://schemas.microsoft.com/office/drawing/2014/main" xmlns="" id="{DE10536D-9814-4D49-9E27-E279455484D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875101" y="1911801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4"/>
          <p:cNvSpPr txBox="1">
            <a:spLocks noChangeArrowheads="1"/>
          </p:cNvSpPr>
          <p:nvPr/>
        </p:nvSpPr>
        <p:spPr bwMode="auto">
          <a:xfrm>
            <a:off x="5002155" y="2093001"/>
            <a:ext cx="63199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制定预算的行为就是对组织内部各种工作进行稀缺资源的配置。预算不仅仅是计划活动的一个方面，也是组织政策的一种延伸，还是一种控制机制，起着一种比较标准的作用。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文本框 37"/>
          <p:cNvSpPr txBox="1"/>
          <p:nvPr/>
        </p:nvSpPr>
        <p:spPr>
          <a:xfrm>
            <a:off x="5002157" y="16474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73107" y="1992926"/>
            <a:ext cx="556576" cy="556576"/>
            <a:chOff x="5747657" y="2305619"/>
            <a:chExt cx="556576" cy="556576"/>
          </a:xfrm>
        </p:grpSpPr>
        <p:sp>
          <p:nvSpPr>
            <p:cNvPr id="24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5354072" y="4932094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5481126" y="5113294"/>
            <a:ext cx="58409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有了采购预算的约束，能提高项目资金的使用效率，优化项目采购管理中资源的调配，查找资金使用过程中的一些例外情况，有效地控制项目资金的流向和流量，从而达到控制项目采购成本的目的。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49"/>
          <p:cNvSpPr txBox="1"/>
          <p:nvPr/>
        </p:nvSpPr>
        <p:spPr>
          <a:xfrm>
            <a:off x="5481128" y="4667742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52078" y="5013219"/>
            <a:ext cx="556576" cy="556576"/>
            <a:chOff x="5747657" y="2305619"/>
            <a:chExt cx="556576" cy="556576"/>
          </a:xfrm>
        </p:grpSpPr>
        <p:sp>
          <p:nvSpPr>
            <p:cNvPr id="30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5789501" y="3131001"/>
            <a:ext cx="0" cy="71882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4"/>
          <p:cNvSpPr txBox="1">
            <a:spLocks noChangeArrowheads="1"/>
          </p:cNvSpPr>
          <p:nvPr/>
        </p:nvSpPr>
        <p:spPr bwMode="auto">
          <a:xfrm>
            <a:off x="5916555" y="3312201"/>
            <a:ext cx="596858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是在具体实施项目采购行为之前对项目采购成本的一种估计和预测，是对整个项目资金的一种理性的规划。它不单对项目采购资金进行了合理的配置和分发，还同时建立了一个资金的使用标准，以便对采购实施行为中的资金使用进行随时的检测与控制，确保项目资金的使用在一定的合理范围内浮动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4" name="文本框 55"/>
          <p:cNvSpPr txBox="1"/>
          <p:nvPr/>
        </p:nvSpPr>
        <p:spPr>
          <a:xfrm>
            <a:off x="5916557" y="28666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993830" y="3212125"/>
            <a:ext cx="556576" cy="556576"/>
            <a:chOff x="5747657" y="2305619"/>
            <a:chExt cx="556576" cy="556576"/>
          </a:xfrm>
        </p:grpSpPr>
        <p:sp>
          <p:nvSpPr>
            <p:cNvPr id="36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DF516908-27CF-4E96-BE52-05A03E1E77F6}"/>
              </a:ext>
            </a:extLst>
          </p:cNvPr>
          <p:cNvGrpSpPr/>
          <p:nvPr/>
        </p:nvGrpSpPr>
        <p:grpSpPr>
          <a:xfrm>
            <a:off x="769877" y="1603465"/>
            <a:ext cx="2211794" cy="3623981"/>
            <a:chOff x="8631023" y="1684586"/>
            <a:chExt cx="2419633" cy="3964519"/>
          </a:xfrm>
          <a:solidFill>
            <a:srgbClr val="314865"/>
          </a:solidFill>
        </p:grpSpPr>
        <p:sp>
          <p:nvSpPr>
            <p:cNvPr id="40" name="Freeform 23">
              <a:extLst>
                <a:ext uri="{FF2B5EF4-FFF2-40B4-BE49-F238E27FC236}">
                  <a16:creationId xmlns:a16="http://schemas.microsoft.com/office/drawing/2014/main" xmlns="" id="{EB7CD0B6-8D43-4B78-9DD4-66FE1BBA2B85}"/>
                </a:ext>
              </a:extLst>
            </p:cNvPr>
            <p:cNvSpPr/>
            <p:nvPr/>
          </p:nvSpPr>
          <p:spPr bwMode="auto">
            <a:xfrm>
              <a:off x="9714110" y="1846062"/>
              <a:ext cx="0" cy="0"/>
            </a:xfrm>
            <a:custGeom>
              <a:avLst/>
              <a:gdLst>
                <a:gd name="T0" fmla="*/ 0 w 3"/>
                <a:gd name="T1" fmla="*/ 0 w 3"/>
                <a:gd name="T2" fmla="*/ 3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2" y="0"/>
                    <a:pt x="3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>
              <a:noFill/>
            </a:ln>
            <a:effectLst>
              <a:outerShdw blurRad="381000" dist="254000" dir="27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:a16="http://schemas.microsoft.com/office/drawing/2014/main" xmlns="" id="{D993AE0C-1265-4464-A14D-1157D09C7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1023" y="1684586"/>
              <a:ext cx="2419633" cy="3114007"/>
            </a:xfrm>
            <a:custGeom>
              <a:avLst/>
              <a:gdLst>
                <a:gd name="T0" fmla="*/ 15500 w 17509"/>
                <a:gd name="T1" fmla="*/ 12945 h 22569"/>
                <a:gd name="T2" fmla="*/ 13648 w 17509"/>
                <a:gd name="T3" fmla="*/ 15646 h 22569"/>
                <a:gd name="T4" fmla="*/ 12686 w 17509"/>
                <a:gd name="T5" fmla="*/ 16707 h 22569"/>
                <a:gd name="T6" fmla="*/ 12045 w 17509"/>
                <a:gd name="T7" fmla="*/ 18000 h 22569"/>
                <a:gd name="T8" fmla="*/ 11850 w 17509"/>
                <a:gd name="T9" fmla="*/ 20372 h 22569"/>
                <a:gd name="T10" fmla="*/ 11851 w 17509"/>
                <a:gd name="T11" fmla="*/ 20445 h 22569"/>
                <a:gd name="T12" fmla="*/ 11209 w 17509"/>
                <a:gd name="T13" fmla="*/ 21086 h 22569"/>
                <a:gd name="T14" fmla="*/ 6299 w 17509"/>
                <a:gd name="T15" fmla="*/ 21086 h 22569"/>
                <a:gd name="T16" fmla="*/ 5844 w 17509"/>
                <a:gd name="T17" fmla="*/ 20897 h 22569"/>
                <a:gd name="T18" fmla="*/ 5657 w 17509"/>
                <a:gd name="T19" fmla="*/ 20445 h 22569"/>
                <a:gd name="T20" fmla="*/ 5657 w 17509"/>
                <a:gd name="T21" fmla="*/ 20369 h 22569"/>
                <a:gd name="T22" fmla="*/ 5462 w 17509"/>
                <a:gd name="T23" fmla="*/ 18000 h 22569"/>
                <a:gd name="T24" fmla="*/ 5094 w 17509"/>
                <a:gd name="T25" fmla="*/ 17092 h 22569"/>
                <a:gd name="T26" fmla="*/ 4029 w 17509"/>
                <a:gd name="T27" fmla="*/ 15822 h 22569"/>
                <a:gd name="T28" fmla="*/ 2329 w 17509"/>
                <a:gd name="T29" fmla="*/ 13637 h 22569"/>
                <a:gd name="T30" fmla="*/ 1484 w 17509"/>
                <a:gd name="T31" fmla="*/ 9931 h 22569"/>
                <a:gd name="T32" fmla="*/ 2954 w 17509"/>
                <a:gd name="T33" fmla="*/ 5541 h 22569"/>
                <a:gd name="T34" fmla="*/ 6683 w 17509"/>
                <a:gd name="T35" fmla="*/ 2948 h 22569"/>
                <a:gd name="T36" fmla="*/ 6868 w 17509"/>
                <a:gd name="T37" fmla="*/ 2892 h 22569"/>
                <a:gd name="T38" fmla="*/ 7985 w 17509"/>
                <a:gd name="T39" fmla="*/ 2684 h 22569"/>
                <a:gd name="T40" fmla="*/ 7987 w 17509"/>
                <a:gd name="T41" fmla="*/ 2684 h 22569"/>
                <a:gd name="T42" fmla="*/ 8059 w 17509"/>
                <a:gd name="T43" fmla="*/ 2676 h 22569"/>
                <a:gd name="T44" fmla="*/ 8716 w 17509"/>
                <a:gd name="T45" fmla="*/ 2639 h 22569"/>
                <a:gd name="T46" fmla="*/ 8755 w 17509"/>
                <a:gd name="T47" fmla="*/ 2643 h 22569"/>
                <a:gd name="T48" fmla="*/ 8793 w 17509"/>
                <a:gd name="T49" fmla="*/ 2641 h 22569"/>
                <a:gd name="T50" fmla="*/ 9450 w 17509"/>
                <a:gd name="T51" fmla="*/ 2676 h 22569"/>
                <a:gd name="T52" fmla="*/ 9448 w 17509"/>
                <a:gd name="T53" fmla="*/ 2676 h 22569"/>
                <a:gd name="T54" fmla="*/ 9520 w 17509"/>
                <a:gd name="T55" fmla="*/ 2684 h 22569"/>
                <a:gd name="T56" fmla="*/ 9522 w 17509"/>
                <a:gd name="T57" fmla="*/ 2684 h 22569"/>
                <a:gd name="T58" fmla="*/ 10638 w 17509"/>
                <a:gd name="T59" fmla="*/ 2892 h 22569"/>
                <a:gd name="T60" fmla="*/ 10825 w 17509"/>
                <a:gd name="T61" fmla="*/ 2948 h 22569"/>
                <a:gd name="T62" fmla="*/ 14553 w 17509"/>
                <a:gd name="T63" fmla="*/ 5541 h 22569"/>
                <a:gd name="T64" fmla="*/ 16023 w 17509"/>
                <a:gd name="T65" fmla="*/ 9931 h 22569"/>
                <a:gd name="T66" fmla="*/ 15500 w 17509"/>
                <a:gd name="T67" fmla="*/ 12945 h 22569"/>
                <a:gd name="T68" fmla="*/ 17507 w 17509"/>
                <a:gd name="T69" fmla="*/ 9931 h 22569"/>
                <a:gd name="T70" fmla="*/ 15734 w 17509"/>
                <a:gd name="T71" fmla="*/ 4645 h 22569"/>
                <a:gd name="T72" fmla="*/ 1773 w 17509"/>
                <a:gd name="T73" fmla="*/ 4645 h 22569"/>
                <a:gd name="T74" fmla="*/ 0 w 17509"/>
                <a:gd name="T75" fmla="*/ 9931 h 22569"/>
                <a:gd name="T76" fmla="*/ 628 w 17509"/>
                <a:gd name="T77" fmla="*/ 13491 h 22569"/>
                <a:gd name="T78" fmla="*/ 2782 w 17509"/>
                <a:gd name="T79" fmla="*/ 16665 h 22569"/>
                <a:gd name="T80" fmla="*/ 3655 w 17509"/>
                <a:gd name="T81" fmla="*/ 17623 h 22569"/>
                <a:gd name="T82" fmla="*/ 4005 w 17509"/>
                <a:gd name="T83" fmla="*/ 18273 h 22569"/>
                <a:gd name="T84" fmla="*/ 4174 w 17509"/>
                <a:gd name="T85" fmla="*/ 20369 h 22569"/>
                <a:gd name="T86" fmla="*/ 4174 w 17509"/>
                <a:gd name="T87" fmla="*/ 20420 h 22569"/>
                <a:gd name="T88" fmla="*/ 4174 w 17509"/>
                <a:gd name="T89" fmla="*/ 20435 h 22569"/>
                <a:gd name="T90" fmla="*/ 4174 w 17509"/>
                <a:gd name="T91" fmla="*/ 20440 h 22569"/>
                <a:gd name="T92" fmla="*/ 4174 w 17509"/>
                <a:gd name="T93" fmla="*/ 20445 h 22569"/>
                <a:gd name="T94" fmla="*/ 6299 w 17509"/>
                <a:gd name="T95" fmla="*/ 22569 h 22569"/>
                <a:gd name="T96" fmla="*/ 11209 w 17509"/>
                <a:gd name="T97" fmla="*/ 22569 h 22569"/>
                <a:gd name="T98" fmla="*/ 13333 w 17509"/>
                <a:gd name="T99" fmla="*/ 20445 h 22569"/>
                <a:gd name="T100" fmla="*/ 13333 w 17509"/>
                <a:gd name="T101" fmla="*/ 20440 h 22569"/>
                <a:gd name="T102" fmla="*/ 13333 w 17509"/>
                <a:gd name="T103" fmla="*/ 20434 h 22569"/>
                <a:gd name="T104" fmla="*/ 13333 w 17509"/>
                <a:gd name="T105" fmla="*/ 20420 h 22569"/>
                <a:gd name="T106" fmla="*/ 13333 w 17509"/>
                <a:gd name="T107" fmla="*/ 20372 h 22569"/>
                <a:gd name="T108" fmla="*/ 13503 w 17509"/>
                <a:gd name="T109" fmla="*/ 18274 h 22569"/>
                <a:gd name="T110" fmla="*/ 13673 w 17509"/>
                <a:gd name="T111" fmla="*/ 17875 h 22569"/>
                <a:gd name="T112" fmla="*/ 14553 w 17509"/>
                <a:gd name="T113" fmla="*/ 16847 h 22569"/>
                <a:gd name="T114" fmla="*/ 16486 w 17509"/>
                <a:gd name="T115" fmla="*/ 14338 h 22569"/>
                <a:gd name="T116" fmla="*/ 17507 w 17509"/>
                <a:gd name="T117" fmla="*/ 9931 h 2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509" h="22569">
                  <a:moveTo>
                    <a:pt x="15500" y="12945"/>
                  </a:moveTo>
                  <a:cubicBezTo>
                    <a:pt x="15031" y="14128"/>
                    <a:pt x="14327" y="14928"/>
                    <a:pt x="13648" y="15646"/>
                  </a:cubicBezTo>
                  <a:cubicBezTo>
                    <a:pt x="13309" y="16005"/>
                    <a:pt x="12976" y="16339"/>
                    <a:pt x="12686" y="16707"/>
                  </a:cubicBezTo>
                  <a:cubicBezTo>
                    <a:pt x="12399" y="17072"/>
                    <a:pt x="12143" y="17489"/>
                    <a:pt x="12045" y="18000"/>
                  </a:cubicBezTo>
                  <a:cubicBezTo>
                    <a:pt x="11859" y="18996"/>
                    <a:pt x="11852" y="20066"/>
                    <a:pt x="11850" y="20372"/>
                  </a:cubicBezTo>
                  <a:cubicBezTo>
                    <a:pt x="11850" y="20413"/>
                    <a:pt x="11851" y="20435"/>
                    <a:pt x="11851" y="20445"/>
                  </a:cubicBezTo>
                  <a:cubicBezTo>
                    <a:pt x="11849" y="20799"/>
                    <a:pt x="11564" y="21085"/>
                    <a:pt x="11209" y="21086"/>
                  </a:cubicBezTo>
                  <a:lnTo>
                    <a:pt x="6299" y="21086"/>
                  </a:lnTo>
                  <a:cubicBezTo>
                    <a:pt x="6119" y="21086"/>
                    <a:pt x="5962" y="21015"/>
                    <a:pt x="5844" y="20897"/>
                  </a:cubicBezTo>
                  <a:cubicBezTo>
                    <a:pt x="5727" y="20779"/>
                    <a:pt x="5657" y="20625"/>
                    <a:pt x="5657" y="20445"/>
                  </a:cubicBezTo>
                  <a:cubicBezTo>
                    <a:pt x="5657" y="20435"/>
                    <a:pt x="5657" y="20412"/>
                    <a:pt x="5657" y="20369"/>
                  </a:cubicBezTo>
                  <a:cubicBezTo>
                    <a:pt x="5656" y="20061"/>
                    <a:pt x="5647" y="18994"/>
                    <a:pt x="5462" y="18000"/>
                  </a:cubicBezTo>
                  <a:cubicBezTo>
                    <a:pt x="5398" y="17661"/>
                    <a:pt x="5261" y="17359"/>
                    <a:pt x="5094" y="17092"/>
                  </a:cubicBezTo>
                  <a:cubicBezTo>
                    <a:pt x="4798" y="16622"/>
                    <a:pt x="4420" y="16237"/>
                    <a:pt x="4029" y="15822"/>
                  </a:cubicBezTo>
                  <a:cubicBezTo>
                    <a:pt x="3439" y="15207"/>
                    <a:pt x="2815" y="14544"/>
                    <a:pt x="2329" y="13637"/>
                  </a:cubicBezTo>
                  <a:cubicBezTo>
                    <a:pt x="1845" y="12731"/>
                    <a:pt x="1485" y="11579"/>
                    <a:pt x="1484" y="9931"/>
                  </a:cubicBezTo>
                  <a:cubicBezTo>
                    <a:pt x="1484" y="8279"/>
                    <a:pt x="2030" y="6763"/>
                    <a:pt x="2954" y="5541"/>
                  </a:cubicBezTo>
                  <a:cubicBezTo>
                    <a:pt x="3879" y="4319"/>
                    <a:pt x="5180" y="3397"/>
                    <a:pt x="6683" y="2948"/>
                  </a:cubicBezTo>
                  <a:lnTo>
                    <a:pt x="6868" y="2892"/>
                  </a:lnTo>
                  <a:cubicBezTo>
                    <a:pt x="7230" y="2798"/>
                    <a:pt x="7602" y="2724"/>
                    <a:pt x="7985" y="2684"/>
                  </a:cubicBezTo>
                  <a:lnTo>
                    <a:pt x="7987" y="2684"/>
                  </a:lnTo>
                  <a:lnTo>
                    <a:pt x="8059" y="2676"/>
                  </a:lnTo>
                  <a:cubicBezTo>
                    <a:pt x="8283" y="2654"/>
                    <a:pt x="8501" y="2641"/>
                    <a:pt x="8716" y="2639"/>
                  </a:cubicBezTo>
                  <a:lnTo>
                    <a:pt x="8755" y="2643"/>
                  </a:lnTo>
                  <a:lnTo>
                    <a:pt x="8793" y="2641"/>
                  </a:lnTo>
                  <a:cubicBezTo>
                    <a:pt x="9007" y="2641"/>
                    <a:pt x="9226" y="2654"/>
                    <a:pt x="9450" y="2676"/>
                  </a:cubicBezTo>
                  <a:lnTo>
                    <a:pt x="9448" y="2676"/>
                  </a:lnTo>
                  <a:lnTo>
                    <a:pt x="9520" y="2684"/>
                  </a:lnTo>
                  <a:lnTo>
                    <a:pt x="9522" y="2684"/>
                  </a:lnTo>
                  <a:cubicBezTo>
                    <a:pt x="9905" y="2724"/>
                    <a:pt x="10277" y="2797"/>
                    <a:pt x="10638" y="2892"/>
                  </a:cubicBezTo>
                  <a:lnTo>
                    <a:pt x="10825" y="2948"/>
                  </a:lnTo>
                  <a:cubicBezTo>
                    <a:pt x="12327" y="3397"/>
                    <a:pt x="13628" y="4319"/>
                    <a:pt x="14553" y="5541"/>
                  </a:cubicBezTo>
                  <a:cubicBezTo>
                    <a:pt x="15476" y="6763"/>
                    <a:pt x="16023" y="8279"/>
                    <a:pt x="16023" y="9931"/>
                  </a:cubicBezTo>
                  <a:cubicBezTo>
                    <a:pt x="16023" y="11186"/>
                    <a:pt x="15812" y="12155"/>
                    <a:pt x="15500" y="12945"/>
                  </a:cubicBezTo>
                  <a:close/>
                  <a:moveTo>
                    <a:pt x="17507" y="9931"/>
                  </a:moveTo>
                  <a:cubicBezTo>
                    <a:pt x="17507" y="7948"/>
                    <a:pt x="16847" y="6114"/>
                    <a:pt x="15734" y="4645"/>
                  </a:cubicBezTo>
                  <a:cubicBezTo>
                    <a:pt x="12226" y="8"/>
                    <a:pt x="5290" y="0"/>
                    <a:pt x="1773" y="4645"/>
                  </a:cubicBezTo>
                  <a:cubicBezTo>
                    <a:pt x="661" y="6114"/>
                    <a:pt x="0" y="7948"/>
                    <a:pt x="0" y="9931"/>
                  </a:cubicBezTo>
                  <a:cubicBezTo>
                    <a:pt x="0" y="11354"/>
                    <a:pt x="245" y="12523"/>
                    <a:pt x="628" y="13491"/>
                  </a:cubicBezTo>
                  <a:cubicBezTo>
                    <a:pt x="1202" y="14942"/>
                    <a:pt x="2079" y="15922"/>
                    <a:pt x="2782" y="16665"/>
                  </a:cubicBezTo>
                  <a:cubicBezTo>
                    <a:pt x="3135" y="17036"/>
                    <a:pt x="3445" y="17353"/>
                    <a:pt x="3655" y="17623"/>
                  </a:cubicBezTo>
                  <a:cubicBezTo>
                    <a:pt x="3870" y="17895"/>
                    <a:pt x="3975" y="18106"/>
                    <a:pt x="4005" y="18273"/>
                  </a:cubicBezTo>
                  <a:cubicBezTo>
                    <a:pt x="4158" y="19085"/>
                    <a:pt x="4174" y="20109"/>
                    <a:pt x="4174" y="20369"/>
                  </a:cubicBezTo>
                  <a:lnTo>
                    <a:pt x="4174" y="20420"/>
                  </a:lnTo>
                  <a:lnTo>
                    <a:pt x="4174" y="20435"/>
                  </a:lnTo>
                  <a:lnTo>
                    <a:pt x="4174" y="20440"/>
                  </a:lnTo>
                  <a:lnTo>
                    <a:pt x="4174" y="20445"/>
                  </a:lnTo>
                  <a:cubicBezTo>
                    <a:pt x="4174" y="21620"/>
                    <a:pt x="5125" y="22568"/>
                    <a:pt x="6299" y="22569"/>
                  </a:cubicBezTo>
                  <a:lnTo>
                    <a:pt x="11209" y="22569"/>
                  </a:lnTo>
                  <a:cubicBezTo>
                    <a:pt x="12383" y="22568"/>
                    <a:pt x="13333" y="21618"/>
                    <a:pt x="13333" y="20445"/>
                  </a:cubicBezTo>
                  <a:lnTo>
                    <a:pt x="13333" y="20440"/>
                  </a:lnTo>
                  <a:lnTo>
                    <a:pt x="13333" y="20434"/>
                  </a:lnTo>
                  <a:lnTo>
                    <a:pt x="13333" y="20420"/>
                  </a:lnTo>
                  <a:lnTo>
                    <a:pt x="13333" y="20372"/>
                  </a:lnTo>
                  <a:cubicBezTo>
                    <a:pt x="13333" y="20115"/>
                    <a:pt x="13349" y="19088"/>
                    <a:pt x="13503" y="18274"/>
                  </a:cubicBezTo>
                  <a:cubicBezTo>
                    <a:pt x="13524" y="18161"/>
                    <a:pt x="13574" y="18033"/>
                    <a:pt x="13673" y="17875"/>
                  </a:cubicBezTo>
                  <a:cubicBezTo>
                    <a:pt x="13840" y="17600"/>
                    <a:pt x="14158" y="17258"/>
                    <a:pt x="14553" y="16847"/>
                  </a:cubicBezTo>
                  <a:cubicBezTo>
                    <a:pt x="15141" y="16228"/>
                    <a:pt x="15891" y="15448"/>
                    <a:pt x="16486" y="14338"/>
                  </a:cubicBezTo>
                  <a:cubicBezTo>
                    <a:pt x="17082" y="13230"/>
                    <a:pt x="17509" y="11799"/>
                    <a:pt x="17507" y="9931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Freeform 24">
              <a:extLst>
                <a:ext uri="{FF2B5EF4-FFF2-40B4-BE49-F238E27FC236}">
                  <a16:creationId xmlns:a16="http://schemas.microsoft.com/office/drawing/2014/main" xmlns="" id="{D443BDA7-042E-4724-9F03-563E17A804B0}"/>
                </a:ext>
              </a:extLst>
            </p:cNvPr>
            <p:cNvSpPr/>
            <p:nvPr/>
          </p:nvSpPr>
          <p:spPr bwMode="auto">
            <a:xfrm>
              <a:off x="9378674" y="4873541"/>
              <a:ext cx="925122" cy="252112"/>
            </a:xfrm>
            <a:custGeom>
              <a:avLst/>
              <a:gdLst>
                <a:gd name="T0" fmla="*/ 5785 w 6697"/>
                <a:gd name="T1" fmla="*/ 0 h 1826"/>
                <a:gd name="T2" fmla="*/ 914 w 6697"/>
                <a:gd name="T3" fmla="*/ 0 h 1826"/>
                <a:gd name="T4" fmla="*/ 0 w 6697"/>
                <a:gd name="T5" fmla="*/ 914 h 1826"/>
                <a:gd name="T6" fmla="*/ 914 w 6697"/>
                <a:gd name="T7" fmla="*/ 1826 h 1826"/>
                <a:gd name="T8" fmla="*/ 5785 w 6697"/>
                <a:gd name="T9" fmla="*/ 1826 h 1826"/>
                <a:gd name="T10" fmla="*/ 6697 w 6697"/>
                <a:gd name="T11" fmla="*/ 914 h 1826"/>
                <a:gd name="T12" fmla="*/ 5785 w 6697"/>
                <a:gd name="T13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6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4"/>
                  </a:cubicBezTo>
                  <a:cubicBezTo>
                    <a:pt x="0" y="1416"/>
                    <a:pt x="410" y="1826"/>
                    <a:pt x="914" y="1826"/>
                  </a:cubicBezTo>
                  <a:lnTo>
                    <a:pt x="5785" y="1826"/>
                  </a:lnTo>
                  <a:cubicBezTo>
                    <a:pt x="6288" y="1826"/>
                    <a:pt x="6697" y="1416"/>
                    <a:pt x="6697" y="914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xmlns="" id="{A155413F-F266-45F4-AF5A-176B1A1AAD86}"/>
                </a:ext>
              </a:extLst>
            </p:cNvPr>
            <p:cNvSpPr/>
            <p:nvPr/>
          </p:nvSpPr>
          <p:spPr bwMode="auto">
            <a:xfrm>
              <a:off x="9378674" y="5191885"/>
              <a:ext cx="925122" cy="252112"/>
            </a:xfrm>
            <a:custGeom>
              <a:avLst/>
              <a:gdLst>
                <a:gd name="T0" fmla="*/ 5785 w 6697"/>
                <a:gd name="T1" fmla="*/ 0 h 1825"/>
                <a:gd name="T2" fmla="*/ 914 w 6697"/>
                <a:gd name="T3" fmla="*/ 0 h 1825"/>
                <a:gd name="T4" fmla="*/ 0 w 6697"/>
                <a:gd name="T5" fmla="*/ 911 h 1825"/>
                <a:gd name="T6" fmla="*/ 914 w 6697"/>
                <a:gd name="T7" fmla="*/ 1825 h 1825"/>
                <a:gd name="T8" fmla="*/ 5785 w 6697"/>
                <a:gd name="T9" fmla="*/ 1825 h 1825"/>
                <a:gd name="T10" fmla="*/ 6697 w 6697"/>
                <a:gd name="T11" fmla="*/ 911 h 1825"/>
                <a:gd name="T12" fmla="*/ 5785 w 6697"/>
                <a:gd name="T13" fmla="*/ 0 h 1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5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1"/>
                  </a:cubicBezTo>
                  <a:cubicBezTo>
                    <a:pt x="0" y="1416"/>
                    <a:pt x="410" y="1825"/>
                    <a:pt x="914" y="1825"/>
                  </a:cubicBezTo>
                  <a:lnTo>
                    <a:pt x="5785" y="1825"/>
                  </a:lnTo>
                  <a:cubicBezTo>
                    <a:pt x="6288" y="1825"/>
                    <a:pt x="6697" y="1416"/>
                    <a:pt x="6697" y="911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4" name="Freeform 26">
              <a:extLst>
                <a:ext uri="{FF2B5EF4-FFF2-40B4-BE49-F238E27FC236}">
                  <a16:creationId xmlns:a16="http://schemas.microsoft.com/office/drawing/2014/main" xmlns="" id="{A3EA0D89-24D4-49D9-BD3A-8D83B9813B96}"/>
                </a:ext>
              </a:extLst>
            </p:cNvPr>
            <p:cNvSpPr/>
            <p:nvPr/>
          </p:nvSpPr>
          <p:spPr bwMode="auto">
            <a:xfrm>
              <a:off x="9552802" y="5512366"/>
              <a:ext cx="576866" cy="136739"/>
            </a:xfrm>
            <a:custGeom>
              <a:avLst/>
              <a:gdLst>
                <a:gd name="T0" fmla="*/ 2515 w 4174"/>
                <a:gd name="T1" fmla="*/ 0 h 996"/>
                <a:gd name="T2" fmla="*/ 1661 w 4174"/>
                <a:gd name="T3" fmla="*/ 0 h 996"/>
                <a:gd name="T4" fmla="*/ 6 w 4174"/>
                <a:gd name="T5" fmla="*/ 0 h 996"/>
                <a:gd name="T6" fmla="*/ 0 w 4174"/>
                <a:gd name="T7" fmla="*/ 83 h 996"/>
                <a:gd name="T8" fmla="*/ 1493 w 4174"/>
                <a:gd name="T9" fmla="*/ 996 h 996"/>
                <a:gd name="T10" fmla="*/ 1624 w 4174"/>
                <a:gd name="T11" fmla="*/ 996 h 996"/>
                <a:gd name="T12" fmla="*/ 2552 w 4174"/>
                <a:gd name="T13" fmla="*/ 996 h 996"/>
                <a:gd name="T14" fmla="*/ 2683 w 4174"/>
                <a:gd name="T15" fmla="*/ 996 h 996"/>
                <a:gd name="T16" fmla="*/ 4174 w 4174"/>
                <a:gd name="T17" fmla="*/ 83 h 996"/>
                <a:gd name="T18" fmla="*/ 4170 w 4174"/>
                <a:gd name="T19" fmla="*/ 0 h 996"/>
                <a:gd name="T20" fmla="*/ 2515 w 4174"/>
                <a:gd name="T21" fmla="*/ 0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74" h="996">
                  <a:moveTo>
                    <a:pt x="2515" y="0"/>
                  </a:moveTo>
                  <a:lnTo>
                    <a:pt x="1661" y="0"/>
                  </a:lnTo>
                  <a:lnTo>
                    <a:pt x="6" y="0"/>
                  </a:lnTo>
                  <a:cubicBezTo>
                    <a:pt x="5" y="28"/>
                    <a:pt x="0" y="54"/>
                    <a:pt x="0" y="83"/>
                  </a:cubicBezTo>
                  <a:cubicBezTo>
                    <a:pt x="0" y="587"/>
                    <a:pt x="775" y="996"/>
                    <a:pt x="1493" y="996"/>
                  </a:cubicBezTo>
                  <a:lnTo>
                    <a:pt x="1624" y="996"/>
                  </a:lnTo>
                  <a:lnTo>
                    <a:pt x="2552" y="996"/>
                  </a:lnTo>
                  <a:lnTo>
                    <a:pt x="2683" y="996"/>
                  </a:lnTo>
                  <a:cubicBezTo>
                    <a:pt x="3400" y="996"/>
                    <a:pt x="4174" y="587"/>
                    <a:pt x="4174" y="83"/>
                  </a:cubicBezTo>
                  <a:cubicBezTo>
                    <a:pt x="4174" y="54"/>
                    <a:pt x="4170" y="28"/>
                    <a:pt x="4170" y="0"/>
                  </a:cubicBezTo>
                  <a:lnTo>
                    <a:pt x="2515" y="0"/>
                  </a:ln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45" name="矩形 3">
            <a:extLst>
              <a:ext uri="{FF2B5EF4-FFF2-40B4-BE49-F238E27FC236}">
                <a16:creationId xmlns:a16="http://schemas.microsoft.com/office/drawing/2014/main" xmlns="" id="{87032E5D-BB39-427A-B591-22D5B2A5A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53" y="2242428"/>
            <a:ext cx="1163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974715DD-D682-425E-9C5B-6535B112880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9" name="直接连接符 58">
              <a:extLst>
                <a:ext uri="{FF2B5EF4-FFF2-40B4-BE49-F238E27FC236}">
                  <a16:creationId xmlns:a16="http://schemas.microsoft.com/office/drawing/2014/main" xmlns="" id="{6276A576-8653-49D6-AEB7-7AD2CA0E88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A3C54D7A-0522-48CD-8D8E-BC01E70921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61" name="矩形 60">
              <a:extLst>
                <a:ext uri="{FF2B5EF4-FFF2-40B4-BE49-F238E27FC236}">
                  <a16:creationId xmlns:a16="http://schemas.microsoft.com/office/drawing/2014/main" xmlns="" id="{75D391F5-F0F7-412D-BE60-672840CBFBF8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xmlns="" id="{4F43D689-B454-487E-8892-C4383BE8620B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:a16="http://schemas.microsoft.com/office/drawing/2014/main" xmlns="" id="{858C7E83-8507-446E-A9A3-839E29B0B80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0.19514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7" grpId="0"/>
      <p:bldP spid="28" grpId="0"/>
      <p:bldP spid="33" grpId="0"/>
      <p:bldP spid="3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51">
            <a:extLst>
              <a:ext uri="{FF2B5EF4-FFF2-40B4-BE49-F238E27FC236}">
                <a16:creationId xmlns:a16="http://schemas.microsoft.com/office/drawing/2014/main" xmlns="" id="{5E218B4F-3A7C-4737-88A3-1500C205BA96}"/>
              </a:ext>
            </a:extLst>
          </p:cNvPr>
          <p:cNvSpPr txBox="1"/>
          <p:nvPr/>
        </p:nvSpPr>
        <p:spPr>
          <a:xfrm>
            <a:off x="6764170" y="1785691"/>
            <a:ext cx="4568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lnSpc>
                <a:spcPct val="200000"/>
              </a:lnSpc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机遇：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国内钢铁行业产能过剩矛盾一直没有得到解决。国内钢材价格一直在低位徘徊，导致全国钢材价格重新回落到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年的水平。其中，今年国内钢材价格甚至低于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年的水平，并且一直在这个价格徘徊。中钢协统计数据显示，钢铁全行业实现利润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116.8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亿元，行业的利润率是仅为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0.48%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，平均每吨钢利润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元。其中，钢铁生产企业主营业务利润为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58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亿吨，若按主主营业务利润来算，每吨钢创造的效益仅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4.2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</a:t>
            </a:r>
          </a:p>
        </p:txBody>
      </p:sp>
      <p:sp>
        <p:nvSpPr>
          <p:cNvPr id="36" name="矩形 46">
            <a:extLst>
              <a:ext uri="{FF2B5EF4-FFF2-40B4-BE49-F238E27FC236}">
                <a16:creationId xmlns:a16="http://schemas.microsoft.com/office/drawing/2014/main" xmlns="" id="{1BC7F906-E9D4-4C08-826B-AA615F55EA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1933707"/>
            <a:ext cx="6250786" cy="41691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CEDD056C-1F47-43EA-8352-2C075829339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xmlns="" id="{CF85D97D-FC73-4593-94B6-B332AD68BE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xmlns="" id="{966720C6-0F48-4A83-8445-1B83245158A5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xmlns="" id="{423E2E92-C9B7-46BD-BB14-D9D3A1DEE19D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1F311124-CF69-4DAF-9A0B-D268C312D6B9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E2207EEA-678C-456A-9948-65094188A23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64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52">
            <a:extLst>
              <a:ext uri="{FF2B5EF4-FFF2-40B4-BE49-F238E27FC236}">
                <a16:creationId xmlns:a16="http://schemas.microsoft.com/office/drawing/2014/main" xmlns="" id="{4137A46A-8366-4AE4-A699-ADC03FE741AB}"/>
              </a:ext>
            </a:extLst>
          </p:cNvPr>
          <p:cNvSpPr txBox="1"/>
          <p:nvPr/>
        </p:nvSpPr>
        <p:spPr>
          <a:xfrm>
            <a:off x="1994335" y="5241104"/>
            <a:ext cx="7642825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>
              <a:lnSpc>
                <a:spcPct val="130000"/>
              </a:lnSpc>
              <a:defRPr/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挑战</a:t>
            </a: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年，全国制造业将呈现谨慎乐观的发展态势，大企业会比较好，中小企业不是太好。 明年经济下行压力还是比较大。</a:t>
            </a:r>
          </a:p>
        </p:txBody>
      </p:sp>
      <p:sp>
        <p:nvSpPr>
          <p:cNvPr id="122" name="矩形 46">
            <a:extLst>
              <a:ext uri="{FF2B5EF4-FFF2-40B4-BE49-F238E27FC236}">
                <a16:creationId xmlns:a16="http://schemas.microsoft.com/office/drawing/2014/main" xmlns="" id="{CC60D7CA-B49B-4EA3-805A-A8CDFEA9F9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94335" y="2498788"/>
            <a:ext cx="2541985" cy="169545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3" name="矩形 47">
            <a:extLst>
              <a:ext uri="{FF2B5EF4-FFF2-40B4-BE49-F238E27FC236}">
                <a16:creationId xmlns:a16="http://schemas.microsoft.com/office/drawing/2014/main" xmlns="" id="{1B4C9EE4-9E39-499C-BB15-CB5637B311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788" y="2499978"/>
            <a:ext cx="2539603" cy="169426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4" name="矩形 59">
            <a:extLst>
              <a:ext uri="{FF2B5EF4-FFF2-40B4-BE49-F238E27FC236}">
                <a16:creationId xmlns:a16="http://schemas.microsoft.com/office/drawing/2014/main" xmlns="" id="{76D66E29-3D28-4125-AE39-4B8D7EE1B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22638" y="2498788"/>
            <a:ext cx="2541984" cy="1695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25" name="组合 124">
            <a:extLst>
              <a:ext uri="{FF2B5EF4-FFF2-40B4-BE49-F238E27FC236}">
                <a16:creationId xmlns:a16="http://schemas.microsoft.com/office/drawing/2014/main" xmlns="" id="{C60AAB79-18EB-4AFB-A51D-2FB230F29C53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6" name="直接连接符 125">
              <a:extLst>
                <a:ext uri="{FF2B5EF4-FFF2-40B4-BE49-F238E27FC236}">
                  <a16:creationId xmlns:a16="http://schemas.microsoft.com/office/drawing/2014/main" xmlns="" id="{89AB814A-BCC8-43F8-A2F0-6D07E56157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xmlns="" id="{73BE3CA7-520E-43C8-A2D8-C9B96A8C415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8" name="矩形 127">
              <a:extLst>
                <a:ext uri="{FF2B5EF4-FFF2-40B4-BE49-F238E27FC236}">
                  <a16:creationId xmlns:a16="http://schemas.microsoft.com/office/drawing/2014/main" xmlns="" id="{4F2D8289-57C8-4941-B776-CB15ACA86CF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48D4A345-84BE-427A-8CEA-6461A869A953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2FD089D8-DF9B-4BCE-892E-12509967726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1" name="TextBox 50">
            <a:extLst>
              <a:ext uri="{FF2B5EF4-FFF2-40B4-BE49-F238E27FC236}">
                <a16:creationId xmlns:a16="http://schemas.microsoft.com/office/drawing/2014/main" xmlns="" id="{8C03D883-1C67-4117-9998-B47040A97602}"/>
              </a:ext>
            </a:extLst>
          </p:cNvPr>
          <p:cNvSpPr txBox="1"/>
          <p:nvPr/>
        </p:nvSpPr>
        <p:spPr>
          <a:xfrm>
            <a:off x="1994335" y="1593626"/>
            <a:ext cx="4835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年末与年初相比钢材价格下降了约</a:t>
            </a:r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14%</a:t>
            </a:r>
            <a:endParaRPr lang="zh-CN" altLang="en-US" sz="1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 bldLvl="0" animBg="1" autoUpdateAnimBg="0"/>
      <p:bldP spid="123" grpId="0" bldLvl="0" animBg="1" autoUpdateAnimBg="0"/>
      <p:bldP spid="124" grpId="0" bldLvl="0" animBg="1" autoUpdateAnimBg="0"/>
      <p:bldP spid="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>
            <a:extLst>
              <a:ext uri="{FF2B5EF4-FFF2-40B4-BE49-F238E27FC236}">
                <a16:creationId xmlns:a16="http://schemas.microsoft.com/office/drawing/2014/main" xmlns="" id="{05CF3D74-F56B-4FE2-9AEE-2985B3B2F2FD}"/>
              </a:ext>
            </a:extLst>
          </p:cNvPr>
          <p:cNvGrpSpPr/>
          <p:nvPr/>
        </p:nvGrpSpPr>
        <p:grpSpPr>
          <a:xfrm>
            <a:off x="955560" y="631406"/>
            <a:ext cx="9792765" cy="5411678"/>
            <a:chOff x="635480" y="981075"/>
            <a:chExt cx="9792765" cy="5411678"/>
          </a:xfrm>
        </p:grpSpPr>
        <p:sp>
          <p:nvSpPr>
            <p:cNvPr id="92" name="Oval 3">
              <a:extLst>
                <a:ext uri="{FF2B5EF4-FFF2-40B4-BE49-F238E27FC236}">
                  <a16:creationId xmlns:a16="http://schemas.microsoft.com/office/drawing/2014/main" xmlns="" id="{93BC5FC4-2990-4769-BE4D-1049E497F5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5883063" y="2170191"/>
              <a:ext cx="3825729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3" name="Oval 4">
              <a:extLst>
                <a:ext uri="{FF2B5EF4-FFF2-40B4-BE49-F238E27FC236}">
                  <a16:creationId xmlns:a16="http://schemas.microsoft.com/office/drawing/2014/main" xmlns="" id="{55EA4004-9157-4D2A-BB6C-5A197BBB1B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1790185" y="2144878"/>
              <a:ext cx="3825728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4" name="Rectangle 10">
              <a:extLst>
                <a:ext uri="{FF2B5EF4-FFF2-40B4-BE49-F238E27FC236}">
                  <a16:creationId xmlns:a16="http://schemas.microsoft.com/office/drawing/2014/main" xmlns="" id="{09372DD6-97C4-475A-A8D1-2DB85D943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2313" y="981075"/>
              <a:ext cx="2201862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Wingdings" panose="05000000000000000000" pitchFamily="2" charset="2"/>
                <a:buChar char="Ø"/>
              </a:pPr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:a16="http://schemas.microsoft.com/office/drawing/2014/main" xmlns="" id="{24B1D3C7-5194-43EE-8627-4CABCCDBD679}"/>
                </a:ext>
              </a:extLst>
            </p:cNvPr>
            <p:cNvGrpSpPr/>
            <p:nvPr/>
          </p:nvGrpSpPr>
          <p:grpSpPr>
            <a:xfrm>
              <a:off x="635480" y="1369141"/>
              <a:ext cx="9792765" cy="5023612"/>
              <a:chOff x="1847851" y="1196976"/>
              <a:chExt cx="8064499" cy="4137025"/>
            </a:xfrm>
          </p:grpSpPr>
          <p:sp>
            <p:nvSpPr>
              <p:cNvPr id="96" name="Line 5">
                <a:extLst>
                  <a:ext uri="{FF2B5EF4-FFF2-40B4-BE49-F238E27FC236}">
                    <a16:creationId xmlns:a16="http://schemas.microsoft.com/office/drawing/2014/main" xmlns="" id="{1EA5DA79-A684-45EE-89D2-461B6C550D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5363" y="3482975"/>
                <a:ext cx="1712912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Line 6">
                <a:extLst>
                  <a:ext uri="{FF2B5EF4-FFF2-40B4-BE49-F238E27FC236}">
                    <a16:creationId xmlns:a16="http://schemas.microsoft.com/office/drawing/2014/main" xmlns="" id="{48B923E4-7474-4A30-B0F8-74A92ED49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858001" y="3482975"/>
                <a:ext cx="1712913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Rectangle 7">
                <a:extLst>
                  <a:ext uri="{FF2B5EF4-FFF2-40B4-BE49-F238E27FC236}">
                    <a16:creationId xmlns:a16="http://schemas.microsoft.com/office/drawing/2014/main" xmlns="" id="{77886E2C-6076-4148-96A5-F9BB96606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3363" y="3597550"/>
                <a:ext cx="2303463" cy="1223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大宗物资每批议价，其余固定采购物资根据市场形势，不定期回顾价格</a:t>
                </a:r>
              </a:p>
            </p:txBody>
          </p:sp>
          <p:sp>
            <p:nvSpPr>
              <p:cNvPr id="99" name="Rectangle 8">
                <a:extLst>
                  <a:ext uri="{FF2B5EF4-FFF2-40B4-BE49-F238E27FC236}">
                    <a16:creationId xmlns:a16="http://schemas.microsoft.com/office/drawing/2014/main" xmlns="" id="{9526A231-FCFA-4AEC-B3CD-08E8AE18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823" y="2208213"/>
                <a:ext cx="2376487" cy="113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圆钢、板材等大宗物资采购，每批填写询价单，常规物资建立两家或以上比价制度</a:t>
                </a: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:a16="http://schemas.microsoft.com/office/drawing/2014/main" xmlns="" id="{CDF030DE-9DB3-41B7-9B03-BAF8689D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27801" y="2060575"/>
                <a:ext cx="2201863" cy="1277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:a16="http://schemas.microsoft.com/office/drawing/2014/main" xmlns="" id="{367A6D4D-1D36-491D-8C0B-3C9ECC835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3573464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Oval 11">
                <a:extLst>
                  <a:ext uri="{FF2B5EF4-FFF2-40B4-BE49-F238E27FC236}">
                    <a16:creationId xmlns:a16="http://schemas.microsoft.com/office/drawing/2014/main" xmlns="" id="{D14EE694-2CE3-4251-B135-1C45B10DC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1513" y="5037139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Oval 12">
                <a:extLst>
                  <a:ext uri="{FF2B5EF4-FFF2-40B4-BE49-F238E27FC236}">
                    <a16:creationId xmlns:a16="http://schemas.microsoft.com/office/drawing/2014/main" xmlns="" id="{787AC09F-6D4C-417F-81FF-AE0C41C55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900" y="5084764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04" name="Group 14">
                <a:extLst>
                  <a:ext uri="{FF2B5EF4-FFF2-40B4-BE49-F238E27FC236}">
                    <a16:creationId xmlns:a16="http://schemas.microsoft.com/office/drawing/2014/main" xmlns="" id="{78E9AB0D-BBC0-4888-B81E-EF67368F4F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1875" y="2879725"/>
                <a:ext cx="1201738" cy="1125538"/>
                <a:chOff x="0" y="0"/>
                <a:chExt cx="1042" cy="1019"/>
              </a:xfrm>
            </p:grpSpPr>
            <p:pic>
              <p:nvPicPr>
                <p:cNvPr id="117" name="Picture 15" descr="circuler_1">
                  <a:extLst>
                    <a:ext uri="{FF2B5EF4-FFF2-40B4-BE49-F238E27FC236}">
                      <a16:creationId xmlns:a16="http://schemas.microsoft.com/office/drawing/2014/main" xmlns="" id="{96B4DA90-CC91-45B2-B182-B0CC0A9EFE7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8" name="Oval 16">
                  <a:extLst>
                    <a:ext uri="{FF2B5EF4-FFF2-40B4-BE49-F238E27FC236}">
                      <a16:creationId xmlns:a16="http://schemas.microsoft.com/office/drawing/2014/main" xmlns="" id="{DB314EF1-B55B-41B9-A169-5B578DA34A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5" name="Rectangle 18">
                <a:extLst>
                  <a:ext uri="{FF2B5EF4-FFF2-40B4-BE49-F238E27FC236}">
                    <a16:creationId xmlns:a16="http://schemas.microsoft.com/office/drawing/2014/main" xmlns="" id="{316CD62B-7C24-4754-BA32-1CF7BB8723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19339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比价</a:t>
                </a:r>
              </a:p>
            </p:txBody>
          </p:sp>
          <p:grpSp>
            <p:nvGrpSpPr>
              <p:cNvPr id="106" name="Group 20">
                <a:extLst>
                  <a:ext uri="{FF2B5EF4-FFF2-40B4-BE49-F238E27FC236}">
                    <a16:creationId xmlns:a16="http://schemas.microsoft.com/office/drawing/2014/main" xmlns="" id="{DF9CE854-BFBE-4F92-8720-023F7BCFB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88388" y="2852738"/>
                <a:ext cx="1223962" cy="1223962"/>
                <a:chOff x="0" y="0"/>
                <a:chExt cx="1042" cy="1019"/>
              </a:xfrm>
            </p:grpSpPr>
            <p:pic>
              <p:nvPicPr>
                <p:cNvPr id="115" name="Picture 21" descr="circuler_1">
                  <a:extLst>
                    <a:ext uri="{FF2B5EF4-FFF2-40B4-BE49-F238E27FC236}">
                      <a16:creationId xmlns:a16="http://schemas.microsoft.com/office/drawing/2014/main" xmlns="" id="{A2674FDE-4E71-454D-A834-51FE54C2738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6" name="Oval 22">
                  <a:extLst>
                    <a:ext uri="{FF2B5EF4-FFF2-40B4-BE49-F238E27FC236}">
                      <a16:creationId xmlns:a16="http://schemas.microsoft.com/office/drawing/2014/main" xmlns="" id="{9C871B96-9EC9-4952-B375-0AC925F49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 dirty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7" name="Rectangle 24">
                <a:extLst>
                  <a:ext uri="{FF2B5EF4-FFF2-40B4-BE49-F238E27FC236}">
                    <a16:creationId xmlns:a16="http://schemas.microsoft.com/office/drawing/2014/main" xmlns="" id="{440D4DC1-3B56-4227-8468-1FD579B72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4414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   </a:t>
                </a:r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定价</a:t>
                </a:r>
              </a:p>
            </p:txBody>
          </p:sp>
          <p:grpSp>
            <p:nvGrpSpPr>
              <p:cNvPr id="108" name="Group 26">
                <a:extLst>
                  <a:ext uri="{FF2B5EF4-FFF2-40B4-BE49-F238E27FC236}">
                    <a16:creationId xmlns:a16="http://schemas.microsoft.com/office/drawing/2014/main" xmlns="" id="{6404284D-E3D3-4479-B2A7-84B7618A16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72101" y="2762251"/>
                <a:ext cx="1444625" cy="1412875"/>
                <a:chOff x="0" y="0"/>
                <a:chExt cx="1042" cy="1019"/>
              </a:xfrm>
            </p:grpSpPr>
            <p:pic>
              <p:nvPicPr>
                <p:cNvPr id="113" name="Picture 27" descr="circuler_1">
                  <a:extLst>
                    <a:ext uri="{FF2B5EF4-FFF2-40B4-BE49-F238E27FC236}">
                      <a16:creationId xmlns:a16="http://schemas.microsoft.com/office/drawing/2014/main" xmlns="" id="{E5E830C1-A513-4D44-918A-C71AF540D12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Oval 28">
                  <a:extLst>
                    <a:ext uri="{FF2B5EF4-FFF2-40B4-BE49-F238E27FC236}">
                      <a16:creationId xmlns:a16="http://schemas.microsoft.com/office/drawing/2014/main" xmlns="" id="{1AC75ABB-3D50-4D4C-8F0E-F4607326BF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9" name="Rectangle 30">
                <a:extLst>
                  <a:ext uri="{FF2B5EF4-FFF2-40B4-BE49-F238E27FC236}">
                    <a16:creationId xmlns:a16="http://schemas.microsoft.com/office/drawing/2014/main" xmlns="" id="{9DE03091-F0D9-4FE6-A5D6-2AFF433FC8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1326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议价</a:t>
                </a:r>
              </a:p>
            </p:txBody>
          </p:sp>
          <p:sp>
            <p:nvSpPr>
              <p:cNvPr id="110" name="Text Box 34">
                <a:extLst>
                  <a:ext uri="{FF2B5EF4-FFF2-40B4-BE49-F238E27FC236}">
                    <a16:creationId xmlns:a16="http://schemas.microsoft.com/office/drawing/2014/main" xmlns="" id="{B5CD1429-0119-4C8B-8019-11188F048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47851" y="1196976"/>
                <a:ext cx="3743325" cy="3041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314865"/>
                    </a:solidFill>
                    <a:latin typeface="Arial"/>
                    <a:ea typeface="微软雅黑"/>
                    <a:sym typeface="Arial"/>
                  </a:rPr>
                  <a:t>完善采购成本价监督机制</a:t>
                </a:r>
              </a:p>
            </p:txBody>
          </p:sp>
          <p:sp>
            <p:nvSpPr>
              <p:cNvPr id="111" name="Rectangle 8">
                <a:extLst>
                  <a:ext uri="{FF2B5EF4-FFF2-40B4-BE49-F238E27FC236}">
                    <a16:creationId xmlns:a16="http://schemas.microsoft.com/office/drawing/2014/main" xmlns="" id="{032E6AD8-64BB-477B-85C1-B2DA1391FE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2176" y="3860800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与“我的钢铁”网常年建立会员关系，每天收到市场价格调整信息</a:t>
                </a:r>
              </a:p>
            </p:txBody>
          </p:sp>
          <p:sp>
            <p:nvSpPr>
              <p:cNvPr id="112" name="Rectangle 8">
                <a:extLst>
                  <a:ext uri="{FF2B5EF4-FFF2-40B4-BE49-F238E27FC236}">
                    <a16:creationId xmlns:a16="http://schemas.microsoft.com/office/drawing/2014/main" xmlns="" id="{C9601318-F565-4733-974A-0E2B89D26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22764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采购员初次议价，采购负责人、财务成本共同审批价格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:a16="http://schemas.microsoft.com/office/drawing/2014/main" xmlns="" id="{895331FA-892F-4E8D-836E-7233557AE85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0" name="直接连接符 119">
              <a:extLst>
                <a:ext uri="{FF2B5EF4-FFF2-40B4-BE49-F238E27FC236}">
                  <a16:creationId xmlns:a16="http://schemas.microsoft.com/office/drawing/2014/main" xmlns="" id="{3CF56402-9EE1-48C2-B84D-66A9A6D591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文本框 120">
              <a:extLst>
                <a:ext uri="{FF2B5EF4-FFF2-40B4-BE49-F238E27FC236}">
                  <a16:creationId xmlns:a16="http://schemas.microsoft.com/office/drawing/2014/main" xmlns="" id="{0F4BF20F-32BC-47C0-A72F-9062E5A596F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xmlns="" id="{E365A983-A60A-41CA-A6B7-F9E5445D9A1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矩形 122">
              <a:extLst>
                <a:ext uri="{FF2B5EF4-FFF2-40B4-BE49-F238E27FC236}">
                  <a16:creationId xmlns:a16="http://schemas.microsoft.com/office/drawing/2014/main" xmlns="" id="{E9E322F1-844A-4841-ADBB-DF5708BDE4A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xmlns="" id="{309EC954-2B69-4E41-A9FF-BBD675DB7D5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03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068748" y="2643919"/>
            <a:ext cx="7587283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95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>
            <a:extLst>
              <a:ext uri="{FF2B5EF4-FFF2-40B4-BE49-F238E27FC236}">
                <a16:creationId xmlns:a16="http://schemas.microsoft.com/office/drawing/2014/main" xmlns="" id="{10D22155-8726-4D46-8648-190B643646DB}"/>
              </a:ext>
            </a:extLst>
          </p:cNvPr>
          <p:cNvGrpSpPr/>
          <p:nvPr/>
        </p:nvGrpSpPr>
        <p:grpSpPr>
          <a:xfrm>
            <a:off x="7070443" y="1682505"/>
            <a:ext cx="454047" cy="520682"/>
            <a:chOff x="7102527" y="1473958"/>
            <a:chExt cx="454047" cy="520682"/>
          </a:xfrm>
        </p:grpSpPr>
        <p:sp>
          <p:nvSpPr>
            <p:cNvPr id="52" name="Freeform 74">
              <a:extLst>
                <a:ext uri="{FF2B5EF4-FFF2-40B4-BE49-F238E27FC236}">
                  <a16:creationId xmlns:a16="http://schemas.microsoft.com/office/drawing/2014/main" xmlns="" id="{0AF3C7A1-325A-4933-9823-5EC37E9BD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527" y="1473958"/>
              <a:ext cx="454047" cy="520682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:a16="http://schemas.microsoft.com/office/drawing/2014/main" xmlns="" id="{F7B55E79-D971-49D0-97CE-A53BA3F85E16}"/>
                </a:ext>
              </a:extLst>
            </p:cNvPr>
            <p:cNvGrpSpPr/>
            <p:nvPr/>
          </p:nvGrpSpPr>
          <p:grpSpPr>
            <a:xfrm>
              <a:off x="7186208" y="1591731"/>
              <a:ext cx="283586" cy="252593"/>
              <a:chOff x="10034270" y="674688"/>
              <a:chExt cx="290513" cy="258763"/>
            </a:xfrm>
          </p:grpSpPr>
          <p:sp>
            <p:nvSpPr>
              <p:cNvPr id="54" name="Freeform 75">
                <a:extLst>
                  <a:ext uri="{FF2B5EF4-FFF2-40B4-BE49-F238E27FC236}">
                    <a16:creationId xmlns:a16="http://schemas.microsoft.com/office/drawing/2014/main" xmlns="" id="{6F3124CF-1191-48F7-B3AF-08CF2BFC7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55" name="Freeform 76">
                <a:extLst>
                  <a:ext uri="{FF2B5EF4-FFF2-40B4-BE49-F238E27FC236}">
                    <a16:creationId xmlns:a16="http://schemas.microsoft.com/office/drawing/2014/main" xmlns="" id="{E441F17F-574B-4D83-BDBD-D19C70D8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xmlns="" id="{03CEFCF6-6AC1-4A9B-80B8-E513D82F8D10}"/>
              </a:ext>
            </a:extLst>
          </p:cNvPr>
          <p:cNvGrpSpPr/>
          <p:nvPr/>
        </p:nvGrpSpPr>
        <p:grpSpPr>
          <a:xfrm>
            <a:off x="8252967" y="3762695"/>
            <a:ext cx="455596" cy="520682"/>
            <a:chOff x="8349219" y="3669814"/>
            <a:chExt cx="455596" cy="520682"/>
          </a:xfrm>
        </p:grpSpPr>
        <p:sp>
          <p:nvSpPr>
            <p:cNvPr id="57" name="Freeform 77">
              <a:extLst>
                <a:ext uri="{FF2B5EF4-FFF2-40B4-BE49-F238E27FC236}">
                  <a16:creationId xmlns:a16="http://schemas.microsoft.com/office/drawing/2014/main" xmlns="" id="{0ED6B682-06B9-41AD-A545-8048DB207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9219" y="3669814"/>
              <a:ext cx="455596" cy="520682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xmlns="" id="{8EB4003D-64D2-4148-A65D-55A4BEE4014E}"/>
                </a:ext>
              </a:extLst>
            </p:cNvPr>
            <p:cNvGrpSpPr/>
            <p:nvPr/>
          </p:nvGrpSpPr>
          <p:grpSpPr>
            <a:xfrm>
              <a:off x="8415854" y="3793786"/>
              <a:ext cx="308379" cy="322327"/>
              <a:chOff x="9734233" y="5894388"/>
              <a:chExt cx="315912" cy="330200"/>
            </a:xfrm>
          </p:grpSpPr>
          <p:sp>
            <p:nvSpPr>
              <p:cNvPr id="59" name="Freeform 78">
                <a:extLst>
                  <a:ext uri="{FF2B5EF4-FFF2-40B4-BE49-F238E27FC236}">
                    <a16:creationId xmlns:a16="http://schemas.microsoft.com/office/drawing/2014/main" xmlns="" id="{40FF93FE-C244-42E9-B71E-441F84352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0" name="Freeform 79">
                <a:extLst>
                  <a:ext uri="{FF2B5EF4-FFF2-40B4-BE49-F238E27FC236}">
                    <a16:creationId xmlns:a16="http://schemas.microsoft.com/office/drawing/2014/main" xmlns="" id="{5DAB1201-CC9C-461A-AC01-69B2B7DC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1" name="Freeform 80">
                <a:extLst>
                  <a:ext uri="{FF2B5EF4-FFF2-40B4-BE49-F238E27FC236}">
                    <a16:creationId xmlns:a16="http://schemas.microsoft.com/office/drawing/2014/main" xmlns="" id="{4A42E28C-04EB-412D-A59C-05AB4CABF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7C8F86CE-4BB8-43A8-8418-6B093F11E726}"/>
              </a:ext>
            </a:extLst>
          </p:cNvPr>
          <p:cNvGrpSpPr/>
          <p:nvPr/>
        </p:nvGrpSpPr>
        <p:grpSpPr>
          <a:xfrm>
            <a:off x="3529652" y="3762695"/>
            <a:ext cx="455596" cy="520682"/>
            <a:chOff x="3401316" y="3669814"/>
            <a:chExt cx="455596" cy="520682"/>
          </a:xfrm>
        </p:grpSpPr>
        <p:sp>
          <p:nvSpPr>
            <p:cNvPr id="63" name="Freeform 81">
              <a:extLst>
                <a:ext uri="{FF2B5EF4-FFF2-40B4-BE49-F238E27FC236}">
                  <a16:creationId xmlns:a16="http://schemas.microsoft.com/office/drawing/2014/main" xmlns="" id="{F791C491-34A3-428E-B019-D9026E10C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316" y="3669814"/>
              <a:ext cx="455596" cy="520682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xmlns="" id="{1B4FB720-53AE-4103-A7FC-F23E9BC5EF3F}"/>
                </a:ext>
              </a:extLst>
            </p:cNvPr>
            <p:cNvGrpSpPr/>
            <p:nvPr/>
          </p:nvGrpSpPr>
          <p:grpSpPr>
            <a:xfrm>
              <a:off x="3489646" y="3841824"/>
              <a:ext cx="278937" cy="172011"/>
              <a:chOff x="6213158" y="2928938"/>
              <a:chExt cx="285750" cy="176213"/>
            </a:xfrm>
          </p:grpSpPr>
          <p:sp>
            <p:nvSpPr>
              <p:cNvPr id="65" name="Freeform 82">
                <a:extLst>
                  <a:ext uri="{FF2B5EF4-FFF2-40B4-BE49-F238E27FC236}">
                    <a16:creationId xmlns:a16="http://schemas.microsoft.com/office/drawing/2014/main" xmlns="" id="{027277C7-E385-44DE-92BC-99D6DBBB2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6" name="Freeform 83">
                <a:extLst>
                  <a:ext uri="{FF2B5EF4-FFF2-40B4-BE49-F238E27FC236}">
                    <a16:creationId xmlns:a16="http://schemas.microsoft.com/office/drawing/2014/main" xmlns="" id="{3C6F362A-EAB5-414A-AC29-C14F4C47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06359F4F-0495-4075-B275-0E608A70E145}"/>
              </a:ext>
            </a:extLst>
          </p:cNvPr>
          <p:cNvGrpSpPr>
            <a:grpSpLocks noChangeAspect="1"/>
          </p:cNvGrpSpPr>
          <p:nvPr/>
        </p:nvGrpSpPr>
        <p:grpSpPr>
          <a:xfrm>
            <a:off x="3837344" y="3853779"/>
            <a:ext cx="2262782" cy="2624342"/>
            <a:chOff x="3676095" y="3699587"/>
            <a:chExt cx="2431224" cy="2819699"/>
          </a:xfrm>
        </p:grpSpPr>
        <p:sp>
          <p:nvSpPr>
            <p:cNvPr id="68" name="六边形 67">
              <a:extLst>
                <a:ext uri="{FF2B5EF4-FFF2-40B4-BE49-F238E27FC236}">
                  <a16:creationId xmlns:a16="http://schemas.microsoft.com/office/drawing/2014/main" xmlns="" id="{AB7C3276-2911-444F-AFA5-3BC25F6AEB6B}"/>
                </a:ext>
              </a:extLst>
            </p:cNvPr>
            <p:cNvSpPr/>
            <p:nvPr/>
          </p:nvSpPr>
          <p:spPr>
            <a:xfrm rot="16200000">
              <a:off x="3482082" y="3894049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69" name="任意多边形 45">
              <a:extLst>
                <a:ext uri="{FF2B5EF4-FFF2-40B4-BE49-F238E27FC236}">
                  <a16:creationId xmlns:a16="http://schemas.microsoft.com/office/drawing/2014/main" xmlns="" id="{32365F9B-C25D-4DCC-A0E6-85B035142CB3}"/>
                </a:ext>
              </a:extLst>
            </p:cNvPr>
            <p:cNvSpPr/>
            <p:nvPr/>
          </p:nvSpPr>
          <p:spPr>
            <a:xfrm rot="16200000">
              <a:off x="4587151" y="2788531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71B1FA29-A52C-44C4-91C3-C04C547C8DA1}"/>
              </a:ext>
            </a:extLst>
          </p:cNvPr>
          <p:cNvGrpSpPr>
            <a:grpSpLocks noChangeAspect="1"/>
          </p:cNvGrpSpPr>
          <p:nvPr/>
        </p:nvGrpSpPr>
        <p:grpSpPr>
          <a:xfrm>
            <a:off x="6156275" y="3853777"/>
            <a:ext cx="2262365" cy="2624343"/>
            <a:chOff x="6107319" y="3699586"/>
            <a:chExt cx="2430775" cy="281969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六边形 70">
              <a:extLst>
                <a:ext uri="{FF2B5EF4-FFF2-40B4-BE49-F238E27FC236}">
                  <a16:creationId xmlns:a16="http://schemas.microsoft.com/office/drawing/2014/main" xmlns="" id="{1F3AB09F-17EF-4912-B157-79366B02B605}"/>
                </a:ext>
              </a:extLst>
            </p:cNvPr>
            <p:cNvSpPr/>
            <p:nvPr/>
          </p:nvSpPr>
          <p:spPr>
            <a:xfrm rot="16200000">
              <a:off x="5912857" y="3894048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2" name="任意多边形 48">
              <a:extLst>
                <a:ext uri="{FF2B5EF4-FFF2-40B4-BE49-F238E27FC236}">
                  <a16:creationId xmlns:a16="http://schemas.microsoft.com/office/drawing/2014/main" xmlns="" id="{E61C2E93-F7D5-45E8-BC52-7A4CB4340A6C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018377" y="2788530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BF601B4C-74D7-4798-AAE1-79A0BD7C783E}"/>
              </a:ext>
            </a:extLst>
          </p:cNvPr>
          <p:cNvGrpSpPr>
            <a:grpSpLocks noChangeAspect="1"/>
          </p:cNvGrpSpPr>
          <p:nvPr/>
        </p:nvGrpSpPr>
        <p:grpSpPr>
          <a:xfrm>
            <a:off x="4989013" y="1764558"/>
            <a:ext cx="2262365" cy="2624343"/>
            <a:chOff x="4891931" y="1494701"/>
            <a:chExt cx="2430775" cy="2819699"/>
          </a:xfrm>
        </p:grpSpPr>
        <p:sp>
          <p:nvSpPr>
            <p:cNvPr id="74" name="六边形 73">
              <a:extLst>
                <a:ext uri="{FF2B5EF4-FFF2-40B4-BE49-F238E27FC236}">
                  <a16:creationId xmlns:a16="http://schemas.microsoft.com/office/drawing/2014/main" xmlns="" id="{6F4BF546-39C6-4C80-A3EF-84B6377EBD06}"/>
                </a:ext>
              </a:extLst>
            </p:cNvPr>
            <p:cNvSpPr/>
            <p:nvPr/>
          </p:nvSpPr>
          <p:spPr>
            <a:xfrm rot="16200000">
              <a:off x="4697469" y="1689163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5" name="任意多边形 51">
              <a:extLst>
                <a:ext uri="{FF2B5EF4-FFF2-40B4-BE49-F238E27FC236}">
                  <a16:creationId xmlns:a16="http://schemas.microsoft.com/office/drawing/2014/main" xmlns="" id="{D2833816-E4C7-4586-8688-751B29AB48E5}"/>
                </a:ext>
              </a:extLst>
            </p:cNvPr>
            <p:cNvSpPr>
              <a:spLocks noChangeAspect="1"/>
            </p:cNvSpPr>
            <p:nvPr/>
          </p:nvSpPr>
          <p:spPr>
            <a:xfrm rot="5400000" flipV="1">
              <a:off x="5802989" y="2794683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49804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76" name="文本框 23">
            <a:extLst>
              <a:ext uri="{FF2B5EF4-FFF2-40B4-BE49-F238E27FC236}">
                <a16:creationId xmlns:a16="http://schemas.microsoft.com/office/drawing/2014/main" xmlns="" id="{E205185A-27A2-41BF-BD1D-274515612CFC}"/>
              </a:ext>
            </a:extLst>
          </p:cNvPr>
          <p:cNvSpPr txBox="1"/>
          <p:nvPr/>
        </p:nvSpPr>
        <p:spPr>
          <a:xfrm>
            <a:off x="5632175" y="254052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7" name="文本框 25">
            <a:extLst>
              <a:ext uri="{FF2B5EF4-FFF2-40B4-BE49-F238E27FC236}">
                <a16:creationId xmlns:a16="http://schemas.microsoft.com/office/drawing/2014/main" xmlns="" id="{9671E830-3A77-4075-9499-C8D2C1FC1953}"/>
              </a:ext>
            </a:extLst>
          </p:cNvPr>
          <p:cNvSpPr txBox="1"/>
          <p:nvPr/>
        </p:nvSpPr>
        <p:spPr>
          <a:xfrm>
            <a:off x="4450444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8" name="文本框 24">
            <a:extLst>
              <a:ext uri="{FF2B5EF4-FFF2-40B4-BE49-F238E27FC236}">
                <a16:creationId xmlns:a16="http://schemas.microsoft.com/office/drawing/2014/main" xmlns="" id="{A6BB0796-3C0A-4BAF-86E1-6C5D3672EA76}"/>
              </a:ext>
            </a:extLst>
          </p:cNvPr>
          <p:cNvSpPr txBox="1"/>
          <p:nvPr/>
        </p:nvSpPr>
        <p:spPr>
          <a:xfrm>
            <a:off x="6740331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9" name="文本框 28">
            <a:extLst>
              <a:ext uri="{FF2B5EF4-FFF2-40B4-BE49-F238E27FC236}">
                <a16:creationId xmlns:a16="http://schemas.microsoft.com/office/drawing/2014/main" xmlns="" id="{B3E114C5-0F0A-4B08-A266-4E1366DA54E4}"/>
              </a:ext>
            </a:extLst>
          </p:cNvPr>
          <p:cNvSpPr txBox="1"/>
          <p:nvPr/>
        </p:nvSpPr>
        <p:spPr>
          <a:xfrm>
            <a:off x="8858878" y="3747733"/>
            <a:ext cx="232101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对供应商的管理主要体现为事中以及事后管理。目前采购部对于新供应商的开发能力尚欠缺，过多被采购事务性工作缠身 </a:t>
            </a:r>
          </a:p>
        </p:txBody>
      </p:sp>
      <p:sp>
        <p:nvSpPr>
          <p:cNvPr id="81" name="文本框 34">
            <a:extLst>
              <a:ext uri="{FF2B5EF4-FFF2-40B4-BE49-F238E27FC236}">
                <a16:creationId xmlns:a16="http://schemas.microsoft.com/office/drawing/2014/main" xmlns="" id="{0C025DF2-33BF-4666-A522-B44F2D4999E0}"/>
              </a:ext>
            </a:extLst>
          </p:cNvPr>
          <p:cNvSpPr txBox="1"/>
          <p:nvPr/>
        </p:nvSpPr>
        <p:spPr>
          <a:xfrm>
            <a:off x="1028152" y="3747733"/>
            <a:ext cx="232101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2013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年开发出稳定合作的新的液压机工装夹具供应商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家。供应商管理依旧是本部门最为薄弱的一个环节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3" name="文本框 36">
            <a:extLst>
              <a:ext uri="{FF2B5EF4-FFF2-40B4-BE49-F238E27FC236}">
                <a16:creationId xmlns:a16="http://schemas.microsoft.com/office/drawing/2014/main" xmlns="" id="{19FCFD19-8B15-4188-9C11-451DBFF12410}"/>
              </a:ext>
            </a:extLst>
          </p:cNvPr>
          <p:cNvSpPr txBox="1"/>
          <p:nvPr/>
        </p:nvSpPr>
        <p:spPr>
          <a:xfrm>
            <a:off x="7661811" y="1672599"/>
            <a:ext cx="2321013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目前公司共有长期稳定合作供应商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69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家，全年采购金额满百万的供应商近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 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1ABEDB34-8D7D-4F95-B061-3F80AAFBFA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xmlns="" id="{47AFA606-6701-49F4-A8BE-35A4D8A4D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92997A45-AA42-4E5B-8211-228C466B913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C0ED3065-FF93-46E7-A78C-AF340786F02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:a16="http://schemas.microsoft.com/office/drawing/2014/main" xmlns="" id="{4F33D129-DCE0-421A-968D-70DD06CEAA6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:a16="http://schemas.microsoft.com/office/drawing/2014/main" xmlns="" id="{8B667072-A78C-44AC-80E8-23E10E8E3B9D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xmlns="" id="{694B8396-F214-4729-ADA9-C80E10C658B3}"/>
              </a:ext>
            </a:extLst>
          </p:cNvPr>
          <p:cNvCxnSpPr>
            <a:cxnSpLocks/>
          </p:cNvCxnSpPr>
          <p:nvPr/>
        </p:nvCxnSpPr>
        <p:spPr bwMode="auto">
          <a:xfrm>
            <a:off x="6100951" y="3553303"/>
            <a:ext cx="1" cy="12325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xmlns="" id="{DB045269-8D54-49C3-B95C-AABEF19E5E59}"/>
              </a:ext>
            </a:extLst>
          </p:cNvPr>
          <p:cNvCxnSpPr>
            <a:cxnSpLocks/>
          </p:cNvCxnSpPr>
          <p:nvPr/>
        </p:nvCxnSpPr>
        <p:spPr bwMode="auto">
          <a:xfrm>
            <a:off x="6095578" y="2335019"/>
            <a:ext cx="1" cy="12182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982F03E7-3947-4EDE-BF9E-0C0A67A48FF0}"/>
              </a:ext>
            </a:extLst>
          </p:cNvPr>
          <p:cNvSpPr/>
          <p:nvPr/>
        </p:nvSpPr>
        <p:spPr>
          <a:xfrm>
            <a:off x="1134786" y="1306286"/>
            <a:ext cx="3830562" cy="460077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37422078-122B-4468-9485-9D2DACBC0AE7}"/>
              </a:ext>
            </a:extLst>
          </p:cNvPr>
          <p:cNvSpPr/>
          <p:nvPr/>
        </p:nvSpPr>
        <p:spPr>
          <a:xfrm>
            <a:off x="1074976" y="1223256"/>
            <a:ext cx="3830562" cy="46007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1" name="六边形 60">
            <a:extLst>
              <a:ext uri="{FF2B5EF4-FFF2-40B4-BE49-F238E27FC236}">
                <a16:creationId xmlns:a16="http://schemas.microsoft.com/office/drawing/2014/main" xmlns="" id="{4C3015D1-23A3-4927-93F7-99C0F1DE528D}"/>
              </a:ext>
            </a:extLst>
          </p:cNvPr>
          <p:cNvSpPr/>
          <p:nvPr/>
        </p:nvSpPr>
        <p:spPr bwMode="auto">
          <a:xfrm>
            <a:off x="5736783" y="1841024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algn="ctr"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2" name="TextBox 14">
            <a:extLst>
              <a:ext uri="{FF2B5EF4-FFF2-40B4-BE49-F238E27FC236}">
                <a16:creationId xmlns:a16="http://schemas.microsoft.com/office/drawing/2014/main" xmlns="" id="{933E2678-8973-4DF1-BA3A-6A55D7D7A5D9}"/>
              </a:ext>
            </a:extLst>
          </p:cNvPr>
          <p:cNvSpPr txBox="1"/>
          <p:nvPr/>
        </p:nvSpPr>
        <p:spPr>
          <a:xfrm>
            <a:off x="5899571" y="1956209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3" name="六边形 62">
            <a:extLst>
              <a:ext uri="{FF2B5EF4-FFF2-40B4-BE49-F238E27FC236}">
                <a16:creationId xmlns:a16="http://schemas.microsoft.com/office/drawing/2014/main" xmlns="" id="{959A83E2-23FA-4F64-9C2C-D03F5DE86D08}"/>
              </a:ext>
            </a:extLst>
          </p:cNvPr>
          <p:cNvSpPr/>
          <p:nvPr/>
        </p:nvSpPr>
        <p:spPr bwMode="auto">
          <a:xfrm>
            <a:off x="5736783" y="3039127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4" name="TextBox 16">
            <a:extLst>
              <a:ext uri="{FF2B5EF4-FFF2-40B4-BE49-F238E27FC236}">
                <a16:creationId xmlns:a16="http://schemas.microsoft.com/office/drawing/2014/main" xmlns="" id="{7E223AE7-8B49-4F1A-ADB4-B7DC8B22E82A}"/>
              </a:ext>
            </a:extLst>
          </p:cNvPr>
          <p:cNvSpPr txBox="1"/>
          <p:nvPr/>
        </p:nvSpPr>
        <p:spPr>
          <a:xfrm>
            <a:off x="5898489" y="3154312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5" name="六边形 64">
            <a:extLst>
              <a:ext uri="{FF2B5EF4-FFF2-40B4-BE49-F238E27FC236}">
                <a16:creationId xmlns:a16="http://schemas.microsoft.com/office/drawing/2014/main" xmlns="" id="{80B9223B-EF01-4036-A710-CE1F69004679}"/>
              </a:ext>
            </a:extLst>
          </p:cNvPr>
          <p:cNvSpPr/>
          <p:nvPr/>
        </p:nvSpPr>
        <p:spPr bwMode="auto">
          <a:xfrm>
            <a:off x="5736783" y="4269998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TextBox 18">
            <a:extLst>
              <a:ext uri="{FF2B5EF4-FFF2-40B4-BE49-F238E27FC236}">
                <a16:creationId xmlns:a16="http://schemas.microsoft.com/office/drawing/2014/main" xmlns="" id="{00D0C5EC-417F-4912-865E-F5C6792BAA6D}"/>
              </a:ext>
            </a:extLst>
          </p:cNvPr>
          <p:cNvSpPr txBox="1"/>
          <p:nvPr/>
        </p:nvSpPr>
        <p:spPr>
          <a:xfrm>
            <a:off x="5898489" y="4385183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58000DD2-1460-4567-8D55-65104C601268}"/>
              </a:ext>
            </a:extLst>
          </p:cNvPr>
          <p:cNvSpPr/>
          <p:nvPr/>
        </p:nvSpPr>
        <p:spPr>
          <a:xfrm>
            <a:off x="6893649" y="3021648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0009821D-D595-46A9-9B32-04394103FAD6}"/>
              </a:ext>
            </a:extLst>
          </p:cNvPr>
          <p:cNvSpPr/>
          <p:nvPr/>
        </p:nvSpPr>
        <p:spPr>
          <a:xfrm>
            <a:off x="6893646" y="4463248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BD36973E-B87A-44AD-962B-FA41E2BA7769}"/>
              </a:ext>
            </a:extLst>
          </p:cNvPr>
          <p:cNvSpPr/>
          <p:nvPr/>
        </p:nvSpPr>
        <p:spPr>
          <a:xfrm>
            <a:off x="6893647" y="1853248"/>
            <a:ext cx="2213130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完善准入体系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:a16="http://schemas.microsoft.com/office/drawing/2014/main" xmlns="" id="{4263B0C8-6FC5-4F9E-A0D2-73C60CF90881}"/>
              </a:ext>
            </a:extLst>
          </p:cNvPr>
          <p:cNvSpPr/>
          <p:nvPr/>
        </p:nvSpPr>
        <p:spPr>
          <a:xfrm>
            <a:off x="6893646" y="3348881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E3822588-2E71-4051-82E9-117BD54733D0}"/>
              </a:ext>
            </a:extLst>
          </p:cNvPr>
          <p:cNvSpPr/>
          <p:nvPr/>
        </p:nvSpPr>
        <p:spPr>
          <a:xfrm>
            <a:off x="6893649" y="4150373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75" name="TextBox 32">
            <a:extLst>
              <a:ext uri="{FF2B5EF4-FFF2-40B4-BE49-F238E27FC236}">
                <a16:creationId xmlns:a16="http://schemas.microsoft.com/office/drawing/2014/main" xmlns="" id="{12B08B2D-D7C7-461E-8065-8CB112EDB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643" y="2225099"/>
            <a:ext cx="44650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   健全采购工作规范  规范化开发供应商   严格审批流程</a:t>
            </a:r>
          </a:p>
        </p:txBody>
      </p:sp>
      <p:sp>
        <p:nvSpPr>
          <p:cNvPr id="88" name="Rectangle 49">
            <a:extLst>
              <a:ext uri="{FF2B5EF4-FFF2-40B4-BE49-F238E27FC236}">
                <a16:creationId xmlns:a16="http://schemas.microsoft.com/office/drawing/2014/main" xmlns="" id="{A134E4A3-74D2-4AAC-917C-D676CAC26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6783" y="1148126"/>
            <a:ext cx="3951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供应商管理主要工作：</a:t>
            </a:r>
          </a:p>
        </p:txBody>
      </p:sp>
    </p:spTree>
    <p:extLst>
      <p:ext uri="{BB962C8B-B14F-4D97-AF65-F5344CB8AC3E}">
        <p14:creationId xmlns:p14="http://schemas.microsoft.com/office/powerpoint/2010/main" val="26233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10625 -0.12732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36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10638 0.11898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8078 " pathEditMode="relative" rAng="0" ptsTypes="AA">
                                      <p:cBhvr>
                                        <p:cTn id="34" dur="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-0.28078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2" grpId="0"/>
      <p:bldP spid="63" grpId="0" bldLvl="0" animBg="1"/>
      <p:bldP spid="63" grpId="1" bldLvl="0" animBg="1"/>
      <p:bldP spid="64" grpId="0"/>
      <p:bldP spid="65" grpId="0" bldLvl="0" animBg="1"/>
      <p:bldP spid="65" grpId="1" bldLvl="0" animBg="1"/>
      <p:bldP spid="66" grpId="0"/>
      <p:bldP spid="68" grpId="0"/>
      <p:bldP spid="69" grpId="0"/>
      <p:bldP spid="70" grpId="0"/>
      <p:bldP spid="71" grpId="0"/>
      <p:bldP spid="72" grpId="0"/>
      <p:bldP spid="75" grpId="0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19">
            <a:extLst>
              <a:ext uri="{FF2B5EF4-FFF2-40B4-BE49-F238E27FC236}">
                <a16:creationId xmlns:a16="http://schemas.microsoft.com/office/drawing/2014/main" xmlns="" id="{AC0EBA23-D877-4116-AF2B-783D2C26D192}"/>
              </a:ext>
            </a:extLst>
          </p:cNvPr>
          <p:cNvSpPr>
            <a:spLocks/>
          </p:cNvSpPr>
          <p:nvPr/>
        </p:nvSpPr>
        <p:spPr bwMode="auto">
          <a:xfrm>
            <a:off x="5492729" y="1220554"/>
            <a:ext cx="1800689" cy="1791946"/>
          </a:xfrm>
          <a:custGeom>
            <a:avLst/>
            <a:gdLst>
              <a:gd name="T0" fmla="*/ 103 w 206"/>
              <a:gd name="T1" fmla="*/ 0 h 205"/>
              <a:gd name="T2" fmla="*/ 206 w 206"/>
              <a:gd name="T3" fmla="*/ 103 h 205"/>
              <a:gd name="T4" fmla="*/ 117 w 206"/>
              <a:gd name="T5" fmla="*/ 205 h 205"/>
              <a:gd name="T6" fmla="*/ 17 w 206"/>
              <a:gd name="T7" fmla="*/ 128 h 205"/>
              <a:gd name="T8" fmla="*/ 4 w 206"/>
              <a:gd name="T9" fmla="*/ 129 h 205"/>
              <a:gd name="T10" fmla="*/ 0 w 206"/>
              <a:gd name="T11" fmla="*/ 103 h 205"/>
              <a:gd name="T12" fmla="*/ 103 w 206"/>
              <a:gd name="T1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0"/>
                </a:moveTo>
                <a:cubicBezTo>
                  <a:pt x="160" y="0"/>
                  <a:pt x="206" y="46"/>
                  <a:pt x="206" y="103"/>
                </a:cubicBezTo>
                <a:cubicBezTo>
                  <a:pt x="206" y="155"/>
                  <a:pt x="167" y="198"/>
                  <a:pt x="117" y="205"/>
                </a:cubicBezTo>
                <a:cubicBezTo>
                  <a:pt x="106" y="161"/>
                  <a:pt x="65" y="128"/>
                  <a:pt x="17" y="128"/>
                </a:cubicBezTo>
                <a:cubicBezTo>
                  <a:pt x="13" y="128"/>
                  <a:pt x="8" y="128"/>
                  <a:pt x="4" y="129"/>
                </a:cubicBezTo>
                <a:cubicBezTo>
                  <a:pt x="1" y="120"/>
                  <a:pt x="0" y="112"/>
                  <a:pt x="0" y="103"/>
                </a:cubicBezTo>
                <a:cubicBezTo>
                  <a:pt x="0" y="46"/>
                  <a:pt x="46" y="0"/>
                  <a:pt x="103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4" name="Freeform 20">
            <a:extLst>
              <a:ext uri="{FF2B5EF4-FFF2-40B4-BE49-F238E27FC236}">
                <a16:creationId xmlns:a16="http://schemas.microsoft.com/office/drawing/2014/main" xmlns="" id="{3A799189-1099-4547-B27A-3EAC0CC85F8D}"/>
              </a:ext>
            </a:extLst>
          </p:cNvPr>
          <p:cNvSpPr>
            <a:spLocks/>
          </p:cNvSpPr>
          <p:nvPr/>
        </p:nvSpPr>
        <p:spPr bwMode="auto">
          <a:xfrm>
            <a:off x="4380797" y="2621435"/>
            <a:ext cx="1791948" cy="1791947"/>
          </a:xfrm>
          <a:custGeom>
            <a:avLst/>
            <a:gdLst>
              <a:gd name="T0" fmla="*/ 0 w 205"/>
              <a:gd name="T1" fmla="*/ 103 h 205"/>
              <a:gd name="T2" fmla="*/ 103 w 205"/>
              <a:gd name="T3" fmla="*/ 0 h 205"/>
              <a:gd name="T4" fmla="*/ 205 w 205"/>
              <a:gd name="T5" fmla="*/ 89 h 205"/>
              <a:gd name="T6" fmla="*/ 128 w 205"/>
              <a:gd name="T7" fmla="*/ 188 h 205"/>
              <a:gd name="T8" fmla="*/ 129 w 205"/>
              <a:gd name="T9" fmla="*/ 202 h 205"/>
              <a:gd name="T10" fmla="*/ 103 w 205"/>
              <a:gd name="T11" fmla="*/ 205 h 205"/>
              <a:gd name="T12" fmla="*/ 0 w 205"/>
              <a:gd name="T13" fmla="*/ 103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5">
                <a:moveTo>
                  <a:pt x="0" y="103"/>
                </a:moveTo>
                <a:cubicBezTo>
                  <a:pt x="0" y="46"/>
                  <a:pt x="46" y="0"/>
                  <a:pt x="103" y="0"/>
                </a:cubicBezTo>
                <a:cubicBezTo>
                  <a:pt x="155" y="0"/>
                  <a:pt x="198" y="38"/>
                  <a:pt x="205" y="89"/>
                </a:cubicBezTo>
                <a:cubicBezTo>
                  <a:pt x="161" y="100"/>
                  <a:pt x="128" y="140"/>
                  <a:pt x="128" y="188"/>
                </a:cubicBezTo>
                <a:cubicBezTo>
                  <a:pt x="128" y="193"/>
                  <a:pt x="128" y="198"/>
                  <a:pt x="129" y="202"/>
                </a:cubicBezTo>
                <a:cubicBezTo>
                  <a:pt x="120" y="204"/>
                  <a:pt x="112" y="205"/>
                  <a:pt x="103" y="205"/>
                </a:cubicBezTo>
                <a:cubicBezTo>
                  <a:pt x="46" y="205"/>
                  <a:pt x="0" y="159"/>
                  <a:pt x="0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5" name="Freeform 21">
            <a:extLst>
              <a:ext uri="{FF2B5EF4-FFF2-40B4-BE49-F238E27FC236}">
                <a16:creationId xmlns:a16="http://schemas.microsoft.com/office/drawing/2014/main" xmlns="" id="{9CD14033-6632-42EF-AB31-FE5B211D01CA}"/>
              </a:ext>
            </a:extLst>
          </p:cNvPr>
          <p:cNvSpPr>
            <a:spLocks/>
          </p:cNvSpPr>
          <p:nvPr/>
        </p:nvSpPr>
        <p:spPr bwMode="auto">
          <a:xfrm>
            <a:off x="6817214" y="2538834"/>
            <a:ext cx="1791948" cy="1800688"/>
          </a:xfrm>
          <a:custGeom>
            <a:avLst/>
            <a:gdLst>
              <a:gd name="T0" fmla="*/ 205 w 205"/>
              <a:gd name="T1" fmla="*/ 103 h 206"/>
              <a:gd name="T2" fmla="*/ 102 w 205"/>
              <a:gd name="T3" fmla="*/ 206 h 206"/>
              <a:gd name="T4" fmla="*/ 0 w 205"/>
              <a:gd name="T5" fmla="*/ 117 h 206"/>
              <a:gd name="T6" fmla="*/ 77 w 205"/>
              <a:gd name="T7" fmla="*/ 18 h 206"/>
              <a:gd name="T8" fmla="*/ 76 w 205"/>
              <a:gd name="T9" fmla="*/ 4 h 206"/>
              <a:gd name="T10" fmla="*/ 102 w 205"/>
              <a:gd name="T11" fmla="*/ 0 h 206"/>
              <a:gd name="T12" fmla="*/ 205 w 205"/>
              <a:gd name="T13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6">
                <a:moveTo>
                  <a:pt x="205" y="103"/>
                </a:moveTo>
                <a:cubicBezTo>
                  <a:pt x="205" y="160"/>
                  <a:pt x="159" y="206"/>
                  <a:pt x="102" y="206"/>
                </a:cubicBezTo>
                <a:cubicBezTo>
                  <a:pt x="50" y="206"/>
                  <a:pt x="7" y="167"/>
                  <a:pt x="0" y="117"/>
                </a:cubicBezTo>
                <a:cubicBezTo>
                  <a:pt x="44" y="106"/>
                  <a:pt x="77" y="66"/>
                  <a:pt x="77" y="18"/>
                </a:cubicBezTo>
                <a:cubicBezTo>
                  <a:pt x="77" y="13"/>
                  <a:pt x="77" y="8"/>
                  <a:pt x="76" y="4"/>
                </a:cubicBezTo>
                <a:cubicBezTo>
                  <a:pt x="85" y="2"/>
                  <a:pt x="93" y="0"/>
                  <a:pt x="102" y="0"/>
                </a:cubicBezTo>
                <a:cubicBezTo>
                  <a:pt x="159" y="0"/>
                  <a:pt x="205" y="47"/>
                  <a:pt x="205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6" name="Freeform 22">
            <a:extLst>
              <a:ext uri="{FF2B5EF4-FFF2-40B4-BE49-F238E27FC236}">
                <a16:creationId xmlns:a16="http://schemas.microsoft.com/office/drawing/2014/main" xmlns="" id="{5AC13385-0D8D-4BA5-8C36-C164D3B512AD}"/>
              </a:ext>
            </a:extLst>
          </p:cNvPr>
          <p:cNvSpPr>
            <a:spLocks/>
          </p:cNvSpPr>
          <p:nvPr/>
        </p:nvSpPr>
        <p:spPr bwMode="auto">
          <a:xfrm>
            <a:off x="5561966" y="3908403"/>
            <a:ext cx="1800689" cy="1791946"/>
          </a:xfrm>
          <a:custGeom>
            <a:avLst/>
            <a:gdLst>
              <a:gd name="T0" fmla="*/ 103 w 206"/>
              <a:gd name="T1" fmla="*/ 205 h 205"/>
              <a:gd name="T2" fmla="*/ 0 w 206"/>
              <a:gd name="T3" fmla="*/ 102 h 205"/>
              <a:gd name="T4" fmla="*/ 89 w 206"/>
              <a:gd name="T5" fmla="*/ 0 h 205"/>
              <a:gd name="T6" fmla="*/ 188 w 206"/>
              <a:gd name="T7" fmla="*/ 77 h 205"/>
              <a:gd name="T8" fmla="*/ 202 w 206"/>
              <a:gd name="T9" fmla="*/ 76 h 205"/>
              <a:gd name="T10" fmla="*/ 206 w 206"/>
              <a:gd name="T11" fmla="*/ 102 h 205"/>
              <a:gd name="T12" fmla="*/ 103 w 206"/>
              <a:gd name="T1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205"/>
                </a:moveTo>
                <a:cubicBezTo>
                  <a:pt x="46" y="205"/>
                  <a:pt x="0" y="159"/>
                  <a:pt x="0" y="102"/>
                </a:cubicBezTo>
                <a:cubicBezTo>
                  <a:pt x="0" y="50"/>
                  <a:pt x="39" y="7"/>
                  <a:pt x="89" y="0"/>
                </a:cubicBezTo>
                <a:cubicBezTo>
                  <a:pt x="100" y="44"/>
                  <a:pt x="141" y="77"/>
                  <a:pt x="188" y="77"/>
                </a:cubicBezTo>
                <a:cubicBezTo>
                  <a:pt x="193" y="77"/>
                  <a:pt x="198" y="77"/>
                  <a:pt x="202" y="76"/>
                </a:cubicBezTo>
                <a:cubicBezTo>
                  <a:pt x="204" y="85"/>
                  <a:pt x="206" y="93"/>
                  <a:pt x="206" y="102"/>
                </a:cubicBezTo>
                <a:cubicBezTo>
                  <a:pt x="206" y="159"/>
                  <a:pt x="160" y="205"/>
                  <a:pt x="103" y="205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:a16="http://schemas.microsoft.com/office/drawing/2014/main" xmlns="" id="{1EEB474E-CD57-4183-A13C-6A20F03E5832}"/>
              </a:ext>
            </a:extLst>
          </p:cNvPr>
          <p:cNvSpPr/>
          <p:nvPr/>
        </p:nvSpPr>
        <p:spPr>
          <a:xfrm rot="18525405">
            <a:off x="4979767" y="1621621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6FE0E733-BDA2-4B84-B708-6097FC3DAB76}"/>
              </a:ext>
            </a:extLst>
          </p:cNvPr>
          <p:cNvSpPr/>
          <p:nvPr/>
        </p:nvSpPr>
        <p:spPr>
          <a:xfrm rot="17031267">
            <a:off x="8622004" y="2295140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B9DBDC1F-3FE3-451B-A3A1-B3E097B76674}"/>
              </a:ext>
            </a:extLst>
          </p:cNvPr>
          <p:cNvSpPr/>
          <p:nvPr/>
        </p:nvSpPr>
        <p:spPr>
          <a:xfrm rot="6968439">
            <a:off x="7398683" y="5340922"/>
            <a:ext cx="335976" cy="289635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:a16="http://schemas.microsoft.com/office/drawing/2014/main" xmlns="" id="{815214A7-FAC0-4ACA-BFB9-7ADDF2199292}"/>
              </a:ext>
            </a:extLst>
          </p:cNvPr>
          <p:cNvSpPr/>
          <p:nvPr/>
        </p:nvSpPr>
        <p:spPr>
          <a:xfrm rot="16673854">
            <a:off x="3825781" y="3877261"/>
            <a:ext cx="266201" cy="229484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:a16="http://schemas.microsoft.com/office/drawing/2014/main" xmlns="" id="{20F3C4C9-6165-478E-A884-8D3A4F805830}"/>
              </a:ext>
            </a:extLst>
          </p:cNvPr>
          <p:cNvSpPr txBox="1"/>
          <p:nvPr/>
        </p:nvSpPr>
        <p:spPr>
          <a:xfrm>
            <a:off x="1717982" y="1320583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合格的样品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完整的资质</a:t>
            </a:r>
          </a:p>
        </p:txBody>
      </p:sp>
      <p:sp>
        <p:nvSpPr>
          <p:cNvPr id="38" name="TextBox 29">
            <a:extLst>
              <a:ext uri="{FF2B5EF4-FFF2-40B4-BE49-F238E27FC236}">
                <a16:creationId xmlns:a16="http://schemas.microsoft.com/office/drawing/2014/main" xmlns="" id="{11112386-48D4-4297-B7DD-1B1048870B8F}"/>
              </a:ext>
            </a:extLst>
          </p:cNvPr>
          <p:cNvSpPr txBox="1"/>
          <p:nvPr/>
        </p:nvSpPr>
        <p:spPr>
          <a:xfrm>
            <a:off x="9211456" y="1184305"/>
            <a:ext cx="25477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健全采购工作规范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29">
            <a:extLst>
              <a:ext uri="{FF2B5EF4-FFF2-40B4-BE49-F238E27FC236}">
                <a16:creationId xmlns:a16="http://schemas.microsoft.com/office/drawing/2014/main" xmlns="" id="{883ADA1C-3209-4CA9-ADFA-7B455DF4F6FB}"/>
              </a:ext>
            </a:extLst>
          </p:cNvPr>
          <p:cNvSpPr txBox="1"/>
          <p:nvPr/>
        </p:nvSpPr>
        <p:spPr>
          <a:xfrm>
            <a:off x="644106" y="3793359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规范化管理供应商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:a16="http://schemas.microsoft.com/office/drawing/2014/main" xmlns="" id="{9F992DD3-720A-4186-BE7B-6E90F43B59AE}"/>
              </a:ext>
            </a:extLst>
          </p:cNvPr>
          <p:cNvSpPr txBox="1"/>
          <p:nvPr/>
        </p:nvSpPr>
        <p:spPr>
          <a:xfrm>
            <a:off x="8306080" y="5271130"/>
            <a:ext cx="25021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严格审批流程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技术部认可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品质部确认纳入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:a16="http://schemas.microsoft.com/office/drawing/2014/main" xmlns="" id="{730C3C3B-CC9F-462E-AD88-1C1F8015F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964" y="5779957"/>
            <a:ext cx="3575913" cy="46166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完善供应商准入体系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71C8639F-690F-49F4-A413-7A4D3193A60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AE2498B8-03D4-4C26-873A-B2999825C3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8766B292-DE9D-455D-B1CA-CC65F7D9001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63AC7E33-4451-4391-A337-69E698EA8AEF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E50012F9-0BBC-4A4D-ACC8-C6719514A67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6C84D4C5-24EE-41DC-BA07-213459EBFE23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07695 0.01297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03867 0.05764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96296E-6 L -0.0401 0.06412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-0.06549 -0.0537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7" grpId="0"/>
      <p:bldP spid="38" grpId="0"/>
      <p:bldP spid="39" grpId="0"/>
      <p:bldP spid="4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未知">
            <a:extLst>
              <a:ext uri="{FF2B5EF4-FFF2-40B4-BE49-F238E27FC236}">
                <a16:creationId xmlns:a16="http://schemas.microsoft.com/office/drawing/2014/main" xmlns="" id="{400AF2AE-9BEE-4885-AF91-3EFBE3BCDD43}"/>
              </a:ext>
            </a:extLst>
          </p:cNvPr>
          <p:cNvSpPr>
            <a:spLocks/>
          </p:cNvSpPr>
          <p:nvPr/>
        </p:nvSpPr>
        <p:spPr bwMode="auto">
          <a:xfrm>
            <a:off x="4367214" y="1628776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2" name="未知">
            <a:extLst>
              <a:ext uri="{FF2B5EF4-FFF2-40B4-BE49-F238E27FC236}">
                <a16:creationId xmlns:a16="http://schemas.microsoft.com/office/drawing/2014/main" xmlns="" id="{B274C2D2-7F46-43A7-ACAF-D11D37825B94}"/>
              </a:ext>
            </a:extLst>
          </p:cNvPr>
          <p:cNvSpPr>
            <a:spLocks/>
          </p:cNvSpPr>
          <p:nvPr/>
        </p:nvSpPr>
        <p:spPr bwMode="auto">
          <a:xfrm>
            <a:off x="6100763" y="1627188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3" name="未知">
            <a:extLst>
              <a:ext uri="{FF2B5EF4-FFF2-40B4-BE49-F238E27FC236}">
                <a16:creationId xmlns:a16="http://schemas.microsoft.com/office/drawing/2014/main" xmlns="" id="{62F77A7D-9174-46BC-A375-772B43B1D018}"/>
              </a:ext>
            </a:extLst>
          </p:cNvPr>
          <p:cNvSpPr>
            <a:spLocks/>
          </p:cNvSpPr>
          <p:nvPr/>
        </p:nvSpPr>
        <p:spPr bwMode="auto">
          <a:xfrm>
            <a:off x="4602164" y="3346450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grpSp>
        <p:nvGrpSpPr>
          <p:cNvPr id="138" name="Group 10">
            <a:extLst>
              <a:ext uri="{FF2B5EF4-FFF2-40B4-BE49-F238E27FC236}">
                <a16:creationId xmlns:a16="http://schemas.microsoft.com/office/drawing/2014/main" xmlns="" id="{38814FBD-4599-4F43-AB30-67850CDE4011}"/>
              </a:ext>
            </a:extLst>
          </p:cNvPr>
          <p:cNvGrpSpPr>
            <a:grpSpLocks/>
          </p:cNvGrpSpPr>
          <p:nvPr/>
        </p:nvGrpSpPr>
        <p:grpSpPr bwMode="auto">
          <a:xfrm rot="650306">
            <a:off x="4941888" y="2179638"/>
            <a:ext cx="2336800" cy="2330450"/>
            <a:chOff x="0" y="0"/>
            <a:chExt cx="1136" cy="1134"/>
          </a:xfrm>
          <a:solidFill>
            <a:srgbClr val="314865"/>
          </a:solidFill>
        </p:grpSpPr>
        <p:sp>
          <p:nvSpPr>
            <p:cNvPr id="139" name="Oval 11">
              <a:extLst>
                <a:ext uri="{FF2B5EF4-FFF2-40B4-BE49-F238E27FC236}">
                  <a16:creationId xmlns:a16="http://schemas.microsoft.com/office/drawing/2014/main" xmlns="" id="{9534B72D-4DA9-4EFA-939A-C14764DB7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36" cy="1134"/>
            </a:xfrm>
            <a:prstGeom prst="ellipse">
              <a:avLst/>
            </a:prstGeom>
            <a:grpFill/>
            <a:ln w="38100" cmpd="sng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0" name="Oval 12">
              <a:extLst>
                <a:ext uri="{FF2B5EF4-FFF2-40B4-BE49-F238E27FC236}">
                  <a16:creationId xmlns:a16="http://schemas.microsoft.com/office/drawing/2014/main" xmlns="" id="{9FB81A4B-E0F7-4E09-8AF4-0CEB91504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" y="62"/>
              <a:ext cx="1008" cy="1010"/>
            </a:xfrm>
            <a:prstGeom prst="ellipse">
              <a:avLst/>
            </a:prstGeom>
            <a:grpFill/>
            <a:ln w="381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41" name="WordArt 17">
            <a:extLst>
              <a:ext uri="{FF2B5EF4-FFF2-40B4-BE49-F238E27FC236}">
                <a16:creationId xmlns:a16="http://schemas.microsoft.com/office/drawing/2014/main" xmlns="" id="{1859620A-01A4-4F65-849F-9393D775D22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247120" y="2885078"/>
            <a:ext cx="1720850" cy="9195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完善供应商</a:t>
            </a:r>
            <a:endParaRPr lang="en-US" altLang="zh-CN" sz="1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考核体系</a:t>
            </a:r>
          </a:p>
        </p:txBody>
      </p:sp>
      <p:sp>
        <p:nvSpPr>
          <p:cNvPr id="142" name="Rectangle 18">
            <a:extLst>
              <a:ext uri="{FF2B5EF4-FFF2-40B4-BE49-F238E27FC236}">
                <a16:creationId xmlns:a16="http://schemas.microsoft.com/office/drawing/2014/main" xmlns="" id="{58E4A8F9-D296-4312-A84B-318D3FC7D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004" y="1471612"/>
            <a:ext cx="358060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定期评价供应商的资质</a:t>
            </a:r>
          </a:p>
          <a:p>
            <a:pPr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确保资质在有效期范围之内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确保资质属实，符合国家各项规定（税务要求、法律法规要求）</a:t>
            </a:r>
          </a:p>
        </p:txBody>
      </p:sp>
      <p:sp>
        <p:nvSpPr>
          <p:cNvPr id="143" name="Rectangle 18">
            <a:extLst>
              <a:ext uri="{FF2B5EF4-FFF2-40B4-BE49-F238E27FC236}">
                <a16:creationId xmlns:a16="http://schemas.microsoft.com/office/drawing/2014/main" xmlns="" id="{7E5189E7-7FED-44C7-BBAD-EA3CFEBAC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031" y="1606792"/>
            <a:ext cx="3292569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定期评价供应商的能力</a:t>
            </a:r>
          </a:p>
          <a:p>
            <a:pPr algn="ctr"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提升供货质量的稳定性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提高改善品质的能力和    效率</a:t>
            </a: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3.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确保供货周期的安全性</a:t>
            </a:r>
          </a:p>
        </p:txBody>
      </p:sp>
      <p:sp>
        <p:nvSpPr>
          <p:cNvPr id="144" name="Rectangle 18">
            <a:extLst>
              <a:ext uri="{FF2B5EF4-FFF2-40B4-BE49-F238E27FC236}">
                <a16:creationId xmlns:a16="http://schemas.microsoft.com/office/drawing/2014/main" xmlns="" id="{C675DF70-B86C-4C41-B056-21AF5548E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70" y="5069372"/>
            <a:ext cx="392023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定期评价供应商的服务</a:t>
            </a:r>
          </a:p>
          <a:p>
            <a:pPr eaLnBrk="1" hangingPunct="1"/>
            <a:endParaRPr lang="zh-CN" altLang="en-US" dirty="0"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优化付款条件（我公司需改善）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提升服务质量</a:t>
            </a:r>
          </a:p>
        </p:txBody>
      </p:sp>
      <p:grpSp>
        <p:nvGrpSpPr>
          <p:cNvPr id="145" name="组合 144">
            <a:extLst>
              <a:ext uri="{FF2B5EF4-FFF2-40B4-BE49-F238E27FC236}">
                <a16:creationId xmlns:a16="http://schemas.microsoft.com/office/drawing/2014/main" xmlns="" id="{15D0E61A-6469-41BF-B96F-641F821D1D6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46" name="直接连接符 145">
              <a:extLst>
                <a:ext uri="{FF2B5EF4-FFF2-40B4-BE49-F238E27FC236}">
                  <a16:creationId xmlns:a16="http://schemas.microsoft.com/office/drawing/2014/main" xmlns="" id="{2424F753-8C97-496B-8F47-A4014ED0A2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文本框 146">
              <a:extLst>
                <a:ext uri="{FF2B5EF4-FFF2-40B4-BE49-F238E27FC236}">
                  <a16:creationId xmlns:a16="http://schemas.microsoft.com/office/drawing/2014/main" xmlns="" id="{651300A2-B520-4945-9D0A-861DDACA2A3E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148" name="矩形 147">
              <a:extLst>
                <a:ext uri="{FF2B5EF4-FFF2-40B4-BE49-F238E27FC236}">
                  <a16:creationId xmlns:a16="http://schemas.microsoft.com/office/drawing/2014/main" xmlns="" id="{D321A421-1705-4F16-BB0B-24BFFCF7699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矩形 148">
              <a:extLst>
                <a:ext uri="{FF2B5EF4-FFF2-40B4-BE49-F238E27FC236}">
                  <a16:creationId xmlns:a16="http://schemas.microsoft.com/office/drawing/2014/main" xmlns="" id="{0CE78418-F452-4651-8B41-BE47A6EE3341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矩形 149">
              <a:extLst>
                <a:ext uri="{FF2B5EF4-FFF2-40B4-BE49-F238E27FC236}">
                  <a16:creationId xmlns:a16="http://schemas.microsoft.com/office/drawing/2014/main" xmlns="" id="{B489C3B7-E792-4F35-B42A-18BD9D76BCD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41" grpId="0"/>
      <p:bldP spid="142" grpId="0"/>
      <p:bldP spid="143" grpId="0"/>
      <p:bldP spid="1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04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年不足反省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Shape 539">
            <a:extLst>
              <a:ext uri="{FF2B5EF4-FFF2-40B4-BE49-F238E27FC236}">
                <a16:creationId xmlns:a16="http://schemas.microsoft.com/office/drawing/2014/main" xmlns="" id="{F25AE410-CA62-42B0-9B2A-666C95A2D122}"/>
              </a:ext>
            </a:extLst>
          </p:cNvPr>
          <p:cNvSpPr>
            <a:spLocks/>
          </p:cNvSpPr>
          <p:nvPr/>
        </p:nvSpPr>
        <p:spPr bwMode="auto">
          <a:xfrm>
            <a:off x="1459705" y="2258218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7" name="Shape 542">
            <a:extLst>
              <a:ext uri="{FF2B5EF4-FFF2-40B4-BE49-F238E27FC236}">
                <a16:creationId xmlns:a16="http://schemas.microsoft.com/office/drawing/2014/main" xmlns="" id="{B87F7B6B-3C7E-4DEE-9D10-CE86563F1B6F}"/>
              </a:ext>
            </a:extLst>
          </p:cNvPr>
          <p:cNvSpPr>
            <a:spLocks/>
          </p:cNvSpPr>
          <p:nvPr/>
        </p:nvSpPr>
        <p:spPr bwMode="auto">
          <a:xfrm>
            <a:off x="2424905" y="2658268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Shape 544">
            <a:extLst>
              <a:ext uri="{FF2B5EF4-FFF2-40B4-BE49-F238E27FC236}">
                <a16:creationId xmlns:a16="http://schemas.microsoft.com/office/drawing/2014/main" xmlns="" id="{816CAC8C-61B7-4738-8C29-DCE0E27E8AAD}"/>
              </a:ext>
            </a:extLst>
          </p:cNvPr>
          <p:cNvSpPr>
            <a:spLocks/>
          </p:cNvSpPr>
          <p:nvPr/>
        </p:nvSpPr>
        <p:spPr bwMode="auto">
          <a:xfrm>
            <a:off x="3685380" y="2256631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Shape 547">
            <a:extLst>
              <a:ext uri="{FF2B5EF4-FFF2-40B4-BE49-F238E27FC236}">
                <a16:creationId xmlns:a16="http://schemas.microsoft.com/office/drawing/2014/main" xmlns="" id="{9F5C83F1-0B69-4463-9CE1-9706D6E0D4B3}"/>
              </a:ext>
            </a:extLst>
          </p:cNvPr>
          <p:cNvSpPr>
            <a:spLocks/>
          </p:cNvSpPr>
          <p:nvPr/>
        </p:nvSpPr>
        <p:spPr bwMode="auto">
          <a:xfrm>
            <a:off x="4679155" y="2653506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Shape 549">
            <a:extLst>
              <a:ext uri="{FF2B5EF4-FFF2-40B4-BE49-F238E27FC236}">
                <a16:creationId xmlns:a16="http://schemas.microsoft.com/office/drawing/2014/main" xmlns="" id="{D2069CB9-5071-4FEE-B604-E3C12DF136E0}"/>
              </a:ext>
            </a:extLst>
          </p:cNvPr>
          <p:cNvSpPr>
            <a:spLocks/>
          </p:cNvSpPr>
          <p:nvPr/>
        </p:nvSpPr>
        <p:spPr bwMode="auto">
          <a:xfrm>
            <a:off x="5915818" y="2256631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Shape 553">
            <a:extLst>
              <a:ext uri="{FF2B5EF4-FFF2-40B4-BE49-F238E27FC236}">
                <a16:creationId xmlns:a16="http://schemas.microsoft.com/office/drawing/2014/main" xmlns="" id="{970BE2C9-602A-477E-A516-8163836F80BC}"/>
              </a:ext>
            </a:extLst>
          </p:cNvPr>
          <p:cNvSpPr>
            <a:spLocks/>
          </p:cNvSpPr>
          <p:nvPr/>
        </p:nvSpPr>
        <p:spPr bwMode="auto">
          <a:xfrm>
            <a:off x="6957218" y="2640806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555">
            <a:extLst>
              <a:ext uri="{FF2B5EF4-FFF2-40B4-BE49-F238E27FC236}">
                <a16:creationId xmlns:a16="http://schemas.microsoft.com/office/drawing/2014/main" xmlns="" id="{3DE4E267-021A-4E1C-99E1-F5ADC5525C45}"/>
              </a:ext>
            </a:extLst>
          </p:cNvPr>
          <p:cNvSpPr>
            <a:spLocks/>
          </p:cNvSpPr>
          <p:nvPr/>
        </p:nvSpPr>
        <p:spPr bwMode="auto">
          <a:xfrm>
            <a:off x="8144668" y="2256631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9" name="Shape 559">
            <a:extLst>
              <a:ext uri="{FF2B5EF4-FFF2-40B4-BE49-F238E27FC236}">
                <a16:creationId xmlns:a16="http://schemas.microsoft.com/office/drawing/2014/main" xmlns="" id="{8EF35E1F-D5B7-4947-B0E7-4AB333D5EC05}"/>
              </a:ext>
            </a:extLst>
          </p:cNvPr>
          <p:cNvSpPr>
            <a:spLocks/>
          </p:cNvSpPr>
          <p:nvPr/>
        </p:nvSpPr>
        <p:spPr bwMode="auto">
          <a:xfrm>
            <a:off x="9173368" y="2640806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:a16="http://schemas.microsoft.com/office/drawing/2014/main" xmlns="" id="{9D390C02-A3B2-4765-9A6F-70BDE16FC4EA}"/>
              </a:ext>
            </a:extLst>
          </p:cNvPr>
          <p:cNvSpPr txBox="1">
            <a:spLocks/>
          </p:cNvSpPr>
          <p:nvPr/>
        </p:nvSpPr>
        <p:spPr bwMode="auto">
          <a:xfrm>
            <a:off x="1331520" y="3917156"/>
            <a:ext cx="2750331" cy="157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新供方开发不足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对新供方开发重视程度不够，人员分工不明确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供方管理水平欠缺 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xmlns="" id="{5AED5706-FFD0-4FC9-A17B-D6459BA1978A}"/>
              </a:ext>
            </a:extLst>
          </p:cNvPr>
          <p:cNvSpPr txBox="1">
            <a:spLocks/>
          </p:cNvSpPr>
          <p:nvPr/>
        </p:nvSpPr>
        <p:spPr bwMode="auto">
          <a:xfrm>
            <a:off x="4839102" y="3917156"/>
            <a:ext cx="2750331" cy="161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供货不及时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付款抱怨导致供货受影响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部分采购件采购周期较长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在技术、生产等部门之间未起到一个很好的沟通桥梁作用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:a16="http://schemas.microsoft.com/office/drawing/2014/main" xmlns="" id="{F8A3A526-B2DB-4E5C-AF34-1B8B003BC8CB}"/>
              </a:ext>
            </a:extLst>
          </p:cNvPr>
          <p:cNvSpPr txBox="1">
            <a:spLocks/>
          </p:cNvSpPr>
          <p:nvPr/>
        </p:nvSpPr>
        <p:spPr bwMode="auto">
          <a:xfrm>
            <a:off x="8144668" y="3917156"/>
            <a:ext cx="2750331" cy="118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采购合格率不稳定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与供应商沟通不足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供应商改善品质能力有限</a:t>
            </a:r>
          </a:p>
        </p:txBody>
      </p:sp>
    </p:spTree>
    <p:extLst>
      <p:ext uri="{BB962C8B-B14F-4D97-AF65-F5344CB8AC3E}">
        <p14:creationId xmlns:p14="http://schemas.microsoft.com/office/powerpoint/2010/main" val="200219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30" grpId="0" animBg="1"/>
      <p:bldP spid="48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任意多边形 1">
            <a:extLst>
              <a:ext uri="{FF2B5EF4-FFF2-40B4-BE49-F238E27FC236}">
                <a16:creationId xmlns:a16="http://schemas.microsoft.com/office/drawing/2014/main" xmlns="" id="{7D857E45-458D-4FC4-9296-32A6BE9D54A2}"/>
              </a:ext>
            </a:extLst>
          </p:cNvPr>
          <p:cNvSpPr/>
          <p:nvPr/>
        </p:nvSpPr>
        <p:spPr>
          <a:xfrm>
            <a:off x="7320136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7" name="任意多边形 2">
            <a:extLst>
              <a:ext uri="{FF2B5EF4-FFF2-40B4-BE49-F238E27FC236}">
                <a16:creationId xmlns:a16="http://schemas.microsoft.com/office/drawing/2014/main" xmlns="" id="{9A09A012-5DDB-410B-BE43-650B2D1E6A5F}"/>
              </a:ext>
            </a:extLst>
          </p:cNvPr>
          <p:cNvSpPr/>
          <p:nvPr/>
        </p:nvSpPr>
        <p:spPr>
          <a:xfrm>
            <a:off x="5902434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8" name="任意多边形 3">
            <a:extLst>
              <a:ext uri="{FF2B5EF4-FFF2-40B4-BE49-F238E27FC236}">
                <a16:creationId xmlns:a16="http://schemas.microsoft.com/office/drawing/2014/main" xmlns="" id="{67C13B3A-2D25-4F68-AF1D-339534FEA242}"/>
              </a:ext>
            </a:extLst>
          </p:cNvPr>
          <p:cNvSpPr/>
          <p:nvPr/>
        </p:nvSpPr>
        <p:spPr>
          <a:xfrm>
            <a:off x="4484732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9" name="任意多边形 4">
            <a:extLst>
              <a:ext uri="{FF2B5EF4-FFF2-40B4-BE49-F238E27FC236}">
                <a16:creationId xmlns:a16="http://schemas.microsoft.com/office/drawing/2014/main" xmlns="" id="{ED821FFA-F09D-410D-B753-E4E00D2C9D84}"/>
              </a:ext>
            </a:extLst>
          </p:cNvPr>
          <p:cNvSpPr/>
          <p:nvPr/>
        </p:nvSpPr>
        <p:spPr>
          <a:xfrm>
            <a:off x="3067030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7A1B4BEA-131C-4D04-ADEA-9C4AF9196025}"/>
              </a:ext>
            </a:extLst>
          </p:cNvPr>
          <p:cNvSpPr/>
          <p:nvPr/>
        </p:nvSpPr>
        <p:spPr>
          <a:xfrm>
            <a:off x="1586074" y="5320447"/>
            <a:ext cx="2164411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工作态度散漫</a:t>
            </a:r>
          </a:p>
        </p:txBody>
      </p:sp>
      <p:sp>
        <p:nvSpPr>
          <p:cNvPr id="31" name="矩形 47">
            <a:extLst>
              <a:ext uri="{FF2B5EF4-FFF2-40B4-BE49-F238E27FC236}">
                <a16:creationId xmlns:a16="http://schemas.microsoft.com/office/drawing/2014/main" xmlns="" id="{14479EC1-00A7-4813-88BA-81A64EBB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4409" y="5656814"/>
            <a:ext cx="2614095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不大接受同事建议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见面不主动打招呼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828A54EB-20FB-420F-9F1F-C24CC378D5B5}"/>
              </a:ext>
            </a:extLst>
          </p:cNvPr>
          <p:cNvSpPr/>
          <p:nvPr/>
        </p:nvSpPr>
        <p:spPr>
          <a:xfrm>
            <a:off x="3986794" y="1043466"/>
            <a:ext cx="1463317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工作过于自我</a:t>
            </a:r>
          </a:p>
        </p:txBody>
      </p:sp>
      <p:sp>
        <p:nvSpPr>
          <p:cNvPr id="49" name="矩形 47">
            <a:extLst>
              <a:ext uri="{FF2B5EF4-FFF2-40B4-BE49-F238E27FC236}">
                <a16:creationId xmlns:a16="http://schemas.microsoft.com/office/drawing/2014/main" xmlns="" id="{610FBFAE-C857-44D9-92F8-AFE24EF23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477" y="1390107"/>
            <a:ext cx="2055031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客户追踪不及时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请假迟到比较多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:a16="http://schemas.microsoft.com/office/drawing/2014/main" xmlns="" id="{8A3053A0-BFDD-4363-9830-CFE8AE14CC52}"/>
              </a:ext>
            </a:extLst>
          </p:cNvPr>
          <p:cNvCxnSpPr>
            <a:cxnSpLocks/>
          </p:cNvCxnSpPr>
          <p:nvPr/>
        </p:nvCxnSpPr>
        <p:spPr>
          <a:xfrm flipH="1">
            <a:off x="6762983" y="4415112"/>
            <a:ext cx="1" cy="368593"/>
          </a:xfrm>
          <a:prstGeom prst="line">
            <a:avLst/>
          </a:pr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4B6D6B45-5D75-4355-9121-4D27F91EED37}"/>
              </a:ext>
            </a:extLst>
          </p:cNvPr>
          <p:cNvSpPr/>
          <p:nvPr/>
        </p:nvSpPr>
        <p:spPr>
          <a:xfrm>
            <a:off x="6091496" y="4859073"/>
            <a:ext cx="2046320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添加标题内容</a:t>
            </a:r>
          </a:p>
        </p:txBody>
      </p:sp>
      <p:sp>
        <p:nvSpPr>
          <p:cNvPr id="52" name="矩形 47">
            <a:extLst>
              <a:ext uri="{FF2B5EF4-FFF2-40B4-BE49-F238E27FC236}">
                <a16:creationId xmlns:a16="http://schemas.microsoft.com/office/drawing/2014/main" xmlns="" id="{ED4186D7-6456-49D8-B090-D7A026BC7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084" y="5174512"/>
            <a:ext cx="1728946" cy="6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请替换文字内容，修改文字内容，也可以直接复制你的内容到此。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A046F17E-41CE-4A43-BB4F-6313E9CB9973}"/>
              </a:ext>
            </a:extLst>
          </p:cNvPr>
          <p:cNvSpPr/>
          <p:nvPr/>
        </p:nvSpPr>
        <p:spPr>
          <a:xfrm>
            <a:off x="8456659" y="1148598"/>
            <a:ext cx="1649619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管理职责不合格</a:t>
            </a:r>
          </a:p>
        </p:txBody>
      </p:sp>
      <p:sp>
        <p:nvSpPr>
          <p:cNvPr id="54" name="矩形 47">
            <a:extLst>
              <a:ext uri="{FF2B5EF4-FFF2-40B4-BE49-F238E27FC236}">
                <a16:creationId xmlns:a16="http://schemas.microsoft.com/office/drawing/2014/main" xmlns="" id="{2CD1C9D1-835E-43F9-83F1-9D0664C57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291" y="1464037"/>
            <a:ext cx="1871528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约客监督督促不及时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工作计划安排不合理</a:t>
            </a:r>
          </a:p>
        </p:txBody>
      </p:sp>
      <p:sp>
        <p:nvSpPr>
          <p:cNvPr id="55" name="圆角矩形 6">
            <a:extLst>
              <a:ext uri="{FF2B5EF4-FFF2-40B4-BE49-F238E27FC236}">
                <a16:creationId xmlns:a16="http://schemas.microsoft.com/office/drawing/2014/main" xmlns="" id="{0810AC2E-F9B8-47CB-9F7B-C28DB379B2A4}"/>
              </a:ext>
            </a:extLst>
          </p:cNvPr>
          <p:cNvSpPr/>
          <p:nvPr/>
        </p:nvSpPr>
        <p:spPr>
          <a:xfrm>
            <a:off x="5251691" y="2000948"/>
            <a:ext cx="362369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6" name="圆角矩形 6">
            <a:extLst>
              <a:ext uri="{FF2B5EF4-FFF2-40B4-BE49-F238E27FC236}">
                <a16:creationId xmlns:a16="http://schemas.microsoft.com/office/drawing/2014/main" xmlns="" id="{88F30324-76BD-4226-9B17-DB4311EF3A39}"/>
              </a:ext>
            </a:extLst>
          </p:cNvPr>
          <p:cNvSpPr/>
          <p:nvPr/>
        </p:nvSpPr>
        <p:spPr>
          <a:xfrm flipH="1">
            <a:off x="7674799" y="1428294"/>
            <a:ext cx="331342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7" name="圆角矩形 6">
            <a:extLst>
              <a:ext uri="{FF2B5EF4-FFF2-40B4-BE49-F238E27FC236}">
                <a16:creationId xmlns:a16="http://schemas.microsoft.com/office/drawing/2014/main" xmlns="" id="{1FE9DAFB-ED55-4279-9249-530CFCE1410F}"/>
              </a:ext>
            </a:extLst>
          </p:cNvPr>
          <p:cNvSpPr/>
          <p:nvPr/>
        </p:nvSpPr>
        <p:spPr>
          <a:xfrm flipV="1">
            <a:off x="3194137" y="4542707"/>
            <a:ext cx="726488" cy="437021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6463 w 558190"/>
              <a:gd name="connsiteY3" fmla="*/ 541893 h 983247"/>
              <a:gd name="connsiteX4" fmla="*/ 558190 w 558190"/>
              <a:gd name="connsiteY4" fmla="*/ 983247 h 983247"/>
              <a:gd name="connsiteX0" fmla="*/ 0 w 558190"/>
              <a:gd name="connsiteY0" fmla="*/ 0 h 541893"/>
              <a:gd name="connsiteX1" fmla="*/ 445672 w 558190"/>
              <a:gd name="connsiteY1" fmla="*/ 0 h 541893"/>
              <a:gd name="connsiteX2" fmla="*/ 558190 w 558190"/>
              <a:gd name="connsiteY2" fmla="*/ 112518 h 541893"/>
              <a:gd name="connsiteX3" fmla="*/ 556463 w 558190"/>
              <a:gd name="connsiteY3" fmla="*/ 541893 h 541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541893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cubicBezTo>
                  <a:pt x="557614" y="255643"/>
                  <a:pt x="557039" y="398768"/>
                  <a:pt x="556463" y="541893"/>
                </a:cubicBez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9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48" grpId="0"/>
      <p:bldP spid="49" grpId="0"/>
      <p:bldP spid="51" grpId="0"/>
      <p:bldP spid="52" grpId="0"/>
      <p:bldP spid="53" grpId="0"/>
      <p:bldP spid="54" grpId="0"/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396868" y="632968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05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:a16="http://schemas.microsoft.com/office/drawing/2014/main" xmlns="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:a16="http://schemas.microsoft.com/office/drawing/2014/main" xmlns="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:a16="http://schemas.microsoft.com/office/drawing/2014/main" xmlns="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xmlns="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空心弧 36">
            <a:extLst>
              <a:ext uri="{FF2B5EF4-FFF2-40B4-BE49-F238E27FC236}">
                <a16:creationId xmlns:a16="http://schemas.microsoft.com/office/drawing/2014/main" xmlns="" id="{B3F43884-8474-4D1F-B844-6A57151614CE}"/>
              </a:ext>
            </a:extLst>
          </p:cNvPr>
          <p:cNvSpPr/>
          <p:nvPr/>
        </p:nvSpPr>
        <p:spPr>
          <a:xfrm rot="5400000">
            <a:off x="420285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:a16="http://schemas.microsoft.com/office/drawing/2014/main" xmlns="" id="{98D99349-33D2-4D1E-982D-E190F530306D}"/>
              </a:ext>
            </a:extLst>
          </p:cNvPr>
          <p:cNvSpPr/>
          <p:nvPr/>
        </p:nvSpPr>
        <p:spPr>
          <a:xfrm rot="5400000">
            <a:off x="4217457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空心弧 38">
            <a:extLst>
              <a:ext uri="{FF2B5EF4-FFF2-40B4-BE49-F238E27FC236}">
                <a16:creationId xmlns:a16="http://schemas.microsoft.com/office/drawing/2014/main" xmlns="" id="{6E58D754-F436-4D48-A7FB-FEC47E060368}"/>
              </a:ext>
            </a:extLst>
          </p:cNvPr>
          <p:cNvSpPr/>
          <p:nvPr/>
        </p:nvSpPr>
        <p:spPr>
          <a:xfrm rot="16200000" flipH="1">
            <a:off x="609062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0" name="空心弧 39">
            <a:extLst>
              <a:ext uri="{FF2B5EF4-FFF2-40B4-BE49-F238E27FC236}">
                <a16:creationId xmlns:a16="http://schemas.microsoft.com/office/drawing/2014/main" xmlns="" id="{D6746E9E-111B-4B88-8002-9358E110CC91}"/>
              </a:ext>
            </a:extLst>
          </p:cNvPr>
          <p:cNvSpPr/>
          <p:nvPr/>
        </p:nvSpPr>
        <p:spPr>
          <a:xfrm rot="16200000" flipH="1">
            <a:off x="6090622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FE5046C7-EBC9-4E60-ADC7-11F5095D245C}"/>
              </a:ext>
            </a:extLst>
          </p:cNvPr>
          <p:cNvSpPr txBox="1"/>
          <p:nvPr/>
        </p:nvSpPr>
        <p:spPr>
          <a:xfrm>
            <a:off x="739435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巩固专业技能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E25BE7E5-FA83-4A91-8705-0C5EB5FA5670}"/>
              </a:ext>
            </a:extLst>
          </p:cNvPr>
          <p:cNvSpPr txBox="1"/>
          <p:nvPr/>
        </p:nvSpPr>
        <p:spPr>
          <a:xfrm>
            <a:off x="7394352" y="2511149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熟悉产品的质量要求；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加强与供应商关于产品质量的交流 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定期比价，议价，降低采购成本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B93AB9D5-2EEC-415E-98A3-BAFE825BA68B}"/>
              </a:ext>
            </a:extLst>
          </p:cNvPr>
          <p:cNvSpPr txBox="1"/>
          <p:nvPr/>
        </p:nvSpPr>
        <p:spPr>
          <a:xfrm>
            <a:off x="739435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开拓学习能力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C7CDFBED-549B-42A5-A595-5D6CCB0788E0}"/>
              </a:ext>
            </a:extLst>
          </p:cNvPr>
          <p:cNvSpPr txBox="1"/>
          <p:nvPr/>
        </p:nvSpPr>
        <p:spPr>
          <a:xfrm>
            <a:off x="7394352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拓宽市场信息的收集渠道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提高的采购风险意识，有效避免出现采购事故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8F68D17-316F-40B0-8343-5C8FF5CB1AA5}"/>
              </a:ext>
            </a:extLst>
          </p:cNvPr>
          <p:cNvSpPr txBox="1"/>
          <p:nvPr/>
        </p:nvSpPr>
        <p:spPr>
          <a:xfrm>
            <a:off x="260768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提升沟通技巧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A2B27B23-E97C-44F3-936F-3D8E1E383912}"/>
              </a:ext>
            </a:extLst>
          </p:cNvPr>
          <p:cNvSpPr txBox="1"/>
          <p:nvPr/>
        </p:nvSpPr>
        <p:spPr>
          <a:xfrm>
            <a:off x="910724" y="2511149"/>
            <a:ext cx="3704435" cy="52321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加强与其他部门的沟通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加强与供应商的沟通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CDD710D5-EC0D-418D-ABF1-846DB7819F5D}"/>
              </a:ext>
            </a:extLst>
          </p:cNvPr>
          <p:cNvSpPr txBox="1"/>
          <p:nvPr/>
        </p:nvSpPr>
        <p:spPr>
          <a:xfrm>
            <a:off x="260768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增强服务意识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ABA395AC-1E61-4D61-993F-3CEA2B5CB7B1}"/>
              </a:ext>
            </a:extLst>
          </p:cNvPr>
          <p:cNvSpPr txBox="1"/>
          <p:nvPr/>
        </p:nvSpPr>
        <p:spPr>
          <a:xfrm>
            <a:off x="910724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日常工作服务于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各个部门，提高服务对象满意度。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需提高内部管理水平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7FA0D0DB-7621-4DFD-86D2-03900D500AC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xmlns="" id="{D5AD3B36-21C9-4AFD-8CA2-76B2867A7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xmlns="" id="{755B5C75-6A9C-4E11-8BB3-830D72899E4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67" name="矩形 66">
              <a:extLst>
                <a:ext uri="{FF2B5EF4-FFF2-40B4-BE49-F238E27FC236}">
                  <a16:creationId xmlns:a16="http://schemas.microsoft.com/office/drawing/2014/main" xmlns="" id="{B87D3AC6-4458-4482-9BA5-C3537AAD4682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:a16="http://schemas.microsoft.com/office/drawing/2014/main" xmlns="" id="{2CE2F610-5C8D-41C7-B947-5A7606BE156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:a16="http://schemas.microsoft.com/office/drawing/2014/main" xmlns="" id="{6C4BD9AE-7656-42D3-A7DD-2E36688C56EE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xmlns="" id="{30178333-A5B9-4592-89C7-53777681E8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7198" y="1607989"/>
            <a:ext cx="11176000" cy="563562"/>
          </a:xfrm>
          <a:solidFill>
            <a:srgbClr val="218381"/>
          </a:solidFill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总结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:a16="http://schemas.microsoft.com/office/drawing/2014/main" xmlns="" id="{FE106E2F-9E03-4236-9F77-31E657C322FB}"/>
              </a:ext>
            </a:extLst>
          </p:cNvPr>
          <p:cNvSpPr txBox="1"/>
          <p:nvPr/>
        </p:nvSpPr>
        <p:spPr>
          <a:xfrm>
            <a:off x="1232899" y="3000219"/>
            <a:ext cx="10344971" cy="2172518"/>
          </a:xfrm>
          <a:prstGeom prst="rect">
            <a:avLst/>
          </a:prstGeom>
          <a:solidFill>
            <a:srgbClr val="314865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以上是我部门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年度工作总结，俗话说：“点点滴滴，造就不凡”，在以后的工作中，不管工作是困难重重的还是多彩多姿的，我部门都要不断积累经验，与各位同事一起“勤奋严谨，协作创新”努力提高部门文化素质和各种工作技能，为公司的发展做出更大的贡献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58467ECA-5F2E-41FD-86A6-73E41161DBF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980298EE-E7E4-46F6-8D77-5A3FC34BC9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4857E0F1-0677-4147-9F18-57AA1ABF16F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75A4257C-BCBC-4068-B473-D0A0DFF85CD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5EE862D8-DBE8-4EBB-BEB1-0BEAEDA2F65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F1E97272-D9E3-4FE7-93DD-FAFEDD11FF72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7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F3ED1043-FFC5-49CC-9203-938CA2EB22E8}"/>
              </a:ext>
            </a:extLst>
          </p:cNvPr>
          <p:cNvSpPr/>
          <p:nvPr/>
        </p:nvSpPr>
        <p:spPr>
          <a:xfrm>
            <a:off x="1300292" y="1889864"/>
            <a:ext cx="9655728" cy="1107996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感</a:t>
            </a:r>
            <a:r>
              <a:rPr lang="zh-CN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谢一路有你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474F1DE-8D46-4CE8-96CF-DB4DAEFE27A4}"/>
              </a:ext>
            </a:extLst>
          </p:cNvPr>
          <p:cNvSpPr/>
          <p:nvPr/>
        </p:nvSpPr>
        <p:spPr>
          <a:xfrm>
            <a:off x="2726423" y="3576816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7D0364DE-B9D6-4057-B178-80C7A0E51A16}"/>
              </a:ext>
            </a:extLst>
          </p:cNvPr>
          <p:cNvCxnSpPr/>
          <p:nvPr/>
        </p:nvCxnSpPr>
        <p:spPr>
          <a:xfrm flipH="1">
            <a:off x="3675005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DC210A7-5B32-4DBC-9293-C27F8DB83F20}"/>
              </a:ext>
            </a:extLst>
          </p:cNvPr>
          <p:cNvCxnSpPr/>
          <p:nvPr/>
        </p:nvCxnSpPr>
        <p:spPr>
          <a:xfrm>
            <a:off x="7203396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</TotalTime>
  <Words>2080</Words>
  <Application>Microsoft Office PowerPoint</Application>
  <PresentationFormat>宽屏</PresentationFormat>
  <Paragraphs>219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宋体</vt:lpstr>
      <vt:lpstr>微软雅黑</vt:lpstr>
      <vt:lpstr>Arial</vt:lpstr>
      <vt:lpstr>Calibri</vt:lpstr>
      <vt:lpstr>Franklin Gothic Book</vt:lpstr>
      <vt:lpstr>Franklin Gothic Medium</vt:lpstr>
      <vt:lpstr>Helvetica</vt:lpstr>
      <vt:lpstr>Open Sans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简洁工作计划</dc:title>
  <dc:creator>第一PPT</dc:creator>
  <cp:keywords>www.1ppt.com</cp:keywords>
  <cp:lastModifiedBy>faith123</cp:lastModifiedBy>
  <cp:revision>95</cp:revision>
  <dcterms:created xsi:type="dcterms:W3CDTF">2013-07-01T03:05:36Z</dcterms:created>
  <dcterms:modified xsi:type="dcterms:W3CDTF">2019-05-24T05:47:30Z</dcterms:modified>
</cp:coreProperties>
</file>