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69" r:id="rId2"/>
    <p:sldId id="370" r:id="rId3"/>
    <p:sldId id="371" r:id="rId4"/>
    <p:sldId id="260" r:id="rId5"/>
    <p:sldId id="374" r:id="rId6"/>
    <p:sldId id="373" r:id="rId7"/>
    <p:sldId id="375" r:id="rId8"/>
    <p:sldId id="376" r:id="rId9"/>
    <p:sldId id="377" r:id="rId10"/>
    <p:sldId id="379" r:id="rId11"/>
    <p:sldId id="378" r:id="rId12"/>
    <p:sldId id="382" r:id="rId13"/>
    <p:sldId id="394" r:id="rId14"/>
    <p:sldId id="384" r:id="rId15"/>
    <p:sldId id="385" r:id="rId16"/>
    <p:sldId id="383" r:id="rId17"/>
    <p:sldId id="386" r:id="rId18"/>
    <p:sldId id="387" r:id="rId19"/>
    <p:sldId id="388" r:id="rId20"/>
    <p:sldId id="389" r:id="rId21"/>
    <p:sldId id="390" r:id="rId22"/>
    <p:sldId id="392" r:id="rId23"/>
    <p:sldId id="391" r:id="rId24"/>
    <p:sldId id="393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58">
          <p15:clr>
            <a:srgbClr val="A4A3A4"/>
          </p15:clr>
        </p15:guide>
        <p15:guide id="2" orient="horz" pos="32">
          <p15:clr>
            <a:srgbClr val="A4A3A4"/>
          </p15:clr>
        </p15:guide>
        <p15:guide id="3" orient="horz" pos="3162">
          <p15:clr>
            <a:srgbClr val="A4A3A4"/>
          </p15:clr>
        </p15:guide>
        <p15:guide id="4" orient="horz" pos="2618">
          <p15:clr>
            <a:srgbClr val="A4A3A4"/>
          </p15:clr>
        </p15:guide>
        <p15:guide id="5" pos="5579">
          <p15:clr>
            <a:srgbClr val="A4A3A4"/>
          </p15:clr>
        </p15:guide>
        <p15:guide id="6" orient="horz" pos="1643">
          <p15:clr>
            <a:srgbClr val="A4A3A4"/>
          </p15:clr>
        </p15:guide>
        <p15:guide id="7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302"/>
    <a:srgbClr val="FEFEFE"/>
    <a:srgbClr val="232323"/>
    <a:srgbClr val="F9F9F9"/>
    <a:srgbClr val="FDFDFD"/>
    <a:srgbClr val="000000"/>
    <a:srgbClr val="120E0D"/>
    <a:srgbClr val="171717"/>
    <a:srgbClr val="DAB9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6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28" y="102"/>
      </p:cViewPr>
      <p:guideLst>
        <p:guide pos="158"/>
        <p:guide orient="horz" pos="32"/>
        <p:guide orient="horz" pos="3162"/>
        <p:guide orient="horz" pos="2618"/>
        <p:guide pos="5579"/>
        <p:guide orient="horz" pos="164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93-4AE9-8E68-3826439D62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993-4AE9-8E68-3826439D62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54629312"/>
        <c:axId val="-1054625504"/>
      </c:barChart>
      <c:catAx>
        <c:axId val="-1054629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54625504"/>
        <c:crosses val="autoZero"/>
        <c:auto val="1"/>
        <c:lblAlgn val="ctr"/>
        <c:lblOffset val="100"/>
        <c:noMultiLvlLbl val="0"/>
      </c:catAx>
      <c:valAx>
        <c:axId val="-10546255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5462931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200">
          <a:solidFill>
            <a:schemeClr val="accent2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73-47B6-8A45-CA4EA216113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2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773-47B6-8A45-CA4EA21611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54632576"/>
        <c:axId val="-1054623328"/>
      </c:barChart>
      <c:catAx>
        <c:axId val="-1054632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54623328"/>
        <c:crosses val="autoZero"/>
        <c:auto val="1"/>
        <c:lblAlgn val="ctr"/>
        <c:lblOffset val="100"/>
        <c:noMultiLvlLbl val="0"/>
      </c:catAx>
      <c:valAx>
        <c:axId val="-10546233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05463257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27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495-4079-9D60-93ADC57122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110000"/>
                    <a:satMod val="105000"/>
                    <a:tint val="67000"/>
                  </a:schemeClr>
                </a:gs>
                <a:gs pos="50000">
                  <a:schemeClr val="accent2">
                    <a:lumMod val="105000"/>
                    <a:satMod val="103000"/>
                    <a:tint val="73000"/>
                  </a:schemeClr>
                </a:gs>
                <a:gs pos="100000">
                  <a:schemeClr val="accent2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45</c:v>
                </c:pt>
                <c:pt idx="2">
                  <c:v>20</c:v>
                </c:pt>
                <c:pt idx="3">
                  <c:v>24</c:v>
                </c:pt>
                <c:pt idx="4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495-4079-9D60-93ADC57122D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110000"/>
                    <a:satMod val="105000"/>
                    <a:tint val="67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3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22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495-4079-9D60-93ADC57122D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110000"/>
                    <a:satMod val="105000"/>
                    <a:tint val="67000"/>
                  </a:schemeClr>
                </a:gs>
                <a:gs pos="50000">
                  <a:schemeClr val="accent4">
                    <a:lumMod val="105000"/>
                    <a:satMod val="103000"/>
                    <a:tint val="73000"/>
                  </a:schemeClr>
                </a:gs>
                <a:gs pos="100000">
                  <a:schemeClr val="accent4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4">
                  <a:shade val="95000"/>
                </a:schemeClr>
              </a:solidFill>
              <a:round/>
            </a:ln>
            <a:effectLst/>
          </c:spPr>
          <c:cat>
            <c:numRef>
              <c:f>Sheet1!$A$2:$A$6</c:f>
              <c:numCache>
                <c:formatCode>m/d/yy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18</c:v>
                </c:pt>
                <c:pt idx="1">
                  <c:v>12</c:v>
                </c:pt>
                <c:pt idx="2">
                  <c:v>11</c:v>
                </c:pt>
                <c:pt idx="3">
                  <c:v>13</c:v>
                </c:pt>
                <c:pt idx="4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495-4079-9D60-93ADC57122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155070592"/>
        <c:axId val="-1155072224"/>
      </c:areaChart>
      <c:dateAx>
        <c:axId val="-1155070592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55072224"/>
        <c:crosses val="autoZero"/>
        <c:auto val="1"/>
        <c:lblOffset val="100"/>
        <c:baseTimeUnit val="months"/>
      </c:dateAx>
      <c:valAx>
        <c:axId val="-1155072224"/>
        <c:scaling>
          <c:orientation val="minMax"/>
          <c:max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5507059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ysClr val="window" lastClr="FFFFFF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3B8-4EBA-A53F-44BA404F41A4}"/>
              </c:ext>
            </c:extLst>
          </c:dPt>
          <c:dPt>
            <c:idx val="1"/>
            <c:bubble3D val="0"/>
            <c:spPr>
              <a:solidFill>
                <a:srgbClr val="DAB96E"/>
              </a:solidFill>
              <a:ln w="18999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3B8-4EBA-A53F-44BA404F41A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3B8-4EBA-A53F-44BA404F41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31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Calibri" panose="020F0502020204030204" pitchFamily="34" charset="0"/>
          <a:sym typeface="Calibri" panose="020F0502020204030204" pitchFamily="34" charset="0"/>
        </a:defRPr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0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B5494-52FA-4F71-8160-DD612D79DAA7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DA1A4-2E61-4E27-8033-2B49FBF4AF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29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598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759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452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00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3644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895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923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281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191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506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68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412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0B388-5255-4ECF-8E7A-02B9178A4B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627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454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709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182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821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1458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209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1218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8811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7325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3690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348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3700835" y="27490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3700835" y="3347184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6432461" y="27489"/>
            <a:ext cx="2595793" cy="174777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432461" y="1911925"/>
            <a:ext cx="2595793" cy="318303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815610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81245" y="272913"/>
            <a:ext cx="470000" cy="552363"/>
            <a:chOff x="281518" y="2070153"/>
            <a:chExt cx="470000" cy="552363"/>
          </a:xfrm>
        </p:grpSpPr>
        <p:sp>
          <p:nvSpPr>
            <p:cNvPr id="11" name="任意多边形 1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21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067221" y="1439056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20"/>
          </p:nvPr>
        </p:nvSpPr>
        <p:spPr>
          <a:xfrm>
            <a:off x="3441415" y="3227669"/>
            <a:ext cx="1963079" cy="135253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3" name="矩形 22"/>
          <p:cNvSpPr/>
          <p:nvPr userDrawn="1"/>
        </p:nvSpPr>
        <p:spPr>
          <a:xfrm>
            <a:off x="3437010" y="1439056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815610" y="3256900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 userDrawn="1"/>
        </p:nvSpPr>
        <p:spPr>
          <a:xfrm>
            <a:off x="6062815" y="3227669"/>
            <a:ext cx="1966711" cy="1352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直角三角形 9"/>
          <p:cNvSpPr/>
          <p:nvPr userDrawn="1"/>
        </p:nvSpPr>
        <p:spPr>
          <a:xfrm flipH="1">
            <a:off x="1232603" y="813916"/>
            <a:ext cx="7911397" cy="432958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直角三角形 4">
            <a:extLst>
              <a:ext uri="{FF2B5EF4-FFF2-40B4-BE49-F238E27FC236}">
                <a16:creationId xmlns:a16="http://schemas.microsoft.com/office/drawing/2014/main" xmlns="" id="{71A93394-ADA8-4D79-9FDB-BA2C36E1F2E8}"/>
              </a:ext>
            </a:extLst>
          </p:cNvPr>
          <p:cNvSpPr/>
          <p:nvPr userDrawn="1"/>
        </p:nvSpPr>
        <p:spPr>
          <a:xfrm rot="5400000">
            <a:off x="2161027" y="-2080771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>
            <a:extLst>
              <a:ext uri="{FF2B5EF4-FFF2-40B4-BE49-F238E27FC236}">
                <a16:creationId xmlns:a16="http://schemas.microsoft.com/office/drawing/2014/main" xmlns="" id="{54502DD9-287A-45CA-866E-679D7F5B6DAA}"/>
              </a:ext>
            </a:extLst>
          </p:cNvPr>
          <p:cNvSpPr/>
          <p:nvPr userDrawn="1"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>
            <a:extLst>
              <a:ext uri="{FF2B5EF4-FFF2-40B4-BE49-F238E27FC236}">
                <a16:creationId xmlns:a16="http://schemas.microsoft.com/office/drawing/2014/main" xmlns="" id="{21672A43-651D-47D5-B13C-5782D58B54AE}"/>
              </a:ext>
            </a:extLst>
          </p:cNvPr>
          <p:cNvSpPr/>
          <p:nvPr userDrawn="1"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B9CBA-3CC8-453B-B7A8-8CDA2C6EA4EB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0E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B9CBA-3CC8-453B-B7A8-8CDA2C6EA4EB}" type="datetimeFigureOut">
              <a:rPr lang="zh-CN" altLang="en-US" smtClean="0"/>
              <a:t>2019/4/15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774C-818F-4967-9FB1-5064F21169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38588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31" name="任意多边形 30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3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665860" y="2247370"/>
            <a:ext cx="498266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解决方案销售</a:t>
            </a:r>
            <a:r>
              <a:rPr lang="en-US" altLang="zh-CN" sz="3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ppt</a:t>
            </a:r>
            <a:r>
              <a:rPr lang="zh-CN" alt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模板</a:t>
            </a:r>
            <a:endParaRPr lang="en-US" altLang="zh-CN" sz="32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8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55" name="直接连接符 54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66251" y="2415359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4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710461" y="354217"/>
            <a:ext cx="2509204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目录</a:t>
            </a:r>
            <a:r>
              <a:rPr lang="en-US" altLang="zh-CN" sz="3200" b="1" dirty="0">
                <a:solidFill>
                  <a:schemeClr val="accent1"/>
                </a:solidFill>
                <a:latin typeface="+mj-lt"/>
                <a:ea typeface="+mn-ea"/>
                <a:sym typeface="Calibri" panose="020F0502020204030204" pitchFamily="34" charset="0"/>
              </a:rPr>
              <a:t>CONTENTS</a:t>
            </a:r>
            <a:endParaRPr lang="en-US" altLang="zh-CN" sz="2800" b="1" dirty="0">
              <a:solidFill>
                <a:schemeClr val="accent1"/>
              </a:solidFill>
              <a:latin typeface="+mj-lt"/>
              <a:ea typeface="+mn-ea"/>
              <a:sym typeface="Calibri" panose="020F050202020403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827936" y="930630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 flipH="1">
            <a:off x="2941166" y="197767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项目概况</a:t>
            </a:r>
            <a:endParaRPr lang="en-US" altLang="zh-CN" sz="16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 flipH="1">
            <a:off x="5405100" y="199083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市场透视</a:t>
            </a:r>
          </a:p>
        </p:txBody>
      </p:sp>
      <p:sp>
        <p:nvSpPr>
          <p:cNvPr id="16" name="矩形 15"/>
          <p:cNvSpPr/>
          <p:nvPr/>
        </p:nvSpPr>
        <p:spPr>
          <a:xfrm flipH="1">
            <a:off x="2958885" y="3382201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整体规划</a:t>
            </a:r>
          </a:p>
        </p:txBody>
      </p:sp>
      <p:sp>
        <p:nvSpPr>
          <p:cNvPr id="19" name="矩形 18"/>
          <p:cNvSpPr/>
          <p:nvPr/>
        </p:nvSpPr>
        <p:spPr>
          <a:xfrm flipH="1">
            <a:off x="5405100" y="339890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DAB96E"/>
                </a:solidFill>
                <a:latin typeface="+mj-ea"/>
                <a:ea typeface="+mj-ea"/>
              </a:rPr>
              <a:t>财务分析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2977" y="1990807"/>
            <a:ext cx="470000" cy="552363"/>
            <a:chOff x="281518" y="2070153"/>
            <a:chExt cx="470000" cy="552363"/>
          </a:xfrm>
        </p:grpSpPr>
        <p:sp>
          <p:nvSpPr>
            <p:cNvPr id="21" name="任意多边形 2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2" name="矩形 2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49794" y="1989407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41878" y="3383246"/>
            <a:ext cx="470000" cy="552363"/>
            <a:chOff x="281518" y="2070153"/>
            <a:chExt cx="470000" cy="552363"/>
          </a:xfrm>
        </p:grpSpPr>
        <p:sp>
          <p:nvSpPr>
            <p:cNvPr id="27" name="任意多边形 26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29" name="矩形 2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18695" y="3381846"/>
            <a:ext cx="470000" cy="552363"/>
            <a:chOff x="281518" y="2070153"/>
            <a:chExt cx="470000" cy="552363"/>
          </a:xfrm>
        </p:grpSpPr>
        <p:sp>
          <p:nvSpPr>
            <p:cNvPr id="31" name="任意多边形 3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32" name="矩形 31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 flipV="1">
            <a:off x="6497472" y="410412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6795224" y="46178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7704103" y="158750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8001855" y="-205484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9A008DE9-71F4-490D-9A0E-C2D6D08BA265}"/>
              </a:ext>
            </a:extLst>
          </p:cNvPr>
          <p:cNvSpPr/>
          <p:nvPr/>
        </p:nvSpPr>
        <p:spPr>
          <a:xfrm flipH="1">
            <a:off x="2917361" y="2276934"/>
            <a:ext cx="154080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XIANG MU GAI KUANG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852F407D-DB0F-4114-BD04-90555BC60DF5}"/>
              </a:ext>
            </a:extLst>
          </p:cNvPr>
          <p:cNvSpPr/>
          <p:nvPr/>
        </p:nvSpPr>
        <p:spPr>
          <a:xfrm flipH="1">
            <a:off x="5405100" y="2272980"/>
            <a:ext cx="139012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SHI CHANG TOU SHI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0184B9AD-AF1A-472D-A403-691FEB1F6243}"/>
              </a:ext>
            </a:extLst>
          </p:cNvPr>
          <p:cNvSpPr/>
          <p:nvPr/>
        </p:nvSpPr>
        <p:spPr>
          <a:xfrm flipH="1">
            <a:off x="2958885" y="3683388"/>
            <a:ext cx="133882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ZHENG TI GUI HUA 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D026982E-14E7-432C-9020-33558B7E1E66}"/>
              </a:ext>
            </a:extLst>
          </p:cNvPr>
          <p:cNvSpPr/>
          <p:nvPr/>
        </p:nvSpPr>
        <p:spPr>
          <a:xfrm flipH="1">
            <a:off x="5405100" y="3720234"/>
            <a:ext cx="10470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00" b="1" dirty="0">
                <a:solidFill>
                  <a:srgbClr val="DAB96E"/>
                </a:solidFill>
                <a:latin typeface="+mj-ea"/>
                <a:ea typeface="+mj-ea"/>
              </a:rPr>
              <a:t>CAI WU FEN XI</a:t>
            </a:r>
            <a:endParaRPr lang="zh-CN" altLang="en-US" sz="900" b="1" dirty="0">
              <a:solidFill>
                <a:srgbClr val="DAB96E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3" grpId="0"/>
      <p:bldP spid="16" grpId="0"/>
      <p:bldP spid="19" grpId="0"/>
      <p:bldP spid="51" grpId="0"/>
      <p:bldP spid="52" grpId="0"/>
      <p:bldP spid="53" grpId="0"/>
      <p:bldP spid="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2354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6353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>
                <a:solidFill>
                  <a:schemeClr val="accent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DESCRIPTION</a:t>
            </a:r>
            <a:endParaRPr lang="en-US" altLang="zh-CN" sz="1600" b="1" dirty="0">
              <a:solidFill>
                <a:schemeClr val="accent1"/>
              </a:solidFill>
              <a:latin typeface="Arial" panose="020B0604020202020204"/>
              <a:ea typeface="方正兰亭黑_GBK" panose="02000000000000000000" pitchFamily="2" charset="-122"/>
              <a:sym typeface="Calibri" panose="020F050202020403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400541" y="32093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01.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项目概况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755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564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40273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4294006" y="1808310"/>
            <a:ext cx="555987" cy="553537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297E7DE-D9A3-446C-A9D9-C8049E7EB679}"/>
              </a:ext>
            </a:extLst>
          </p:cNvPr>
          <p:cNvSpPr/>
          <p:nvPr/>
        </p:nvSpPr>
        <p:spPr>
          <a:xfrm>
            <a:off x="1736003" y="4212178"/>
            <a:ext cx="740799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</a:t>
            </a:r>
            <a:endParaRPr lang="zh-CN" alt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67503" y="0"/>
            <a:ext cx="5076497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9144000" cy="5180013"/>
          </a:xfrm>
          <a:prstGeom prst="rect">
            <a:avLst/>
          </a:prstGeom>
          <a:gradFill flip="none" rotWithShape="1">
            <a:gsLst>
              <a:gs pos="0">
                <a:srgbClr val="020302"/>
              </a:gs>
              <a:gs pos="42000">
                <a:srgbClr val="020302"/>
              </a:gs>
              <a:gs pos="100000">
                <a:srgbClr val="020302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65110" y="4540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项目介绍</a:t>
            </a:r>
            <a:endParaRPr lang="zh-CN" altLang="en-US" sz="9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1165110" y="806685"/>
            <a:ext cx="16322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PROJECT DESCRIPTION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827508" y="1766437"/>
            <a:ext cx="2754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PROJECT</a:t>
            </a:r>
            <a:endParaRPr lang="en-US" sz="3600" dirty="0">
              <a:solidFill>
                <a:schemeClr val="accent1"/>
              </a:solidFill>
              <a:latin typeface="+mj-lt"/>
              <a:cs typeface="Lato Black" panose="020F0502020204030203" charset="0"/>
            </a:endParaRPr>
          </a:p>
          <a:p>
            <a:r>
              <a:rPr lang="vi-VN" sz="3600" dirty="0">
                <a:solidFill>
                  <a:schemeClr val="accent1"/>
                </a:solidFill>
                <a:latin typeface="+mj-lt"/>
                <a:cs typeface="Lato Black" panose="020F0502020204030203" charset="0"/>
              </a:rPr>
              <a:t>DESCRIPTION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960695" y="2966766"/>
            <a:ext cx="41282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672035" y="44734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CBB34979-E071-44CE-8598-453F7BE77B77}"/>
              </a:ext>
            </a:extLst>
          </p:cNvPr>
          <p:cNvSpPr txBox="1"/>
          <p:nvPr/>
        </p:nvSpPr>
        <p:spPr>
          <a:xfrm>
            <a:off x="850008" y="3225680"/>
            <a:ext cx="2530289" cy="13683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r>
              <a:rPr lang="zh-CN" altLang="en-US" sz="105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  <a:p>
            <a:pPr>
              <a:lnSpc>
                <a:spcPct val="125000"/>
              </a:lnSpc>
              <a:spcAft>
                <a:spcPts val="450"/>
              </a:spcAft>
              <a:buClr>
                <a:schemeClr val="accent1"/>
              </a:buClr>
            </a:pPr>
            <a:endParaRPr lang="zh-CN" altLang="en-US" sz="105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1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80180" y="51979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1.2 </a:t>
            </a:r>
            <a:r>
              <a:rPr lang="zh-CN" altLang="en-US" sz="1800" b="1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商业模式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180180" y="872450"/>
            <a:ext cx="13181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BUSINESS MODEL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87105" y="51311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CD69F1C0-2370-4492-B505-9DE89888FB6E}"/>
              </a:ext>
            </a:extLst>
          </p:cNvPr>
          <p:cNvGrpSpPr/>
          <p:nvPr/>
        </p:nvGrpSpPr>
        <p:grpSpPr>
          <a:xfrm>
            <a:off x="4073434" y="1033088"/>
            <a:ext cx="1628775" cy="1616075"/>
            <a:chOff x="4011613" y="1093787"/>
            <a:chExt cx="1628775" cy="1616075"/>
          </a:xfrm>
        </p:grpSpPr>
        <p:sp>
          <p:nvSpPr>
            <p:cNvPr id="68" name="Freeform 18"/>
            <p:cNvSpPr>
              <a:spLocks noEditPoints="1"/>
            </p:cNvSpPr>
            <p:nvPr/>
          </p:nvSpPr>
          <p:spPr bwMode="auto">
            <a:xfrm>
              <a:off x="4011613" y="1093787"/>
              <a:ext cx="1628775" cy="1616075"/>
            </a:xfrm>
            <a:custGeom>
              <a:avLst/>
              <a:gdLst>
                <a:gd name="T0" fmla="*/ 416 w 833"/>
                <a:gd name="T1" fmla="*/ 72 h 826"/>
                <a:gd name="T2" fmla="*/ 382 w 833"/>
                <a:gd name="T3" fmla="*/ 74 h 826"/>
                <a:gd name="T4" fmla="*/ 339 w 833"/>
                <a:gd name="T5" fmla="*/ 0 h 826"/>
                <a:gd name="T6" fmla="*/ 235 w 833"/>
                <a:gd name="T7" fmla="*/ 33 h 826"/>
                <a:gd name="T8" fmla="*/ 244 w 833"/>
                <a:gd name="T9" fmla="*/ 119 h 826"/>
                <a:gd name="T10" fmla="*/ 190 w 833"/>
                <a:gd name="T11" fmla="*/ 159 h 826"/>
                <a:gd name="T12" fmla="*/ 111 w 833"/>
                <a:gd name="T13" fmla="*/ 124 h 826"/>
                <a:gd name="T14" fmla="*/ 47 w 833"/>
                <a:gd name="T15" fmla="*/ 212 h 826"/>
                <a:gd name="T16" fmla="*/ 105 w 833"/>
                <a:gd name="T17" fmla="*/ 276 h 826"/>
                <a:gd name="T18" fmla="*/ 84 w 833"/>
                <a:gd name="T19" fmla="*/ 340 h 826"/>
                <a:gd name="T20" fmla="*/ 0 w 833"/>
                <a:gd name="T21" fmla="*/ 358 h 826"/>
                <a:gd name="T22" fmla="*/ 0 w 833"/>
                <a:gd name="T23" fmla="*/ 467 h 826"/>
                <a:gd name="T24" fmla="*/ 84 w 833"/>
                <a:gd name="T25" fmla="*/ 485 h 826"/>
                <a:gd name="T26" fmla="*/ 105 w 833"/>
                <a:gd name="T27" fmla="*/ 550 h 826"/>
                <a:gd name="T28" fmla="*/ 47 w 833"/>
                <a:gd name="T29" fmla="*/ 613 h 826"/>
                <a:gd name="T30" fmla="*/ 112 w 833"/>
                <a:gd name="T31" fmla="*/ 702 h 826"/>
                <a:gd name="T32" fmla="*/ 190 w 833"/>
                <a:gd name="T33" fmla="*/ 667 h 826"/>
                <a:gd name="T34" fmla="*/ 245 w 833"/>
                <a:gd name="T35" fmla="*/ 707 h 826"/>
                <a:gd name="T36" fmla="*/ 236 w 833"/>
                <a:gd name="T37" fmla="*/ 792 h 826"/>
                <a:gd name="T38" fmla="*/ 340 w 833"/>
                <a:gd name="T39" fmla="*/ 826 h 826"/>
                <a:gd name="T40" fmla="*/ 383 w 833"/>
                <a:gd name="T41" fmla="*/ 751 h 826"/>
                <a:gd name="T42" fmla="*/ 417 w 833"/>
                <a:gd name="T43" fmla="*/ 753 h 826"/>
                <a:gd name="T44" fmla="*/ 450 w 833"/>
                <a:gd name="T45" fmla="*/ 751 h 826"/>
                <a:gd name="T46" fmla="*/ 493 w 833"/>
                <a:gd name="T47" fmla="*/ 825 h 826"/>
                <a:gd name="T48" fmla="*/ 597 w 833"/>
                <a:gd name="T49" fmla="*/ 792 h 826"/>
                <a:gd name="T50" fmla="*/ 588 w 833"/>
                <a:gd name="T51" fmla="*/ 706 h 826"/>
                <a:gd name="T52" fmla="*/ 643 w 833"/>
                <a:gd name="T53" fmla="*/ 667 h 826"/>
                <a:gd name="T54" fmla="*/ 721 w 833"/>
                <a:gd name="T55" fmla="*/ 701 h 826"/>
                <a:gd name="T56" fmla="*/ 785 w 833"/>
                <a:gd name="T57" fmla="*/ 613 h 826"/>
                <a:gd name="T58" fmla="*/ 728 w 833"/>
                <a:gd name="T59" fmla="*/ 549 h 826"/>
                <a:gd name="T60" fmla="*/ 749 w 833"/>
                <a:gd name="T61" fmla="*/ 485 h 826"/>
                <a:gd name="T62" fmla="*/ 833 w 833"/>
                <a:gd name="T63" fmla="*/ 467 h 826"/>
                <a:gd name="T64" fmla="*/ 833 w 833"/>
                <a:gd name="T65" fmla="*/ 358 h 826"/>
                <a:gd name="T66" fmla="*/ 749 w 833"/>
                <a:gd name="T67" fmla="*/ 340 h 826"/>
                <a:gd name="T68" fmla="*/ 728 w 833"/>
                <a:gd name="T69" fmla="*/ 275 h 826"/>
                <a:gd name="T70" fmla="*/ 785 w 833"/>
                <a:gd name="T71" fmla="*/ 212 h 826"/>
                <a:gd name="T72" fmla="*/ 721 w 833"/>
                <a:gd name="T73" fmla="*/ 123 h 826"/>
                <a:gd name="T74" fmla="*/ 643 w 833"/>
                <a:gd name="T75" fmla="*/ 158 h 826"/>
                <a:gd name="T76" fmla="*/ 588 w 833"/>
                <a:gd name="T77" fmla="*/ 118 h 826"/>
                <a:gd name="T78" fmla="*/ 597 w 833"/>
                <a:gd name="T79" fmla="*/ 33 h 826"/>
                <a:gd name="T80" fmla="*/ 493 w 833"/>
                <a:gd name="T81" fmla="*/ 0 h 826"/>
                <a:gd name="T82" fmla="*/ 450 w 833"/>
                <a:gd name="T83" fmla="*/ 74 h 826"/>
                <a:gd name="T84" fmla="*/ 416 w 833"/>
                <a:gd name="T85" fmla="*/ 72 h 826"/>
                <a:gd name="T86" fmla="*/ 718 w 833"/>
                <a:gd name="T87" fmla="*/ 412 h 826"/>
                <a:gd name="T88" fmla="*/ 417 w 833"/>
                <a:gd name="T89" fmla="*/ 714 h 826"/>
                <a:gd name="T90" fmla="*/ 115 w 833"/>
                <a:gd name="T91" fmla="*/ 413 h 826"/>
                <a:gd name="T92" fmla="*/ 416 w 833"/>
                <a:gd name="T93" fmla="*/ 111 h 826"/>
                <a:gd name="T94" fmla="*/ 718 w 833"/>
                <a:gd name="T95" fmla="*/ 41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33" h="826">
                  <a:moveTo>
                    <a:pt x="416" y="72"/>
                  </a:moveTo>
                  <a:cubicBezTo>
                    <a:pt x="405" y="72"/>
                    <a:pt x="393" y="73"/>
                    <a:pt x="382" y="74"/>
                  </a:cubicBezTo>
                  <a:cubicBezTo>
                    <a:pt x="339" y="0"/>
                    <a:pt x="339" y="0"/>
                    <a:pt x="339" y="0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4" y="119"/>
                    <a:pt x="244" y="119"/>
                    <a:pt x="244" y="119"/>
                  </a:cubicBezTo>
                  <a:cubicBezTo>
                    <a:pt x="225" y="130"/>
                    <a:pt x="207" y="144"/>
                    <a:pt x="190" y="159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105" y="276"/>
                    <a:pt x="105" y="276"/>
                    <a:pt x="105" y="276"/>
                  </a:cubicBezTo>
                  <a:cubicBezTo>
                    <a:pt x="96" y="296"/>
                    <a:pt x="89" y="318"/>
                    <a:pt x="84" y="34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467"/>
                    <a:pt x="0" y="467"/>
                    <a:pt x="0" y="467"/>
                  </a:cubicBezTo>
                  <a:cubicBezTo>
                    <a:pt x="84" y="485"/>
                    <a:pt x="84" y="485"/>
                    <a:pt x="84" y="485"/>
                  </a:cubicBezTo>
                  <a:cubicBezTo>
                    <a:pt x="89" y="508"/>
                    <a:pt x="96" y="529"/>
                    <a:pt x="105" y="550"/>
                  </a:cubicBezTo>
                  <a:cubicBezTo>
                    <a:pt x="47" y="613"/>
                    <a:pt x="47" y="613"/>
                    <a:pt x="47" y="613"/>
                  </a:cubicBezTo>
                  <a:cubicBezTo>
                    <a:pt x="112" y="702"/>
                    <a:pt x="112" y="702"/>
                    <a:pt x="112" y="702"/>
                  </a:cubicBezTo>
                  <a:cubicBezTo>
                    <a:pt x="190" y="667"/>
                    <a:pt x="190" y="667"/>
                    <a:pt x="190" y="667"/>
                  </a:cubicBezTo>
                  <a:cubicBezTo>
                    <a:pt x="207" y="682"/>
                    <a:pt x="225" y="695"/>
                    <a:pt x="245" y="707"/>
                  </a:cubicBezTo>
                  <a:cubicBezTo>
                    <a:pt x="236" y="792"/>
                    <a:pt x="236" y="792"/>
                    <a:pt x="236" y="792"/>
                  </a:cubicBezTo>
                  <a:cubicBezTo>
                    <a:pt x="340" y="826"/>
                    <a:pt x="340" y="826"/>
                    <a:pt x="340" y="826"/>
                  </a:cubicBezTo>
                  <a:cubicBezTo>
                    <a:pt x="383" y="751"/>
                    <a:pt x="383" y="751"/>
                    <a:pt x="383" y="751"/>
                  </a:cubicBezTo>
                  <a:cubicBezTo>
                    <a:pt x="394" y="752"/>
                    <a:pt x="405" y="753"/>
                    <a:pt x="417" y="753"/>
                  </a:cubicBezTo>
                  <a:cubicBezTo>
                    <a:pt x="428" y="753"/>
                    <a:pt x="439" y="752"/>
                    <a:pt x="450" y="751"/>
                  </a:cubicBezTo>
                  <a:cubicBezTo>
                    <a:pt x="493" y="825"/>
                    <a:pt x="493" y="825"/>
                    <a:pt x="493" y="825"/>
                  </a:cubicBezTo>
                  <a:cubicBezTo>
                    <a:pt x="597" y="792"/>
                    <a:pt x="597" y="792"/>
                    <a:pt x="597" y="792"/>
                  </a:cubicBezTo>
                  <a:cubicBezTo>
                    <a:pt x="588" y="706"/>
                    <a:pt x="588" y="706"/>
                    <a:pt x="588" y="706"/>
                  </a:cubicBezTo>
                  <a:cubicBezTo>
                    <a:pt x="608" y="695"/>
                    <a:pt x="626" y="682"/>
                    <a:pt x="643" y="667"/>
                  </a:cubicBezTo>
                  <a:cubicBezTo>
                    <a:pt x="721" y="701"/>
                    <a:pt x="721" y="701"/>
                    <a:pt x="721" y="701"/>
                  </a:cubicBezTo>
                  <a:cubicBezTo>
                    <a:pt x="785" y="613"/>
                    <a:pt x="785" y="613"/>
                    <a:pt x="785" y="613"/>
                  </a:cubicBezTo>
                  <a:cubicBezTo>
                    <a:pt x="728" y="549"/>
                    <a:pt x="728" y="549"/>
                    <a:pt x="728" y="549"/>
                  </a:cubicBezTo>
                  <a:cubicBezTo>
                    <a:pt x="737" y="529"/>
                    <a:pt x="744" y="507"/>
                    <a:pt x="749" y="485"/>
                  </a:cubicBezTo>
                  <a:cubicBezTo>
                    <a:pt x="833" y="467"/>
                    <a:pt x="833" y="467"/>
                    <a:pt x="833" y="467"/>
                  </a:cubicBezTo>
                  <a:cubicBezTo>
                    <a:pt x="833" y="358"/>
                    <a:pt x="833" y="358"/>
                    <a:pt x="833" y="358"/>
                  </a:cubicBezTo>
                  <a:cubicBezTo>
                    <a:pt x="749" y="340"/>
                    <a:pt x="749" y="340"/>
                    <a:pt x="749" y="340"/>
                  </a:cubicBezTo>
                  <a:cubicBezTo>
                    <a:pt x="744" y="317"/>
                    <a:pt x="737" y="296"/>
                    <a:pt x="728" y="275"/>
                  </a:cubicBezTo>
                  <a:cubicBezTo>
                    <a:pt x="785" y="212"/>
                    <a:pt x="785" y="212"/>
                    <a:pt x="785" y="212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43" y="158"/>
                    <a:pt x="643" y="158"/>
                    <a:pt x="643" y="158"/>
                  </a:cubicBezTo>
                  <a:cubicBezTo>
                    <a:pt x="626" y="143"/>
                    <a:pt x="607" y="130"/>
                    <a:pt x="588" y="118"/>
                  </a:cubicBezTo>
                  <a:cubicBezTo>
                    <a:pt x="597" y="33"/>
                    <a:pt x="597" y="33"/>
                    <a:pt x="597" y="33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450" y="74"/>
                    <a:pt x="450" y="74"/>
                    <a:pt x="450" y="74"/>
                  </a:cubicBezTo>
                  <a:cubicBezTo>
                    <a:pt x="439" y="73"/>
                    <a:pt x="428" y="72"/>
                    <a:pt x="416" y="72"/>
                  </a:cubicBezTo>
                  <a:close/>
                  <a:moveTo>
                    <a:pt x="718" y="412"/>
                  </a:moveTo>
                  <a:cubicBezTo>
                    <a:pt x="718" y="579"/>
                    <a:pt x="583" y="714"/>
                    <a:pt x="417" y="714"/>
                  </a:cubicBezTo>
                  <a:cubicBezTo>
                    <a:pt x="250" y="714"/>
                    <a:pt x="115" y="579"/>
                    <a:pt x="115" y="413"/>
                  </a:cubicBezTo>
                  <a:cubicBezTo>
                    <a:pt x="115" y="246"/>
                    <a:pt x="250" y="111"/>
                    <a:pt x="416" y="111"/>
                  </a:cubicBezTo>
                  <a:cubicBezTo>
                    <a:pt x="583" y="111"/>
                    <a:pt x="718" y="246"/>
                    <a:pt x="718" y="4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9"/>
            <p:cNvSpPr>
              <a:spLocks noEditPoints="1"/>
            </p:cNvSpPr>
            <p:nvPr/>
          </p:nvSpPr>
          <p:spPr bwMode="auto">
            <a:xfrm>
              <a:off x="4237038" y="1311275"/>
              <a:ext cx="1177925" cy="1179513"/>
            </a:xfrm>
            <a:custGeom>
              <a:avLst/>
              <a:gdLst>
                <a:gd name="T0" fmla="*/ 301 w 603"/>
                <a:gd name="T1" fmla="*/ 0 h 603"/>
                <a:gd name="T2" fmla="*/ 0 w 603"/>
                <a:gd name="T3" fmla="*/ 302 h 603"/>
                <a:gd name="T4" fmla="*/ 302 w 603"/>
                <a:gd name="T5" fmla="*/ 603 h 603"/>
                <a:gd name="T6" fmla="*/ 603 w 603"/>
                <a:gd name="T7" fmla="*/ 301 h 603"/>
                <a:gd name="T8" fmla="*/ 301 w 603"/>
                <a:gd name="T9" fmla="*/ 0 h 603"/>
                <a:gd name="T10" fmla="*/ 302 w 603"/>
                <a:gd name="T11" fmla="*/ 586 h 603"/>
                <a:gd name="T12" fmla="*/ 17 w 603"/>
                <a:gd name="T13" fmla="*/ 302 h 603"/>
                <a:gd name="T14" fmla="*/ 301 w 603"/>
                <a:gd name="T15" fmla="*/ 17 h 603"/>
                <a:gd name="T16" fmla="*/ 586 w 603"/>
                <a:gd name="T17" fmla="*/ 301 h 603"/>
                <a:gd name="T18" fmla="*/ 302 w 603"/>
                <a:gd name="T19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3" h="603">
                  <a:moveTo>
                    <a:pt x="301" y="0"/>
                  </a:moveTo>
                  <a:cubicBezTo>
                    <a:pt x="135" y="0"/>
                    <a:pt x="0" y="135"/>
                    <a:pt x="0" y="302"/>
                  </a:cubicBezTo>
                  <a:cubicBezTo>
                    <a:pt x="0" y="468"/>
                    <a:pt x="135" y="603"/>
                    <a:pt x="302" y="603"/>
                  </a:cubicBezTo>
                  <a:cubicBezTo>
                    <a:pt x="468" y="603"/>
                    <a:pt x="603" y="468"/>
                    <a:pt x="603" y="301"/>
                  </a:cubicBezTo>
                  <a:cubicBezTo>
                    <a:pt x="603" y="135"/>
                    <a:pt x="468" y="0"/>
                    <a:pt x="301" y="0"/>
                  </a:cubicBezTo>
                  <a:close/>
                  <a:moveTo>
                    <a:pt x="302" y="586"/>
                  </a:moveTo>
                  <a:cubicBezTo>
                    <a:pt x="144" y="586"/>
                    <a:pt x="17" y="459"/>
                    <a:pt x="17" y="302"/>
                  </a:cubicBezTo>
                  <a:cubicBezTo>
                    <a:pt x="17" y="145"/>
                    <a:pt x="144" y="17"/>
                    <a:pt x="301" y="17"/>
                  </a:cubicBezTo>
                  <a:cubicBezTo>
                    <a:pt x="458" y="17"/>
                    <a:pt x="586" y="144"/>
                    <a:pt x="586" y="301"/>
                  </a:cubicBezTo>
                  <a:cubicBezTo>
                    <a:pt x="586" y="458"/>
                    <a:pt x="459" y="586"/>
                    <a:pt x="302" y="5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4329765" y="1405589"/>
              <a:ext cx="992470" cy="9924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1A42D5E-2BE8-44F1-8C8B-C37B983618F9}"/>
              </a:ext>
            </a:extLst>
          </p:cNvPr>
          <p:cNvGrpSpPr/>
          <p:nvPr/>
        </p:nvGrpSpPr>
        <p:grpSpPr>
          <a:xfrm>
            <a:off x="4630738" y="2849562"/>
            <a:ext cx="1344613" cy="1335088"/>
            <a:chOff x="4630738" y="2849562"/>
            <a:chExt cx="1344613" cy="1335088"/>
          </a:xfrm>
        </p:grpSpPr>
        <p:sp>
          <p:nvSpPr>
            <p:cNvPr id="70" name="Freeform 20"/>
            <p:cNvSpPr>
              <a:spLocks noEditPoints="1"/>
            </p:cNvSpPr>
            <p:nvPr/>
          </p:nvSpPr>
          <p:spPr bwMode="auto">
            <a:xfrm>
              <a:off x="4630738" y="2849562"/>
              <a:ext cx="1344613" cy="1335088"/>
            </a:xfrm>
            <a:custGeom>
              <a:avLst/>
              <a:gdLst>
                <a:gd name="T0" fmla="*/ 344 w 688"/>
                <a:gd name="T1" fmla="*/ 60 h 682"/>
                <a:gd name="T2" fmla="*/ 316 w 688"/>
                <a:gd name="T3" fmla="*/ 61 h 682"/>
                <a:gd name="T4" fmla="*/ 280 w 688"/>
                <a:gd name="T5" fmla="*/ 0 h 682"/>
                <a:gd name="T6" fmla="*/ 194 w 688"/>
                <a:gd name="T7" fmla="*/ 28 h 682"/>
                <a:gd name="T8" fmla="*/ 202 w 688"/>
                <a:gd name="T9" fmla="*/ 98 h 682"/>
                <a:gd name="T10" fmla="*/ 157 w 688"/>
                <a:gd name="T11" fmla="*/ 131 h 682"/>
                <a:gd name="T12" fmla="*/ 92 w 688"/>
                <a:gd name="T13" fmla="*/ 102 h 682"/>
                <a:gd name="T14" fmla="*/ 39 w 688"/>
                <a:gd name="T15" fmla="*/ 175 h 682"/>
                <a:gd name="T16" fmla="*/ 86 w 688"/>
                <a:gd name="T17" fmla="*/ 228 h 682"/>
                <a:gd name="T18" fmla="*/ 69 w 688"/>
                <a:gd name="T19" fmla="*/ 281 h 682"/>
                <a:gd name="T20" fmla="*/ 0 w 688"/>
                <a:gd name="T21" fmla="*/ 296 h 682"/>
                <a:gd name="T22" fmla="*/ 0 w 688"/>
                <a:gd name="T23" fmla="*/ 386 h 682"/>
                <a:gd name="T24" fmla="*/ 69 w 688"/>
                <a:gd name="T25" fmla="*/ 401 h 682"/>
                <a:gd name="T26" fmla="*/ 86 w 688"/>
                <a:gd name="T27" fmla="*/ 454 h 682"/>
                <a:gd name="T28" fmla="*/ 39 w 688"/>
                <a:gd name="T29" fmla="*/ 506 h 682"/>
                <a:gd name="T30" fmla="*/ 92 w 688"/>
                <a:gd name="T31" fmla="*/ 579 h 682"/>
                <a:gd name="T32" fmla="*/ 157 w 688"/>
                <a:gd name="T33" fmla="*/ 551 h 682"/>
                <a:gd name="T34" fmla="*/ 202 w 688"/>
                <a:gd name="T35" fmla="*/ 583 h 682"/>
                <a:gd name="T36" fmla="*/ 195 w 688"/>
                <a:gd name="T37" fmla="*/ 654 h 682"/>
                <a:gd name="T38" fmla="*/ 281 w 688"/>
                <a:gd name="T39" fmla="*/ 682 h 682"/>
                <a:gd name="T40" fmla="*/ 316 w 688"/>
                <a:gd name="T41" fmla="*/ 620 h 682"/>
                <a:gd name="T42" fmla="*/ 344 w 688"/>
                <a:gd name="T43" fmla="*/ 622 h 682"/>
                <a:gd name="T44" fmla="*/ 372 w 688"/>
                <a:gd name="T45" fmla="*/ 620 h 682"/>
                <a:gd name="T46" fmla="*/ 407 w 688"/>
                <a:gd name="T47" fmla="*/ 681 h 682"/>
                <a:gd name="T48" fmla="*/ 493 w 688"/>
                <a:gd name="T49" fmla="*/ 654 h 682"/>
                <a:gd name="T50" fmla="*/ 486 w 688"/>
                <a:gd name="T51" fmla="*/ 583 h 682"/>
                <a:gd name="T52" fmla="*/ 531 w 688"/>
                <a:gd name="T53" fmla="*/ 550 h 682"/>
                <a:gd name="T54" fmla="*/ 596 w 688"/>
                <a:gd name="T55" fmla="*/ 579 h 682"/>
                <a:gd name="T56" fmla="*/ 649 w 688"/>
                <a:gd name="T57" fmla="*/ 506 h 682"/>
                <a:gd name="T58" fmla="*/ 601 w 688"/>
                <a:gd name="T59" fmla="*/ 453 h 682"/>
                <a:gd name="T60" fmla="*/ 618 w 688"/>
                <a:gd name="T61" fmla="*/ 400 h 682"/>
                <a:gd name="T62" fmla="*/ 688 w 688"/>
                <a:gd name="T63" fmla="*/ 385 h 682"/>
                <a:gd name="T64" fmla="*/ 688 w 688"/>
                <a:gd name="T65" fmla="*/ 295 h 682"/>
                <a:gd name="T66" fmla="*/ 618 w 688"/>
                <a:gd name="T67" fmla="*/ 281 h 682"/>
                <a:gd name="T68" fmla="*/ 601 w 688"/>
                <a:gd name="T69" fmla="*/ 227 h 682"/>
                <a:gd name="T70" fmla="*/ 648 w 688"/>
                <a:gd name="T71" fmla="*/ 175 h 682"/>
                <a:gd name="T72" fmla="*/ 595 w 688"/>
                <a:gd name="T73" fmla="*/ 102 h 682"/>
                <a:gd name="T74" fmla="*/ 531 w 688"/>
                <a:gd name="T75" fmla="*/ 131 h 682"/>
                <a:gd name="T76" fmla="*/ 485 w 688"/>
                <a:gd name="T77" fmla="*/ 98 h 682"/>
                <a:gd name="T78" fmla="*/ 493 w 688"/>
                <a:gd name="T79" fmla="*/ 27 h 682"/>
                <a:gd name="T80" fmla="*/ 407 w 688"/>
                <a:gd name="T81" fmla="*/ 0 h 682"/>
                <a:gd name="T82" fmla="*/ 371 w 688"/>
                <a:gd name="T83" fmla="*/ 61 h 682"/>
                <a:gd name="T84" fmla="*/ 344 w 688"/>
                <a:gd name="T85" fmla="*/ 60 h 682"/>
                <a:gd name="T86" fmla="*/ 593 w 688"/>
                <a:gd name="T87" fmla="*/ 340 h 682"/>
                <a:gd name="T88" fmla="*/ 344 w 688"/>
                <a:gd name="T89" fmla="*/ 590 h 682"/>
                <a:gd name="T90" fmla="*/ 95 w 688"/>
                <a:gd name="T91" fmla="*/ 341 h 682"/>
                <a:gd name="T92" fmla="*/ 344 w 688"/>
                <a:gd name="T93" fmla="*/ 92 h 682"/>
                <a:gd name="T94" fmla="*/ 593 w 688"/>
                <a:gd name="T95" fmla="*/ 34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88" h="682">
                  <a:moveTo>
                    <a:pt x="344" y="60"/>
                  </a:moveTo>
                  <a:cubicBezTo>
                    <a:pt x="334" y="60"/>
                    <a:pt x="325" y="60"/>
                    <a:pt x="316" y="61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194" y="28"/>
                    <a:pt x="194" y="28"/>
                    <a:pt x="194" y="28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186" y="107"/>
                    <a:pt x="170" y="118"/>
                    <a:pt x="157" y="13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86" y="228"/>
                    <a:pt x="86" y="228"/>
                    <a:pt x="86" y="228"/>
                  </a:cubicBezTo>
                  <a:cubicBezTo>
                    <a:pt x="79" y="245"/>
                    <a:pt x="73" y="262"/>
                    <a:pt x="69" y="281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0" y="386"/>
                    <a:pt x="0" y="386"/>
                    <a:pt x="0" y="386"/>
                  </a:cubicBezTo>
                  <a:cubicBezTo>
                    <a:pt x="69" y="401"/>
                    <a:pt x="69" y="401"/>
                    <a:pt x="69" y="401"/>
                  </a:cubicBezTo>
                  <a:cubicBezTo>
                    <a:pt x="73" y="419"/>
                    <a:pt x="79" y="437"/>
                    <a:pt x="86" y="454"/>
                  </a:cubicBezTo>
                  <a:cubicBezTo>
                    <a:pt x="39" y="506"/>
                    <a:pt x="39" y="506"/>
                    <a:pt x="39" y="506"/>
                  </a:cubicBezTo>
                  <a:cubicBezTo>
                    <a:pt x="92" y="579"/>
                    <a:pt x="92" y="579"/>
                    <a:pt x="92" y="579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71" y="563"/>
                    <a:pt x="186" y="574"/>
                    <a:pt x="202" y="583"/>
                  </a:cubicBezTo>
                  <a:cubicBezTo>
                    <a:pt x="195" y="654"/>
                    <a:pt x="195" y="654"/>
                    <a:pt x="195" y="654"/>
                  </a:cubicBezTo>
                  <a:cubicBezTo>
                    <a:pt x="281" y="682"/>
                    <a:pt x="281" y="682"/>
                    <a:pt x="281" y="682"/>
                  </a:cubicBezTo>
                  <a:cubicBezTo>
                    <a:pt x="316" y="620"/>
                    <a:pt x="316" y="620"/>
                    <a:pt x="316" y="620"/>
                  </a:cubicBezTo>
                  <a:cubicBezTo>
                    <a:pt x="325" y="621"/>
                    <a:pt x="335" y="622"/>
                    <a:pt x="344" y="622"/>
                  </a:cubicBezTo>
                  <a:cubicBezTo>
                    <a:pt x="353" y="622"/>
                    <a:pt x="363" y="621"/>
                    <a:pt x="372" y="620"/>
                  </a:cubicBezTo>
                  <a:cubicBezTo>
                    <a:pt x="407" y="681"/>
                    <a:pt x="407" y="681"/>
                    <a:pt x="407" y="681"/>
                  </a:cubicBezTo>
                  <a:cubicBezTo>
                    <a:pt x="493" y="654"/>
                    <a:pt x="493" y="654"/>
                    <a:pt x="493" y="654"/>
                  </a:cubicBezTo>
                  <a:cubicBezTo>
                    <a:pt x="486" y="583"/>
                    <a:pt x="486" y="583"/>
                    <a:pt x="486" y="583"/>
                  </a:cubicBezTo>
                  <a:cubicBezTo>
                    <a:pt x="502" y="574"/>
                    <a:pt x="517" y="563"/>
                    <a:pt x="531" y="550"/>
                  </a:cubicBezTo>
                  <a:cubicBezTo>
                    <a:pt x="596" y="579"/>
                    <a:pt x="596" y="579"/>
                    <a:pt x="596" y="579"/>
                  </a:cubicBezTo>
                  <a:cubicBezTo>
                    <a:pt x="649" y="506"/>
                    <a:pt x="649" y="506"/>
                    <a:pt x="649" y="506"/>
                  </a:cubicBezTo>
                  <a:cubicBezTo>
                    <a:pt x="601" y="453"/>
                    <a:pt x="601" y="453"/>
                    <a:pt x="601" y="453"/>
                  </a:cubicBezTo>
                  <a:cubicBezTo>
                    <a:pt x="609" y="436"/>
                    <a:pt x="614" y="419"/>
                    <a:pt x="618" y="400"/>
                  </a:cubicBezTo>
                  <a:cubicBezTo>
                    <a:pt x="688" y="385"/>
                    <a:pt x="688" y="385"/>
                    <a:pt x="688" y="385"/>
                  </a:cubicBezTo>
                  <a:cubicBezTo>
                    <a:pt x="688" y="295"/>
                    <a:pt x="688" y="295"/>
                    <a:pt x="688" y="295"/>
                  </a:cubicBezTo>
                  <a:cubicBezTo>
                    <a:pt x="618" y="281"/>
                    <a:pt x="618" y="281"/>
                    <a:pt x="618" y="281"/>
                  </a:cubicBezTo>
                  <a:cubicBezTo>
                    <a:pt x="614" y="262"/>
                    <a:pt x="609" y="244"/>
                    <a:pt x="601" y="227"/>
                  </a:cubicBezTo>
                  <a:cubicBezTo>
                    <a:pt x="648" y="175"/>
                    <a:pt x="648" y="175"/>
                    <a:pt x="648" y="175"/>
                  </a:cubicBezTo>
                  <a:cubicBezTo>
                    <a:pt x="595" y="102"/>
                    <a:pt x="595" y="102"/>
                    <a:pt x="595" y="102"/>
                  </a:cubicBezTo>
                  <a:cubicBezTo>
                    <a:pt x="531" y="131"/>
                    <a:pt x="531" y="131"/>
                    <a:pt x="531" y="131"/>
                  </a:cubicBezTo>
                  <a:cubicBezTo>
                    <a:pt x="517" y="118"/>
                    <a:pt x="502" y="107"/>
                    <a:pt x="485" y="98"/>
                  </a:cubicBezTo>
                  <a:cubicBezTo>
                    <a:pt x="493" y="27"/>
                    <a:pt x="493" y="27"/>
                    <a:pt x="493" y="27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371" y="61"/>
                    <a:pt x="371" y="61"/>
                    <a:pt x="371" y="61"/>
                  </a:cubicBezTo>
                  <a:cubicBezTo>
                    <a:pt x="362" y="60"/>
                    <a:pt x="353" y="60"/>
                    <a:pt x="344" y="60"/>
                  </a:cubicBezTo>
                  <a:close/>
                  <a:moveTo>
                    <a:pt x="593" y="340"/>
                  </a:moveTo>
                  <a:cubicBezTo>
                    <a:pt x="593" y="478"/>
                    <a:pt x="481" y="590"/>
                    <a:pt x="344" y="590"/>
                  </a:cubicBezTo>
                  <a:cubicBezTo>
                    <a:pt x="206" y="590"/>
                    <a:pt x="95" y="478"/>
                    <a:pt x="95" y="341"/>
                  </a:cubicBezTo>
                  <a:cubicBezTo>
                    <a:pt x="95" y="203"/>
                    <a:pt x="206" y="92"/>
                    <a:pt x="344" y="92"/>
                  </a:cubicBezTo>
                  <a:cubicBezTo>
                    <a:pt x="481" y="91"/>
                    <a:pt x="593" y="203"/>
                    <a:pt x="593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4816475" y="3027362"/>
              <a:ext cx="973138" cy="976313"/>
            </a:xfrm>
            <a:custGeom>
              <a:avLst/>
              <a:gdLst>
                <a:gd name="T0" fmla="*/ 249 w 498"/>
                <a:gd name="T1" fmla="*/ 1 h 499"/>
                <a:gd name="T2" fmla="*/ 0 w 498"/>
                <a:gd name="T3" fmla="*/ 250 h 499"/>
                <a:gd name="T4" fmla="*/ 249 w 498"/>
                <a:gd name="T5" fmla="*/ 499 h 499"/>
                <a:gd name="T6" fmla="*/ 498 w 498"/>
                <a:gd name="T7" fmla="*/ 249 h 499"/>
                <a:gd name="T8" fmla="*/ 249 w 498"/>
                <a:gd name="T9" fmla="*/ 1 h 499"/>
                <a:gd name="T10" fmla="*/ 249 w 498"/>
                <a:gd name="T11" fmla="*/ 484 h 499"/>
                <a:gd name="T12" fmla="*/ 14 w 498"/>
                <a:gd name="T13" fmla="*/ 250 h 499"/>
                <a:gd name="T14" fmla="*/ 249 w 498"/>
                <a:gd name="T15" fmla="*/ 15 h 499"/>
                <a:gd name="T16" fmla="*/ 484 w 498"/>
                <a:gd name="T17" fmla="*/ 249 h 499"/>
                <a:gd name="T18" fmla="*/ 249 w 498"/>
                <a:gd name="T19" fmla="*/ 484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9">
                  <a:moveTo>
                    <a:pt x="249" y="1"/>
                  </a:moveTo>
                  <a:cubicBezTo>
                    <a:pt x="111" y="1"/>
                    <a:pt x="0" y="112"/>
                    <a:pt x="0" y="250"/>
                  </a:cubicBezTo>
                  <a:cubicBezTo>
                    <a:pt x="0" y="387"/>
                    <a:pt x="111" y="499"/>
                    <a:pt x="249" y="499"/>
                  </a:cubicBezTo>
                  <a:cubicBezTo>
                    <a:pt x="386" y="499"/>
                    <a:pt x="498" y="387"/>
                    <a:pt x="498" y="249"/>
                  </a:cubicBezTo>
                  <a:cubicBezTo>
                    <a:pt x="498" y="112"/>
                    <a:pt x="386" y="0"/>
                    <a:pt x="249" y="1"/>
                  </a:cubicBezTo>
                  <a:close/>
                  <a:moveTo>
                    <a:pt x="249" y="484"/>
                  </a:moveTo>
                  <a:cubicBezTo>
                    <a:pt x="119" y="484"/>
                    <a:pt x="14" y="379"/>
                    <a:pt x="14" y="250"/>
                  </a:cubicBezTo>
                  <a:cubicBezTo>
                    <a:pt x="14" y="120"/>
                    <a:pt x="119" y="15"/>
                    <a:pt x="249" y="15"/>
                  </a:cubicBezTo>
                  <a:cubicBezTo>
                    <a:pt x="378" y="15"/>
                    <a:pt x="483" y="120"/>
                    <a:pt x="484" y="249"/>
                  </a:cubicBezTo>
                  <a:cubicBezTo>
                    <a:pt x="484" y="379"/>
                    <a:pt x="379" y="484"/>
                    <a:pt x="249" y="4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03879" y="3119541"/>
              <a:ext cx="798330" cy="798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B51D6DE-8E10-4A12-BE4F-6D0158F58114}"/>
              </a:ext>
            </a:extLst>
          </p:cNvPr>
          <p:cNvGrpSpPr/>
          <p:nvPr/>
        </p:nvGrpSpPr>
        <p:grpSpPr>
          <a:xfrm>
            <a:off x="2428875" y="2149475"/>
            <a:ext cx="2193925" cy="2178050"/>
            <a:chOff x="2428875" y="2149475"/>
            <a:chExt cx="2193925" cy="2178050"/>
          </a:xfrm>
        </p:grpSpPr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428875" y="2149475"/>
              <a:ext cx="2193925" cy="2178050"/>
            </a:xfrm>
            <a:custGeom>
              <a:avLst/>
              <a:gdLst>
                <a:gd name="T0" fmla="*/ 561 w 1122"/>
                <a:gd name="T1" fmla="*/ 98 h 1113"/>
                <a:gd name="T2" fmla="*/ 515 w 1122"/>
                <a:gd name="T3" fmla="*/ 100 h 1113"/>
                <a:gd name="T4" fmla="*/ 457 w 1122"/>
                <a:gd name="T5" fmla="*/ 1 h 1113"/>
                <a:gd name="T6" fmla="*/ 317 w 1122"/>
                <a:gd name="T7" fmla="*/ 46 h 1113"/>
                <a:gd name="T8" fmla="*/ 329 w 1122"/>
                <a:gd name="T9" fmla="*/ 161 h 1113"/>
                <a:gd name="T10" fmla="*/ 256 w 1122"/>
                <a:gd name="T11" fmla="*/ 215 h 1113"/>
                <a:gd name="T12" fmla="*/ 150 w 1122"/>
                <a:gd name="T13" fmla="*/ 168 h 1113"/>
                <a:gd name="T14" fmla="*/ 64 w 1122"/>
                <a:gd name="T15" fmla="*/ 287 h 1113"/>
                <a:gd name="T16" fmla="*/ 141 w 1122"/>
                <a:gd name="T17" fmla="*/ 373 h 1113"/>
                <a:gd name="T18" fmla="*/ 113 w 1122"/>
                <a:gd name="T19" fmla="*/ 459 h 1113"/>
                <a:gd name="T20" fmla="*/ 0 w 1122"/>
                <a:gd name="T21" fmla="*/ 483 h 1113"/>
                <a:gd name="T22" fmla="*/ 0 w 1122"/>
                <a:gd name="T23" fmla="*/ 630 h 1113"/>
                <a:gd name="T24" fmla="*/ 113 w 1122"/>
                <a:gd name="T25" fmla="*/ 654 h 1113"/>
                <a:gd name="T26" fmla="*/ 141 w 1122"/>
                <a:gd name="T27" fmla="*/ 741 h 1113"/>
                <a:gd name="T28" fmla="*/ 64 w 1122"/>
                <a:gd name="T29" fmla="*/ 827 h 1113"/>
                <a:gd name="T30" fmla="*/ 151 w 1122"/>
                <a:gd name="T31" fmla="*/ 946 h 1113"/>
                <a:gd name="T32" fmla="*/ 256 w 1122"/>
                <a:gd name="T33" fmla="*/ 899 h 1113"/>
                <a:gd name="T34" fmla="*/ 330 w 1122"/>
                <a:gd name="T35" fmla="*/ 952 h 1113"/>
                <a:gd name="T36" fmla="*/ 318 w 1122"/>
                <a:gd name="T37" fmla="*/ 1067 h 1113"/>
                <a:gd name="T38" fmla="*/ 458 w 1122"/>
                <a:gd name="T39" fmla="*/ 1113 h 1113"/>
                <a:gd name="T40" fmla="*/ 516 w 1122"/>
                <a:gd name="T41" fmla="*/ 1013 h 1113"/>
                <a:gd name="T42" fmla="*/ 561 w 1122"/>
                <a:gd name="T43" fmla="*/ 1015 h 1113"/>
                <a:gd name="T44" fmla="*/ 607 w 1122"/>
                <a:gd name="T45" fmla="*/ 1013 h 1113"/>
                <a:gd name="T46" fmla="*/ 665 w 1122"/>
                <a:gd name="T47" fmla="*/ 1113 h 1113"/>
                <a:gd name="T48" fmla="*/ 805 w 1122"/>
                <a:gd name="T49" fmla="*/ 1067 h 1113"/>
                <a:gd name="T50" fmla="*/ 793 w 1122"/>
                <a:gd name="T51" fmla="*/ 952 h 1113"/>
                <a:gd name="T52" fmla="*/ 866 w 1122"/>
                <a:gd name="T53" fmla="*/ 899 h 1113"/>
                <a:gd name="T54" fmla="*/ 972 w 1122"/>
                <a:gd name="T55" fmla="*/ 945 h 1113"/>
                <a:gd name="T56" fmla="*/ 1058 w 1122"/>
                <a:gd name="T57" fmla="*/ 826 h 1113"/>
                <a:gd name="T58" fmla="*/ 981 w 1122"/>
                <a:gd name="T59" fmla="*/ 741 h 1113"/>
                <a:gd name="T60" fmla="*/ 1009 w 1122"/>
                <a:gd name="T61" fmla="*/ 654 h 1113"/>
                <a:gd name="T62" fmla="*/ 1122 w 1122"/>
                <a:gd name="T63" fmla="*/ 630 h 1113"/>
                <a:gd name="T64" fmla="*/ 1122 w 1122"/>
                <a:gd name="T65" fmla="*/ 483 h 1113"/>
                <a:gd name="T66" fmla="*/ 1009 w 1122"/>
                <a:gd name="T67" fmla="*/ 459 h 1113"/>
                <a:gd name="T68" fmla="*/ 981 w 1122"/>
                <a:gd name="T69" fmla="*/ 372 h 1113"/>
                <a:gd name="T70" fmla="*/ 1058 w 1122"/>
                <a:gd name="T71" fmla="*/ 286 h 1113"/>
                <a:gd name="T72" fmla="*/ 971 w 1122"/>
                <a:gd name="T73" fmla="*/ 167 h 1113"/>
                <a:gd name="T74" fmla="*/ 866 w 1122"/>
                <a:gd name="T75" fmla="*/ 214 h 1113"/>
                <a:gd name="T76" fmla="*/ 792 w 1122"/>
                <a:gd name="T77" fmla="*/ 160 h 1113"/>
                <a:gd name="T78" fmla="*/ 804 w 1122"/>
                <a:gd name="T79" fmla="*/ 46 h 1113"/>
                <a:gd name="T80" fmla="*/ 664 w 1122"/>
                <a:gd name="T81" fmla="*/ 0 h 1113"/>
                <a:gd name="T82" fmla="*/ 606 w 1122"/>
                <a:gd name="T83" fmla="*/ 100 h 1113"/>
                <a:gd name="T84" fmla="*/ 561 w 1122"/>
                <a:gd name="T85" fmla="*/ 98 h 1113"/>
                <a:gd name="T86" fmla="*/ 967 w 1122"/>
                <a:gd name="T87" fmla="*/ 556 h 1113"/>
                <a:gd name="T88" fmla="*/ 561 w 1122"/>
                <a:gd name="T89" fmla="*/ 963 h 1113"/>
                <a:gd name="T90" fmla="*/ 155 w 1122"/>
                <a:gd name="T91" fmla="*/ 557 h 1113"/>
                <a:gd name="T92" fmla="*/ 561 w 1122"/>
                <a:gd name="T93" fmla="*/ 150 h 1113"/>
                <a:gd name="T94" fmla="*/ 967 w 1122"/>
                <a:gd name="T95" fmla="*/ 556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2" h="1113">
                  <a:moveTo>
                    <a:pt x="561" y="98"/>
                  </a:moveTo>
                  <a:cubicBezTo>
                    <a:pt x="545" y="98"/>
                    <a:pt x="530" y="99"/>
                    <a:pt x="515" y="100"/>
                  </a:cubicBezTo>
                  <a:cubicBezTo>
                    <a:pt x="457" y="1"/>
                    <a:pt x="457" y="1"/>
                    <a:pt x="457" y="1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29" y="161"/>
                    <a:pt x="329" y="161"/>
                    <a:pt x="329" y="161"/>
                  </a:cubicBezTo>
                  <a:cubicBezTo>
                    <a:pt x="303" y="176"/>
                    <a:pt x="278" y="194"/>
                    <a:pt x="256" y="215"/>
                  </a:cubicBezTo>
                  <a:cubicBezTo>
                    <a:pt x="150" y="168"/>
                    <a:pt x="150" y="168"/>
                    <a:pt x="150" y="168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141" y="373"/>
                    <a:pt x="141" y="373"/>
                    <a:pt x="141" y="373"/>
                  </a:cubicBezTo>
                  <a:cubicBezTo>
                    <a:pt x="129" y="400"/>
                    <a:pt x="120" y="429"/>
                    <a:pt x="113" y="459"/>
                  </a:cubicBezTo>
                  <a:cubicBezTo>
                    <a:pt x="0" y="483"/>
                    <a:pt x="0" y="483"/>
                    <a:pt x="0" y="483"/>
                  </a:cubicBezTo>
                  <a:cubicBezTo>
                    <a:pt x="0" y="630"/>
                    <a:pt x="0" y="630"/>
                    <a:pt x="0" y="630"/>
                  </a:cubicBezTo>
                  <a:cubicBezTo>
                    <a:pt x="113" y="654"/>
                    <a:pt x="113" y="654"/>
                    <a:pt x="113" y="654"/>
                  </a:cubicBezTo>
                  <a:cubicBezTo>
                    <a:pt x="120" y="685"/>
                    <a:pt x="129" y="714"/>
                    <a:pt x="141" y="741"/>
                  </a:cubicBezTo>
                  <a:cubicBezTo>
                    <a:pt x="64" y="827"/>
                    <a:pt x="64" y="827"/>
                    <a:pt x="64" y="827"/>
                  </a:cubicBezTo>
                  <a:cubicBezTo>
                    <a:pt x="151" y="946"/>
                    <a:pt x="151" y="946"/>
                    <a:pt x="151" y="946"/>
                  </a:cubicBezTo>
                  <a:cubicBezTo>
                    <a:pt x="256" y="899"/>
                    <a:pt x="256" y="899"/>
                    <a:pt x="256" y="899"/>
                  </a:cubicBezTo>
                  <a:cubicBezTo>
                    <a:pt x="279" y="919"/>
                    <a:pt x="304" y="937"/>
                    <a:pt x="330" y="952"/>
                  </a:cubicBezTo>
                  <a:cubicBezTo>
                    <a:pt x="318" y="1067"/>
                    <a:pt x="318" y="1067"/>
                    <a:pt x="318" y="1067"/>
                  </a:cubicBezTo>
                  <a:cubicBezTo>
                    <a:pt x="458" y="1113"/>
                    <a:pt x="458" y="1113"/>
                    <a:pt x="458" y="1113"/>
                  </a:cubicBezTo>
                  <a:cubicBezTo>
                    <a:pt x="516" y="1013"/>
                    <a:pt x="516" y="1013"/>
                    <a:pt x="516" y="1013"/>
                  </a:cubicBezTo>
                  <a:cubicBezTo>
                    <a:pt x="531" y="1014"/>
                    <a:pt x="546" y="1015"/>
                    <a:pt x="561" y="1015"/>
                  </a:cubicBezTo>
                  <a:cubicBezTo>
                    <a:pt x="577" y="1015"/>
                    <a:pt x="592" y="1014"/>
                    <a:pt x="607" y="1013"/>
                  </a:cubicBezTo>
                  <a:cubicBezTo>
                    <a:pt x="665" y="1113"/>
                    <a:pt x="665" y="1113"/>
                    <a:pt x="665" y="1113"/>
                  </a:cubicBezTo>
                  <a:cubicBezTo>
                    <a:pt x="805" y="1067"/>
                    <a:pt x="805" y="1067"/>
                    <a:pt x="805" y="1067"/>
                  </a:cubicBezTo>
                  <a:cubicBezTo>
                    <a:pt x="793" y="952"/>
                    <a:pt x="793" y="952"/>
                    <a:pt x="793" y="952"/>
                  </a:cubicBezTo>
                  <a:cubicBezTo>
                    <a:pt x="819" y="937"/>
                    <a:pt x="844" y="919"/>
                    <a:pt x="866" y="899"/>
                  </a:cubicBezTo>
                  <a:cubicBezTo>
                    <a:pt x="972" y="945"/>
                    <a:pt x="972" y="945"/>
                    <a:pt x="972" y="945"/>
                  </a:cubicBezTo>
                  <a:cubicBezTo>
                    <a:pt x="1058" y="826"/>
                    <a:pt x="1058" y="826"/>
                    <a:pt x="1058" y="826"/>
                  </a:cubicBezTo>
                  <a:cubicBezTo>
                    <a:pt x="981" y="741"/>
                    <a:pt x="981" y="741"/>
                    <a:pt x="981" y="741"/>
                  </a:cubicBezTo>
                  <a:cubicBezTo>
                    <a:pt x="993" y="713"/>
                    <a:pt x="1002" y="684"/>
                    <a:pt x="1009" y="654"/>
                  </a:cubicBezTo>
                  <a:cubicBezTo>
                    <a:pt x="1122" y="630"/>
                    <a:pt x="1122" y="630"/>
                    <a:pt x="1122" y="630"/>
                  </a:cubicBezTo>
                  <a:cubicBezTo>
                    <a:pt x="1122" y="483"/>
                    <a:pt x="1122" y="483"/>
                    <a:pt x="1122" y="483"/>
                  </a:cubicBezTo>
                  <a:cubicBezTo>
                    <a:pt x="1009" y="459"/>
                    <a:pt x="1009" y="459"/>
                    <a:pt x="1009" y="459"/>
                  </a:cubicBezTo>
                  <a:cubicBezTo>
                    <a:pt x="1002" y="428"/>
                    <a:pt x="993" y="400"/>
                    <a:pt x="981" y="372"/>
                  </a:cubicBezTo>
                  <a:cubicBezTo>
                    <a:pt x="1058" y="286"/>
                    <a:pt x="1058" y="286"/>
                    <a:pt x="1058" y="286"/>
                  </a:cubicBezTo>
                  <a:cubicBezTo>
                    <a:pt x="971" y="167"/>
                    <a:pt x="971" y="167"/>
                    <a:pt x="971" y="167"/>
                  </a:cubicBezTo>
                  <a:cubicBezTo>
                    <a:pt x="866" y="214"/>
                    <a:pt x="866" y="214"/>
                    <a:pt x="866" y="214"/>
                  </a:cubicBezTo>
                  <a:cubicBezTo>
                    <a:pt x="843" y="194"/>
                    <a:pt x="818" y="176"/>
                    <a:pt x="792" y="160"/>
                  </a:cubicBezTo>
                  <a:cubicBezTo>
                    <a:pt x="804" y="46"/>
                    <a:pt x="804" y="46"/>
                    <a:pt x="804" y="46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06" y="100"/>
                    <a:pt x="606" y="100"/>
                    <a:pt x="606" y="100"/>
                  </a:cubicBezTo>
                  <a:cubicBezTo>
                    <a:pt x="591" y="99"/>
                    <a:pt x="576" y="98"/>
                    <a:pt x="561" y="98"/>
                  </a:cubicBezTo>
                  <a:close/>
                  <a:moveTo>
                    <a:pt x="967" y="556"/>
                  </a:moveTo>
                  <a:cubicBezTo>
                    <a:pt x="967" y="781"/>
                    <a:pt x="786" y="963"/>
                    <a:pt x="561" y="963"/>
                  </a:cubicBezTo>
                  <a:cubicBezTo>
                    <a:pt x="337" y="963"/>
                    <a:pt x="155" y="781"/>
                    <a:pt x="155" y="557"/>
                  </a:cubicBezTo>
                  <a:cubicBezTo>
                    <a:pt x="155" y="332"/>
                    <a:pt x="336" y="151"/>
                    <a:pt x="561" y="150"/>
                  </a:cubicBezTo>
                  <a:cubicBezTo>
                    <a:pt x="785" y="150"/>
                    <a:pt x="967" y="332"/>
                    <a:pt x="967" y="5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7"/>
            <p:cNvSpPr>
              <a:spLocks noEditPoints="1"/>
            </p:cNvSpPr>
            <p:nvPr/>
          </p:nvSpPr>
          <p:spPr bwMode="auto">
            <a:xfrm>
              <a:off x="2732088" y="2443162"/>
              <a:ext cx="1587500" cy="1590675"/>
            </a:xfrm>
            <a:custGeom>
              <a:avLst/>
              <a:gdLst>
                <a:gd name="T0" fmla="*/ 406 w 812"/>
                <a:gd name="T1" fmla="*/ 0 h 813"/>
                <a:gd name="T2" fmla="*/ 0 w 812"/>
                <a:gd name="T3" fmla="*/ 407 h 813"/>
                <a:gd name="T4" fmla="*/ 406 w 812"/>
                <a:gd name="T5" fmla="*/ 813 h 813"/>
                <a:gd name="T6" fmla="*/ 812 w 812"/>
                <a:gd name="T7" fmla="*/ 406 h 813"/>
                <a:gd name="T8" fmla="*/ 406 w 812"/>
                <a:gd name="T9" fmla="*/ 0 h 813"/>
                <a:gd name="T10" fmla="*/ 406 w 812"/>
                <a:gd name="T11" fmla="*/ 789 h 813"/>
                <a:gd name="T12" fmla="*/ 23 w 812"/>
                <a:gd name="T13" fmla="*/ 407 h 813"/>
                <a:gd name="T14" fmla="*/ 406 w 812"/>
                <a:gd name="T15" fmla="*/ 24 h 813"/>
                <a:gd name="T16" fmla="*/ 789 w 812"/>
                <a:gd name="T17" fmla="*/ 406 h 813"/>
                <a:gd name="T18" fmla="*/ 406 w 812"/>
                <a:gd name="T19" fmla="*/ 789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2" h="813">
                  <a:moveTo>
                    <a:pt x="406" y="0"/>
                  </a:moveTo>
                  <a:cubicBezTo>
                    <a:pt x="181" y="1"/>
                    <a:pt x="0" y="182"/>
                    <a:pt x="0" y="407"/>
                  </a:cubicBezTo>
                  <a:cubicBezTo>
                    <a:pt x="0" y="631"/>
                    <a:pt x="182" y="813"/>
                    <a:pt x="406" y="813"/>
                  </a:cubicBezTo>
                  <a:cubicBezTo>
                    <a:pt x="631" y="813"/>
                    <a:pt x="812" y="631"/>
                    <a:pt x="812" y="406"/>
                  </a:cubicBezTo>
                  <a:cubicBezTo>
                    <a:pt x="812" y="182"/>
                    <a:pt x="630" y="0"/>
                    <a:pt x="406" y="0"/>
                  </a:cubicBezTo>
                  <a:close/>
                  <a:moveTo>
                    <a:pt x="406" y="789"/>
                  </a:moveTo>
                  <a:cubicBezTo>
                    <a:pt x="195" y="790"/>
                    <a:pt x="23" y="618"/>
                    <a:pt x="23" y="407"/>
                  </a:cubicBezTo>
                  <a:cubicBezTo>
                    <a:pt x="23" y="195"/>
                    <a:pt x="194" y="24"/>
                    <a:pt x="406" y="24"/>
                  </a:cubicBezTo>
                  <a:cubicBezTo>
                    <a:pt x="617" y="23"/>
                    <a:pt x="789" y="195"/>
                    <a:pt x="789" y="406"/>
                  </a:cubicBezTo>
                  <a:cubicBezTo>
                    <a:pt x="789" y="618"/>
                    <a:pt x="618" y="789"/>
                    <a:pt x="406" y="7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841523" y="2554186"/>
              <a:ext cx="1368628" cy="13686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矩形 8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627453" y="1262049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83" name="TextBox 1"/>
          <p:cNvSpPr txBox="1"/>
          <p:nvPr/>
        </p:nvSpPr>
        <p:spPr>
          <a:xfrm>
            <a:off x="5627454" y="103308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5729635" y="1292652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16"/>
          <p:cNvGrpSpPr/>
          <p:nvPr/>
        </p:nvGrpSpPr>
        <p:grpSpPr>
          <a:xfrm>
            <a:off x="3128666" y="2961101"/>
            <a:ext cx="609133" cy="492903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2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3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4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0" name="Group 259"/>
          <p:cNvGrpSpPr/>
          <p:nvPr/>
        </p:nvGrpSpPr>
        <p:grpSpPr>
          <a:xfrm>
            <a:off x="4676776" y="1606487"/>
            <a:ext cx="432276" cy="495794"/>
            <a:chOff x="4638675" y="4654550"/>
            <a:chExt cx="388938" cy="446088"/>
          </a:xfrm>
          <a:solidFill>
            <a:srgbClr val="020302"/>
          </a:solidFill>
        </p:grpSpPr>
        <p:sp>
          <p:nvSpPr>
            <p:cNvPr id="4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4" name="Group 268"/>
          <p:cNvGrpSpPr/>
          <p:nvPr/>
        </p:nvGrpSpPr>
        <p:grpSpPr>
          <a:xfrm>
            <a:off x="5156795" y="3311789"/>
            <a:ext cx="292499" cy="464380"/>
            <a:chOff x="3824288" y="5486400"/>
            <a:chExt cx="307975" cy="488950"/>
          </a:xfrm>
          <a:solidFill>
            <a:srgbClr val="020302"/>
          </a:solidFill>
        </p:grpSpPr>
        <p:sp>
          <p:nvSpPr>
            <p:cNvPr id="4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50" name="矩形 4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DDF4846-0C54-4268-A2DF-06AC73279D2A}"/>
              </a:ext>
            </a:extLst>
          </p:cNvPr>
          <p:cNvSpPr/>
          <p:nvPr/>
        </p:nvSpPr>
        <p:spPr>
          <a:xfrm>
            <a:off x="6155607" y="361875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1" name="TextBox 1">
            <a:extLst>
              <a:ext uri="{FF2B5EF4-FFF2-40B4-BE49-F238E27FC236}">
                <a16:creationId xmlns:a16="http://schemas.microsoft.com/office/drawing/2014/main" xmlns="" id="{E22E7ACC-9131-4502-B6B8-8603D848B9BA}"/>
              </a:ext>
            </a:extLst>
          </p:cNvPr>
          <p:cNvSpPr txBox="1"/>
          <p:nvPr/>
        </p:nvSpPr>
        <p:spPr>
          <a:xfrm>
            <a:off x="6155608" y="338979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xmlns="" id="{AEAC3309-5B6F-4458-A8D4-E3DAF78BEA6C}"/>
              </a:ext>
            </a:extLst>
          </p:cNvPr>
          <p:cNvCxnSpPr/>
          <p:nvPr/>
        </p:nvCxnSpPr>
        <p:spPr>
          <a:xfrm flipH="1">
            <a:off x="6257789" y="364936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345FD8AA-EA71-42EE-9F5F-A7AF81C6A7EA}"/>
              </a:ext>
            </a:extLst>
          </p:cNvPr>
          <p:cNvSpPr/>
          <p:nvPr/>
        </p:nvSpPr>
        <p:spPr>
          <a:xfrm>
            <a:off x="588735" y="4033837"/>
            <a:ext cx="2548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  <a:p>
            <a:pPr defTabSz="914400">
              <a:lnSpc>
                <a:spcPct val="150000"/>
              </a:lnSpc>
              <a:defRPr/>
            </a:pPr>
            <a:endParaRPr lang="en-US" altLang="zh-CN" sz="900" kern="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54" name="TextBox 1">
            <a:extLst>
              <a:ext uri="{FF2B5EF4-FFF2-40B4-BE49-F238E27FC236}">
                <a16:creationId xmlns:a16="http://schemas.microsoft.com/office/drawing/2014/main" xmlns="" id="{CBE84D4E-6467-4615-8BC5-B18E84CD8A0F}"/>
              </a:ext>
            </a:extLst>
          </p:cNvPr>
          <p:cNvSpPr txBox="1"/>
          <p:nvPr/>
        </p:nvSpPr>
        <p:spPr>
          <a:xfrm>
            <a:off x="588736" y="380487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Black" panose="020F0502020204030203" charset="0"/>
              </a:rPr>
              <a:t>在此输入标题</a:t>
            </a:r>
            <a:endParaRPr lang="vi-VN" sz="1200" dirty="0">
              <a:solidFill>
                <a:schemeClr val="accent1"/>
              </a:solidFill>
              <a:latin typeface="+mj-lt"/>
              <a:ea typeface="微软雅黑" panose="020B0503020204020204" pitchFamily="34" charset="-122"/>
              <a:cs typeface="Lato Black" panose="020F0502020204030203" charset="0"/>
            </a:endParaRPr>
          </a:p>
        </p:txBody>
      </p: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xmlns="" id="{E321CA2F-27C5-43FC-B52B-9B4B763155CA}"/>
              </a:ext>
            </a:extLst>
          </p:cNvPr>
          <p:cNvCxnSpPr/>
          <p:nvPr/>
        </p:nvCxnSpPr>
        <p:spPr>
          <a:xfrm flipH="1">
            <a:off x="690917" y="4064440"/>
            <a:ext cx="194553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82" grpId="0"/>
      <p:bldP spid="83" grpId="0"/>
      <p:bldP spid="50" grpId="0"/>
      <p:bldP spid="51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85588" y="34115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1.3 </a:t>
            </a:r>
            <a:r>
              <a:rPr lang="zh-CN" altLang="en-US" sz="1800" b="1" dirty="0">
                <a:solidFill>
                  <a:schemeClr val="accent1"/>
                </a:solidFill>
                <a:latin typeface="+mj-ea"/>
                <a:ea typeface="+mj-ea"/>
                <a:cs typeface="+mj-cs"/>
              </a:rPr>
              <a:t>团队介绍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85588" y="693809"/>
            <a:ext cx="17924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TEAM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92513" y="33447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75" name="圆角矩形 74"/>
          <p:cNvSpPr/>
          <p:nvPr/>
        </p:nvSpPr>
        <p:spPr>
          <a:xfrm>
            <a:off x="500204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8" name="圆角矩形 97"/>
          <p:cNvSpPr/>
          <p:nvPr/>
        </p:nvSpPr>
        <p:spPr>
          <a:xfrm>
            <a:off x="2679921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99" name="圆角矩形 98"/>
          <p:cNvSpPr/>
          <p:nvPr/>
        </p:nvSpPr>
        <p:spPr>
          <a:xfrm>
            <a:off x="4859638" y="1574801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sp>
        <p:nvSpPr>
          <p:cNvPr id="100" name="圆角矩形 99"/>
          <p:cNvSpPr/>
          <p:nvPr/>
        </p:nvSpPr>
        <p:spPr>
          <a:xfrm>
            <a:off x="7039356" y="1574800"/>
            <a:ext cx="1612358" cy="2901075"/>
          </a:xfrm>
          <a:prstGeom prst="roundRect">
            <a:avLst>
              <a:gd name="adj" fmla="val 7250"/>
            </a:avLst>
          </a:prstGeom>
          <a:noFill/>
          <a:ln w="1905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240" tIns="234759" rIns="204241" bIns="234758" numCol="1" spcCol="1270" anchor="ctr" anchorCtr="0">
            <a:noAutofit/>
          </a:bodyPr>
          <a:lstStyle/>
          <a:p>
            <a:pPr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/>
          </a:p>
        </p:txBody>
      </p:sp>
      <p:grpSp>
        <p:nvGrpSpPr>
          <p:cNvPr id="101" name="组合 100"/>
          <p:cNvGrpSpPr/>
          <p:nvPr/>
        </p:nvGrpSpPr>
        <p:grpSpPr>
          <a:xfrm>
            <a:off x="751245" y="1684839"/>
            <a:ext cx="1166466" cy="1166466"/>
            <a:chOff x="374676" y="1261905"/>
            <a:chExt cx="1532708" cy="1532708"/>
          </a:xfrm>
          <a:effectLst/>
        </p:grpSpPr>
        <p:pic>
          <p:nvPicPr>
            <p:cNvPr id="102" name="图片 10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81051" y="1360393"/>
              <a:ext cx="1319958" cy="1319958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03" name="椭圆 102"/>
            <p:cNvSpPr/>
            <p:nvPr/>
          </p:nvSpPr>
          <p:spPr>
            <a:xfrm>
              <a:off x="374676" y="1261905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4" name="矩形 10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831777" y="2937832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105" name="矩形 10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660607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106" name="矩形 105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1085852" y="3250760"/>
            <a:ext cx="49725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07" name="直接连接符 106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1255383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0" name="矩形 10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3241321" y="3250760"/>
            <a:ext cx="5405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</a:endParaRPr>
          </a:p>
        </p:txBody>
      </p:sp>
      <p:cxnSp>
        <p:nvCxnSpPr>
          <p:cNvPr id="111" name="直接连接符 110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3410852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4" name="矩形 113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5269554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市场总监</a:t>
            </a:r>
          </a:p>
        </p:txBody>
      </p:sp>
      <p:cxnSp>
        <p:nvCxnSpPr>
          <p:cNvPr id="115" name="直接连接符 11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5590569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118" name="矩形 117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/>
          <p:cNvSpPr/>
          <p:nvPr/>
        </p:nvSpPr>
        <p:spPr>
          <a:xfrm>
            <a:off x="7449271" y="3250760"/>
            <a:ext cx="8002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zh-CN" altLang="en-US" sz="1200" b="1" kern="0">
                <a:solidFill>
                  <a:schemeClr val="accent1"/>
                </a:solidFill>
                <a:latin typeface="+mn-ea"/>
                <a:cs typeface="Arial" panose="020B0604020202020204" pitchFamily="34" charset="0"/>
                <a:sym typeface="Arial" panose="020B0604020202020204" pitchFamily="34" charset="0"/>
              </a:rPr>
              <a:t>运营总监</a:t>
            </a:r>
          </a:p>
        </p:txBody>
      </p:sp>
      <p:cxnSp>
        <p:nvCxnSpPr>
          <p:cNvPr id="119" name="直接连接符 11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CxnSpPr/>
          <p:nvPr/>
        </p:nvCxnSpPr>
        <p:spPr>
          <a:xfrm>
            <a:off x="7770286" y="3536498"/>
            <a:ext cx="158190" cy="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grpSp>
        <p:nvGrpSpPr>
          <p:cNvPr id="120" name="组合 119"/>
          <p:cNvGrpSpPr/>
          <p:nvPr/>
        </p:nvGrpSpPr>
        <p:grpSpPr>
          <a:xfrm>
            <a:off x="2901735" y="1653662"/>
            <a:ext cx="1166466" cy="1166466"/>
            <a:chOff x="2696691" y="1293383"/>
            <a:chExt cx="1532708" cy="1532708"/>
          </a:xfrm>
          <a:effectLst/>
        </p:grpSpPr>
        <p:pic>
          <p:nvPicPr>
            <p:cNvPr id="121" name="图片 12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782978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2" name="椭圆 121"/>
            <p:cNvSpPr/>
            <p:nvPr/>
          </p:nvSpPr>
          <p:spPr>
            <a:xfrm>
              <a:off x="2696691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080770" y="1653662"/>
            <a:ext cx="1166466" cy="1166466"/>
            <a:chOff x="4970666" y="1293383"/>
            <a:chExt cx="1532708" cy="1532708"/>
          </a:xfrm>
          <a:effectLst/>
        </p:grpSpPr>
        <p:pic>
          <p:nvPicPr>
            <p:cNvPr id="124" name="图片 123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056953" y="1379670"/>
              <a:ext cx="1360135" cy="1360135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5" name="椭圆 124"/>
            <p:cNvSpPr/>
            <p:nvPr/>
          </p:nvSpPr>
          <p:spPr>
            <a:xfrm>
              <a:off x="4970666" y="1293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7263987" y="1638647"/>
            <a:ext cx="1166466" cy="1166466"/>
            <a:chOff x="7234029" y="1142383"/>
            <a:chExt cx="1532708" cy="1532708"/>
          </a:xfrm>
          <a:effectLst/>
        </p:grpSpPr>
        <p:pic>
          <p:nvPicPr>
            <p:cNvPr id="127" name="图片 126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319740" y="1228094"/>
              <a:ext cx="1361287" cy="1361287"/>
            </a:xfrm>
            <a:prstGeom prst="ellipse">
              <a:avLst/>
            </a:prstGeom>
            <a:ln>
              <a:noFill/>
            </a:ln>
            <a:effectLst/>
          </p:spPr>
        </p:pic>
        <p:sp>
          <p:nvSpPr>
            <p:cNvPr id="128" name="椭圆 127"/>
            <p:cNvSpPr/>
            <p:nvPr/>
          </p:nvSpPr>
          <p:spPr>
            <a:xfrm>
              <a:off x="7234029" y="1142383"/>
              <a:ext cx="1532708" cy="153270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C8A9A7D0-84DA-4173-80BE-F735B64F2D75}"/>
              </a:ext>
            </a:extLst>
          </p:cNvPr>
          <p:cNvSpPr/>
          <p:nvPr/>
        </p:nvSpPr>
        <p:spPr>
          <a:xfrm>
            <a:off x="3008885" y="289962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5745AD84-A7EA-4D19-B401-FCE1274C7439}"/>
              </a:ext>
            </a:extLst>
          </p:cNvPr>
          <p:cNvSpPr/>
          <p:nvPr/>
        </p:nvSpPr>
        <p:spPr>
          <a:xfrm>
            <a:off x="5184548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1BE0B670-EBA3-4C29-A122-EA055F50584E}"/>
              </a:ext>
            </a:extLst>
          </p:cNvPr>
          <p:cNvSpPr/>
          <p:nvPr/>
        </p:nvSpPr>
        <p:spPr>
          <a:xfrm>
            <a:off x="7329217" y="2898917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</a:rPr>
              <a:t>您的姓名</a:t>
            </a:r>
          </a:p>
        </p:txBody>
      </p:sp>
      <p:sp>
        <p:nvSpPr>
          <p:cNvPr id="42" name="矩形 41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847656BB-CFCB-44ED-9D37-07F42A4D0772}"/>
              </a:ext>
            </a:extLst>
          </p:cNvPr>
          <p:cNvSpPr/>
          <p:nvPr/>
        </p:nvSpPr>
        <p:spPr>
          <a:xfrm>
            <a:off x="282032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53C8FF62-8B33-4293-9F50-6BE3986056D3}"/>
              </a:ext>
            </a:extLst>
          </p:cNvPr>
          <p:cNvSpPr/>
          <p:nvPr/>
        </p:nvSpPr>
        <p:spPr>
          <a:xfrm>
            <a:off x="5013378" y="365224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E80220048C832D7201188615207BC8C15E107A3B483A4C120BD0E6B4B48294E74DC2FEF71648F53F217CC187E1CA5AD2BBF99AB6776B381D">
            <a:extLst>
              <a:ext uri="{FF2B5EF4-FFF2-40B4-BE49-F238E27FC236}">
                <a16:creationId xmlns:a16="http://schemas.microsoft.com/office/drawing/2014/main" xmlns="" id="{8265A586-BBE1-418E-93A6-C62F08E7E445}"/>
              </a:ext>
            </a:extLst>
          </p:cNvPr>
          <p:cNvSpPr/>
          <p:nvPr/>
        </p:nvSpPr>
        <p:spPr>
          <a:xfrm>
            <a:off x="7171664" y="3643504"/>
            <a:ext cx="13477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75" grpId="0" animBg="1"/>
      <p:bldP spid="98" grpId="0" animBg="1"/>
      <p:bldP spid="99" grpId="0" animBg="1"/>
      <p:bldP spid="100" grpId="0" animBg="1"/>
      <p:bldP spid="104" grpId="0"/>
      <p:bldP spid="105" grpId="0"/>
      <p:bldP spid="106" grpId="0"/>
      <p:bldP spid="110" grpId="0"/>
      <p:bldP spid="114" grpId="0"/>
      <p:bldP spid="11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288870" y="574455"/>
            <a:ext cx="3637503" cy="3637503"/>
          </a:xfrm>
          <a:prstGeom prst="rect">
            <a:avLst/>
          </a:prstGeom>
          <a:solidFill>
            <a:srgbClr val="020302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5569091" y="2232816"/>
            <a:ext cx="3125248" cy="846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为客户提供有效服务，是我们工作的方向和价值评价的标尺，成就客户就是成就我们自己</a:t>
            </a:r>
            <a:r>
              <a:rPr lang="en-US" altLang="zh-CN" sz="1000" dirty="0">
                <a:solidFill>
                  <a:schemeClr val="bg1">
                    <a:lumMod val="85000"/>
                  </a:schemeClr>
                </a:solidFill>
                <a:latin typeface="+mn-ea"/>
              </a:rPr>
              <a:t>.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5784182" y="1455681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替换您的标题</a:t>
            </a:r>
            <a:endParaRPr lang="en-US" altLang="zh-CN" sz="3200" b="1" dirty="0">
              <a:solidFill>
                <a:schemeClr val="accent1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6882229" y="2040456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75920" y="2351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1.5 </a:t>
            </a:r>
            <a:r>
              <a:rPr lang="zh-CN" altLang="en-US" sz="1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公司介绍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875920" y="587800"/>
            <a:ext cx="1898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Lato Black" panose="020F0502020204030203" charset="0"/>
              </a:rPr>
              <a:t>COMPANY INTRODUCTION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82845" y="2284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chemeClr val="accent1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01</a:t>
              </a:r>
              <a:endParaRPr lang="zh-CN" altLang="en-US" sz="1800" b="1">
                <a:solidFill>
                  <a:schemeClr val="accent1"/>
                </a:solidFill>
              </a:endParaRPr>
            </a:p>
          </p:txBody>
        </p:sp>
      </p:grpSp>
      <p:sp>
        <p:nvSpPr>
          <p:cNvPr id="39" name="矩形 38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4484726" y="3641420"/>
            <a:ext cx="4310951" cy="768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7483896" y="283373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accent2"/>
                </a:solidFill>
                <a:latin typeface="+mj-lt"/>
                <a:ea typeface="微软雅黑" panose="020B0503020204020204" charset="-122"/>
                <a:sym typeface="Calibri" panose="020F0502020204030204" pitchFamily="34" charset="0"/>
              </a:rPr>
              <a:t>企业简介</a:t>
            </a:r>
            <a:endParaRPr lang="en-US" altLang="zh-CN" sz="2400" b="1" dirty="0">
              <a:solidFill>
                <a:schemeClr val="accent2"/>
              </a:solidFill>
              <a:latin typeface="+mj-lt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8434170" y="3309141"/>
            <a:ext cx="36150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MARKET ANALYSIS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02.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市场透视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036371" y="4149836"/>
            <a:ext cx="5597125" cy="28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10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grpSp>
        <p:nvGrpSpPr>
          <p:cNvPr id="15" name="Group 242"/>
          <p:cNvGrpSpPr/>
          <p:nvPr/>
        </p:nvGrpSpPr>
        <p:grpSpPr>
          <a:xfrm>
            <a:off x="4253701" y="1774592"/>
            <a:ext cx="585038" cy="446040"/>
            <a:chOff x="2908300" y="2946400"/>
            <a:chExt cx="447675" cy="341313"/>
          </a:xfrm>
          <a:solidFill>
            <a:srgbClr val="DAB96E"/>
          </a:solidFill>
        </p:grpSpPr>
        <p:sp>
          <p:nvSpPr>
            <p:cNvPr id="16" name="Freeform 227"/>
            <p:cNvSpPr/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7" name="Freeform 228"/>
            <p:cNvSpPr/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8807" y="41556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8807" y="768224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5732" y="40888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aphicFrame>
        <p:nvGraphicFramePr>
          <p:cNvPr id="39" name="图表 38"/>
          <p:cNvGraphicFramePr/>
          <p:nvPr>
            <p:extLst>
              <p:ext uri="{D42A27DB-BD31-4B8C-83A1-F6EECF244321}">
                <p14:modId xmlns:p14="http://schemas.microsoft.com/office/powerpoint/2010/main" val="2746787493"/>
              </p:ext>
            </p:extLst>
          </p:nvPr>
        </p:nvGraphicFramePr>
        <p:xfrm>
          <a:off x="575732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1363539645"/>
              </p:ext>
            </p:extLst>
          </p:nvPr>
        </p:nvGraphicFramePr>
        <p:xfrm>
          <a:off x="5195147" y="1137556"/>
          <a:ext cx="3528908" cy="2919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1" name="矩形 40"/>
          <p:cNvSpPr/>
          <p:nvPr/>
        </p:nvSpPr>
        <p:spPr>
          <a:xfrm>
            <a:off x="1208900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2" name="直接连接符 41"/>
          <p:cNvCxnSpPr/>
          <p:nvPr/>
        </p:nvCxnSpPr>
        <p:spPr>
          <a:xfrm>
            <a:off x="2388179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5689768" y="4379910"/>
            <a:ext cx="2583154" cy="42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6869047" y="4379910"/>
            <a:ext cx="224596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1865527" y="4057226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2015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  <p:sp>
        <p:nvSpPr>
          <p:cNvPr id="46" name="矩形 45"/>
          <p:cNvSpPr/>
          <p:nvPr/>
        </p:nvSpPr>
        <p:spPr>
          <a:xfrm>
            <a:off x="6346395" y="4057225"/>
            <a:ext cx="12698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1"/>
                </a:solidFill>
                <a:latin typeface="+mn-ea"/>
              </a:rPr>
              <a:t>2016</a:t>
            </a:r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销售情况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Graphic spid="39" grpId="0">
        <p:bldAsOne/>
      </p:bldGraphic>
      <p:bldGraphic spid="40" grpId="0">
        <p:bldAsOne/>
      </p:bldGraphic>
      <p:bldP spid="41" grpId="0"/>
      <p:bldP spid="43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7397" y="442011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市场价值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7397" y="794667"/>
            <a:ext cx="118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VALUE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4322" y="43533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659283" y="1819050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833512" y="179784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5036488" y="1814806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181967" y="1785134"/>
            <a:ext cx="1137424" cy="1137424"/>
          </a:xfrm>
          <a:prstGeom prst="ellipse">
            <a:avLst/>
          </a:prstGeom>
          <a:solidFill>
            <a:schemeClr val="accent1"/>
          </a:solidFill>
          <a:ln>
            <a:solidFill>
              <a:srgbClr val="050506"/>
            </a:solidFill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1" name="弧形 50"/>
          <p:cNvSpPr/>
          <p:nvPr/>
        </p:nvSpPr>
        <p:spPr>
          <a:xfrm>
            <a:off x="422321" y="1548171"/>
            <a:ext cx="1611351" cy="1611351"/>
          </a:xfrm>
          <a:prstGeom prst="arc">
            <a:avLst>
              <a:gd name="adj1" fmla="val 16200000"/>
              <a:gd name="adj2" fmla="val 9990258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文本框 7"/>
          <p:cNvSpPr txBox="1">
            <a:spLocks noChangeArrowheads="1"/>
          </p:cNvSpPr>
          <p:nvPr/>
        </p:nvSpPr>
        <p:spPr bwMode="auto">
          <a:xfrm>
            <a:off x="827084" y="213572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dirty="0">
                <a:solidFill>
                  <a:srgbClr val="000000"/>
                </a:solidFill>
                <a:latin typeface="+mj-lt"/>
                <a:ea typeface="+mj-ea"/>
              </a:rPr>
              <a:t>83%</a:t>
            </a:r>
          </a:p>
        </p:txBody>
      </p:sp>
      <p:sp>
        <p:nvSpPr>
          <p:cNvPr id="53" name="弧形 52"/>
          <p:cNvSpPr/>
          <p:nvPr/>
        </p:nvSpPr>
        <p:spPr>
          <a:xfrm>
            <a:off x="2596549" y="1548171"/>
            <a:ext cx="1611351" cy="1611351"/>
          </a:xfrm>
          <a:prstGeom prst="arc">
            <a:avLst>
              <a:gd name="adj1" fmla="val 16200000"/>
              <a:gd name="adj2" fmla="val 13035177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文本框 7"/>
          <p:cNvSpPr txBox="1">
            <a:spLocks noChangeArrowheads="1"/>
          </p:cNvSpPr>
          <p:nvPr/>
        </p:nvSpPr>
        <p:spPr bwMode="auto">
          <a:xfrm>
            <a:off x="3013707" y="2123014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91%</a:t>
            </a:r>
          </a:p>
        </p:txBody>
      </p:sp>
      <p:sp>
        <p:nvSpPr>
          <p:cNvPr id="55" name="弧形 54"/>
          <p:cNvSpPr/>
          <p:nvPr/>
        </p:nvSpPr>
        <p:spPr>
          <a:xfrm>
            <a:off x="4770777" y="1548171"/>
            <a:ext cx="1611351" cy="1611351"/>
          </a:xfrm>
          <a:prstGeom prst="arc">
            <a:avLst>
              <a:gd name="adj1" fmla="val 16200000"/>
              <a:gd name="adj2" fmla="val 668671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文本框 7"/>
          <p:cNvSpPr txBox="1">
            <a:spLocks noChangeArrowheads="1"/>
          </p:cNvSpPr>
          <p:nvPr/>
        </p:nvSpPr>
        <p:spPr bwMode="auto">
          <a:xfrm>
            <a:off x="5187935" y="2156930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54%</a:t>
            </a:r>
          </a:p>
        </p:txBody>
      </p:sp>
      <p:sp>
        <p:nvSpPr>
          <p:cNvPr id="57" name="弧形 56"/>
          <p:cNvSpPr/>
          <p:nvPr/>
        </p:nvSpPr>
        <p:spPr>
          <a:xfrm>
            <a:off x="6945005" y="1548171"/>
            <a:ext cx="1611351" cy="1611351"/>
          </a:xfrm>
          <a:prstGeom prst="arc">
            <a:avLst>
              <a:gd name="adj1" fmla="val 16200000"/>
              <a:gd name="adj2" fmla="val 2968442"/>
            </a:avLst>
          </a:prstGeom>
          <a:noFill/>
          <a:ln w="28575" cap="rnd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文本框 7"/>
          <p:cNvSpPr txBox="1">
            <a:spLocks noChangeArrowheads="1"/>
          </p:cNvSpPr>
          <p:nvPr/>
        </p:nvSpPr>
        <p:spPr bwMode="auto">
          <a:xfrm>
            <a:off x="7349768" y="2104278"/>
            <a:ext cx="8018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solidFill>
                  <a:srgbClr val="000000"/>
                </a:solidFill>
                <a:latin typeface="+mj-lt"/>
                <a:ea typeface="+mj-ea"/>
              </a:rPr>
              <a:t>45%</a:t>
            </a:r>
          </a:p>
        </p:txBody>
      </p:sp>
      <p:sp>
        <p:nvSpPr>
          <p:cNvPr id="59" name="文本框 6"/>
          <p:cNvSpPr txBox="1">
            <a:spLocks noChangeArrowheads="1"/>
          </p:cNvSpPr>
          <p:nvPr/>
        </p:nvSpPr>
        <p:spPr bwMode="auto">
          <a:xfrm>
            <a:off x="361088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55221" y="372812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cxnSp>
        <p:nvCxnSpPr>
          <p:cNvPr id="61" name="直接连接符 60"/>
          <p:cNvCxnSpPr/>
          <p:nvPr/>
        </p:nvCxnSpPr>
        <p:spPr>
          <a:xfrm>
            <a:off x="1067397" y="3659652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3266159" y="3710498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544764" y="3729011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7663496" y="3736367"/>
            <a:ext cx="238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5B0EEA-7051-458C-9DD8-C6C0DEB178BD}"/>
              </a:ext>
            </a:extLst>
          </p:cNvPr>
          <p:cNvSpPr/>
          <p:nvPr/>
        </p:nvSpPr>
        <p:spPr>
          <a:xfrm>
            <a:off x="2480007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8C0DC5D-2394-4FCA-A8F7-72E6F05E1C76}"/>
              </a:ext>
            </a:extLst>
          </p:cNvPr>
          <p:cNvSpPr/>
          <p:nvPr/>
        </p:nvSpPr>
        <p:spPr>
          <a:xfrm>
            <a:off x="4830795" y="3742841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A3A8FA9C-EBED-4998-A15E-533A5FFA1E6E}"/>
              </a:ext>
            </a:extLst>
          </p:cNvPr>
          <p:cNvSpPr/>
          <p:nvPr/>
        </p:nvSpPr>
        <p:spPr>
          <a:xfrm>
            <a:off x="6877344" y="3746209"/>
            <a:ext cx="1811284" cy="53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4" name="文本框 6">
            <a:extLst>
              <a:ext uri="{FF2B5EF4-FFF2-40B4-BE49-F238E27FC236}">
                <a16:creationId xmlns:a16="http://schemas.microsoft.com/office/drawing/2014/main" xmlns="" id="{5127E629-5511-4F03-8491-7D328CA20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6424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5" name="文本框 6">
            <a:extLst>
              <a:ext uri="{FF2B5EF4-FFF2-40B4-BE49-F238E27FC236}">
                <a16:creationId xmlns:a16="http://schemas.microsoft.com/office/drawing/2014/main" xmlns="" id="{671F20B8-7501-4F15-9877-B6D59F4B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0637" y="3358349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36" name="文本框 6">
            <a:extLst>
              <a:ext uri="{FF2B5EF4-FFF2-40B4-BE49-F238E27FC236}">
                <a16:creationId xmlns:a16="http://schemas.microsoft.com/office/drawing/2014/main" xmlns="" id="{D21B6357-0BAE-4953-8D85-A094837A8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7186" y="3324777"/>
            <a:ext cx="16515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schemeClr val="accent1"/>
                </a:solidFill>
                <a:latin typeface="+mj-lt"/>
                <a:ea typeface="+mj-ea"/>
              </a:rPr>
              <a:t>替换您的标题</a:t>
            </a:r>
            <a:endParaRPr lang="en-US" altLang="zh-CN" sz="1400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 animBg="1"/>
      <p:bldP spid="54" grpId="0"/>
      <p:bldP spid="55" grpId="0" animBg="1"/>
      <p:bldP spid="56" grpId="0"/>
      <p:bldP spid="57" grpId="0" animBg="1"/>
      <p:bldP spid="58" grpId="0"/>
      <p:bldP spid="59" grpId="0"/>
      <p:bldP spid="6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245" y="1778277"/>
            <a:ext cx="3559485" cy="237536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09320" y="425644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市场分析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09320" y="778300"/>
            <a:ext cx="1374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MARKET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16245" y="418963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52693"/>
            <a:ext cx="4653280" cy="2732132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4562963" y="1845920"/>
            <a:ext cx="1371058" cy="36398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solidFill>
                  <a:schemeClr val="accent2"/>
                </a:solidFill>
                <a:latin typeface="+mj-ea"/>
                <a:ea typeface="+mj-ea"/>
              </a:rPr>
              <a:t>2017</a:t>
            </a:r>
            <a:r>
              <a:rPr lang="zh-CN" altLang="en-US" sz="1200" b="1" dirty="0">
                <a:solidFill>
                  <a:schemeClr val="accent2"/>
                </a:solidFill>
                <a:latin typeface="+mj-ea"/>
                <a:ea typeface="+mj-ea"/>
              </a:rPr>
              <a:t>年市场分析</a:t>
            </a:r>
          </a:p>
        </p:txBody>
      </p:sp>
      <p:sp>
        <p:nvSpPr>
          <p:cNvPr id="34" name="矩形 33"/>
          <p:cNvSpPr/>
          <p:nvPr/>
        </p:nvSpPr>
        <p:spPr>
          <a:xfrm>
            <a:off x="4481482" y="2266878"/>
            <a:ext cx="3944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</a:p>
        </p:txBody>
      </p:sp>
      <p:sp>
        <p:nvSpPr>
          <p:cNvPr id="5" name="椭圆 4"/>
          <p:cNvSpPr/>
          <p:nvPr/>
        </p:nvSpPr>
        <p:spPr>
          <a:xfrm>
            <a:off x="4572000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5107702" y="3627147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  <p:sp>
        <p:nvSpPr>
          <p:cNvPr id="37" name="TextBox 1"/>
          <p:cNvSpPr txBox="1"/>
          <p:nvPr/>
        </p:nvSpPr>
        <p:spPr>
          <a:xfrm>
            <a:off x="5100320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5211780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6734115" y="3385831"/>
            <a:ext cx="528320" cy="5283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Box 1"/>
          <p:cNvSpPr txBox="1"/>
          <p:nvPr/>
        </p:nvSpPr>
        <p:spPr>
          <a:xfrm>
            <a:off x="7262435" y="33212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7373895" y="3598293"/>
            <a:ext cx="25309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35"/>
          <p:cNvGrpSpPr/>
          <p:nvPr/>
        </p:nvGrpSpPr>
        <p:grpSpPr>
          <a:xfrm>
            <a:off x="4689193" y="3528535"/>
            <a:ext cx="293935" cy="247349"/>
            <a:chOff x="4605338" y="3814763"/>
            <a:chExt cx="420688" cy="354013"/>
          </a:xfrm>
          <a:solidFill>
            <a:srgbClr val="020302"/>
          </a:solidFill>
        </p:grpSpPr>
        <p:sp>
          <p:nvSpPr>
            <p:cNvPr id="21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2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3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4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5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6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7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8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29" name="Group 216"/>
          <p:cNvGrpSpPr/>
          <p:nvPr/>
        </p:nvGrpSpPr>
        <p:grpSpPr>
          <a:xfrm>
            <a:off x="6803219" y="3522989"/>
            <a:ext cx="313900" cy="254004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0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1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2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43" name="矩形 4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26EDDA76-5DFC-4F60-9812-74F9FFE34558}"/>
              </a:ext>
            </a:extLst>
          </p:cNvPr>
          <p:cNvSpPr/>
          <p:nvPr/>
        </p:nvSpPr>
        <p:spPr>
          <a:xfrm>
            <a:off x="7265374" y="3666006"/>
            <a:ext cx="1622574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zh-CN" altLang="en-US" sz="7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/>
      <p:bldP spid="5" grpId="0" animBg="1"/>
      <p:bldP spid="36" grpId="0"/>
      <p:bldP spid="37" grpId="0"/>
      <p:bldP spid="39" grpId="0" animBg="1"/>
      <p:bldP spid="41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786638278"/>
              </p:ext>
            </p:extLst>
          </p:nvPr>
        </p:nvGraphicFramePr>
        <p:xfrm>
          <a:off x="387351" y="1254523"/>
          <a:ext cx="4159250" cy="3162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ounded Rectangle 12"/>
          <p:cNvSpPr/>
          <p:nvPr/>
        </p:nvSpPr>
        <p:spPr>
          <a:xfrm>
            <a:off x="5075653" y="1376964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5188547" y="1518389"/>
            <a:ext cx="186772" cy="118470"/>
            <a:chOff x="6351" y="0"/>
            <a:chExt cx="490538" cy="311150"/>
          </a:xfrm>
          <a:solidFill>
            <a:schemeClr val="tx1"/>
          </a:solidFill>
        </p:grpSpPr>
        <p:sp>
          <p:nvSpPr>
            <p:cNvPr id="5" name="Freeform 144"/>
            <p:cNvSpPr>
              <a:spLocks noEditPoints="1"/>
            </p:cNvSpPr>
            <p:nvPr/>
          </p:nvSpPr>
          <p:spPr bwMode="auto">
            <a:xfrm>
              <a:off x="6351" y="0"/>
              <a:ext cx="490538" cy="311150"/>
            </a:xfrm>
            <a:custGeom>
              <a:avLst/>
              <a:gdLst>
                <a:gd name="T0" fmla="*/ 128 w 128"/>
                <a:gd name="T1" fmla="*/ 39 h 80"/>
                <a:gd name="T2" fmla="*/ 128 w 128"/>
                <a:gd name="T3" fmla="*/ 39 h 80"/>
                <a:gd name="T4" fmla="*/ 127 w 128"/>
                <a:gd name="T5" fmla="*/ 38 h 80"/>
                <a:gd name="T6" fmla="*/ 127 w 128"/>
                <a:gd name="T7" fmla="*/ 38 h 80"/>
                <a:gd name="T8" fmla="*/ 64 w 128"/>
                <a:gd name="T9" fmla="*/ 0 h 80"/>
                <a:gd name="T10" fmla="*/ 0 w 128"/>
                <a:gd name="T11" fmla="*/ 38 h 80"/>
                <a:gd name="T12" fmla="*/ 0 w 128"/>
                <a:gd name="T13" fmla="*/ 38 h 80"/>
                <a:gd name="T14" fmla="*/ 0 w 128"/>
                <a:gd name="T15" fmla="*/ 39 h 80"/>
                <a:gd name="T16" fmla="*/ 0 w 128"/>
                <a:gd name="T17" fmla="*/ 39 h 80"/>
                <a:gd name="T18" fmla="*/ 0 w 128"/>
                <a:gd name="T19" fmla="*/ 40 h 80"/>
                <a:gd name="T20" fmla="*/ 0 w 128"/>
                <a:gd name="T21" fmla="*/ 41 h 80"/>
                <a:gd name="T22" fmla="*/ 0 w 128"/>
                <a:gd name="T23" fmla="*/ 41 h 80"/>
                <a:gd name="T24" fmla="*/ 0 w 128"/>
                <a:gd name="T25" fmla="*/ 42 h 80"/>
                <a:gd name="T26" fmla="*/ 0 w 128"/>
                <a:gd name="T27" fmla="*/ 42 h 80"/>
                <a:gd name="T28" fmla="*/ 64 w 128"/>
                <a:gd name="T29" fmla="*/ 80 h 80"/>
                <a:gd name="T30" fmla="*/ 127 w 128"/>
                <a:gd name="T31" fmla="*/ 42 h 80"/>
                <a:gd name="T32" fmla="*/ 127 w 128"/>
                <a:gd name="T33" fmla="*/ 42 h 80"/>
                <a:gd name="T34" fmla="*/ 128 w 128"/>
                <a:gd name="T35" fmla="*/ 41 h 80"/>
                <a:gd name="T36" fmla="*/ 128 w 128"/>
                <a:gd name="T37" fmla="*/ 41 h 80"/>
                <a:gd name="T38" fmla="*/ 128 w 128"/>
                <a:gd name="T39" fmla="*/ 40 h 80"/>
                <a:gd name="T40" fmla="*/ 128 w 128"/>
                <a:gd name="T41" fmla="*/ 39 h 80"/>
                <a:gd name="T42" fmla="*/ 64 w 128"/>
                <a:gd name="T43" fmla="*/ 72 h 80"/>
                <a:gd name="T44" fmla="*/ 9 w 128"/>
                <a:gd name="T45" fmla="*/ 40 h 80"/>
                <a:gd name="T46" fmla="*/ 64 w 128"/>
                <a:gd name="T47" fmla="*/ 8 h 80"/>
                <a:gd name="T48" fmla="*/ 119 w 128"/>
                <a:gd name="T49" fmla="*/ 40 h 80"/>
                <a:gd name="T50" fmla="*/ 64 w 128"/>
                <a:gd name="T51" fmla="*/ 7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" h="80">
                  <a:moveTo>
                    <a:pt x="128" y="39"/>
                  </a:moveTo>
                  <a:cubicBezTo>
                    <a:pt x="128" y="39"/>
                    <a:pt x="128" y="39"/>
                    <a:pt x="128" y="39"/>
                  </a:cubicBezTo>
                  <a:cubicBezTo>
                    <a:pt x="128" y="39"/>
                    <a:pt x="128" y="38"/>
                    <a:pt x="127" y="38"/>
                  </a:cubicBezTo>
                  <a:cubicBezTo>
                    <a:pt x="127" y="38"/>
                    <a:pt x="127" y="38"/>
                    <a:pt x="127" y="38"/>
                  </a:cubicBezTo>
                  <a:cubicBezTo>
                    <a:pt x="116" y="16"/>
                    <a:pt x="91" y="0"/>
                    <a:pt x="64" y="0"/>
                  </a:cubicBezTo>
                  <a:cubicBezTo>
                    <a:pt x="37" y="0"/>
                    <a:pt x="12" y="16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2" y="64"/>
                    <a:pt x="37" y="80"/>
                    <a:pt x="64" y="80"/>
                  </a:cubicBezTo>
                  <a:cubicBezTo>
                    <a:pt x="91" y="80"/>
                    <a:pt x="116" y="64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1"/>
                    <a:pt x="128" y="41"/>
                  </a:cubicBezTo>
                  <a:cubicBezTo>
                    <a:pt x="128" y="41"/>
                    <a:pt x="128" y="40"/>
                    <a:pt x="128" y="40"/>
                  </a:cubicBezTo>
                  <a:cubicBezTo>
                    <a:pt x="128" y="40"/>
                    <a:pt x="128" y="39"/>
                    <a:pt x="128" y="39"/>
                  </a:cubicBezTo>
                  <a:close/>
                  <a:moveTo>
                    <a:pt x="64" y="72"/>
                  </a:moveTo>
                  <a:cubicBezTo>
                    <a:pt x="41" y="72"/>
                    <a:pt x="19" y="59"/>
                    <a:pt x="9" y="40"/>
                  </a:cubicBezTo>
                  <a:cubicBezTo>
                    <a:pt x="20" y="21"/>
                    <a:pt x="41" y="8"/>
                    <a:pt x="64" y="8"/>
                  </a:cubicBezTo>
                  <a:cubicBezTo>
                    <a:pt x="86" y="8"/>
                    <a:pt x="108" y="21"/>
                    <a:pt x="119" y="40"/>
                  </a:cubicBezTo>
                  <a:cubicBezTo>
                    <a:pt x="108" y="59"/>
                    <a:pt x="86" y="72"/>
                    <a:pt x="64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6" name="Freeform 145"/>
            <p:cNvSpPr/>
            <p:nvPr/>
          </p:nvSpPr>
          <p:spPr bwMode="auto">
            <a:xfrm>
              <a:off x="190501" y="93663"/>
              <a:ext cx="68263" cy="69850"/>
            </a:xfrm>
            <a:custGeom>
              <a:avLst/>
              <a:gdLst>
                <a:gd name="T0" fmla="*/ 16 w 18"/>
                <a:gd name="T1" fmla="*/ 0 h 18"/>
                <a:gd name="T2" fmla="*/ 16 w 18"/>
                <a:gd name="T3" fmla="*/ 0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16 w 18"/>
                <a:gd name="T11" fmla="*/ 4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7" name="Freeform 146"/>
            <p:cNvSpPr>
              <a:spLocks noEditPoints="1"/>
            </p:cNvSpPr>
            <p:nvPr/>
          </p:nvSpPr>
          <p:spPr bwMode="auto">
            <a:xfrm>
              <a:off x="144463" y="46038"/>
              <a:ext cx="214313" cy="219075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2 h 56"/>
                <a:gd name="T12" fmla="*/ 4 w 56"/>
                <a:gd name="T13" fmla="*/ 28 h 56"/>
                <a:gd name="T14" fmla="*/ 28 w 56"/>
                <a:gd name="T15" fmla="*/ 4 h 56"/>
                <a:gd name="T16" fmla="*/ 52 w 56"/>
                <a:gd name="T17" fmla="*/ 28 h 56"/>
                <a:gd name="T18" fmla="*/ 28 w 56"/>
                <a:gd name="T19" fmla="*/ 5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2"/>
                  </a:move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8" name="Group 31"/>
          <p:cNvGrpSpPr/>
          <p:nvPr/>
        </p:nvGrpSpPr>
        <p:grpSpPr>
          <a:xfrm>
            <a:off x="5561882" y="1254522"/>
            <a:ext cx="3055069" cy="707628"/>
            <a:chOff x="4826000" y="920370"/>
            <a:chExt cx="3055069" cy="707628"/>
          </a:xfrm>
        </p:grpSpPr>
        <p:sp>
          <p:nvSpPr>
            <p:cNvPr id="9" name="텍스트 개체 틀 2"/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1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1" name="Rounded Rectangle 11"/>
          <p:cNvSpPr/>
          <p:nvPr/>
        </p:nvSpPr>
        <p:spPr>
          <a:xfrm>
            <a:off x="5072419" y="21812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2" name="Group 18"/>
          <p:cNvGrpSpPr/>
          <p:nvPr/>
        </p:nvGrpSpPr>
        <p:grpSpPr>
          <a:xfrm>
            <a:off x="5191933" y="2294410"/>
            <a:ext cx="173781" cy="173781"/>
            <a:chOff x="6350" y="4763"/>
            <a:chExt cx="492125" cy="492125"/>
          </a:xfrm>
          <a:solidFill>
            <a:schemeClr val="tx1"/>
          </a:solidFill>
        </p:grpSpPr>
        <p:sp>
          <p:nvSpPr>
            <p:cNvPr id="13" name="Freeform 156"/>
            <p:cNvSpPr>
              <a:spLocks noEditPoints="1"/>
            </p:cNvSpPr>
            <p:nvPr/>
          </p:nvSpPr>
          <p:spPr bwMode="auto">
            <a:xfrm>
              <a:off x="6350" y="4763"/>
              <a:ext cx="492125" cy="492125"/>
            </a:xfrm>
            <a:custGeom>
              <a:avLst/>
              <a:gdLst>
                <a:gd name="T0" fmla="*/ 109 w 128"/>
                <a:gd name="T1" fmla="*/ 48 h 128"/>
                <a:gd name="T2" fmla="*/ 114 w 128"/>
                <a:gd name="T3" fmla="*/ 33 h 128"/>
                <a:gd name="T4" fmla="*/ 105 w 128"/>
                <a:gd name="T5" fmla="*/ 15 h 128"/>
                <a:gd name="T6" fmla="*/ 95 w 128"/>
                <a:gd name="T7" fmla="*/ 14 h 128"/>
                <a:gd name="T8" fmla="*/ 80 w 128"/>
                <a:gd name="T9" fmla="*/ 19 h 128"/>
                <a:gd name="T10" fmla="*/ 69 w 128"/>
                <a:gd name="T11" fmla="*/ 0 h 128"/>
                <a:gd name="T12" fmla="*/ 51 w 128"/>
                <a:gd name="T13" fmla="*/ 6 h 128"/>
                <a:gd name="T14" fmla="*/ 43 w 128"/>
                <a:gd name="T15" fmla="*/ 21 h 128"/>
                <a:gd name="T16" fmla="*/ 28 w 128"/>
                <a:gd name="T17" fmla="*/ 13 h 128"/>
                <a:gd name="T18" fmla="*/ 15 w 128"/>
                <a:gd name="T19" fmla="*/ 23 h 128"/>
                <a:gd name="T20" fmla="*/ 21 w 128"/>
                <a:gd name="T21" fmla="*/ 43 h 128"/>
                <a:gd name="T22" fmla="*/ 6 w 128"/>
                <a:gd name="T23" fmla="*/ 51 h 128"/>
                <a:gd name="T24" fmla="*/ 0 w 128"/>
                <a:gd name="T25" fmla="*/ 69 h 128"/>
                <a:gd name="T26" fmla="*/ 19 w 128"/>
                <a:gd name="T27" fmla="*/ 80 h 128"/>
                <a:gd name="T28" fmla="*/ 14 w 128"/>
                <a:gd name="T29" fmla="*/ 95 h 128"/>
                <a:gd name="T30" fmla="*/ 23 w 128"/>
                <a:gd name="T31" fmla="*/ 113 h 128"/>
                <a:gd name="T32" fmla="*/ 33 w 128"/>
                <a:gd name="T33" fmla="*/ 114 h 128"/>
                <a:gd name="T34" fmla="*/ 48 w 128"/>
                <a:gd name="T35" fmla="*/ 109 h 128"/>
                <a:gd name="T36" fmla="*/ 59 w 128"/>
                <a:gd name="T37" fmla="*/ 128 h 128"/>
                <a:gd name="T38" fmla="*/ 77 w 128"/>
                <a:gd name="T39" fmla="*/ 122 h 128"/>
                <a:gd name="T40" fmla="*/ 85 w 128"/>
                <a:gd name="T41" fmla="*/ 107 h 128"/>
                <a:gd name="T42" fmla="*/ 100 w 128"/>
                <a:gd name="T43" fmla="*/ 115 h 128"/>
                <a:gd name="T44" fmla="*/ 113 w 128"/>
                <a:gd name="T45" fmla="*/ 105 h 128"/>
                <a:gd name="T46" fmla="*/ 107 w 128"/>
                <a:gd name="T47" fmla="*/ 85 h 128"/>
                <a:gd name="T48" fmla="*/ 122 w 128"/>
                <a:gd name="T49" fmla="*/ 77 h 128"/>
                <a:gd name="T50" fmla="*/ 128 w 128"/>
                <a:gd name="T51" fmla="*/ 59 h 128"/>
                <a:gd name="T52" fmla="*/ 108 w 128"/>
                <a:gd name="T53" fmla="*/ 72 h 128"/>
                <a:gd name="T54" fmla="*/ 100 w 128"/>
                <a:gd name="T55" fmla="*/ 81 h 128"/>
                <a:gd name="T56" fmla="*/ 107 w 128"/>
                <a:gd name="T57" fmla="*/ 100 h 128"/>
                <a:gd name="T58" fmla="*/ 89 w 128"/>
                <a:gd name="T59" fmla="*/ 101 h 128"/>
                <a:gd name="T60" fmla="*/ 81 w 128"/>
                <a:gd name="T61" fmla="*/ 100 h 128"/>
                <a:gd name="T62" fmla="*/ 72 w 128"/>
                <a:gd name="T63" fmla="*/ 108 h 128"/>
                <a:gd name="T64" fmla="*/ 59 w 128"/>
                <a:gd name="T65" fmla="*/ 120 h 128"/>
                <a:gd name="T66" fmla="*/ 51 w 128"/>
                <a:gd name="T67" fmla="*/ 102 h 128"/>
                <a:gd name="T68" fmla="*/ 43 w 128"/>
                <a:gd name="T69" fmla="*/ 99 h 128"/>
                <a:gd name="T70" fmla="*/ 28 w 128"/>
                <a:gd name="T71" fmla="*/ 107 h 128"/>
                <a:gd name="T72" fmla="*/ 27 w 128"/>
                <a:gd name="T73" fmla="*/ 89 h 128"/>
                <a:gd name="T74" fmla="*/ 26 w 128"/>
                <a:gd name="T75" fmla="*/ 77 h 128"/>
                <a:gd name="T76" fmla="*/ 8 w 128"/>
                <a:gd name="T77" fmla="*/ 69 h 128"/>
                <a:gd name="T78" fmla="*/ 20 w 128"/>
                <a:gd name="T79" fmla="*/ 56 h 128"/>
                <a:gd name="T80" fmla="*/ 28 w 128"/>
                <a:gd name="T81" fmla="*/ 47 h 128"/>
                <a:gd name="T82" fmla="*/ 21 w 128"/>
                <a:gd name="T83" fmla="*/ 28 h 128"/>
                <a:gd name="T84" fmla="*/ 39 w 128"/>
                <a:gd name="T85" fmla="*/ 27 h 128"/>
                <a:gd name="T86" fmla="*/ 47 w 128"/>
                <a:gd name="T87" fmla="*/ 28 h 128"/>
                <a:gd name="T88" fmla="*/ 56 w 128"/>
                <a:gd name="T89" fmla="*/ 20 h 128"/>
                <a:gd name="T90" fmla="*/ 69 w 128"/>
                <a:gd name="T91" fmla="*/ 8 h 128"/>
                <a:gd name="T92" fmla="*/ 77 w 128"/>
                <a:gd name="T93" fmla="*/ 26 h 128"/>
                <a:gd name="T94" fmla="*/ 85 w 128"/>
                <a:gd name="T95" fmla="*/ 29 h 128"/>
                <a:gd name="T96" fmla="*/ 100 w 128"/>
                <a:gd name="T97" fmla="*/ 21 h 128"/>
                <a:gd name="T98" fmla="*/ 101 w 128"/>
                <a:gd name="T99" fmla="*/ 39 h 128"/>
                <a:gd name="T100" fmla="*/ 102 w 128"/>
                <a:gd name="T101" fmla="*/ 51 h 128"/>
                <a:gd name="T102" fmla="*/ 120 w 128"/>
                <a:gd name="T103" fmla="*/ 59 h 128"/>
                <a:gd name="T104" fmla="*/ 108 w 128"/>
                <a:gd name="T105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8" h="128">
                  <a:moveTo>
                    <a:pt x="122" y="51"/>
                  </a:moveTo>
                  <a:cubicBezTo>
                    <a:pt x="109" y="48"/>
                    <a:pt x="109" y="48"/>
                    <a:pt x="109" y="48"/>
                  </a:cubicBezTo>
                  <a:cubicBezTo>
                    <a:pt x="109" y="46"/>
                    <a:pt x="108" y="45"/>
                    <a:pt x="107" y="43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6" y="30"/>
                    <a:pt x="116" y="25"/>
                    <a:pt x="113" y="23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3"/>
                    <a:pt x="102" y="13"/>
                    <a:pt x="100" y="13"/>
                  </a:cubicBezTo>
                  <a:cubicBezTo>
                    <a:pt x="98" y="13"/>
                    <a:pt x="97" y="13"/>
                    <a:pt x="95" y="14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0"/>
                    <a:pt x="82" y="19"/>
                    <a:pt x="80" y="19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3" y="0"/>
                    <a:pt x="6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5" y="0"/>
                    <a:pt x="51" y="3"/>
                    <a:pt x="51" y="6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6" y="19"/>
                    <a:pt x="45" y="20"/>
                    <a:pt x="43" y="21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1" y="13"/>
                    <a:pt x="30" y="13"/>
                    <a:pt x="28" y="13"/>
                  </a:cubicBezTo>
                  <a:cubicBezTo>
                    <a:pt x="26" y="13"/>
                    <a:pt x="24" y="13"/>
                    <a:pt x="23" y="1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2" y="25"/>
                    <a:pt x="12" y="30"/>
                    <a:pt x="14" y="3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45"/>
                    <a:pt x="19" y="46"/>
                    <a:pt x="19" y="48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3" y="51"/>
                    <a:pt x="0" y="55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7"/>
                    <a:pt x="6" y="77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2"/>
                    <a:pt x="20" y="83"/>
                    <a:pt x="21" y="8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8"/>
                    <a:pt x="12" y="103"/>
                    <a:pt x="15" y="105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4" y="115"/>
                    <a:pt x="26" y="115"/>
                    <a:pt x="28" y="115"/>
                  </a:cubicBezTo>
                  <a:cubicBezTo>
                    <a:pt x="30" y="115"/>
                    <a:pt x="31" y="115"/>
                    <a:pt x="33" y="114"/>
                  </a:cubicBezTo>
                  <a:cubicBezTo>
                    <a:pt x="43" y="107"/>
                    <a:pt x="43" y="107"/>
                    <a:pt x="43" y="107"/>
                  </a:cubicBezTo>
                  <a:cubicBezTo>
                    <a:pt x="45" y="108"/>
                    <a:pt x="46" y="109"/>
                    <a:pt x="48" y="109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1" y="125"/>
                    <a:pt x="55" y="128"/>
                    <a:pt x="59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3" y="128"/>
                    <a:pt x="77" y="125"/>
                    <a:pt x="77" y="12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2" y="109"/>
                    <a:pt x="83" y="108"/>
                    <a:pt x="85" y="107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7" y="115"/>
                    <a:pt x="98" y="115"/>
                    <a:pt x="100" y="115"/>
                  </a:cubicBezTo>
                  <a:cubicBezTo>
                    <a:pt x="102" y="115"/>
                    <a:pt x="104" y="115"/>
                    <a:pt x="105" y="113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6" y="103"/>
                    <a:pt x="116" y="98"/>
                    <a:pt x="114" y="9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3"/>
                    <a:pt x="109" y="82"/>
                    <a:pt x="109" y="80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25" y="77"/>
                    <a:pt x="128" y="73"/>
                    <a:pt x="128" y="6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5"/>
                    <a:pt x="125" y="51"/>
                    <a:pt x="122" y="51"/>
                  </a:cubicBezTo>
                  <a:close/>
                  <a:moveTo>
                    <a:pt x="108" y="72"/>
                  </a:moveTo>
                  <a:cubicBezTo>
                    <a:pt x="105" y="72"/>
                    <a:pt x="103" y="74"/>
                    <a:pt x="102" y="77"/>
                  </a:cubicBezTo>
                  <a:cubicBezTo>
                    <a:pt x="101" y="79"/>
                    <a:pt x="101" y="80"/>
                    <a:pt x="100" y="81"/>
                  </a:cubicBezTo>
                  <a:cubicBezTo>
                    <a:pt x="99" y="84"/>
                    <a:pt x="99" y="87"/>
                    <a:pt x="101" y="89"/>
                  </a:cubicBezTo>
                  <a:cubicBezTo>
                    <a:pt x="107" y="100"/>
                    <a:pt x="107" y="100"/>
                    <a:pt x="107" y="100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8" y="100"/>
                    <a:pt x="86" y="99"/>
                    <a:pt x="85" y="99"/>
                  </a:cubicBezTo>
                  <a:cubicBezTo>
                    <a:pt x="84" y="99"/>
                    <a:pt x="83" y="99"/>
                    <a:pt x="81" y="100"/>
                  </a:cubicBezTo>
                  <a:cubicBezTo>
                    <a:pt x="80" y="101"/>
                    <a:pt x="79" y="101"/>
                    <a:pt x="77" y="102"/>
                  </a:cubicBezTo>
                  <a:cubicBezTo>
                    <a:pt x="74" y="103"/>
                    <a:pt x="72" y="105"/>
                    <a:pt x="72" y="108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5"/>
                    <a:pt x="54" y="103"/>
                    <a:pt x="51" y="102"/>
                  </a:cubicBezTo>
                  <a:cubicBezTo>
                    <a:pt x="49" y="101"/>
                    <a:pt x="48" y="101"/>
                    <a:pt x="47" y="100"/>
                  </a:cubicBezTo>
                  <a:cubicBezTo>
                    <a:pt x="45" y="99"/>
                    <a:pt x="44" y="99"/>
                    <a:pt x="43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1" y="100"/>
                    <a:pt x="21" y="100"/>
                    <a:pt x="21" y="100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9" y="87"/>
                    <a:pt x="29" y="84"/>
                    <a:pt x="28" y="81"/>
                  </a:cubicBezTo>
                  <a:cubicBezTo>
                    <a:pt x="27" y="80"/>
                    <a:pt x="27" y="79"/>
                    <a:pt x="26" y="77"/>
                  </a:cubicBezTo>
                  <a:cubicBezTo>
                    <a:pt x="25" y="74"/>
                    <a:pt x="23" y="72"/>
                    <a:pt x="20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5" y="54"/>
                    <a:pt x="26" y="51"/>
                  </a:cubicBezTo>
                  <a:cubicBezTo>
                    <a:pt x="27" y="49"/>
                    <a:pt x="27" y="48"/>
                    <a:pt x="28" y="47"/>
                  </a:cubicBezTo>
                  <a:cubicBezTo>
                    <a:pt x="29" y="44"/>
                    <a:pt x="29" y="41"/>
                    <a:pt x="27" y="3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8"/>
                    <a:pt x="42" y="29"/>
                    <a:pt x="43" y="29"/>
                  </a:cubicBezTo>
                  <a:cubicBezTo>
                    <a:pt x="44" y="29"/>
                    <a:pt x="45" y="29"/>
                    <a:pt x="47" y="28"/>
                  </a:cubicBezTo>
                  <a:cubicBezTo>
                    <a:pt x="48" y="27"/>
                    <a:pt x="49" y="27"/>
                    <a:pt x="51" y="26"/>
                  </a:cubicBezTo>
                  <a:cubicBezTo>
                    <a:pt x="54" y="25"/>
                    <a:pt x="56" y="23"/>
                    <a:pt x="56" y="20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3"/>
                    <a:pt x="74" y="25"/>
                    <a:pt x="77" y="26"/>
                  </a:cubicBezTo>
                  <a:cubicBezTo>
                    <a:pt x="79" y="27"/>
                    <a:pt x="80" y="27"/>
                    <a:pt x="81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8" y="28"/>
                    <a:pt x="89" y="27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99" y="41"/>
                    <a:pt x="99" y="44"/>
                    <a:pt x="100" y="47"/>
                  </a:cubicBezTo>
                  <a:cubicBezTo>
                    <a:pt x="101" y="48"/>
                    <a:pt x="101" y="49"/>
                    <a:pt x="102" y="51"/>
                  </a:cubicBezTo>
                  <a:cubicBezTo>
                    <a:pt x="103" y="54"/>
                    <a:pt x="105" y="56"/>
                    <a:pt x="108" y="56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0" y="69"/>
                    <a:pt x="120" y="69"/>
                    <a:pt x="120" y="69"/>
                  </a:cubicBezTo>
                  <a:lnTo>
                    <a:pt x="108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4" name="Freeform 157"/>
            <p:cNvSpPr>
              <a:spLocks noEditPoints="1"/>
            </p:cNvSpPr>
            <p:nvPr/>
          </p:nvSpPr>
          <p:spPr bwMode="auto">
            <a:xfrm>
              <a:off x="146050" y="144463"/>
              <a:ext cx="214313" cy="214313"/>
            </a:xfrm>
            <a:custGeom>
              <a:avLst/>
              <a:gdLst>
                <a:gd name="T0" fmla="*/ 28 w 56"/>
                <a:gd name="T1" fmla="*/ 0 h 56"/>
                <a:gd name="T2" fmla="*/ 0 w 56"/>
                <a:gd name="T3" fmla="*/ 28 h 56"/>
                <a:gd name="T4" fmla="*/ 28 w 56"/>
                <a:gd name="T5" fmla="*/ 56 h 56"/>
                <a:gd name="T6" fmla="*/ 56 w 56"/>
                <a:gd name="T7" fmla="*/ 28 h 56"/>
                <a:gd name="T8" fmla="*/ 28 w 56"/>
                <a:gd name="T9" fmla="*/ 0 h 56"/>
                <a:gd name="T10" fmla="*/ 28 w 56"/>
                <a:gd name="T11" fmla="*/ 53 h 56"/>
                <a:gd name="T12" fmla="*/ 4 w 56"/>
                <a:gd name="T13" fmla="*/ 28 h 56"/>
                <a:gd name="T14" fmla="*/ 28 w 56"/>
                <a:gd name="T15" fmla="*/ 4 h 56"/>
                <a:gd name="T16" fmla="*/ 53 w 56"/>
                <a:gd name="T17" fmla="*/ 28 h 56"/>
                <a:gd name="T18" fmla="*/ 28 w 56"/>
                <a:gd name="T19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  <a:moveTo>
                    <a:pt x="28" y="53"/>
                  </a:moveTo>
                  <a:cubicBezTo>
                    <a:pt x="14" y="53"/>
                    <a:pt x="4" y="42"/>
                    <a:pt x="4" y="28"/>
                  </a:cubicBezTo>
                  <a:cubicBezTo>
                    <a:pt x="4" y="14"/>
                    <a:pt x="14" y="4"/>
                    <a:pt x="28" y="4"/>
                  </a:cubicBezTo>
                  <a:cubicBezTo>
                    <a:pt x="42" y="4"/>
                    <a:pt x="53" y="14"/>
                    <a:pt x="53" y="28"/>
                  </a:cubicBezTo>
                  <a:cubicBezTo>
                    <a:pt x="53" y="42"/>
                    <a:pt x="42" y="53"/>
                    <a:pt x="28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15" name="Freeform 158"/>
            <p:cNvSpPr>
              <a:spLocks noEditPoints="1"/>
            </p:cNvSpPr>
            <p:nvPr/>
          </p:nvSpPr>
          <p:spPr bwMode="auto">
            <a:xfrm>
              <a:off x="192088" y="190501"/>
              <a:ext cx="122238" cy="122238"/>
            </a:xfrm>
            <a:custGeom>
              <a:avLst/>
              <a:gdLst>
                <a:gd name="T0" fmla="*/ 16 w 32"/>
                <a:gd name="T1" fmla="*/ 0 h 32"/>
                <a:gd name="T2" fmla="*/ 0 w 32"/>
                <a:gd name="T3" fmla="*/ 16 h 32"/>
                <a:gd name="T4" fmla="*/ 16 w 32"/>
                <a:gd name="T5" fmla="*/ 32 h 32"/>
                <a:gd name="T6" fmla="*/ 32 w 32"/>
                <a:gd name="T7" fmla="*/ 16 h 32"/>
                <a:gd name="T8" fmla="*/ 16 w 32"/>
                <a:gd name="T9" fmla="*/ 0 h 32"/>
                <a:gd name="T10" fmla="*/ 16 w 32"/>
                <a:gd name="T11" fmla="*/ 28 h 32"/>
                <a:gd name="T12" fmla="*/ 4 w 32"/>
                <a:gd name="T13" fmla="*/ 16 h 32"/>
                <a:gd name="T14" fmla="*/ 16 w 32"/>
                <a:gd name="T15" fmla="*/ 4 h 32"/>
                <a:gd name="T16" fmla="*/ 28 w 32"/>
                <a:gd name="T17" fmla="*/ 16 h 32"/>
                <a:gd name="T18" fmla="*/ 16 w 32"/>
                <a:gd name="T19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16" y="28"/>
                  </a:moveTo>
                  <a:cubicBezTo>
                    <a:pt x="9" y="28"/>
                    <a:pt x="4" y="23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3"/>
                    <a:pt x="23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19" name="Rounded Rectangle 10"/>
          <p:cNvSpPr/>
          <p:nvPr/>
        </p:nvSpPr>
        <p:spPr>
          <a:xfrm>
            <a:off x="5075418" y="2985562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0" name="Freeform 53"/>
          <p:cNvSpPr>
            <a:spLocks noEditPoints="1"/>
          </p:cNvSpPr>
          <p:nvPr/>
        </p:nvSpPr>
        <p:spPr bwMode="auto">
          <a:xfrm>
            <a:off x="5207560" y="3101023"/>
            <a:ext cx="145958" cy="162731"/>
          </a:xfrm>
          <a:custGeom>
            <a:avLst/>
            <a:gdLst/>
            <a:ahLst/>
            <a:cxnLst>
              <a:cxn ang="0">
                <a:pos x="171" y="47"/>
              </a:cxn>
              <a:cxn ang="0">
                <a:pos x="177" y="36"/>
              </a:cxn>
              <a:cxn ang="0">
                <a:pos x="179" y="38"/>
              </a:cxn>
              <a:cxn ang="0">
                <a:pos x="184" y="38"/>
              </a:cxn>
              <a:cxn ang="0">
                <a:pos x="188" y="35"/>
              </a:cxn>
              <a:cxn ang="0">
                <a:pos x="193" y="28"/>
              </a:cxn>
              <a:cxn ang="0">
                <a:pos x="190" y="19"/>
              </a:cxn>
              <a:cxn ang="0">
                <a:pos x="161" y="2"/>
              </a:cxn>
              <a:cxn ang="0">
                <a:pos x="152" y="4"/>
              </a:cxn>
              <a:cxn ang="0">
                <a:pos x="148" y="11"/>
              </a:cxn>
              <a:cxn ang="0">
                <a:pos x="147" y="16"/>
              </a:cxn>
              <a:cxn ang="0">
                <a:pos x="150" y="20"/>
              </a:cxn>
              <a:cxn ang="0">
                <a:pos x="152" y="22"/>
              </a:cxn>
              <a:cxn ang="0">
                <a:pos x="146" y="32"/>
              </a:cxn>
              <a:cxn ang="0">
                <a:pos x="106" y="24"/>
              </a:cxn>
              <a:cxn ang="0">
                <a:pos x="65" y="32"/>
              </a:cxn>
              <a:cxn ang="0">
                <a:pos x="59" y="22"/>
              </a:cxn>
              <a:cxn ang="0">
                <a:pos x="62" y="20"/>
              </a:cxn>
              <a:cxn ang="0">
                <a:pos x="65" y="16"/>
              </a:cxn>
              <a:cxn ang="0">
                <a:pos x="64" y="11"/>
              </a:cxn>
              <a:cxn ang="0">
                <a:pos x="60" y="4"/>
              </a:cxn>
              <a:cxn ang="0">
                <a:pos x="51" y="2"/>
              </a:cxn>
              <a:cxn ang="0">
                <a:pos x="21" y="19"/>
              </a:cxn>
              <a:cxn ang="0">
                <a:pos x="19" y="28"/>
              </a:cxn>
              <a:cxn ang="0">
                <a:pos x="23" y="35"/>
              </a:cxn>
              <a:cxn ang="0">
                <a:pos x="27" y="38"/>
              </a:cxn>
              <a:cxn ang="0">
                <a:pos x="32" y="38"/>
              </a:cxn>
              <a:cxn ang="0">
                <a:pos x="34" y="36"/>
              </a:cxn>
              <a:cxn ang="0">
                <a:pos x="40" y="47"/>
              </a:cxn>
              <a:cxn ang="0">
                <a:pos x="0" y="129"/>
              </a:cxn>
              <a:cxn ang="0">
                <a:pos x="106" y="235"/>
              </a:cxn>
              <a:cxn ang="0">
                <a:pos x="211" y="129"/>
              </a:cxn>
              <a:cxn ang="0">
                <a:pos x="171" y="47"/>
              </a:cxn>
              <a:cxn ang="0">
                <a:pos x="106" y="214"/>
              </a:cxn>
              <a:cxn ang="0">
                <a:pos x="21" y="129"/>
              </a:cxn>
              <a:cxn ang="0">
                <a:pos x="106" y="44"/>
              </a:cxn>
              <a:cxn ang="0">
                <a:pos x="191" y="129"/>
              </a:cxn>
              <a:cxn ang="0">
                <a:pos x="106" y="214"/>
              </a:cxn>
              <a:cxn ang="0">
                <a:pos x="115" y="130"/>
              </a:cxn>
              <a:cxn ang="0">
                <a:pos x="115" y="129"/>
              </a:cxn>
              <a:cxn ang="0">
                <a:pos x="115" y="82"/>
              </a:cxn>
              <a:cxn ang="0">
                <a:pos x="106" y="73"/>
              </a:cxn>
              <a:cxn ang="0">
                <a:pos x="97" y="82"/>
              </a:cxn>
              <a:cxn ang="0">
                <a:pos x="97" y="129"/>
              </a:cxn>
              <a:cxn ang="0">
                <a:pos x="106" y="138"/>
              </a:cxn>
              <a:cxn ang="0">
                <a:pos x="107" y="138"/>
              </a:cxn>
              <a:cxn ang="0">
                <a:pos x="149" y="180"/>
              </a:cxn>
              <a:cxn ang="0">
                <a:pos x="153" y="182"/>
              </a:cxn>
              <a:cxn ang="0">
                <a:pos x="157" y="180"/>
              </a:cxn>
              <a:cxn ang="0">
                <a:pos x="157" y="173"/>
              </a:cxn>
              <a:cxn ang="0">
                <a:pos x="115" y="130"/>
              </a:cxn>
            </a:cxnLst>
            <a:rect l="0" t="0" r="r" b="b"/>
            <a:pathLst>
              <a:path w="211" h="235">
                <a:moveTo>
                  <a:pt x="171" y="47"/>
                </a:moveTo>
                <a:cubicBezTo>
                  <a:pt x="177" y="36"/>
                  <a:pt x="177" y="36"/>
                  <a:pt x="177" y="36"/>
                </a:cubicBezTo>
                <a:cubicBezTo>
                  <a:pt x="179" y="38"/>
                  <a:pt x="179" y="38"/>
                  <a:pt x="179" y="38"/>
                </a:cubicBezTo>
                <a:cubicBezTo>
                  <a:pt x="181" y="38"/>
                  <a:pt x="183" y="39"/>
                  <a:pt x="184" y="38"/>
                </a:cubicBezTo>
                <a:cubicBezTo>
                  <a:pt x="186" y="38"/>
                  <a:pt x="188" y="37"/>
                  <a:pt x="188" y="35"/>
                </a:cubicBezTo>
                <a:cubicBezTo>
                  <a:pt x="193" y="28"/>
                  <a:pt x="193" y="28"/>
                  <a:pt x="193" y="28"/>
                </a:cubicBezTo>
                <a:cubicBezTo>
                  <a:pt x="195" y="25"/>
                  <a:pt x="194" y="21"/>
                  <a:pt x="190" y="19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0"/>
                  <a:pt x="154" y="1"/>
                  <a:pt x="152" y="4"/>
                </a:cubicBezTo>
                <a:cubicBezTo>
                  <a:pt x="148" y="11"/>
                  <a:pt x="148" y="11"/>
                  <a:pt x="148" y="11"/>
                </a:cubicBezTo>
                <a:cubicBezTo>
                  <a:pt x="147" y="13"/>
                  <a:pt x="147" y="15"/>
                  <a:pt x="147" y="16"/>
                </a:cubicBezTo>
                <a:cubicBezTo>
                  <a:pt x="147" y="18"/>
                  <a:pt x="149" y="19"/>
                  <a:pt x="150" y="20"/>
                </a:cubicBezTo>
                <a:cubicBezTo>
                  <a:pt x="152" y="22"/>
                  <a:pt x="152" y="22"/>
                  <a:pt x="152" y="2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34" y="27"/>
                  <a:pt x="120" y="24"/>
                  <a:pt x="106" y="24"/>
                </a:cubicBezTo>
                <a:cubicBezTo>
                  <a:pt x="91" y="24"/>
                  <a:pt x="78" y="27"/>
                  <a:pt x="65" y="32"/>
                </a:cubicBezTo>
                <a:cubicBezTo>
                  <a:pt x="59" y="22"/>
                  <a:pt x="59" y="22"/>
                  <a:pt x="59" y="22"/>
                </a:cubicBezTo>
                <a:cubicBezTo>
                  <a:pt x="62" y="20"/>
                  <a:pt x="62" y="20"/>
                  <a:pt x="62" y="20"/>
                </a:cubicBezTo>
                <a:cubicBezTo>
                  <a:pt x="63" y="19"/>
                  <a:pt x="64" y="18"/>
                  <a:pt x="65" y="16"/>
                </a:cubicBezTo>
                <a:cubicBezTo>
                  <a:pt x="65" y="15"/>
                  <a:pt x="65" y="13"/>
                  <a:pt x="64" y="11"/>
                </a:cubicBezTo>
                <a:cubicBezTo>
                  <a:pt x="60" y="4"/>
                  <a:pt x="60" y="4"/>
                  <a:pt x="60" y="4"/>
                </a:cubicBezTo>
                <a:cubicBezTo>
                  <a:pt x="58" y="1"/>
                  <a:pt x="54" y="0"/>
                  <a:pt x="51" y="2"/>
                </a:cubicBezTo>
                <a:cubicBezTo>
                  <a:pt x="21" y="19"/>
                  <a:pt x="21" y="19"/>
                  <a:pt x="21" y="19"/>
                </a:cubicBezTo>
                <a:cubicBezTo>
                  <a:pt x="18" y="21"/>
                  <a:pt x="17" y="25"/>
                  <a:pt x="19" y="28"/>
                </a:cubicBezTo>
                <a:cubicBezTo>
                  <a:pt x="23" y="35"/>
                  <a:pt x="23" y="35"/>
                  <a:pt x="23" y="35"/>
                </a:cubicBezTo>
                <a:cubicBezTo>
                  <a:pt x="24" y="37"/>
                  <a:pt x="25" y="38"/>
                  <a:pt x="27" y="38"/>
                </a:cubicBezTo>
                <a:cubicBezTo>
                  <a:pt x="29" y="39"/>
                  <a:pt x="31" y="38"/>
                  <a:pt x="32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40" y="47"/>
                  <a:pt x="40" y="47"/>
                  <a:pt x="40" y="47"/>
                </a:cubicBezTo>
                <a:cubicBezTo>
                  <a:pt x="16" y="66"/>
                  <a:pt x="0" y="96"/>
                  <a:pt x="0" y="129"/>
                </a:cubicBezTo>
                <a:cubicBezTo>
                  <a:pt x="0" y="187"/>
                  <a:pt x="48" y="235"/>
                  <a:pt x="106" y="235"/>
                </a:cubicBezTo>
                <a:cubicBezTo>
                  <a:pt x="164" y="235"/>
                  <a:pt x="211" y="187"/>
                  <a:pt x="211" y="129"/>
                </a:cubicBezTo>
                <a:cubicBezTo>
                  <a:pt x="211" y="96"/>
                  <a:pt x="196" y="66"/>
                  <a:pt x="171" y="47"/>
                </a:cubicBezTo>
                <a:close/>
                <a:moveTo>
                  <a:pt x="106" y="214"/>
                </a:moveTo>
                <a:cubicBezTo>
                  <a:pt x="59" y="214"/>
                  <a:pt x="21" y="176"/>
                  <a:pt x="21" y="129"/>
                </a:cubicBezTo>
                <a:cubicBezTo>
                  <a:pt x="21" y="82"/>
                  <a:pt x="59" y="44"/>
                  <a:pt x="106" y="44"/>
                </a:cubicBezTo>
                <a:cubicBezTo>
                  <a:pt x="153" y="44"/>
                  <a:pt x="191" y="82"/>
                  <a:pt x="191" y="129"/>
                </a:cubicBezTo>
                <a:cubicBezTo>
                  <a:pt x="191" y="176"/>
                  <a:pt x="153" y="214"/>
                  <a:pt x="106" y="214"/>
                </a:cubicBezTo>
                <a:close/>
                <a:moveTo>
                  <a:pt x="115" y="130"/>
                </a:moveTo>
                <a:cubicBezTo>
                  <a:pt x="115" y="130"/>
                  <a:pt x="115" y="130"/>
                  <a:pt x="115" y="129"/>
                </a:cubicBezTo>
                <a:cubicBezTo>
                  <a:pt x="115" y="82"/>
                  <a:pt x="115" y="82"/>
                  <a:pt x="115" y="82"/>
                </a:cubicBezTo>
                <a:cubicBezTo>
                  <a:pt x="115" y="77"/>
                  <a:pt x="111" y="73"/>
                  <a:pt x="106" y="73"/>
                </a:cubicBezTo>
                <a:cubicBezTo>
                  <a:pt x="101" y="73"/>
                  <a:pt x="97" y="77"/>
                  <a:pt x="97" y="82"/>
                </a:cubicBezTo>
                <a:cubicBezTo>
                  <a:pt x="97" y="129"/>
                  <a:pt x="97" y="129"/>
                  <a:pt x="97" y="129"/>
                </a:cubicBezTo>
                <a:cubicBezTo>
                  <a:pt x="97" y="134"/>
                  <a:pt x="101" y="138"/>
                  <a:pt x="106" y="138"/>
                </a:cubicBezTo>
                <a:cubicBezTo>
                  <a:pt x="106" y="138"/>
                  <a:pt x="107" y="138"/>
                  <a:pt x="107" y="138"/>
                </a:cubicBezTo>
                <a:cubicBezTo>
                  <a:pt x="149" y="180"/>
                  <a:pt x="149" y="180"/>
                  <a:pt x="149" y="180"/>
                </a:cubicBezTo>
                <a:cubicBezTo>
                  <a:pt x="150" y="181"/>
                  <a:pt x="152" y="182"/>
                  <a:pt x="153" y="182"/>
                </a:cubicBezTo>
                <a:cubicBezTo>
                  <a:pt x="155" y="182"/>
                  <a:pt x="156" y="181"/>
                  <a:pt x="157" y="180"/>
                </a:cubicBezTo>
                <a:cubicBezTo>
                  <a:pt x="159" y="178"/>
                  <a:pt x="159" y="175"/>
                  <a:pt x="157" y="173"/>
                </a:cubicBezTo>
                <a:lnTo>
                  <a:pt x="115" y="13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 sz="1800"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Rounded Rectangle 13"/>
          <p:cNvSpPr/>
          <p:nvPr/>
        </p:nvSpPr>
        <p:spPr>
          <a:xfrm>
            <a:off x="5084316" y="3789861"/>
            <a:ext cx="401324" cy="40132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25" name="Group 22"/>
          <p:cNvGrpSpPr/>
          <p:nvPr/>
        </p:nvGrpSpPr>
        <p:grpSpPr>
          <a:xfrm>
            <a:off x="5202991" y="3915317"/>
            <a:ext cx="172328" cy="169584"/>
            <a:chOff x="6297613" y="1392238"/>
            <a:chExt cx="498475" cy="490537"/>
          </a:xfrm>
          <a:solidFill>
            <a:schemeClr val="tx1"/>
          </a:solidFill>
        </p:grpSpPr>
        <p:sp>
          <p:nvSpPr>
            <p:cNvPr id="26" name="Freeform 23"/>
            <p:cNvSpPr/>
            <p:nvPr/>
          </p:nvSpPr>
          <p:spPr bwMode="auto">
            <a:xfrm>
              <a:off x="6570663" y="1454150"/>
              <a:ext cx="160338" cy="160337"/>
            </a:xfrm>
            <a:custGeom>
              <a:avLst/>
              <a:gdLst>
                <a:gd name="T0" fmla="*/ 38 w 42"/>
                <a:gd name="T1" fmla="*/ 40 h 42"/>
                <a:gd name="T2" fmla="*/ 38 w 42"/>
                <a:gd name="T3" fmla="*/ 40 h 42"/>
                <a:gd name="T4" fmla="*/ 40 w 42"/>
                <a:gd name="T5" fmla="*/ 42 h 42"/>
                <a:gd name="T6" fmla="*/ 42 w 42"/>
                <a:gd name="T7" fmla="*/ 40 h 42"/>
                <a:gd name="T8" fmla="*/ 42 w 42"/>
                <a:gd name="T9" fmla="*/ 40 h 42"/>
                <a:gd name="T10" fmla="*/ 2 w 42"/>
                <a:gd name="T11" fmla="*/ 0 h 42"/>
                <a:gd name="T12" fmla="*/ 2 w 42"/>
                <a:gd name="T13" fmla="*/ 0 h 42"/>
                <a:gd name="T14" fmla="*/ 0 w 42"/>
                <a:gd name="T15" fmla="*/ 2 h 42"/>
                <a:gd name="T16" fmla="*/ 2 w 42"/>
                <a:gd name="T17" fmla="*/ 4 h 42"/>
                <a:gd name="T18" fmla="*/ 2 w 42"/>
                <a:gd name="T19" fmla="*/ 4 h 42"/>
                <a:gd name="T20" fmla="*/ 38 w 42"/>
                <a:gd name="T21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42">
                  <a:moveTo>
                    <a:pt x="38" y="40"/>
                  </a:moveTo>
                  <a:cubicBezTo>
                    <a:pt x="38" y="40"/>
                    <a:pt x="38" y="40"/>
                    <a:pt x="38" y="40"/>
                  </a:cubicBezTo>
                  <a:cubicBezTo>
                    <a:pt x="38" y="41"/>
                    <a:pt x="39" y="42"/>
                    <a:pt x="40" y="42"/>
                  </a:cubicBezTo>
                  <a:cubicBezTo>
                    <a:pt x="41" y="42"/>
                    <a:pt x="42" y="41"/>
                    <a:pt x="42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18"/>
                    <a:pt x="2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2" y="4"/>
                    <a:pt x="38" y="20"/>
                    <a:pt x="3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7" name="Freeform 24"/>
            <p:cNvSpPr>
              <a:spLocks noEditPoints="1"/>
            </p:cNvSpPr>
            <p:nvPr/>
          </p:nvSpPr>
          <p:spPr bwMode="auto">
            <a:xfrm>
              <a:off x="6297613" y="1392238"/>
              <a:ext cx="498475" cy="490537"/>
            </a:xfrm>
            <a:custGeom>
              <a:avLst/>
              <a:gdLst>
                <a:gd name="T0" fmla="*/ 37 w 130"/>
                <a:gd name="T1" fmla="*/ 4 h 128"/>
                <a:gd name="T2" fmla="*/ 29 w 130"/>
                <a:gd name="T3" fmla="*/ 0 h 128"/>
                <a:gd name="T4" fmla="*/ 24 w 130"/>
                <a:gd name="T5" fmla="*/ 1 h 128"/>
                <a:gd name="T6" fmla="*/ 17 w 130"/>
                <a:gd name="T7" fmla="*/ 12 h 128"/>
                <a:gd name="T8" fmla="*/ 17 w 130"/>
                <a:gd name="T9" fmla="*/ 67 h 128"/>
                <a:gd name="T10" fmla="*/ 5 w 130"/>
                <a:gd name="T11" fmla="*/ 80 h 128"/>
                <a:gd name="T12" fmla="*/ 5 w 130"/>
                <a:gd name="T13" fmla="*/ 96 h 128"/>
                <a:gd name="T14" fmla="*/ 33 w 130"/>
                <a:gd name="T15" fmla="*/ 124 h 128"/>
                <a:gd name="T16" fmla="*/ 41 w 130"/>
                <a:gd name="T17" fmla="*/ 128 h 128"/>
                <a:gd name="T18" fmla="*/ 49 w 130"/>
                <a:gd name="T19" fmla="*/ 124 h 128"/>
                <a:gd name="T20" fmla="*/ 62 w 130"/>
                <a:gd name="T21" fmla="*/ 112 h 128"/>
                <a:gd name="T22" fmla="*/ 117 w 130"/>
                <a:gd name="T23" fmla="*/ 112 h 128"/>
                <a:gd name="T24" fmla="*/ 128 w 130"/>
                <a:gd name="T25" fmla="*/ 105 h 128"/>
                <a:gd name="T26" fmla="*/ 125 w 130"/>
                <a:gd name="T27" fmla="*/ 92 h 128"/>
                <a:gd name="T28" fmla="*/ 37 w 130"/>
                <a:gd name="T29" fmla="*/ 4 h 128"/>
                <a:gd name="T30" fmla="*/ 56 w 130"/>
                <a:gd name="T31" fmla="*/ 106 h 128"/>
                <a:gd name="T32" fmla="*/ 44 w 130"/>
                <a:gd name="T33" fmla="*/ 119 h 128"/>
                <a:gd name="T34" fmla="*/ 41 w 130"/>
                <a:gd name="T35" fmla="*/ 120 h 128"/>
                <a:gd name="T36" fmla="*/ 38 w 130"/>
                <a:gd name="T37" fmla="*/ 119 h 128"/>
                <a:gd name="T38" fmla="*/ 10 w 130"/>
                <a:gd name="T39" fmla="*/ 91 h 128"/>
                <a:gd name="T40" fmla="*/ 9 w 130"/>
                <a:gd name="T41" fmla="*/ 88 h 128"/>
                <a:gd name="T42" fmla="*/ 10 w 130"/>
                <a:gd name="T43" fmla="*/ 85 h 128"/>
                <a:gd name="T44" fmla="*/ 23 w 130"/>
                <a:gd name="T45" fmla="*/ 73 h 128"/>
                <a:gd name="T46" fmla="*/ 23 w 130"/>
                <a:gd name="T47" fmla="*/ 73 h 128"/>
                <a:gd name="T48" fmla="*/ 56 w 130"/>
                <a:gd name="T49" fmla="*/ 106 h 128"/>
                <a:gd name="T50" fmla="*/ 56 w 130"/>
                <a:gd name="T51" fmla="*/ 106 h 128"/>
                <a:gd name="T52" fmla="*/ 62 w 130"/>
                <a:gd name="T53" fmla="*/ 104 h 128"/>
                <a:gd name="T54" fmla="*/ 60 w 130"/>
                <a:gd name="T55" fmla="*/ 104 h 128"/>
                <a:gd name="T56" fmla="*/ 25 w 130"/>
                <a:gd name="T57" fmla="*/ 69 h 128"/>
                <a:gd name="T58" fmla="*/ 25 w 130"/>
                <a:gd name="T59" fmla="*/ 67 h 128"/>
                <a:gd name="T60" fmla="*/ 25 w 130"/>
                <a:gd name="T61" fmla="*/ 19 h 128"/>
                <a:gd name="T62" fmla="*/ 110 w 130"/>
                <a:gd name="T63" fmla="*/ 104 h 128"/>
                <a:gd name="T64" fmla="*/ 62 w 130"/>
                <a:gd name="T65" fmla="*/ 104 h 128"/>
                <a:gd name="T66" fmla="*/ 121 w 130"/>
                <a:gd name="T67" fmla="*/ 102 h 128"/>
                <a:gd name="T68" fmla="*/ 117 w 130"/>
                <a:gd name="T69" fmla="*/ 104 h 128"/>
                <a:gd name="T70" fmla="*/ 116 w 130"/>
                <a:gd name="T71" fmla="*/ 104 h 128"/>
                <a:gd name="T72" fmla="*/ 25 w 130"/>
                <a:gd name="T73" fmla="*/ 13 h 128"/>
                <a:gd name="T74" fmla="*/ 25 w 130"/>
                <a:gd name="T75" fmla="*/ 12 h 128"/>
                <a:gd name="T76" fmla="*/ 27 w 130"/>
                <a:gd name="T77" fmla="*/ 8 h 128"/>
                <a:gd name="T78" fmla="*/ 29 w 130"/>
                <a:gd name="T79" fmla="*/ 8 h 128"/>
                <a:gd name="T80" fmla="*/ 32 w 130"/>
                <a:gd name="T81" fmla="*/ 9 h 128"/>
                <a:gd name="T82" fmla="*/ 120 w 130"/>
                <a:gd name="T83" fmla="*/ 97 h 128"/>
                <a:gd name="T84" fmla="*/ 121 w 130"/>
                <a:gd name="T85" fmla="*/ 10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128">
                  <a:moveTo>
                    <a:pt x="37" y="4"/>
                  </a:moveTo>
                  <a:cubicBezTo>
                    <a:pt x="35" y="1"/>
                    <a:pt x="32" y="0"/>
                    <a:pt x="29" y="0"/>
                  </a:cubicBezTo>
                  <a:cubicBezTo>
                    <a:pt x="27" y="0"/>
                    <a:pt x="26" y="0"/>
                    <a:pt x="24" y="1"/>
                  </a:cubicBezTo>
                  <a:cubicBezTo>
                    <a:pt x="20" y="3"/>
                    <a:pt x="17" y="7"/>
                    <a:pt x="17" y="12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84"/>
                    <a:pt x="0" y="92"/>
                    <a:pt x="5" y="96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5" y="127"/>
                    <a:pt x="38" y="128"/>
                    <a:pt x="41" y="128"/>
                  </a:cubicBezTo>
                  <a:cubicBezTo>
                    <a:pt x="44" y="128"/>
                    <a:pt x="47" y="127"/>
                    <a:pt x="49" y="124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117" y="112"/>
                    <a:pt x="117" y="112"/>
                    <a:pt x="117" y="112"/>
                  </a:cubicBezTo>
                  <a:cubicBezTo>
                    <a:pt x="122" y="112"/>
                    <a:pt x="126" y="109"/>
                    <a:pt x="128" y="105"/>
                  </a:cubicBezTo>
                  <a:cubicBezTo>
                    <a:pt x="130" y="100"/>
                    <a:pt x="129" y="95"/>
                    <a:pt x="125" y="92"/>
                  </a:cubicBezTo>
                  <a:lnTo>
                    <a:pt x="37" y="4"/>
                  </a:lnTo>
                  <a:close/>
                  <a:moveTo>
                    <a:pt x="56" y="106"/>
                  </a:moveTo>
                  <a:cubicBezTo>
                    <a:pt x="44" y="119"/>
                    <a:pt x="44" y="119"/>
                    <a:pt x="44" y="119"/>
                  </a:cubicBezTo>
                  <a:cubicBezTo>
                    <a:pt x="43" y="120"/>
                    <a:pt x="42" y="120"/>
                    <a:pt x="41" y="120"/>
                  </a:cubicBezTo>
                  <a:cubicBezTo>
                    <a:pt x="40" y="120"/>
                    <a:pt x="39" y="120"/>
                    <a:pt x="38" y="119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9" y="90"/>
                    <a:pt x="9" y="89"/>
                    <a:pt x="9" y="88"/>
                  </a:cubicBezTo>
                  <a:cubicBezTo>
                    <a:pt x="9" y="87"/>
                    <a:pt x="9" y="86"/>
                    <a:pt x="10" y="85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lose/>
                  <a:moveTo>
                    <a:pt x="62" y="104"/>
                  </a:moveTo>
                  <a:cubicBezTo>
                    <a:pt x="61" y="104"/>
                    <a:pt x="61" y="104"/>
                    <a:pt x="60" y="104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8"/>
                    <a:pt x="25" y="67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10" y="104"/>
                    <a:pt x="110" y="104"/>
                    <a:pt x="110" y="104"/>
                  </a:cubicBezTo>
                  <a:lnTo>
                    <a:pt x="62" y="104"/>
                  </a:lnTo>
                  <a:close/>
                  <a:moveTo>
                    <a:pt x="121" y="102"/>
                  </a:moveTo>
                  <a:cubicBezTo>
                    <a:pt x="120" y="103"/>
                    <a:pt x="119" y="104"/>
                    <a:pt x="117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0"/>
                    <a:pt x="26" y="9"/>
                    <a:pt x="27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30" y="8"/>
                    <a:pt x="31" y="8"/>
                    <a:pt x="32" y="9"/>
                  </a:cubicBezTo>
                  <a:cubicBezTo>
                    <a:pt x="120" y="97"/>
                    <a:pt x="120" y="97"/>
                    <a:pt x="120" y="97"/>
                  </a:cubicBezTo>
                  <a:cubicBezTo>
                    <a:pt x="121" y="98"/>
                    <a:pt x="121" y="100"/>
                    <a:pt x="121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  <p:sp>
          <p:nvSpPr>
            <p:cNvPr id="28" name="Freeform 25"/>
            <p:cNvSpPr/>
            <p:nvPr/>
          </p:nvSpPr>
          <p:spPr bwMode="auto">
            <a:xfrm>
              <a:off x="6562726" y="1392238"/>
              <a:ext cx="230188" cy="230187"/>
            </a:xfrm>
            <a:custGeom>
              <a:avLst/>
              <a:gdLst>
                <a:gd name="T0" fmla="*/ 4 w 60"/>
                <a:gd name="T1" fmla="*/ 8 h 60"/>
                <a:gd name="T2" fmla="*/ 4 w 60"/>
                <a:gd name="T3" fmla="*/ 8 h 60"/>
                <a:gd name="T4" fmla="*/ 52 w 60"/>
                <a:gd name="T5" fmla="*/ 56 h 60"/>
                <a:gd name="T6" fmla="*/ 52 w 60"/>
                <a:gd name="T7" fmla="*/ 56 h 60"/>
                <a:gd name="T8" fmla="*/ 56 w 60"/>
                <a:gd name="T9" fmla="*/ 60 h 60"/>
                <a:gd name="T10" fmla="*/ 60 w 60"/>
                <a:gd name="T11" fmla="*/ 56 h 60"/>
                <a:gd name="T12" fmla="*/ 60 w 60"/>
                <a:gd name="T13" fmla="*/ 56 h 60"/>
                <a:gd name="T14" fmla="*/ 4 w 60"/>
                <a:gd name="T15" fmla="*/ 0 h 60"/>
                <a:gd name="T16" fmla="*/ 4 w 60"/>
                <a:gd name="T17" fmla="*/ 0 h 60"/>
                <a:gd name="T18" fmla="*/ 0 w 60"/>
                <a:gd name="T19" fmla="*/ 4 h 60"/>
                <a:gd name="T20" fmla="*/ 4 w 60"/>
                <a:gd name="T21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30" y="8"/>
                    <a:pt x="52" y="30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8"/>
                    <a:pt x="54" y="60"/>
                    <a:pt x="56" y="60"/>
                  </a:cubicBezTo>
                  <a:cubicBezTo>
                    <a:pt x="58" y="60"/>
                    <a:pt x="60" y="58"/>
                    <a:pt x="60" y="56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25"/>
                    <a:pt x="3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id-ID" sz="1800"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6" name="Group 31">
            <a:extLst>
              <a:ext uri="{FF2B5EF4-FFF2-40B4-BE49-F238E27FC236}">
                <a16:creationId xmlns:a16="http://schemas.microsoft.com/office/drawing/2014/main" xmlns="" id="{8CD8466F-9D74-4C2C-8A42-52131B94B25C}"/>
              </a:ext>
            </a:extLst>
          </p:cNvPr>
          <p:cNvGrpSpPr/>
          <p:nvPr/>
        </p:nvGrpSpPr>
        <p:grpSpPr>
          <a:xfrm>
            <a:off x="5593257" y="2065606"/>
            <a:ext cx="3055069" cy="707628"/>
            <a:chOff x="4826000" y="920370"/>
            <a:chExt cx="3055069" cy="707628"/>
          </a:xfrm>
        </p:grpSpPr>
        <p:sp>
          <p:nvSpPr>
            <p:cNvPr id="37" name="텍스트 개체 틀 2">
              <a:extLst>
                <a:ext uri="{FF2B5EF4-FFF2-40B4-BE49-F238E27FC236}">
                  <a16:creationId xmlns:a16="http://schemas.microsoft.com/office/drawing/2014/main" xmlns="" id="{5A18EB85-58FA-4D76-BE90-137C944D1B96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38" name="텍스트 개체 틀 2">
              <a:extLst>
                <a:ext uri="{FF2B5EF4-FFF2-40B4-BE49-F238E27FC236}">
                  <a16:creationId xmlns:a16="http://schemas.microsoft.com/office/drawing/2014/main" xmlns="" id="{2CA6AFAF-53BF-47A5-8C25-6B468E9E558F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39" name="Group 31">
            <a:extLst>
              <a:ext uri="{FF2B5EF4-FFF2-40B4-BE49-F238E27FC236}">
                <a16:creationId xmlns:a16="http://schemas.microsoft.com/office/drawing/2014/main" xmlns="" id="{E61F9851-8C2E-4004-A912-2A45CF542997}"/>
              </a:ext>
            </a:extLst>
          </p:cNvPr>
          <p:cNvGrpSpPr/>
          <p:nvPr/>
        </p:nvGrpSpPr>
        <p:grpSpPr>
          <a:xfrm>
            <a:off x="5561882" y="2835784"/>
            <a:ext cx="3055069" cy="707628"/>
            <a:chOff x="4826000" y="920370"/>
            <a:chExt cx="3055069" cy="707628"/>
          </a:xfrm>
        </p:grpSpPr>
        <p:sp>
          <p:nvSpPr>
            <p:cNvPr id="40" name="텍스트 개체 틀 2">
              <a:extLst>
                <a:ext uri="{FF2B5EF4-FFF2-40B4-BE49-F238E27FC236}">
                  <a16:creationId xmlns:a16="http://schemas.microsoft.com/office/drawing/2014/main" xmlns="" id="{31812CA6-8B24-4792-9C8E-DC5E3EAEB97F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1" name="텍스트 개체 틀 2">
              <a:extLst>
                <a:ext uri="{FF2B5EF4-FFF2-40B4-BE49-F238E27FC236}">
                  <a16:creationId xmlns:a16="http://schemas.microsoft.com/office/drawing/2014/main" xmlns="" id="{087E3575-87F7-4E7F-BFD7-8FB54C5F3395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grpSp>
        <p:nvGrpSpPr>
          <p:cNvPr id="42" name="Group 31">
            <a:extLst>
              <a:ext uri="{FF2B5EF4-FFF2-40B4-BE49-F238E27FC236}">
                <a16:creationId xmlns:a16="http://schemas.microsoft.com/office/drawing/2014/main" xmlns="" id="{E1B77064-345D-45CE-9697-CE20560D7A74}"/>
              </a:ext>
            </a:extLst>
          </p:cNvPr>
          <p:cNvGrpSpPr/>
          <p:nvPr/>
        </p:nvGrpSpPr>
        <p:grpSpPr>
          <a:xfrm>
            <a:off x="5604315" y="3731087"/>
            <a:ext cx="3055069" cy="707628"/>
            <a:chOff x="4826000" y="920370"/>
            <a:chExt cx="3055069" cy="707628"/>
          </a:xfrm>
        </p:grpSpPr>
        <p:sp>
          <p:nvSpPr>
            <p:cNvPr id="43" name="텍스트 개체 틀 2">
              <a:extLst>
                <a:ext uri="{FF2B5EF4-FFF2-40B4-BE49-F238E27FC236}">
                  <a16:creationId xmlns:a16="http://schemas.microsoft.com/office/drawing/2014/main" xmlns="" id="{F00E6836-5A82-46BD-8FD5-672AA85AAC9E}"/>
                </a:ext>
              </a:extLst>
            </p:cNvPr>
            <p:cNvSpPr txBox="1"/>
            <p:nvPr/>
          </p:nvSpPr>
          <p:spPr>
            <a:xfrm>
              <a:off x="4826000" y="1184741"/>
              <a:ext cx="3055069" cy="443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j-ea"/>
                </a:rPr>
                <a:t>为客户提供有效服务，是我们工作的方向和价值评价的标尺，成就客户就是成就我们自己，</a:t>
              </a:r>
              <a:r>
                <a:rPr lang="en-US" altLang="ko-KR" sz="799" dirty="0">
                  <a:solidFill>
                    <a:schemeClr val="bg1"/>
                  </a:solidFill>
                  <a:latin typeface="Roboto Condensed" panose="02000000000000000000"/>
                  <a:cs typeface="Roboto Condensed" panose="02000000000000000000"/>
                </a:rPr>
                <a:t>.</a:t>
              </a:r>
            </a:p>
          </p:txBody>
        </p:sp>
        <p:sp>
          <p:nvSpPr>
            <p:cNvPr id="44" name="텍스트 개체 틀 2">
              <a:extLst>
                <a:ext uri="{FF2B5EF4-FFF2-40B4-BE49-F238E27FC236}">
                  <a16:creationId xmlns:a16="http://schemas.microsoft.com/office/drawing/2014/main" xmlns="" id="{C22EF405-CA5A-499A-8665-6BC71453BE47}"/>
                </a:ext>
              </a:extLst>
            </p:cNvPr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200" b="1" dirty="0">
                  <a:solidFill>
                    <a:schemeClr val="tx2">
                      <a:lumMod val="25000"/>
                      <a:lumOff val="75000"/>
                    </a:schemeClr>
                  </a:solidFill>
                  <a:latin typeface="Roboto Condensed" panose="02000000000000000000"/>
                  <a:cs typeface="Roboto Condensed" panose="02000000000000000000"/>
                </a:rPr>
                <a:t>替换您的标题</a:t>
              </a:r>
              <a:endParaRPr lang="en-US" altLang="ko-KR" sz="1200" b="1" dirty="0">
                <a:solidFill>
                  <a:schemeClr val="tx2">
                    <a:lumMod val="25000"/>
                    <a:lumOff val="75000"/>
                  </a:schemeClr>
                </a:solidFill>
                <a:latin typeface="Roboto Condensed" panose="02000000000000000000"/>
                <a:cs typeface="Roboto Condensed" panose="02000000000000000000"/>
              </a:endParaRPr>
            </a:p>
          </p:txBody>
        </p:sp>
      </p:grp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2C2F282C-D99A-4AC4-8F21-BC7D62F13490}"/>
              </a:ext>
            </a:extLst>
          </p:cNvPr>
          <p:cNvSpPr/>
          <p:nvPr/>
        </p:nvSpPr>
        <p:spPr>
          <a:xfrm>
            <a:off x="1089058" y="41777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2.3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行业痛点</a:t>
            </a:r>
          </a:p>
        </p:txBody>
      </p:sp>
      <p:sp>
        <p:nvSpPr>
          <p:cNvPr id="46" name="TextBox 1">
            <a:extLst>
              <a:ext uri="{FF2B5EF4-FFF2-40B4-BE49-F238E27FC236}">
                <a16:creationId xmlns:a16="http://schemas.microsoft.com/office/drawing/2014/main" xmlns="" id="{BE1A2E67-5CD3-49E1-BE47-6EA917DAD7D0}"/>
              </a:ext>
            </a:extLst>
          </p:cNvPr>
          <p:cNvSpPr txBox="1"/>
          <p:nvPr/>
        </p:nvSpPr>
        <p:spPr>
          <a:xfrm>
            <a:off x="1089058" y="770434"/>
            <a:ext cx="1691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INDUSTRY PAIN POINTS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838A8897-8F9E-4B66-AD90-C87306D9BDA7}"/>
              </a:ext>
            </a:extLst>
          </p:cNvPr>
          <p:cNvGrpSpPr/>
          <p:nvPr/>
        </p:nvGrpSpPr>
        <p:grpSpPr>
          <a:xfrm>
            <a:off x="595983" y="411097"/>
            <a:ext cx="470000" cy="552363"/>
            <a:chOff x="281518" y="2070153"/>
            <a:chExt cx="470000" cy="552363"/>
          </a:xfrm>
        </p:grpSpPr>
        <p:sp>
          <p:nvSpPr>
            <p:cNvPr id="48" name="任意多边形 17">
              <a:extLst>
                <a:ext uri="{FF2B5EF4-FFF2-40B4-BE49-F238E27FC236}">
                  <a16:creationId xmlns:a16="http://schemas.microsoft.com/office/drawing/2014/main" xmlns="" id="{523BD3EC-9E4A-4FDC-B794-30EE1AD9CE82}"/>
                </a:ext>
              </a:extLst>
            </p:cNvPr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C3054BC1-586C-4BAE-AE49-16C2A8250C51}"/>
                </a:ext>
              </a:extLst>
            </p:cNvPr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6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  <p:bldP spid="11" grpId="0" animBg="1"/>
      <p:bldP spid="19" grpId="0" animBg="1"/>
      <p:bldP spid="20" grpId="0" animBg="1"/>
      <p:bldP spid="24" grpId="0" animBg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97279" y="4535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2.4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解决方式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97279" y="806199"/>
            <a:ext cx="1504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SOLUTION  METHOD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04204" y="446862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33" name="Freeform 8"/>
          <p:cNvSpPr/>
          <p:nvPr/>
        </p:nvSpPr>
        <p:spPr bwMode="auto">
          <a:xfrm>
            <a:off x="4585546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9"/>
          <p:cNvSpPr/>
          <p:nvPr/>
        </p:nvSpPr>
        <p:spPr bwMode="auto">
          <a:xfrm>
            <a:off x="3547321" y="1273070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6" name="Freeform 10"/>
          <p:cNvSpPr/>
          <p:nvPr/>
        </p:nvSpPr>
        <p:spPr bwMode="auto">
          <a:xfrm>
            <a:off x="4585546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11"/>
          <p:cNvSpPr/>
          <p:nvPr/>
        </p:nvSpPr>
        <p:spPr bwMode="auto">
          <a:xfrm>
            <a:off x="3547321" y="3070120"/>
            <a:ext cx="1012825" cy="116522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12"/>
          <p:cNvSpPr/>
          <p:nvPr/>
        </p:nvSpPr>
        <p:spPr bwMode="auto">
          <a:xfrm>
            <a:off x="3028208" y="2171595"/>
            <a:ext cx="1011238" cy="116522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" name="Freeform 13"/>
          <p:cNvSpPr/>
          <p:nvPr/>
        </p:nvSpPr>
        <p:spPr bwMode="auto">
          <a:xfrm>
            <a:off x="5104658" y="2171595"/>
            <a:ext cx="1012825" cy="116522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796850" y="180817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211815" y="14774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2915451" y="176488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"/>
          <p:cNvGrpSpPr/>
          <p:nvPr/>
        </p:nvGrpSpPr>
        <p:grpSpPr>
          <a:xfrm>
            <a:off x="3862248" y="1675529"/>
            <a:ext cx="392113" cy="392113"/>
            <a:chOff x="3771900" y="2098675"/>
            <a:chExt cx="392113" cy="392113"/>
          </a:xfrm>
          <a:solidFill>
            <a:schemeClr val="tx2"/>
          </a:solidFill>
        </p:grpSpPr>
        <p:sp>
          <p:nvSpPr>
            <p:cNvPr id="32" name="Freeform 6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47" name="Group 35"/>
          <p:cNvGrpSpPr/>
          <p:nvPr/>
        </p:nvGrpSpPr>
        <p:grpSpPr>
          <a:xfrm>
            <a:off x="3316958" y="2577201"/>
            <a:ext cx="420688" cy="354013"/>
            <a:chOff x="4605338" y="3814763"/>
            <a:chExt cx="420688" cy="354013"/>
          </a:xfrm>
          <a:solidFill>
            <a:schemeClr val="tx2"/>
          </a:solidFill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49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0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1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52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8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69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0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71" name="Group 44"/>
          <p:cNvGrpSpPr/>
          <p:nvPr/>
        </p:nvGrpSpPr>
        <p:grpSpPr>
          <a:xfrm>
            <a:off x="4920597" y="1685289"/>
            <a:ext cx="357188" cy="407988"/>
            <a:chOff x="3789363" y="3787775"/>
            <a:chExt cx="357188" cy="407988"/>
          </a:xfrm>
          <a:solidFill>
            <a:schemeClr val="tx2"/>
          </a:solidFill>
        </p:grpSpPr>
        <p:sp>
          <p:nvSpPr>
            <p:cNvPr id="72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3" name="Freeform 41"/>
            <p:cNvSpPr/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4" name="Freeform 42"/>
            <p:cNvSpPr/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5" name="Freeform 43"/>
            <p:cNvSpPr/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6" name="Freeform 44"/>
            <p:cNvSpPr/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7" name="Freeform 45"/>
            <p:cNvSpPr/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8" name="Freeform 46"/>
            <p:cNvSpPr/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79" name="Freeform 47"/>
            <p:cNvSpPr/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0" name="Freeform 48"/>
            <p:cNvSpPr/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1" name="Freeform 49"/>
            <p:cNvSpPr/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2" name="Freeform 50"/>
            <p:cNvSpPr/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3" name="Freeform 51"/>
            <p:cNvSpPr/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4" name="Freeform 52"/>
            <p:cNvSpPr/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5" name="Freeform 53"/>
            <p:cNvSpPr/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6" name="Freeform 54"/>
            <p:cNvSpPr/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7" name="Freeform 55"/>
            <p:cNvSpPr/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8" name="Freeform 56"/>
            <p:cNvSpPr/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89" name="Freeform 57"/>
            <p:cNvSpPr/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0" name="Freeform 58"/>
            <p:cNvSpPr/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1" name="Freeform 59"/>
            <p:cNvSpPr/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2" name="Freeform 60"/>
            <p:cNvSpPr/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3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4" name="Freeform 62"/>
            <p:cNvSpPr/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96" name="Group 231"/>
          <p:cNvGrpSpPr/>
          <p:nvPr/>
        </p:nvGrpSpPr>
        <p:grpSpPr>
          <a:xfrm>
            <a:off x="4837253" y="3424543"/>
            <a:ext cx="420688" cy="471488"/>
            <a:chOff x="4608513" y="6291263"/>
            <a:chExt cx="420688" cy="471488"/>
          </a:xfrm>
          <a:solidFill>
            <a:schemeClr val="tx2"/>
          </a:solidFill>
        </p:grpSpPr>
        <p:sp>
          <p:nvSpPr>
            <p:cNvPr id="97" name="Freeform 218"/>
            <p:cNvSpPr/>
            <p:nvPr/>
          </p:nvSpPr>
          <p:spPr bwMode="auto">
            <a:xfrm>
              <a:off x="4908550" y="6627813"/>
              <a:ext cx="80963" cy="84138"/>
            </a:xfrm>
            <a:custGeom>
              <a:avLst/>
              <a:gdLst>
                <a:gd name="T0" fmla="*/ 13 w 105"/>
                <a:gd name="T1" fmla="*/ 20 h 108"/>
                <a:gd name="T2" fmla="*/ 27 w 105"/>
                <a:gd name="T3" fmla="*/ 9 h 108"/>
                <a:gd name="T4" fmla="*/ 65 w 105"/>
                <a:gd name="T5" fmla="*/ 13 h 108"/>
                <a:gd name="T6" fmla="*/ 105 w 105"/>
                <a:gd name="T7" fmla="*/ 64 h 108"/>
                <a:gd name="T8" fmla="*/ 49 w 105"/>
                <a:gd name="T9" fmla="*/ 108 h 108"/>
                <a:gd name="T10" fmla="*/ 9 w 105"/>
                <a:gd name="T11" fmla="*/ 57 h 108"/>
                <a:gd name="T12" fmla="*/ 13 w 105"/>
                <a:gd name="T13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08">
                  <a:moveTo>
                    <a:pt x="13" y="2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39" y="0"/>
                    <a:pt x="56" y="2"/>
                    <a:pt x="65" y="13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0" y="46"/>
                    <a:pt x="2" y="29"/>
                    <a:pt x="13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8" name="Freeform 219"/>
            <p:cNvSpPr>
              <a:spLocks noEditPoints="1"/>
            </p:cNvSpPr>
            <p:nvPr/>
          </p:nvSpPr>
          <p:spPr bwMode="auto">
            <a:xfrm>
              <a:off x="4608513" y="6291263"/>
              <a:ext cx="403225" cy="401638"/>
            </a:xfrm>
            <a:custGeom>
              <a:avLst/>
              <a:gdLst>
                <a:gd name="T0" fmla="*/ 445 w 524"/>
                <a:gd name="T1" fmla="*/ 119 h 523"/>
                <a:gd name="T2" fmla="*/ 119 w 524"/>
                <a:gd name="T3" fmla="*/ 79 h 523"/>
                <a:gd name="T4" fmla="*/ 79 w 524"/>
                <a:gd name="T5" fmla="*/ 404 h 523"/>
                <a:gd name="T6" fmla="*/ 405 w 524"/>
                <a:gd name="T7" fmla="*/ 444 h 523"/>
                <a:gd name="T8" fmla="*/ 445 w 524"/>
                <a:gd name="T9" fmla="*/ 119 h 523"/>
                <a:gd name="T10" fmla="*/ 373 w 524"/>
                <a:gd name="T11" fmla="*/ 404 h 523"/>
                <a:gd name="T12" fmla="*/ 119 w 524"/>
                <a:gd name="T13" fmla="*/ 373 h 523"/>
                <a:gd name="T14" fmla="*/ 151 w 524"/>
                <a:gd name="T15" fmla="*/ 119 h 523"/>
                <a:gd name="T16" fmla="*/ 404 w 524"/>
                <a:gd name="T17" fmla="*/ 150 h 523"/>
                <a:gd name="T18" fmla="*/ 373 w 524"/>
                <a:gd name="T19" fmla="*/ 404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4" h="523">
                  <a:moveTo>
                    <a:pt x="445" y="119"/>
                  </a:moveTo>
                  <a:cubicBezTo>
                    <a:pt x="366" y="18"/>
                    <a:pt x="220" y="0"/>
                    <a:pt x="119" y="79"/>
                  </a:cubicBezTo>
                  <a:cubicBezTo>
                    <a:pt x="18" y="157"/>
                    <a:pt x="0" y="303"/>
                    <a:pt x="79" y="404"/>
                  </a:cubicBezTo>
                  <a:cubicBezTo>
                    <a:pt x="158" y="505"/>
                    <a:pt x="304" y="523"/>
                    <a:pt x="405" y="444"/>
                  </a:cubicBezTo>
                  <a:cubicBezTo>
                    <a:pt x="506" y="366"/>
                    <a:pt x="524" y="220"/>
                    <a:pt x="445" y="119"/>
                  </a:cubicBezTo>
                  <a:close/>
                  <a:moveTo>
                    <a:pt x="373" y="404"/>
                  </a:moveTo>
                  <a:cubicBezTo>
                    <a:pt x="294" y="465"/>
                    <a:pt x="181" y="451"/>
                    <a:pt x="119" y="373"/>
                  </a:cubicBezTo>
                  <a:cubicBezTo>
                    <a:pt x="58" y="294"/>
                    <a:pt x="72" y="180"/>
                    <a:pt x="151" y="119"/>
                  </a:cubicBezTo>
                  <a:cubicBezTo>
                    <a:pt x="229" y="58"/>
                    <a:pt x="343" y="72"/>
                    <a:pt x="404" y="150"/>
                  </a:cubicBezTo>
                  <a:cubicBezTo>
                    <a:pt x="466" y="229"/>
                    <a:pt x="452" y="343"/>
                    <a:pt x="373" y="40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99" name="Freeform 220"/>
            <p:cNvSpPr/>
            <p:nvPr/>
          </p:nvSpPr>
          <p:spPr bwMode="auto">
            <a:xfrm>
              <a:off x="4957763" y="6691313"/>
              <a:ext cx="71438" cy="71438"/>
            </a:xfrm>
            <a:custGeom>
              <a:avLst/>
              <a:gdLst>
                <a:gd name="T0" fmla="*/ 78 w 92"/>
                <a:gd name="T1" fmla="*/ 72 h 92"/>
                <a:gd name="T2" fmla="*/ 64 w 92"/>
                <a:gd name="T3" fmla="*/ 83 h 92"/>
                <a:gd name="T4" fmla="*/ 27 w 92"/>
                <a:gd name="T5" fmla="*/ 78 h 92"/>
                <a:gd name="T6" fmla="*/ 0 w 92"/>
                <a:gd name="T7" fmla="*/ 44 h 92"/>
                <a:gd name="T8" fmla="*/ 56 w 92"/>
                <a:gd name="T9" fmla="*/ 0 h 92"/>
                <a:gd name="T10" fmla="*/ 83 w 92"/>
                <a:gd name="T11" fmla="*/ 34 h 92"/>
                <a:gd name="T12" fmla="*/ 78 w 92"/>
                <a:gd name="T13" fmla="*/ 7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92">
                  <a:moveTo>
                    <a:pt x="78" y="72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53" y="92"/>
                    <a:pt x="36" y="90"/>
                    <a:pt x="27" y="7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92" y="46"/>
                    <a:pt x="90" y="63"/>
                    <a:pt x="78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0" name="Group 259"/>
          <p:cNvGrpSpPr/>
          <p:nvPr/>
        </p:nvGrpSpPr>
        <p:grpSpPr>
          <a:xfrm>
            <a:off x="5423146" y="2565453"/>
            <a:ext cx="388938" cy="446088"/>
            <a:chOff x="4638675" y="4654550"/>
            <a:chExt cx="388938" cy="446088"/>
          </a:xfrm>
          <a:solidFill>
            <a:schemeClr val="tx2"/>
          </a:solidFill>
        </p:grpSpPr>
        <p:sp>
          <p:nvSpPr>
            <p:cNvPr id="10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grpSp>
        <p:nvGrpSpPr>
          <p:cNvPr id="104" name="Group 268"/>
          <p:cNvGrpSpPr/>
          <p:nvPr/>
        </p:nvGrpSpPr>
        <p:grpSpPr>
          <a:xfrm>
            <a:off x="3904316" y="3429306"/>
            <a:ext cx="307975" cy="488950"/>
            <a:chOff x="3824288" y="5486400"/>
            <a:chExt cx="307975" cy="488950"/>
          </a:xfrm>
          <a:solidFill>
            <a:schemeClr val="tx2"/>
          </a:solidFill>
        </p:grpSpPr>
        <p:sp>
          <p:nvSpPr>
            <p:cNvPr id="10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10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  <p:sp>
        <p:nvSpPr>
          <p:cNvPr id="113" name="矩形 11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38D7B90-BDAC-4273-9F65-EC20BF229528}"/>
              </a:ext>
            </a:extLst>
          </p:cNvPr>
          <p:cNvSpPr/>
          <p:nvPr/>
        </p:nvSpPr>
        <p:spPr>
          <a:xfrm>
            <a:off x="5768233" y="1737677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4" name="TextBox 1">
            <a:extLst>
              <a:ext uri="{FF2B5EF4-FFF2-40B4-BE49-F238E27FC236}">
                <a16:creationId xmlns:a16="http://schemas.microsoft.com/office/drawing/2014/main" xmlns="" id="{672A4A4E-B098-4BCE-9ECD-A5B407F013C6}"/>
              </a:ext>
            </a:extLst>
          </p:cNvPr>
          <p:cNvSpPr txBox="1"/>
          <p:nvPr/>
        </p:nvSpPr>
        <p:spPr>
          <a:xfrm>
            <a:off x="5768233" y="140697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5" name="直接连接符 114">
            <a:extLst>
              <a:ext uri="{FF2B5EF4-FFF2-40B4-BE49-F238E27FC236}">
                <a16:creationId xmlns:a16="http://schemas.microsoft.com/office/drawing/2014/main" xmlns="" id="{3ACFCB3E-E96F-4ACD-9055-AC26502F4547}"/>
              </a:ext>
            </a:extLst>
          </p:cNvPr>
          <p:cNvCxnSpPr/>
          <p:nvPr/>
        </p:nvCxnSpPr>
        <p:spPr>
          <a:xfrm>
            <a:off x="5870001" y="1694391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矩形 11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7B34E0D-4016-4CBE-B0E4-5B53A4560DC1}"/>
              </a:ext>
            </a:extLst>
          </p:cNvPr>
          <p:cNvSpPr/>
          <p:nvPr/>
        </p:nvSpPr>
        <p:spPr>
          <a:xfrm>
            <a:off x="351041" y="2737315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17" name="TextBox 1">
            <a:extLst>
              <a:ext uri="{FF2B5EF4-FFF2-40B4-BE49-F238E27FC236}">
                <a16:creationId xmlns:a16="http://schemas.microsoft.com/office/drawing/2014/main" xmlns="" id="{324480F8-DE28-414C-AF51-495879F3BF78}"/>
              </a:ext>
            </a:extLst>
          </p:cNvPr>
          <p:cNvSpPr txBox="1"/>
          <p:nvPr/>
        </p:nvSpPr>
        <p:spPr>
          <a:xfrm>
            <a:off x="1766006" y="240661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18" name="直接连接符 117">
            <a:extLst>
              <a:ext uri="{FF2B5EF4-FFF2-40B4-BE49-F238E27FC236}">
                <a16:creationId xmlns:a16="http://schemas.microsoft.com/office/drawing/2014/main" xmlns="" id="{52A056ED-3262-4AE9-8345-116DFE850905}"/>
              </a:ext>
            </a:extLst>
          </p:cNvPr>
          <p:cNvCxnSpPr/>
          <p:nvPr/>
        </p:nvCxnSpPr>
        <p:spPr>
          <a:xfrm>
            <a:off x="2469642" y="2694029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矩形 118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71C660C4-6B73-4BA3-BCEE-F014D59238DA}"/>
              </a:ext>
            </a:extLst>
          </p:cNvPr>
          <p:cNvSpPr/>
          <p:nvPr/>
        </p:nvSpPr>
        <p:spPr>
          <a:xfrm>
            <a:off x="714051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0" name="TextBox 1">
            <a:extLst>
              <a:ext uri="{FF2B5EF4-FFF2-40B4-BE49-F238E27FC236}">
                <a16:creationId xmlns:a16="http://schemas.microsoft.com/office/drawing/2014/main" xmlns="" id="{BA52B152-BEDB-4FB0-984A-A443303A1AA1}"/>
              </a:ext>
            </a:extLst>
          </p:cNvPr>
          <p:cNvSpPr txBox="1"/>
          <p:nvPr/>
        </p:nvSpPr>
        <p:spPr>
          <a:xfrm>
            <a:off x="2129016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1" name="直接连接符 120">
            <a:extLst>
              <a:ext uri="{FF2B5EF4-FFF2-40B4-BE49-F238E27FC236}">
                <a16:creationId xmlns:a16="http://schemas.microsoft.com/office/drawing/2014/main" xmlns="" id="{BCC8191F-4F23-4FE9-BF07-9361C6BABDAE}"/>
              </a:ext>
            </a:extLst>
          </p:cNvPr>
          <p:cNvCxnSpPr/>
          <p:nvPr/>
        </p:nvCxnSpPr>
        <p:spPr>
          <a:xfrm>
            <a:off x="2832652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矩形 121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563924A-31BA-4427-96C4-4CCAC5790702}"/>
              </a:ext>
            </a:extLst>
          </p:cNvPr>
          <p:cNvSpPr/>
          <p:nvPr/>
        </p:nvSpPr>
        <p:spPr>
          <a:xfrm>
            <a:off x="6217937" y="2748651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3" name="TextBox 1">
            <a:extLst>
              <a:ext uri="{FF2B5EF4-FFF2-40B4-BE49-F238E27FC236}">
                <a16:creationId xmlns:a16="http://schemas.microsoft.com/office/drawing/2014/main" xmlns="" id="{48E6D2CD-F5CE-4150-9FCE-67B4C22DE12F}"/>
              </a:ext>
            </a:extLst>
          </p:cNvPr>
          <p:cNvSpPr txBox="1"/>
          <p:nvPr/>
        </p:nvSpPr>
        <p:spPr>
          <a:xfrm>
            <a:off x="6217937" y="241794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4" name="直接连接符 123">
            <a:extLst>
              <a:ext uri="{FF2B5EF4-FFF2-40B4-BE49-F238E27FC236}">
                <a16:creationId xmlns:a16="http://schemas.microsoft.com/office/drawing/2014/main" xmlns="" id="{64F61D6E-44E3-4593-83AB-1A9EF1191FFA}"/>
              </a:ext>
            </a:extLst>
          </p:cNvPr>
          <p:cNvCxnSpPr/>
          <p:nvPr/>
        </p:nvCxnSpPr>
        <p:spPr>
          <a:xfrm>
            <a:off x="6319705" y="2705365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矩形 124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AC1E8A5-AF38-4FAF-89F6-43825F864E48}"/>
              </a:ext>
            </a:extLst>
          </p:cNvPr>
          <p:cNvSpPr/>
          <p:nvPr/>
        </p:nvSpPr>
        <p:spPr>
          <a:xfrm>
            <a:off x="5768233" y="3666460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126" name="TextBox 1">
            <a:extLst>
              <a:ext uri="{FF2B5EF4-FFF2-40B4-BE49-F238E27FC236}">
                <a16:creationId xmlns:a16="http://schemas.microsoft.com/office/drawing/2014/main" xmlns="" id="{187D58D5-BAA0-45FB-B27C-77B0C61C68AC}"/>
              </a:ext>
            </a:extLst>
          </p:cNvPr>
          <p:cNvSpPr txBox="1"/>
          <p:nvPr/>
        </p:nvSpPr>
        <p:spPr>
          <a:xfrm>
            <a:off x="5768233" y="33357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127" name="直接连接符 126">
            <a:extLst>
              <a:ext uri="{FF2B5EF4-FFF2-40B4-BE49-F238E27FC236}">
                <a16:creationId xmlns:a16="http://schemas.microsoft.com/office/drawing/2014/main" xmlns="" id="{4DC1F73B-798C-4EF3-82D7-34A38E8608BF}"/>
              </a:ext>
            </a:extLst>
          </p:cNvPr>
          <p:cNvCxnSpPr/>
          <p:nvPr/>
        </p:nvCxnSpPr>
        <p:spPr>
          <a:xfrm>
            <a:off x="5870001" y="3623174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113" grpId="0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125" grpId="0"/>
      <p:bldP spid="1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7839" y="423979"/>
            <a:ext cx="198964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2.5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竞争对手分析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7839" y="776635"/>
            <a:ext cx="17169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COMPETITOR  ANALYSIS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64764" y="417298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3278716" y="1578054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673922" y="1589514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3282498" y="3001285"/>
            <a:ext cx="1226228" cy="12262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4693681" y="2996518"/>
            <a:ext cx="1226228" cy="12262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>
                <a:solidFill>
                  <a:schemeClr val="tx2"/>
                </a:solidFill>
                <a:latin typeface="+mj-lt"/>
              </a:rPr>
              <a:t>LOGO</a:t>
            </a:r>
            <a:endParaRPr lang="zh-CN" altLang="en-US" sz="18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" name="泪滴形 1"/>
          <p:cNvSpPr/>
          <p:nvPr/>
        </p:nvSpPr>
        <p:spPr>
          <a:xfrm>
            <a:off x="3192655" y="293314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泪滴形 83"/>
          <p:cNvSpPr/>
          <p:nvPr/>
        </p:nvSpPr>
        <p:spPr>
          <a:xfrm flipH="1">
            <a:off x="4625539" y="293314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泪滴形 84"/>
          <p:cNvSpPr/>
          <p:nvPr/>
        </p:nvSpPr>
        <p:spPr>
          <a:xfrm rot="5400000">
            <a:off x="3192654" y="1509913"/>
            <a:ext cx="1362511" cy="1362511"/>
          </a:xfrm>
          <a:prstGeom prst="teardrop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泪滴形 85"/>
          <p:cNvSpPr/>
          <p:nvPr/>
        </p:nvSpPr>
        <p:spPr>
          <a:xfrm rot="16200000" flipH="1">
            <a:off x="4616089" y="1521373"/>
            <a:ext cx="1362511" cy="1362511"/>
          </a:xfrm>
          <a:prstGeom prst="teardrop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AF36C9AE-337A-447C-89C2-5AF3D2D18A15}"/>
              </a:ext>
            </a:extLst>
          </p:cNvPr>
          <p:cNvSpPr/>
          <p:nvPr/>
        </p:nvSpPr>
        <p:spPr>
          <a:xfrm>
            <a:off x="564764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xmlns="" id="{39BF2538-3162-41E4-9A76-267C764D4C9B}"/>
              </a:ext>
            </a:extLst>
          </p:cNvPr>
          <p:cNvSpPr txBox="1"/>
          <p:nvPr/>
        </p:nvSpPr>
        <p:spPr>
          <a:xfrm>
            <a:off x="1979729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0CF7D7A1-94F9-4047-8F2C-A11432F50080}"/>
              </a:ext>
            </a:extLst>
          </p:cNvPr>
          <p:cNvCxnSpPr/>
          <p:nvPr/>
        </p:nvCxnSpPr>
        <p:spPr>
          <a:xfrm>
            <a:off x="2683365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54082568-3024-4CA4-8145-A2373728E5DA}"/>
              </a:ext>
            </a:extLst>
          </p:cNvPr>
          <p:cNvSpPr/>
          <p:nvPr/>
        </p:nvSpPr>
        <p:spPr>
          <a:xfrm>
            <a:off x="6113268" y="2074449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xmlns="" id="{B0712C47-EC11-4765-B414-4C805371BECE}"/>
              </a:ext>
            </a:extLst>
          </p:cNvPr>
          <p:cNvSpPr txBox="1"/>
          <p:nvPr/>
        </p:nvSpPr>
        <p:spPr>
          <a:xfrm>
            <a:off x="6113268" y="174374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7D2DA47B-C3B2-4D41-B4EB-7B68DB0DCBB7}"/>
              </a:ext>
            </a:extLst>
          </p:cNvPr>
          <p:cNvCxnSpPr/>
          <p:nvPr/>
        </p:nvCxnSpPr>
        <p:spPr>
          <a:xfrm>
            <a:off x="6215036" y="2031163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EF3728B8-A1AB-43F1-9139-12083E7AA44E}"/>
              </a:ext>
            </a:extLst>
          </p:cNvPr>
          <p:cNvSpPr/>
          <p:nvPr/>
        </p:nvSpPr>
        <p:spPr>
          <a:xfrm>
            <a:off x="564764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xmlns="" id="{5AE6F87F-B1AE-4045-A972-59B42873874E}"/>
              </a:ext>
            </a:extLst>
          </p:cNvPr>
          <p:cNvSpPr txBox="1"/>
          <p:nvPr/>
        </p:nvSpPr>
        <p:spPr>
          <a:xfrm>
            <a:off x="1979729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7C192592-5BF0-4A4A-ABB7-00C0CA182CD8}"/>
              </a:ext>
            </a:extLst>
          </p:cNvPr>
          <p:cNvCxnSpPr/>
          <p:nvPr/>
        </p:nvCxnSpPr>
        <p:spPr>
          <a:xfrm>
            <a:off x="2683365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A650E17-8593-45FE-ACF1-CDD66EAA2EC5}"/>
              </a:ext>
            </a:extLst>
          </p:cNvPr>
          <p:cNvSpPr/>
          <p:nvPr/>
        </p:nvSpPr>
        <p:spPr>
          <a:xfrm>
            <a:off x="6113268" y="3628958"/>
            <a:ext cx="253279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xmlns="" id="{382B02B2-46D3-4852-AAB9-A57B2C5E292B}"/>
              </a:ext>
            </a:extLst>
          </p:cNvPr>
          <p:cNvSpPr txBox="1"/>
          <p:nvPr/>
        </p:nvSpPr>
        <p:spPr>
          <a:xfrm>
            <a:off x="6113268" y="329825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B49F09F1-FF54-43F5-8426-934D236F7E5D}"/>
              </a:ext>
            </a:extLst>
          </p:cNvPr>
          <p:cNvCxnSpPr/>
          <p:nvPr/>
        </p:nvCxnSpPr>
        <p:spPr>
          <a:xfrm>
            <a:off x="6215036" y="35856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68" grpId="0" animBg="1"/>
      <p:bldP spid="69" grpId="0" animBg="1"/>
      <p:bldP spid="70" grpId="0" animBg="1"/>
      <p:bldP spid="71" grpId="0" animBg="1"/>
      <p:bldP spid="2" grpId="0" animBg="1"/>
      <p:bldP spid="84" grpId="0" animBg="1"/>
      <p:bldP spid="85" grpId="0" animBg="1"/>
      <p:bldP spid="86" grpId="0" animBg="1"/>
      <p:bldP spid="27" grpId="0"/>
      <p:bldP spid="28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1463" y="448998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2.6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竞争优势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51463" y="801654"/>
            <a:ext cx="13770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OUR ADVANTAGES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58388" y="442317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02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5838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8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707793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4857198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2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100397" y="1690363"/>
            <a:ext cx="1619652" cy="1111294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9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AutoShape 28"/>
          <p:cNvSpPr/>
          <p:nvPr/>
        </p:nvSpPr>
        <p:spPr bwMode="auto">
          <a:xfrm>
            <a:off x="3376924" y="2031365"/>
            <a:ext cx="360362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9" name="AutoShape 46"/>
          <p:cNvSpPr/>
          <p:nvPr/>
        </p:nvSpPr>
        <p:spPr bwMode="auto">
          <a:xfrm>
            <a:off x="5524673" y="2032159"/>
            <a:ext cx="360363" cy="358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50" name="AutoShape 59"/>
          <p:cNvSpPr/>
          <p:nvPr/>
        </p:nvSpPr>
        <p:spPr bwMode="auto">
          <a:xfrm>
            <a:off x="1251734" y="2032159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7819720" y="2065496"/>
            <a:ext cx="358775" cy="292100"/>
            <a:chOff x="7550150" y="3613150"/>
            <a:chExt cx="358775" cy="292100"/>
          </a:xfrm>
          <a:solidFill>
            <a:schemeClr val="tx2"/>
          </a:solidFill>
        </p:grpSpPr>
        <p:sp>
          <p:nvSpPr>
            <p:cNvPr id="52" name="AutoShape 5"/>
            <p:cNvSpPr/>
            <p:nvPr/>
          </p:nvSpPr>
          <p:spPr bwMode="auto">
            <a:xfrm>
              <a:off x="7796213" y="3702050"/>
              <a:ext cx="68262" cy="90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3" name="AutoShape 6"/>
            <p:cNvSpPr/>
            <p:nvPr/>
          </p:nvSpPr>
          <p:spPr bwMode="auto">
            <a:xfrm>
              <a:off x="7550150" y="3613150"/>
              <a:ext cx="358775" cy="2921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8" name="矩形 57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B95B7B11-C99B-48BC-A12E-78B9AA0C5356}"/>
              </a:ext>
            </a:extLst>
          </p:cNvPr>
          <p:cNvSpPr/>
          <p:nvPr/>
        </p:nvSpPr>
        <p:spPr>
          <a:xfrm>
            <a:off x="463042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59" name="TextBox 1">
            <a:extLst>
              <a:ext uri="{FF2B5EF4-FFF2-40B4-BE49-F238E27FC236}">
                <a16:creationId xmlns:a16="http://schemas.microsoft.com/office/drawing/2014/main" xmlns="" id="{799DCDD0-5F18-4585-9C73-60C1BBD1AC6A}"/>
              </a:ext>
            </a:extLst>
          </p:cNvPr>
          <p:cNvSpPr txBox="1"/>
          <p:nvPr/>
        </p:nvSpPr>
        <p:spPr>
          <a:xfrm>
            <a:off x="890159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5E05E41B-92D6-46A8-BC3E-75D0AEDF985E}"/>
              </a:ext>
            </a:extLst>
          </p:cNvPr>
          <p:cNvCxnSpPr/>
          <p:nvPr/>
        </p:nvCxnSpPr>
        <p:spPr>
          <a:xfrm>
            <a:off x="1301487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403E08B4-0144-4A88-8673-F57326F35193}"/>
              </a:ext>
            </a:extLst>
          </p:cNvPr>
          <p:cNvSpPr/>
          <p:nvPr/>
        </p:nvSpPr>
        <p:spPr>
          <a:xfrm>
            <a:off x="2524196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5" name="TextBox 1">
            <a:extLst>
              <a:ext uri="{FF2B5EF4-FFF2-40B4-BE49-F238E27FC236}">
                <a16:creationId xmlns:a16="http://schemas.microsoft.com/office/drawing/2014/main" xmlns="" id="{0938CFBB-C92C-48E2-8083-BFA1400431A2}"/>
              </a:ext>
            </a:extLst>
          </p:cNvPr>
          <p:cNvSpPr txBox="1"/>
          <p:nvPr/>
        </p:nvSpPr>
        <p:spPr>
          <a:xfrm>
            <a:off x="2951313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C596D737-D233-4B82-A5BC-C314987CFC20}"/>
              </a:ext>
            </a:extLst>
          </p:cNvPr>
          <p:cNvCxnSpPr/>
          <p:nvPr/>
        </p:nvCxnSpPr>
        <p:spPr>
          <a:xfrm>
            <a:off x="3362641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F5888AA9-3169-4A27-A460-51B7360DA270}"/>
              </a:ext>
            </a:extLst>
          </p:cNvPr>
          <p:cNvSpPr/>
          <p:nvPr/>
        </p:nvSpPr>
        <p:spPr>
          <a:xfrm>
            <a:off x="4738773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68" name="TextBox 1">
            <a:extLst>
              <a:ext uri="{FF2B5EF4-FFF2-40B4-BE49-F238E27FC236}">
                <a16:creationId xmlns:a16="http://schemas.microsoft.com/office/drawing/2014/main" xmlns="" id="{40CB3F1E-FC04-4CAA-9106-204390C6EEE2}"/>
              </a:ext>
            </a:extLst>
          </p:cNvPr>
          <p:cNvSpPr txBox="1"/>
          <p:nvPr/>
        </p:nvSpPr>
        <p:spPr>
          <a:xfrm>
            <a:off x="5165890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69" name="直接连接符 68">
            <a:extLst>
              <a:ext uri="{FF2B5EF4-FFF2-40B4-BE49-F238E27FC236}">
                <a16:creationId xmlns:a16="http://schemas.microsoft.com/office/drawing/2014/main" xmlns="" id="{41C01AEA-3F24-462A-AA81-B4F88B3DCA35}"/>
              </a:ext>
            </a:extLst>
          </p:cNvPr>
          <p:cNvCxnSpPr/>
          <p:nvPr/>
        </p:nvCxnSpPr>
        <p:spPr>
          <a:xfrm>
            <a:off x="5577218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6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D3941A7F-4357-43B3-9866-36A8A81DBF11}"/>
              </a:ext>
            </a:extLst>
          </p:cNvPr>
          <p:cNvSpPr/>
          <p:nvPr/>
        </p:nvSpPr>
        <p:spPr>
          <a:xfrm>
            <a:off x="6915615" y="3470355"/>
            <a:ext cx="1803249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1" name="TextBox 1">
            <a:extLst>
              <a:ext uri="{FF2B5EF4-FFF2-40B4-BE49-F238E27FC236}">
                <a16:creationId xmlns:a16="http://schemas.microsoft.com/office/drawing/2014/main" xmlns="" id="{EB7144E9-1B64-467B-A97D-8C900CB505A4}"/>
              </a:ext>
            </a:extLst>
          </p:cNvPr>
          <p:cNvSpPr txBox="1"/>
          <p:nvPr/>
        </p:nvSpPr>
        <p:spPr>
          <a:xfrm>
            <a:off x="7342732" y="30865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chemeClr val="accent1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72" name="直接连接符 71">
            <a:extLst>
              <a:ext uri="{FF2B5EF4-FFF2-40B4-BE49-F238E27FC236}">
                <a16:creationId xmlns:a16="http://schemas.microsoft.com/office/drawing/2014/main" xmlns="" id="{892FD138-5963-4850-AAA0-1F52F0EE954B}"/>
              </a:ext>
            </a:extLst>
          </p:cNvPr>
          <p:cNvCxnSpPr/>
          <p:nvPr/>
        </p:nvCxnSpPr>
        <p:spPr>
          <a:xfrm>
            <a:off x="7754060" y="3363572"/>
            <a:ext cx="2699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48" grpId="0" animBg="1"/>
      <p:bldP spid="49" grpId="0" animBg="1"/>
      <p:bldP spid="50" grpId="0" animBg="1"/>
      <p:bldP spid="58" grpId="0"/>
      <p:bldP spid="59" grpId="0"/>
      <p:bldP spid="64" grpId="0"/>
      <p:bldP spid="65" grpId="0"/>
      <p:bldP spid="67" grpId="0"/>
      <p:bldP spid="68" grpId="0"/>
      <p:bldP spid="70" grpId="0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PROJECT PLANNING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03.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整体规划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4260577" y="1771563"/>
            <a:ext cx="547804" cy="547802"/>
            <a:chOff x="2473104" y="2145028"/>
            <a:chExt cx="359165" cy="359165"/>
          </a:xfrm>
          <a:solidFill>
            <a:srgbClr val="DAB96E"/>
          </a:solidFill>
        </p:grpSpPr>
        <p:sp>
          <p:nvSpPr>
            <p:cNvPr id="19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0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b="1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21" name="矩形 2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2FC275CA-5D0C-4C9F-BDF9-96E59991D8FB}"/>
              </a:ext>
            </a:extLst>
          </p:cNvPr>
          <p:cNvSpPr/>
          <p:nvPr/>
        </p:nvSpPr>
        <p:spPr>
          <a:xfrm>
            <a:off x="1955623" y="4117488"/>
            <a:ext cx="4609908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7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66628" y="480601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1066628" y="833257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573553" y="473920"/>
            <a:ext cx="470000" cy="552363"/>
            <a:chOff x="281518" y="2070153"/>
            <a:chExt cx="470000" cy="552363"/>
          </a:xfrm>
        </p:grpSpPr>
        <p:sp>
          <p:nvSpPr>
            <p:cNvPr id="18" name="任意多边形 1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pic>
        <p:nvPicPr>
          <p:cNvPr id="8" name="图片占位符 7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78721" y="487710"/>
            <a:ext cx="2032903" cy="2492805"/>
          </a:xfrm>
        </p:spPr>
      </p:pic>
      <p:sp>
        <p:nvSpPr>
          <p:cNvPr id="16" name="矩形 1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1262660" y="173953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b="1" dirty="0">
                <a:solidFill>
                  <a:schemeClr val="accent1"/>
                </a:solidFill>
                <a:latin typeface="+mn-ea"/>
                <a:sym typeface="Calibri" panose="020F0502020204030204" pitchFamily="34" charset="0"/>
              </a:rPr>
              <a:t>替换您的标题</a:t>
            </a:r>
            <a:endParaRPr lang="en-US" altLang="zh-CN" sz="1800" b="1" dirty="0">
              <a:solidFill>
                <a:schemeClr val="accent1"/>
              </a:solidFill>
              <a:latin typeface="+mn-ea"/>
              <a:sym typeface="Calibri" panose="020F050202020403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865001" y="2171723"/>
            <a:ext cx="36150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占位符 12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78721" y="3283819"/>
            <a:ext cx="2032903" cy="1368777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85565" y="480601"/>
            <a:ext cx="1955065" cy="1316368"/>
          </a:xfrm>
        </p:spPr>
      </p:pic>
      <p:pic>
        <p:nvPicPr>
          <p:cNvPr id="24" name="图片占位符 23"/>
          <p:cNvPicPr>
            <a:picLocks noGrp="1" noChangeAspect="1"/>
          </p:cNvPicPr>
          <p:nvPr>
            <p:ph type="pic" sz="quarter" idx="19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85565" y="2255238"/>
            <a:ext cx="1955065" cy="2397358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BF3A39C2-BCDB-423C-A9A6-303040F2329D}"/>
              </a:ext>
            </a:extLst>
          </p:cNvPr>
          <p:cNvSpPr/>
          <p:nvPr/>
        </p:nvSpPr>
        <p:spPr>
          <a:xfrm>
            <a:off x="794900" y="2641066"/>
            <a:ext cx="2763936" cy="1625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为客户提供有效服务，是我们工作的方向和价值评价的标尺，成就客户就是成就我们自己，为客户提供有效服务，是我们工作的方向和价值评价的标尺，成就客户就是成就我们自己，</a:t>
            </a: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105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6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占位符 10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6088" y="1374085"/>
            <a:ext cx="2381089" cy="1640532"/>
          </a:xfrm>
        </p:spPr>
      </p:pic>
      <p:pic>
        <p:nvPicPr>
          <p:cNvPr id="12" name="图片占位符 11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4678" y="1257832"/>
            <a:ext cx="2381089" cy="1640532"/>
          </a:xfrm>
        </p:spPr>
      </p:pic>
      <p:pic>
        <p:nvPicPr>
          <p:cNvPr id="13" name="图片占位符 12"/>
          <p:cNvPicPr>
            <a:picLocks noGrp="1" noChangeAspect="1"/>
          </p:cNvPicPr>
          <p:nvPr>
            <p:ph type="pic" sz="quarter" idx="20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68541" y="3014617"/>
            <a:ext cx="2381089" cy="1640532"/>
          </a:xfrm>
        </p:spPr>
      </p:pic>
      <p:sp>
        <p:nvSpPr>
          <p:cNvPr id="9" name="矩形 8"/>
          <p:cNvSpPr/>
          <p:nvPr/>
        </p:nvSpPr>
        <p:spPr>
          <a:xfrm>
            <a:off x="774320" y="279594"/>
            <a:ext cx="22204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3.1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现如今发展状况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74320" y="632250"/>
            <a:ext cx="1539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NOW DEVELOPMENT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6140362" y="3778108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1" name="TextBox 1"/>
          <p:cNvSpPr txBox="1"/>
          <p:nvPr/>
        </p:nvSpPr>
        <p:spPr>
          <a:xfrm>
            <a:off x="6471997" y="3418824"/>
            <a:ext cx="1713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2" name="直接连接符 21"/>
          <p:cNvCxnSpPr>
            <a:cxnSpLocks/>
          </p:cNvCxnSpPr>
          <p:nvPr/>
        </p:nvCxnSpPr>
        <p:spPr>
          <a:xfrm>
            <a:off x="6897826" y="3705032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xmlns="" id="{9771FB3E-7CE9-488E-A62F-FD832E415753}"/>
              </a:ext>
            </a:extLst>
          </p:cNvPr>
          <p:cNvSpPr/>
          <p:nvPr/>
        </p:nvSpPr>
        <p:spPr>
          <a:xfrm>
            <a:off x="3504641" y="2016764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xmlns="" id="{D3940771-591A-43DC-8AB0-A22322362309}"/>
              </a:ext>
            </a:extLst>
          </p:cNvPr>
          <p:cNvSpPr txBox="1"/>
          <p:nvPr/>
        </p:nvSpPr>
        <p:spPr>
          <a:xfrm>
            <a:off x="3836276" y="1657480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B65B4503-4797-4A80-AC7D-0F923D899BDE}"/>
              </a:ext>
            </a:extLst>
          </p:cNvPr>
          <p:cNvCxnSpPr>
            <a:cxnSpLocks/>
          </p:cNvCxnSpPr>
          <p:nvPr/>
        </p:nvCxnSpPr>
        <p:spPr>
          <a:xfrm>
            <a:off x="4262105" y="1943688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>
            <a:extLst>
              <a:ext uri="{FF2B5EF4-FFF2-40B4-BE49-F238E27FC236}">
                <a16:creationId xmlns:a16="http://schemas.microsoft.com/office/drawing/2014/main" xmlns="" id="{70912D16-3B95-4673-A8BC-A04FDBF249D8}"/>
              </a:ext>
            </a:extLst>
          </p:cNvPr>
          <p:cNvSpPr/>
          <p:nvPr/>
        </p:nvSpPr>
        <p:spPr>
          <a:xfrm>
            <a:off x="905485" y="3838737"/>
            <a:ext cx="182972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27" name="TextBox 1">
            <a:extLst>
              <a:ext uri="{FF2B5EF4-FFF2-40B4-BE49-F238E27FC236}">
                <a16:creationId xmlns:a16="http://schemas.microsoft.com/office/drawing/2014/main" xmlns="" id="{CBA4D25C-9B1D-481B-BA36-DF8A6D5CFC25}"/>
              </a:ext>
            </a:extLst>
          </p:cNvPr>
          <p:cNvSpPr txBox="1"/>
          <p:nvPr/>
        </p:nvSpPr>
        <p:spPr>
          <a:xfrm>
            <a:off x="1237120" y="3479453"/>
            <a:ext cx="11029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020302"/>
                </a:solidFill>
                <a:latin typeface="+mn-ea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n-ea"/>
              <a:cs typeface="Lato Black" panose="020F0502020204030203" charset="0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4725F219-150F-4344-8FD5-1C0D25239106}"/>
              </a:ext>
            </a:extLst>
          </p:cNvPr>
          <p:cNvCxnSpPr>
            <a:cxnSpLocks/>
          </p:cNvCxnSpPr>
          <p:nvPr/>
        </p:nvCxnSpPr>
        <p:spPr>
          <a:xfrm>
            <a:off x="1662949" y="3765661"/>
            <a:ext cx="229975" cy="0"/>
          </a:xfrm>
          <a:prstGeom prst="line">
            <a:avLst/>
          </a:prstGeom>
          <a:ln w="1905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  <p:bldP spid="21" grpId="0"/>
      <p:bldP spid="23" grpId="0"/>
      <p:bldP spid="24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8033" y="504447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3.2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未来发展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8033" y="857103"/>
            <a:ext cx="17080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1200" b="1">
                <a:solidFill>
                  <a:srgbClr val="DAB96E"/>
                </a:solidFill>
                <a:latin typeface="+mn-ea"/>
                <a:cs typeface="Lato Black" panose="020F0502020204030203" charset="0"/>
              </a:rPr>
              <a:t>FUTURE DEVELOPMENT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4958" y="497766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03</a:t>
              </a:r>
              <a:endParaRPr lang="zh-CN" altLang="en-US" sz="1800" b="1" dirty="0">
                <a:solidFill>
                  <a:srgbClr val="DAB96E"/>
                </a:solidFill>
              </a:endParaRPr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438109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1" name="形状 60"/>
          <p:cNvSpPr/>
          <p:nvPr/>
        </p:nvSpPr>
        <p:spPr>
          <a:xfrm>
            <a:off x="1421868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2" name="任意多边形 61"/>
          <p:cNvSpPr/>
          <p:nvPr/>
        </p:nvSpPr>
        <p:spPr>
          <a:xfrm>
            <a:off x="819038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第一阶段</a:t>
            </a:r>
            <a:endParaRPr lang="zh-CN" altLang="en-US" sz="1600" b="1" kern="1200">
              <a:solidFill>
                <a:srgbClr val="020302"/>
              </a:solidFill>
            </a:endParaRPr>
          </a:p>
        </p:txBody>
      </p:sp>
      <p:sp>
        <p:nvSpPr>
          <p:cNvPr id="63" name="圆角矩形 62"/>
          <p:cNvSpPr/>
          <p:nvPr/>
        </p:nvSpPr>
        <p:spPr>
          <a:xfrm>
            <a:off x="2559156" y="2095625"/>
            <a:ext cx="1714177" cy="1413838"/>
          </a:xfrm>
          <a:prstGeom prst="roundRect">
            <a:avLst>
              <a:gd name="adj" fmla="val 10000"/>
            </a:avLst>
          </a:pr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" name="环形箭头 63"/>
          <p:cNvSpPr/>
          <p:nvPr/>
        </p:nvSpPr>
        <p:spPr>
          <a:xfrm>
            <a:off x="3528630" y="1261905"/>
            <a:ext cx="2001034" cy="200103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5" name="任意多边形 64"/>
          <p:cNvSpPr/>
          <p:nvPr/>
        </p:nvSpPr>
        <p:spPr>
          <a:xfrm>
            <a:off x="2940084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0709" tIns="44834" rIns="60709" bIns="4483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 dirty="0">
                <a:solidFill>
                  <a:srgbClr val="020302"/>
                </a:solidFill>
              </a:rPr>
              <a:t>第二阶段</a:t>
            </a:r>
          </a:p>
        </p:txBody>
      </p:sp>
      <p:sp>
        <p:nvSpPr>
          <p:cNvPr id="66" name="任意多边形 65"/>
          <p:cNvSpPr/>
          <p:nvPr/>
        </p:nvSpPr>
        <p:spPr>
          <a:xfrm>
            <a:off x="4680203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54467" rIns="54467" bIns="277828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67" name="形状 66"/>
          <p:cNvSpPr/>
          <p:nvPr/>
        </p:nvSpPr>
        <p:spPr>
          <a:xfrm>
            <a:off x="5663961" y="2505749"/>
            <a:ext cx="1782000" cy="178200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任意多边形 67"/>
          <p:cNvSpPr/>
          <p:nvPr/>
        </p:nvSpPr>
        <p:spPr>
          <a:xfrm>
            <a:off x="5061132" y="320650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第三阶段</a:t>
            </a:r>
          </a:p>
        </p:txBody>
      </p:sp>
      <p:sp>
        <p:nvSpPr>
          <p:cNvPr id="69" name="任意多边形 68"/>
          <p:cNvSpPr/>
          <p:nvPr/>
        </p:nvSpPr>
        <p:spPr>
          <a:xfrm>
            <a:off x="6801250" y="2095625"/>
            <a:ext cx="1714177" cy="1413838"/>
          </a:xfrm>
          <a:custGeom>
            <a:avLst/>
            <a:gdLst>
              <a:gd name="connsiteX0" fmla="*/ 0 w 1263777"/>
              <a:gd name="connsiteY0" fmla="*/ 104235 h 1042352"/>
              <a:gd name="connsiteX1" fmla="*/ 104235 w 1263777"/>
              <a:gd name="connsiteY1" fmla="*/ 0 h 1042352"/>
              <a:gd name="connsiteX2" fmla="*/ 1159542 w 1263777"/>
              <a:gd name="connsiteY2" fmla="*/ 0 h 1042352"/>
              <a:gd name="connsiteX3" fmla="*/ 1263777 w 1263777"/>
              <a:gd name="connsiteY3" fmla="*/ 104235 h 1042352"/>
              <a:gd name="connsiteX4" fmla="*/ 1263777 w 1263777"/>
              <a:gd name="connsiteY4" fmla="*/ 938117 h 1042352"/>
              <a:gd name="connsiteX5" fmla="*/ 1159542 w 1263777"/>
              <a:gd name="connsiteY5" fmla="*/ 1042352 h 1042352"/>
              <a:gd name="connsiteX6" fmla="*/ 104235 w 1263777"/>
              <a:gd name="connsiteY6" fmla="*/ 1042352 h 1042352"/>
              <a:gd name="connsiteX7" fmla="*/ 0 w 1263777"/>
              <a:gd name="connsiteY7" fmla="*/ 938117 h 1042352"/>
              <a:gd name="connsiteX8" fmla="*/ 0 w 1263777"/>
              <a:gd name="connsiteY8" fmla="*/ 104235 h 104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63777" h="1042352">
                <a:moveTo>
                  <a:pt x="0" y="104235"/>
                </a:moveTo>
                <a:cubicBezTo>
                  <a:pt x="0" y="46668"/>
                  <a:pt x="46668" y="0"/>
                  <a:pt x="104235" y="0"/>
                </a:cubicBezTo>
                <a:lnTo>
                  <a:pt x="1159542" y="0"/>
                </a:lnTo>
                <a:cubicBezTo>
                  <a:pt x="1217109" y="0"/>
                  <a:pt x="1263777" y="46668"/>
                  <a:pt x="1263777" y="104235"/>
                </a:cubicBezTo>
                <a:lnTo>
                  <a:pt x="1263777" y="938117"/>
                </a:lnTo>
                <a:cubicBezTo>
                  <a:pt x="1263777" y="995684"/>
                  <a:pt x="1217109" y="1042352"/>
                  <a:pt x="1159542" y="1042352"/>
                </a:cubicBezTo>
                <a:lnTo>
                  <a:pt x="104235" y="1042352"/>
                </a:lnTo>
                <a:cubicBezTo>
                  <a:pt x="46668" y="1042352"/>
                  <a:pt x="0" y="995684"/>
                  <a:pt x="0" y="938117"/>
                </a:cubicBezTo>
                <a:lnTo>
                  <a:pt x="0" y="10423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4467" tIns="277829" rIns="54467" bIns="54466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1600" kern="1200"/>
          </a:p>
        </p:txBody>
      </p:sp>
      <p:sp>
        <p:nvSpPr>
          <p:cNvPr id="70" name="任意多边形 69"/>
          <p:cNvSpPr/>
          <p:nvPr/>
        </p:nvSpPr>
        <p:spPr>
          <a:xfrm>
            <a:off x="7182178" y="1792660"/>
            <a:ext cx="1523714" cy="605930"/>
          </a:xfrm>
          <a:custGeom>
            <a:avLst/>
            <a:gdLst>
              <a:gd name="connsiteX0" fmla="*/ 0 w 1123358"/>
              <a:gd name="connsiteY0" fmla="*/ 44672 h 446722"/>
              <a:gd name="connsiteX1" fmla="*/ 44672 w 1123358"/>
              <a:gd name="connsiteY1" fmla="*/ 0 h 446722"/>
              <a:gd name="connsiteX2" fmla="*/ 1078686 w 1123358"/>
              <a:gd name="connsiteY2" fmla="*/ 0 h 446722"/>
              <a:gd name="connsiteX3" fmla="*/ 1123358 w 1123358"/>
              <a:gd name="connsiteY3" fmla="*/ 44672 h 446722"/>
              <a:gd name="connsiteX4" fmla="*/ 1123358 w 1123358"/>
              <a:gd name="connsiteY4" fmla="*/ 402050 h 446722"/>
              <a:gd name="connsiteX5" fmla="*/ 1078686 w 1123358"/>
              <a:gd name="connsiteY5" fmla="*/ 446722 h 446722"/>
              <a:gd name="connsiteX6" fmla="*/ 44672 w 1123358"/>
              <a:gd name="connsiteY6" fmla="*/ 446722 h 446722"/>
              <a:gd name="connsiteX7" fmla="*/ 0 w 1123358"/>
              <a:gd name="connsiteY7" fmla="*/ 402050 h 446722"/>
              <a:gd name="connsiteX8" fmla="*/ 0 w 1123358"/>
              <a:gd name="connsiteY8" fmla="*/ 44672 h 44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3358" h="446722">
                <a:moveTo>
                  <a:pt x="0" y="44672"/>
                </a:moveTo>
                <a:cubicBezTo>
                  <a:pt x="0" y="20000"/>
                  <a:pt x="20000" y="0"/>
                  <a:pt x="44672" y="0"/>
                </a:cubicBezTo>
                <a:lnTo>
                  <a:pt x="1078686" y="0"/>
                </a:lnTo>
                <a:cubicBezTo>
                  <a:pt x="1103358" y="0"/>
                  <a:pt x="1123358" y="20000"/>
                  <a:pt x="1123358" y="44672"/>
                </a:cubicBezTo>
                <a:lnTo>
                  <a:pt x="1123358" y="402050"/>
                </a:lnTo>
                <a:cubicBezTo>
                  <a:pt x="1123358" y="426722"/>
                  <a:pt x="1103358" y="446722"/>
                  <a:pt x="1078686" y="446722"/>
                </a:cubicBezTo>
                <a:lnTo>
                  <a:pt x="44672" y="446722"/>
                </a:lnTo>
                <a:cubicBezTo>
                  <a:pt x="20000" y="446722"/>
                  <a:pt x="0" y="426722"/>
                  <a:pt x="0" y="402050"/>
                </a:cubicBezTo>
                <a:lnTo>
                  <a:pt x="0" y="44672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279" tIns="37214" rIns="49279" bIns="37214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1">
                <a:solidFill>
                  <a:srgbClr val="020302"/>
                </a:solidFill>
              </a:rPr>
              <a:t>第四阶段</a:t>
            </a:r>
          </a:p>
        </p:txBody>
      </p:sp>
      <p:sp>
        <p:nvSpPr>
          <p:cNvPr id="71" name="矩形 70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/>
          <p:cNvSpPr/>
          <p:nvPr/>
        </p:nvSpPr>
        <p:spPr>
          <a:xfrm>
            <a:off x="450908" y="2581176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770263" y="226978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 flipH="1">
            <a:off x="1227315" y="2531496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7ADEAC0F-FA14-4626-A3D8-1800249C03A8}"/>
              </a:ext>
            </a:extLst>
          </p:cNvPr>
          <p:cNvSpPr/>
          <p:nvPr/>
        </p:nvSpPr>
        <p:spPr>
          <a:xfrm>
            <a:off x="2581358" y="27762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1" name="TextBox 1">
            <a:extLst>
              <a:ext uri="{FF2B5EF4-FFF2-40B4-BE49-F238E27FC236}">
                <a16:creationId xmlns:a16="http://schemas.microsoft.com/office/drawing/2014/main" xmlns="" id="{C7797558-3FA5-44E7-93CE-D235E733DBB9}"/>
              </a:ext>
            </a:extLst>
          </p:cNvPr>
          <p:cNvSpPr txBox="1"/>
          <p:nvPr/>
        </p:nvSpPr>
        <p:spPr>
          <a:xfrm>
            <a:off x="2900713" y="24648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764EC48E-821B-4083-956E-E93D6CF79694}"/>
              </a:ext>
            </a:extLst>
          </p:cNvPr>
          <p:cNvCxnSpPr/>
          <p:nvPr/>
        </p:nvCxnSpPr>
        <p:spPr>
          <a:xfrm flipH="1">
            <a:off x="3357765" y="27266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9DCD3D6-FA30-4343-8AC5-8B4C3C038518}"/>
              </a:ext>
            </a:extLst>
          </p:cNvPr>
          <p:cNvSpPr/>
          <p:nvPr/>
        </p:nvSpPr>
        <p:spPr>
          <a:xfrm>
            <a:off x="4694761" y="2546783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xmlns="" id="{C009B335-1EAC-4987-8497-42D0CF0CA620}"/>
              </a:ext>
            </a:extLst>
          </p:cNvPr>
          <p:cNvSpPr txBox="1"/>
          <p:nvPr/>
        </p:nvSpPr>
        <p:spPr>
          <a:xfrm>
            <a:off x="5014116" y="22353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FCE06AE6-CCE7-4AD3-B6F4-E95F5D719773}"/>
              </a:ext>
            </a:extLst>
          </p:cNvPr>
          <p:cNvCxnSpPr/>
          <p:nvPr/>
        </p:nvCxnSpPr>
        <p:spPr>
          <a:xfrm flipH="1">
            <a:off x="5471168" y="2497103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 descr="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">
            <a:extLst>
              <a:ext uri="{FF2B5EF4-FFF2-40B4-BE49-F238E27FC236}">
                <a16:creationId xmlns:a16="http://schemas.microsoft.com/office/drawing/2014/main" xmlns="" id="{CF6846EC-81D5-47B6-B9FE-31C02266D2EE}"/>
              </a:ext>
            </a:extLst>
          </p:cNvPr>
          <p:cNvSpPr/>
          <p:nvPr/>
        </p:nvSpPr>
        <p:spPr>
          <a:xfrm>
            <a:off x="6851432" y="2808714"/>
            <a:ext cx="178244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2"/>
                </a:solidFill>
                <a:latin typeface="+mj-ea"/>
              </a:rPr>
              <a:t>为客户提供有效服务，是我们工作的方向和价值评价的标尺成就客户就是成就我们自己</a:t>
            </a:r>
            <a:endParaRPr lang="en-US" altLang="ko-KR" sz="300" dirty="0">
              <a:solidFill>
                <a:schemeClr val="tx2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7" name="TextBox 1">
            <a:extLst>
              <a:ext uri="{FF2B5EF4-FFF2-40B4-BE49-F238E27FC236}">
                <a16:creationId xmlns:a16="http://schemas.microsoft.com/office/drawing/2014/main" xmlns="" id="{DDC731AD-AB40-4472-933B-0D7BDBD42D4B}"/>
              </a:ext>
            </a:extLst>
          </p:cNvPr>
          <p:cNvSpPr txBox="1"/>
          <p:nvPr/>
        </p:nvSpPr>
        <p:spPr>
          <a:xfrm>
            <a:off x="7170787" y="2497322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20302"/>
                </a:solidFill>
                <a:latin typeface="+mj-lt"/>
                <a:cs typeface="Lato Black" panose="020F0502020204030203" charset="0"/>
              </a:rPr>
              <a:t>替换您的标题</a:t>
            </a:r>
            <a:endParaRPr lang="vi-VN" sz="1200" b="1" dirty="0">
              <a:solidFill>
                <a:srgbClr val="020302"/>
              </a:solidFill>
              <a:latin typeface="+mj-lt"/>
              <a:cs typeface="Lato Black" panose="020F0502020204030203" charset="0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96CF9ADB-376B-4A0D-B487-4FD9C180C26E}"/>
              </a:ext>
            </a:extLst>
          </p:cNvPr>
          <p:cNvCxnSpPr/>
          <p:nvPr/>
        </p:nvCxnSpPr>
        <p:spPr>
          <a:xfrm flipH="1">
            <a:off x="7627839" y="2759034"/>
            <a:ext cx="194553" cy="0"/>
          </a:xfrm>
          <a:prstGeom prst="line">
            <a:avLst/>
          </a:prstGeom>
          <a:ln w="12700">
            <a:solidFill>
              <a:srgbClr val="0203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0" grpId="0" animBg="1"/>
      <p:bldP spid="62" grpId="0" animBg="1"/>
      <p:bldP spid="65" grpId="0" animBg="1"/>
      <p:bldP spid="66" grpId="0" animBg="1"/>
      <p:bldP spid="68" grpId="0" animBg="1"/>
      <p:bldP spid="69" grpId="0" animBg="1"/>
      <p:bldP spid="70" grpId="0" animBg="1"/>
      <p:bldP spid="71" grpId="0"/>
      <p:bldP spid="72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883031" y="1184695"/>
            <a:ext cx="1377937" cy="1640264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3015876" y="3584502"/>
            <a:ext cx="31122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rgbClr val="DAB96E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INVESTMENT RETURN</a:t>
            </a:r>
          </a:p>
        </p:txBody>
      </p:sp>
      <p:sp>
        <p:nvSpPr>
          <p:cNvPr id="36" name="矩形 35"/>
          <p:cNvSpPr/>
          <p:nvPr/>
        </p:nvSpPr>
        <p:spPr>
          <a:xfrm flipH="1">
            <a:off x="3400541" y="3158564"/>
            <a:ext cx="202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04.</a:t>
            </a:r>
            <a:r>
              <a:rPr lang="zh-CN" altLang="en-US" sz="2400" b="1" dirty="0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财务分析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883030" y="524778"/>
            <a:ext cx="1392237" cy="835663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4272732" y="2405683"/>
            <a:ext cx="1397893" cy="809692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4390107" y="3976524"/>
            <a:ext cx="31601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389319" y="4162917"/>
            <a:ext cx="4856754" cy="25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pSp>
        <p:nvGrpSpPr>
          <p:cNvPr id="19" name="Group 274"/>
          <p:cNvGrpSpPr/>
          <p:nvPr/>
        </p:nvGrpSpPr>
        <p:grpSpPr>
          <a:xfrm>
            <a:off x="4326299" y="1745007"/>
            <a:ext cx="491397" cy="487770"/>
            <a:chOff x="2936875" y="2108200"/>
            <a:chExt cx="430213" cy="427038"/>
          </a:xfrm>
          <a:solidFill>
            <a:srgbClr val="DAB96E"/>
          </a:solidFill>
        </p:grpSpPr>
        <p:sp>
          <p:nvSpPr>
            <p:cNvPr id="20" name="Freeform 253"/>
            <p:cNvSpPr/>
            <p:nvPr/>
          </p:nvSpPr>
          <p:spPr bwMode="auto">
            <a:xfrm>
              <a:off x="3036888" y="2108200"/>
              <a:ext cx="223838" cy="93663"/>
            </a:xfrm>
            <a:custGeom>
              <a:avLst/>
              <a:gdLst>
                <a:gd name="T0" fmla="*/ 6 w 292"/>
                <a:gd name="T1" fmla="*/ 34 h 122"/>
                <a:gd name="T2" fmla="*/ 13 w 292"/>
                <a:gd name="T3" fmla="*/ 23 h 122"/>
                <a:gd name="T4" fmla="*/ 51 w 292"/>
                <a:gd name="T5" fmla="*/ 36 h 122"/>
                <a:gd name="T6" fmla="*/ 74 w 292"/>
                <a:gd name="T7" fmla="*/ 0 h 122"/>
                <a:gd name="T8" fmla="*/ 133 w 292"/>
                <a:gd name="T9" fmla="*/ 33 h 122"/>
                <a:gd name="T10" fmla="*/ 174 w 292"/>
                <a:gd name="T11" fmla="*/ 7 h 122"/>
                <a:gd name="T12" fmla="*/ 279 w 292"/>
                <a:gd name="T13" fmla="*/ 23 h 122"/>
                <a:gd name="T14" fmla="*/ 287 w 292"/>
                <a:gd name="T15" fmla="*/ 34 h 122"/>
                <a:gd name="T16" fmla="*/ 167 w 292"/>
                <a:gd name="T17" fmla="*/ 122 h 122"/>
                <a:gd name="T18" fmla="*/ 125 w 292"/>
                <a:gd name="T19" fmla="*/ 122 h 122"/>
                <a:gd name="T20" fmla="*/ 6 w 292"/>
                <a:gd name="T21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22">
                  <a:moveTo>
                    <a:pt x="6" y="34"/>
                  </a:moveTo>
                  <a:cubicBezTo>
                    <a:pt x="0" y="21"/>
                    <a:pt x="10" y="23"/>
                    <a:pt x="13" y="23"/>
                  </a:cubicBezTo>
                  <a:cubicBezTo>
                    <a:pt x="22" y="23"/>
                    <a:pt x="43" y="36"/>
                    <a:pt x="51" y="36"/>
                  </a:cubicBezTo>
                  <a:cubicBezTo>
                    <a:pt x="64" y="36"/>
                    <a:pt x="62" y="0"/>
                    <a:pt x="74" y="0"/>
                  </a:cubicBezTo>
                  <a:cubicBezTo>
                    <a:pt x="89" y="0"/>
                    <a:pt x="117" y="33"/>
                    <a:pt x="133" y="33"/>
                  </a:cubicBezTo>
                  <a:cubicBezTo>
                    <a:pt x="151" y="33"/>
                    <a:pt x="155" y="7"/>
                    <a:pt x="174" y="7"/>
                  </a:cubicBezTo>
                  <a:cubicBezTo>
                    <a:pt x="186" y="7"/>
                    <a:pt x="195" y="53"/>
                    <a:pt x="279" y="23"/>
                  </a:cubicBezTo>
                  <a:cubicBezTo>
                    <a:pt x="282" y="22"/>
                    <a:pt x="292" y="21"/>
                    <a:pt x="287" y="34"/>
                  </a:cubicBezTo>
                  <a:cubicBezTo>
                    <a:pt x="287" y="34"/>
                    <a:pt x="238" y="118"/>
                    <a:pt x="167" y="122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55" y="118"/>
                    <a:pt x="6" y="34"/>
                    <a:pt x="6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  <p:sp>
          <p:nvSpPr>
            <p:cNvPr id="21" name="Freeform 254"/>
            <p:cNvSpPr>
              <a:spLocks noEditPoints="1"/>
            </p:cNvSpPr>
            <p:nvPr/>
          </p:nvSpPr>
          <p:spPr bwMode="auto">
            <a:xfrm>
              <a:off x="2936875" y="2193925"/>
              <a:ext cx="430213" cy="341313"/>
            </a:xfrm>
            <a:custGeom>
              <a:avLst/>
              <a:gdLst>
                <a:gd name="T0" fmla="*/ 518 w 559"/>
                <a:gd name="T1" fmla="*/ 284 h 444"/>
                <a:gd name="T2" fmla="*/ 336 w 559"/>
                <a:gd name="T3" fmla="*/ 36 h 444"/>
                <a:gd name="T4" fmla="*/ 307 w 559"/>
                <a:gd name="T5" fmla="*/ 28 h 444"/>
                <a:gd name="T6" fmla="*/ 287 w 559"/>
                <a:gd name="T7" fmla="*/ 26 h 444"/>
                <a:gd name="T8" fmla="*/ 41 w 559"/>
                <a:gd name="T9" fmla="*/ 285 h 444"/>
                <a:gd name="T10" fmla="*/ 55 w 559"/>
                <a:gd name="T11" fmla="*/ 440 h 444"/>
                <a:gd name="T12" fmla="*/ 132 w 559"/>
                <a:gd name="T13" fmla="*/ 442 h 444"/>
                <a:gd name="T14" fmla="*/ 477 w 559"/>
                <a:gd name="T15" fmla="*/ 442 h 444"/>
                <a:gd name="T16" fmla="*/ 488 w 559"/>
                <a:gd name="T17" fmla="*/ 440 h 444"/>
                <a:gd name="T18" fmla="*/ 504 w 559"/>
                <a:gd name="T19" fmla="*/ 439 h 444"/>
                <a:gd name="T20" fmla="*/ 518 w 559"/>
                <a:gd name="T21" fmla="*/ 284 h 444"/>
                <a:gd name="T22" fmla="*/ 294 w 559"/>
                <a:gd name="T23" fmla="*/ 327 h 444"/>
                <a:gd name="T24" fmla="*/ 294 w 559"/>
                <a:gd name="T25" fmla="*/ 356 h 444"/>
                <a:gd name="T26" fmla="*/ 266 w 559"/>
                <a:gd name="T27" fmla="*/ 356 h 444"/>
                <a:gd name="T28" fmla="*/ 266 w 559"/>
                <a:gd name="T29" fmla="*/ 329 h 444"/>
                <a:gd name="T30" fmla="*/ 217 w 559"/>
                <a:gd name="T31" fmla="*/ 317 h 444"/>
                <a:gd name="T32" fmla="*/ 226 w 559"/>
                <a:gd name="T33" fmla="*/ 284 h 444"/>
                <a:gd name="T34" fmla="*/ 273 w 559"/>
                <a:gd name="T35" fmla="*/ 296 h 444"/>
                <a:gd name="T36" fmla="*/ 301 w 559"/>
                <a:gd name="T37" fmla="*/ 279 h 444"/>
                <a:gd name="T38" fmla="*/ 270 w 559"/>
                <a:gd name="T39" fmla="*/ 254 h 444"/>
                <a:gd name="T40" fmla="*/ 219 w 559"/>
                <a:gd name="T41" fmla="*/ 202 h 444"/>
                <a:gd name="T42" fmla="*/ 267 w 559"/>
                <a:gd name="T43" fmla="*/ 151 h 444"/>
                <a:gd name="T44" fmla="*/ 267 w 559"/>
                <a:gd name="T45" fmla="*/ 124 h 444"/>
                <a:gd name="T46" fmla="*/ 295 w 559"/>
                <a:gd name="T47" fmla="*/ 124 h 444"/>
                <a:gd name="T48" fmla="*/ 295 w 559"/>
                <a:gd name="T49" fmla="*/ 149 h 444"/>
                <a:gd name="T50" fmla="*/ 337 w 559"/>
                <a:gd name="T51" fmla="*/ 158 h 444"/>
                <a:gd name="T52" fmla="*/ 328 w 559"/>
                <a:gd name="T53" fmla="*/ 191 h 444"/>
                <a:gd name="T54" fmla="*/ 287 w 559"/>
                <a:gd name="T55" fmla="*/ 181 h 444"/>
                <a:gd name="T56" fmla="*/ 263 w 559"/>
                <a:gd name="T57" fmla="*/ 197 h 444"/>
                <a:gd name="T58" fmla="*/ 297 w 559"/>
                <a:gd name="T59" fmla="*/ 221 h 444"/>
                <a:gd name="T60" fmla="*/ 344 w 559"/>
                <a:gd name="T61" fmla="*/ 275 h 444"/>
                <a:gd name="T62" fmla="*/ 294 w 559"/>
                <a:gd name="T63" fmla="*/ 327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9" h="444">
                  <a:moveTo>
                    <a:pt x="518" y="284"/>
                  </a:moveTo>
                  <a:cubicBezTo>
                    <a:pt x="466" y="115"/>
                    <a:pt x="387" y="56"/>
                    <a:pt x="336" y="36"/>
                  </a:cubicBezTo>
                  <a:cubicBezTo>
                    <a:pt x="325" y="32"/>
                    <a:pt x="316" y="29"/>
                    <a:pt x="307" y="28"/>
                  </a:cubicBezTo>
                  <a:cubicBezTo>
                    <a:pt x="297" y="26"/>
                    <a:pt x="290" y="26"/>
                    <a:pt x="287" y="26"/>
                  </a:cubicBezTo>
                  <a:cubicBezTo>
                    <a:pt x="287" y="26"/>
                    <a:pt x="120" y="0"/>
                    <a:pt x="41" y="285"/>
                  </a:cubicBezTo>
                  <a:cubicBezTo>
                    <a:pt x="41" y="285"/>
                    <a:pt x="0" y="429"/>
                    <a:pt x="55" y="440"/>
                  </a:cubicBezTo>
                  <a:cubicBezTo>
                    <a:pt x="55" y="440"/>
                    <a:pt x="69" y="444"/>
                    <a:pt x="132" y="442"/>
                  </a:cubicBezTo>
                  <a:cubicBezTo>
                    <a:pt x="477" y="442"/>
                    <a:pt x="477" y="442"/>
                    <a:pt x="477" y="442"/>
                  </a:cubicBezTo>
                  <a:cubicBezTo>
                    <a:pt x="481" y="442"/>
                    <a:pt x="485" y="441"/>
                    <a:pt x="488" y="440"/>
                  </a:cubicBezTo>
                  <a:cubicBezTo>
                    <a:pt x="500" y="440"/>
                    <a:pt x="504" y="439"/>
                    <a:pt x="504" y="439"/>
                  </a:cubicBezTo>
                  <a:cubicBezTo>
                    <a:pt x="559" y="427"/>
                    <a:pt x="518" y="284"/>
                    <a:pt x="518" y="284"/>
                  </a:cubicBezTo>
                  <a:close/>
                  <a:moveTo>
                    <a:pt x="294" y="327"/>
                  </a:moveTo>
                  <a:cubicBezTo>
                    <a:pt x="294" y="356"/>
                    <a:pt x="294" y="356"/>
                    <a:pt x="294" y="356"/>
                  </a:cubicBezTo>
                  <a:cubicBezTo>
                    <a:pt x="266" y="356"/>
                    <a:pt x="266" y="356"/>
                    <a:pt x="266" y="356"/>
                  </a:cubicBezTo>
                  <a:cubicBezTo>
                    <a:pt x="266" y="329"/>
                    <a:pt x="266" y="329"/>
                    <a:pt x="266" y="329"/>
                  </a:cubicBezTo>
                  <a:cubicBezTo>
                    <a:pt x="247" y="328"/>
                    <a:pt x="228" y="323"/>
                    <a:pt x="217" y="317"/>
                  </a:cubicBezTo>
                  <a:cubicBezTo>
                    <a:pt x="226" y="284"/>
                    <a:pt x="226" y="284"/>
                    <a:pt x="226" y="284"/>
                  </a:cubicBezTo>
                  <a:cubicBezTo>
                    <a:pt x="238" y="290"/>
                    <a:pt x="255" y="296"/>
                    <a:pt x="273" y="296"/>
                  </a:cubicBezTo>
                  <a:cubicBezTo>
                    <a:pt x="290" y="296"/>
                    <a:pt x="301" y="290"/>
                    <a:pt x="301" y="279"/>
                  </a:cubicBezTo>
                  <a:cubicBezTo>
                    <a:pt x="301" y="268"/>
                    <a:pt x="292" y="261"/>
                    <a:pt x="270" y="254"/>
                  </a:cubicBezTo>
                  <a:cubicBezTo>
                    <a:pt x="240" y="244"/>
                    <a:pt x="219" y="229"/>
                    <a:pt x="219" y="202"/>
                  </a:cubicBezTo>
                  <a:cubicBezTo>
                    <a:pt x="219" y="176"/>
                    <a:pt x="237" y="157"/>
                    <a:pt x="267" y="151"/>
                  </a:cubicBezTo>
                  <a:cubicBezTo>
                    <a:pt x="267" y="124"/>
                    <a:pt x="267" y="124"/>
                    <a:pt x="267" y="124"/>
                  </a:cubicBezTo>
                  <a:cubicBezTo>
                    <a:pt x="295" y="124"/>
                    <a:pt x="295" y="124"/>
                    <a:pt x="295" y="124"/>
                  </a:cubicBezTo>
                  <a:cubicBezTo>
                    <a:pt x="295" y="149"/>
                    <a:pt x="295" y="149"/>
                    <a:pt x="295" y="149"/>
                  </a:cubicBezTo>
                  <a:cubicBezTo>
                    <a:pt x="314" y="150"/>
                    <a:pt x="327" y="154"/>
                    <a:pt x="337" y="158"/>
                  </a:cubicBezTo>
                  <a:cubicBezTo>
                    <a:pt x="328" y="191"/>
                    <a:pt x="328" y="191"/>
                    <a:pt x="328" y="191"/>
                  </a:cubicBezTo>
                  <a:cubicBezTo>
                    <a:pt x="321" y="187"/>
                    <a:pt x="308" y="181"/>
                    <a:pt x="287" y="181"/>
                  </a:cubicBezTo>
                  <a:cubicBezTo>
                    <a:pt x="269" y="181"/>
                    <a:pt x="263" y="189"/>
                    <a:pt x="263" y="197"/>
                  </a:cubicBezTo>
                  <a:cubicBezTo>
                    <a:pt x="263" y="206"/>
                    <a:pt x="273" y="212"/>
                    <a:pt x="297" y="221"/>
                  </a:cubicBezTo>
                  <a:cubicBezTo>
                    <a:pt x="331" y="233"/>
                    <a:pt x="344" y="249"/>
                    <a:pt x="344" y="275"/>
                  </a:cubicBezTo>
                  <a:cubicBezTo>
                    <a:pt x="344" y="300"/>
                    <a:pt x="327" y="322"/>
                    <a:pt x="294" y="3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Microsoft YaHei U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50012" y="364643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chemeClr val="accent1"/>
                </a:solidFill>
                <a:latin typeface="+mj-ea"/>
              </a:rPr>
              <a:t>4.1 </a:t>
            </a:r>
            <a:r>
              <a:rPr lang="zh-CN" altLang="en-US" sz="1800" b="1">
                <a:solidFill>
                  <a:schemeClr val="accent1"/>
                </a:solidFill>
                <a:latin typeface="+mj-ea"/>
              </a:rPr>
              <a:t>投资需求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50012" y="717299"/>
            <a:ext cx="16628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DEMAND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56937" y="357962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6" name="菱形 5"/>
          <p:cNvSpPr/>
          <p:nvPr/>
        </p:nvSpPr>
        <p:spPr>
          <a:xfrm>
            <a:off x="2765952" y="994298"/>
            <a:ext cx="3612095" cy="3612095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任意多边形 6"/>
          <p:cNvSpPr/>
          <p:nvPr/>
        </p:nvSpPr>
        <p:spPr>
          <a:xfrm>
            <a:off x="310910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8" name="任意多边形 7"/>
          <p:cNvSpPr/>
          <p:nvPr/>
        </p:nvSpPr>
        <p:spPr>
          <a:xfrm>
            <a:off x="4626181" y="133744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1" name="任意多边形 10"/>
          <p:cNvSpPr/>
          <p:nvPr/>
        </p:nvSpPr>
        <p:spPr>
          <a:xfrm>
            <a:off x="310910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2" name="任意多边形 11"/>
          <p:cNvSpPr/>
          <p:nvPr/>
        </p:nvSpPr>
        <p:spPr>
          <a:xfrm>
            <a:off x="4626181" y="2854527"/>
            <a:ext cx="1408717" cy="1408717"/>
          </a:xfrm>
          <a:custGeom>
            <a:avLst/>
            <a:gdLst>
              <a:gd name="connsiteX0" fmla="*/ 0 w 1584960"/>
              <a:gd name="connsiteY0" fmla="*/ 264165 h 1584960"/>
              <a:gd name="connsiteX1" fmla="*/ 264165 w 1584960"/>
              <a:gd name="connsiteY1" fmla="*/ 0 h 1584960"/>
              <a:gd name="connsiteX2" fmla="*/ 1320795 w 1584960"/>
              <a:gd name="connsiteY2" fmla="*/ 0 h 1584960"/>
              <a:gd name="connsiteX3" fmla="*/ 1584960 w 1584960"/>
              <a:gd name="connsiteY3" fmla="*/ 264165 h 1584960"/>
              <a:gd name="connsiteX4" fmla="*/ 1584960 w 1584960"/>
              <a:gd name="connsiteY4" fmla="*/ 1320795 h 1584960"/>
              <a:gd name="connsiteX5" fmla="*/ 1320795 w 1584960"/>
              <a:gd name="connsiteY5" fmla="*/ 1584960 h 1584960"/>
              <a:gd name="connsiteX6" fmla="*/ 264165 w 1584960"/>
              <a:gd name="connsiteY6" fmla="*/ 1584960 h 1584960"/>
              <a:gd name="connsiteX7" fmla="*/ 0 w 1584960"/>
              <a:gd name="connsiteY7" fmla="*/ 1320795 h 1584960"/>
              <a:gd name="connsiteX8" fmla="*/ 0 w 1584960"/>
              <a:gd name="connsiteY8" fmla="*/ 264165 h 1584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4960" h="1584960">
                <a:moveTo>
                  <a:pt x="0" y="264165"/>
                </a:moveTo>
                <a:cubicBezTo>
                  <a:pt x="0" y="118271"/>
                  <a:pt x="118271" y="0"/>
                  <a:pt x="264165" y="0"/>
                </a:cubicBezTo>
                <a:lnTo>
                  <a:pt x="1320795" y="0"/>
                </a:lnTo>
                <a:cubicBezTo>
                  <a:pt x="1466689" y="0"/>
                  <a:pt x="1584960" y="118271"/>
                  <a:pt x="1584960" y="264165"/>
                </a:cubicBezTo>
                <a:lnTo>
                  <a:pt x="1584960" y="1320795"/>
                </a:lnTo>
                <a:cubicBezTo>
                  <a:pt x="1584960" y="1466689"/>
                  <a:pt x="1466689" y="1584960"/>
                  <a:pt x="1320795" y="1584960"/>
                </a:cubicBezTo>
                <a:lnTo>
                  <a:pt x="264165" y="1584960"/>
                </a:lnTo>
                <a:cubicBezTo>
                  <a:pt x="118271" y="1584960"/>
                  <a:pt x="0" y="1466689"/>
                  <a:pt x="0" y="1320795"/>
                </a:cubicBezTo>
                <a:lnTo>
                  <a:pt x="0" y="264165"/>
                </a:lnTo>
                <a:close/>
              </a:path>
            </a:pathLst>
          </a:cu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0721" tIns="210721" rIns="210721" bIns="210721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/>
          <p:nvPr/>
        </p:nvSpPr>
        <p:spPr>
          <a:xfrm>
            <a:off x="791937" y="1930813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40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5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物资购买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1" name="直接连接符 40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1976864" y="3147855"/>
            <a:ext cx="9028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人才培养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4" name="直接连接符 4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2552346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1568573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技术支持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47" name="直接连接符 46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1876350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7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SpPr txBox="1">
            <a:spLocks noChangeArrowheads="1"/>
          </p:cNvSpPr>
          <p:nvPr/>
        </p:nvSpPr>
        <p:spPr bwMode="auto">
          <a:xfrm>
            <a:off x="6378047" y="3147855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accent1"/>
                </a:solidFill>
                <a:latin typeface="+mj-ea"/>
                <a:ea typeface="+mj-ea"/>
              </a:rPr>
              <a:t>品牌推广</a:t>
            </a:r>
            <a:endParaRPr lang="zh-CN" altLang="en-US" sz="100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50" name="直接连接符 49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/>
          <p:cNvCxnSpPr/>
          <p:nvPr/>
        </p:nvCxnSpPr>
        <p:spPr>
          <a:xfrm>
            <a:off x="6481561" y="3455632"/>
            <a:ext cx="2319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28"/>
          <p:cNvSpPr/>
          <p:nvPr/>
        </p:nvSpPr>
        <p:spPr bwMode="auto">
          <a:xfrm>
            <a:off x="3588670" y="1817015"/>
            <a:ext cx="449579" cy="4495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27" name="AutoShape 46"/>
          <p:cNvSpPr/>
          <p:nvPr/>
        </p:nvSpPr>
        <p:spPr bwMode="auto">
          <a:xfrm>
            <a:off x="5085098" y="3301743"/>
            <a:ext cx="449580" cy="4475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8" name="Group 112"/>
          <p:cNvGrpSpPr/>
          <p:nvPr/>
        </p:nvGrpSpPr>
        <p:grpSpPr>
          <a:xfrm>
            <a:off x="5106114" y="1831550"/>
            <a:ext cx="448851" cy="420511"/>
            <a:chOff x="5368132" y="3540125"/>
            <a:chExt cx="465138" cy="435769"/>
          </a:xfrm>
          <a:solidFill>
            <a:schemeClr val="tx2"/>
          </a:solidFill>
        </p:grpSpPr>
        <p:sp>
          <p:nvSpPr>
            <p:cNvPr id="29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1" name="AutoShape 130"/>
          <p:cNvSpPr/>
          <p:nvPr/>
        </p:nvSpPr>
        <p:spPr bwMode="auto">
          <a:xfrm>
            <a:off x="3588669" y="3335086"/>
            <a:ext cx="449580" cy="447599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E2F7497C-83B2-478F-97DB-7E972F2E98F7}"/>
              </a:ext>
            </a:extLst>
          </p:cNvPr>
          <p:cNvSpPr/>
          <p:nvPr/>
        </p:nvSpPr>
        <p:spPr>
          <a:xfrm>
            <a:off x="726267" y="3548388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6D93D1D2-596C-4ABE-8C67-3F907ED5BA37}"/>
              </a:ext>
            </a:extLst>
          </p:cNvPr>
          <p:cNvSpPr/>
          <p:nvPr/>
        </p:nvSpPr>
        <p:spPr>
          <a:xfrm>
            <a:off x="6378047" y="1975217"/>
            <a:ext cx="2105356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sp>
        <p:nvSpPr>
          <p:cNvPr id="34" name="矩形 33" descr="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">
            <a:extLst>
              <a:ext uri="{FF2B5EF4-FFF2-40B4-BE49-F238E27FC236}">
                <a16:creationId xmlns:a16="http://schemas.microsoft.com/office/drawing/2014/main" xmlns="" id="{DD7A3C7B-0E56-4FC9-B8AD-64EC6F47E849}"/>
              </a:ext>
            </a:extLst>
          </p:cNvPr>
          <p:cNvSpPr/>
          <p:nvPr/>
        </p:nvSpPr>
        <p:spPr>
          <a:xfrm>
            <a:off x="6312377" y="3592792"/>
            <a:ext cx="2105356" cy="57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7" grpId="0" animBg="1"/>
      <p:bldP spid="8" grpId="0" animBg="1"/>
      <p:bldP spid="11" grpId="0" animBg="1"/>
      <p:bldP spid="12" grpId="0" animBg="1"/>
      <p:bldP spid="39" grpId="0"/>
      <p:bldP spid="40" grpId="0"/>
      <p:bldP spid="43" grpId="0"/>
      <p:bldP spid="46" grpId="0"/>
      <p:bldP spid="49" grpId="0"/>
      <p:bldP spid="26" grpId="0" animBg="1"/>
      <p:bldP spid="27" grpId="0" animBg="1"/>
      <p:bldP spid="31" grpId="0" animBg="1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66628" y="425329"/>
            <a:ext cx="15279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4.2 </a:t>
            </a:r>
            <a:r>
              <a:rPr lang="zh-CN" altLang="en-US" sz="18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投资回报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066628" y="777985"/>
            <a:ext cx="15907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zh-CN" sz="1200" b="1">
                <a:solidFill>
                  <a:schemeClr val="accent1"/>
                </a:solidFill>
                <a:latin typeface="+mn-ea"/>
                <a:cs typeface="Lato Black" panose="020F0502020204030203" charset="0"/>
              </a:rPr>
              <a:t>INVESTMENT RETURN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73553" y="418648"/>
            <a:ext cx="470000" cy="552363"/>
            <a:chOff x="281518" y="2070153"/>
            <a:chExt cx="470000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81518" y="2171640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>
                  <a:solidFill>
                    <a:srgbClr val="DAB96E"/>
                  </a:solidFill>
                  <a:latin typeface="Arial" panose="020B0604020202020204"/>
                  <a:ea typeface="微软雅黑" panose="020B0503020204020204" charset="-122"/>
                  <a:sym typeface="Calibri" panose="020F0502020204030204" pitchFamily="34" charset="0"/>
                </a:rPr>
                <a:t>04</a:t>
              </a:r>
              <a:endParaRPr lang="zh-CN" altLang="en-US" sz="1800" b="1">
                <a:solidFill>
                  <a:srgbClr val="DAB96E"/>
                </a:solidFill>
              </a:endParaRPr>
            </a:p>
          </p:txBody>
        </p:sp>
      </p:grpSp>
      <p:sp>
        <p:nvSpPr>
          <p:cNvPr id="51" name="Shape 774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272059"/>
            <a:ext cx="187907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品牌推广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200W</a:t>
            </a:r>
          </a:p>
        </p:txBody>
      </p:sp>
      <p:sp>
        <p:nvSpPr>
          <p:cNvPr id="52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2677922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项目建设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150W</a:t>
            </a:r>
          </a:p>
        </p:txBody>
      </p:sp>
      <p:sp>
        <p:nvSpPr>
          <p:cNvPr id="53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083785"/>
            <a:ext cx="19187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人才招募 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50W</a:t>
            </a:r>
          </a:p>
        </p:txBody>
      </p:sp>
      <p:sp>
        <p:nvSpPr>
          <p:cNvPr id="54" name="Shape 775" descr="e7d195523061f1c09e9d68d7cf438b91ef959ecb14fc25d26BBA7F7DBC18E55DFF4014AF651F0BF2569D4B6C1DA7F1A4683A481403BD872FC687266AD13265C1DE7C373772FD8728ABDD69ADD03BFF5BE2862BC891DBB79E66C3ADFD3AA35C3F2DED8B45CC93199C0D31892445BCD2540B819B2FB39F21D1DF22085818659D359AD393EBD567DA7D6776098BDB971F8A"/>
          <p:cNvSpPr>
            <a:spLocks noChangeArrowheads="1"/>
          </p:cNvSpPr>
          <p:nvPr/>
        </p:nvSpPr>
        <p:spPr bwMode="auto">
          <a:xfrm>
            <a:off x="1366754" y="3489648"/>
            <a:ext cx="38077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719" rIns="45719">
            <a:spAutoFit/>
          </a:bodyPr>
          <a:lstStyle>
            <a:lvl1pPr defTabSz="9124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1pPr>
            <a:lvl2pPr marL="6858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2pPr>
            <a:lvl3pPr marL="11430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3pPr>
            <a:lvl4pPr marL="16002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4pPr>
            <a:lvl5pPr marL="2057400" indent="-228600" defTabSz="9124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5pPr>
            <a:lvl6pPr marL="25146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6pPr>
            <a:lvl7pPr marL="29718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7pPr>
            <a:lvl8pPr marL="34290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8pPr>
            <a:lvl9pPr marL="3886200" indent="-228600" defTabSz="91249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 Light" panose="020F0302020204030204" charset="0"/>
                <a:ea typeface="微软雅黑" panose="020B0503020204020204" charset="-122"/>
              </a:defRPr>
            </a:lvl9pPr>
          </a:lstStyle>
          <a:p>
            <a:pPr marL="285750" indent="-28575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物资购买（租房、装修等）</a:t>
            </a:r>
            <a:r>
              <a:rPr lang="en-US" altLang="zh-CN" sz="1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100W</a:t>
            </a:r>
          </a:p>
        </p:txBody>
      </p:sp>
      <p:sp>
        <p:nvSpPr>
          <p:cNvPr id="55" name="矩形 54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1306676" y="1469480"/>
            <a:ext cx="19399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INVESRMENT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DAB96E"/>
                </a:solidFill>
                <a:latin typeface="微软雅黑" panose="020B0503020204020204" charset="-122"/>
                <a:ea typeface="微软雅黑" panose="020B0503020204020204" charset="-122"/>
              </a:rPr>
              <a:t>DEMANDS</a:t>
            </a:r>
          </a:p>
        </p:txBody>
      </p:sp>
      <p:sp>
        <p:nvSpPr>
          <p:cNvPr id="56" name="矩形 55"/>
          <p:cNvSpPr/>
          <p:nvPr/>
        </p:nvSpPr>
        <p:spPr>
          <a:xfrm>
            <a:off x="1306676" y="3906099"/>
            <a:ext cx="3820780" cy="62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为客户提供有效服务，是我们工作的方向和价值评价的标尺，成就客户就是成就我们自己，</a:t>
            </a:r>
            <a:r>
              <a:rPr lang="zh-CN" altLang="en-US" sz="800" dirty="0">
                <a:solidFill>
                  <a:schemeClr val="bg1"/>
                </a:solidFill>
                <a:latin typeface="+mj-ea"/>
              </a:rPr>
              <a:t>为客户提供有效服务，是我们工作的方向和价值评价的标尺，成就客户就是成就我们自己</a:t>
            </a:r>
            <a:endParaRPr lang="en-US" altLang="ko-KR" sz="2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  <a:p>
            <a:pPr>
              <a:lnSpc>
                <a:spcPct val="120000"/>
              </a:lnSpc>
            </a:pPr>
            <a:endParaRPr lang="en-US" altLang="ko-KR" sz="300" dirty="0">
              <a:solidFill>
                <a:schemeClr val="bg1"/>
              </a:solidFill>
              <a:latin typeface="Roboto Condensed" panose="02000000000000000000"/>
              <a:cs typeface="Roboto Condensed" panose="02000000000000000000"/>
            </a:endParaRPr>
          </a:p>
        </p:txBody>
      </p:sp>
      <p:graphicFrame>
        <p:nvGraphicFramePr>
          <p:cNvPr id="57" name="图表 7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GraphicFramePr/>
          <p:nvPr/>
        </p:nvGraphicFramePr>
        <p:xfrm>
          <a:off x="4096442" y="1372679"/>
          <a:ext cx="4862733" cy="3242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" name="文本框 11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 txBox="1">
            <a:spLocks noChangeArrowheads="1"/>
          </p:cNvSpPr>
          <p:nvPr/>
        </p:nvSpPr>
        <p:spPr bwMode="auto">
          <a:xfrm>
            <a:off x="5373781" y="1823423"/>
            <a:ext cx="126296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20</a:t>
            </a:r>
            <a:r>
              <a:rPr lang="en-US" altLang="zh-CN" sz="1800" b="1">
                <a:solidFill>
                  <a:schemeClr val="tx2"/>
                </a:solidFill>
                <a:latin typeface="+mn-ea"/>
                <a:ea typeface="+mn-ea"/>
                <a:sym typeface="Calibri" panose="020F0502020204030204" pitchFamily="34" charset="0"/>
              </a:rPr>
              <a:t>%</a:t>
            </a:r>
            <a:endParaRPr lang="en-US" altLang="zh-CN" sz="900" b="1">
              <a:solidFill>
                <a:schemeClr val="tx2"/>
              </a:solidFill>
              <a:latin typeface="+mn-ea"/>
              <a:ea typeface="+mn-ea"/>
              <a:sym typeface="Calibri" panose="020F0502020204030204" pitchFamily="34" charset="0"/>
            </a:endParaRPr>
          </a:p>
        </p:txBody>
      </p:sp>
      <p:sp>
        <p:nvSpPr>
          <p:cNvPr id="59" name="矩形 58" descr="e7d195523061f1c09e9d68d7cf438b91ef959ecb14fc25d26BBA7F7DBC18E55DFF4014AF651F0BF2569D4B6C1DA7F1A4683A481403BD872FC687266AD13265C1DE7C373772FD8728ABDD69ADD03BFF5BE2862BC891DBB79EEA6ABFDA2705539C423D9E6A869863D43AC2EBED1DD1EB162B64448B75509C01D19FA967F443D1B5FCE830C8A5DF52D02B41DCFFF314BA0C"/>
          <p:cNvSpPr/>
          <p:nvPr/>
        </p:nvSpPr>
        <p:spPr>
          <a:xfrm>
            <a:off x="5867627" y="3065318"/>
            <a:ext cx="1410964" cy="9612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投资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500W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出让</a:t>
            </a:r>
            <a:r>
              <a:rPr lang="en-US" altLang="zh-CN" sz="20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1399410" y="2205405"/>
            <a:ext cx="34252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1" grpId="0"/>
      <p:bldP spid="52" grpId="0"/>
      <p:bldP spid="53" grpId="0"/>
      <p:bldP spid="54" grpId="0"/>
      <p:bldP spid="55" grpId="0"/>
      <p:bldP spid="56" grpId="0"/>
      <p:bldGraphic spid="57" grpId="0">
        <p:bldAsOne/>
      </p:bldGraphic>
      <p:bldP spid="58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161027" y="-2138588"/>
            <a:ext cx="4844385" cy="9121562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直角三角形 27"/>
          <p:cNvSpPr/>
          <p:nvPr/>
        </p:nvSpPr>
        <p:spPr>
          <a:xfrm rot="5400000">
            <a:off x="1347960" y="-1347958"/>
            <a:ext cx="3484962" cy="6180881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5400000">
            <a:off x="711844" y="-711843"/>
            <a:ext cx="1840375" cy="3264064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B75DA62-8CFC-47E3-9F77-ED132ED77FBE}"/>
              </a:ext>
            </a:extLst>
          </p:cNvPr>
          <p:cNvGrpSpPr/>
          <p:nvPr/>
        </p:nvGrpSpPr>
        <p:grpSpPr>
          <a:xfrm>
            <a:off x="724854" y="1060442"/>
            <a:ext cx="2539210" cy="3022616"/>
            <a:chOff x="1053298" y="1163255"/>
            <a:chExt cx="2210766" cy="2631644"/>
          </a:xfrm>
        </p:grpSpPr>
        <p:sp>
          <p:nvSpPr>
            <p:cNvPr id="24" name="任意多边形 30">
              <a:extLst>
                <a:ext uri="{FF2B5EF4-FFF2-40B4-BE49-F238E27FC236}">
                  <a16:creationId xmlns:a16="http://schemas.microsoft.com/office/drawing/2014/main" xmlns="" id="{8769F592-8CB3-406E-B8EF-4F3DD3E134C5}"/>
                </a:ext>
              </a:extLst>
            </p:cNvPr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10160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  <p:sp>
          <p:nvSpPr>
            <p:cNvPr id="29" name="任意多边形 26">
              <a:extLst>
                <a:ext uri="{FF2B5EF4-FFF2-40B4-BE49-F238E27FC236}">
                  <a16:creationId xmlns:a16="http://schemas.microsoft.com/office/drawing/2014/main" xmlns="" id="{638915F7-3546-4EC1-9D95-5E4AE47911A7}"/>
                </a:ext>
              </a:extLst>
            </p:cNvPr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7620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240" tIns="234759" rIns="204241" bIns="234758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600" kern="1200"/>
            </a:p>
          </p:txBody>
        </p:sp>
      </p:grp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AE369206-4949-4E9F-B0B9-A7E1F4A897F2}"/>
              </a:ext>
            </a:extLst>
          </p:cNvPr>
          <p:cNvCxnSpPr/>
          <p:nvPr/>
        </p:nvCxnSpPr>
        <p:spPr>
          <a:xfrm>
            <a:off x="3671976" y="2061270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xmlns="" id="{EDA2AD0E-7CB5-41E3-8A0D-8CE0180A865B}"/>
              </a:ext>
            </a:extLst>
          </p:cNvPr>
          <p:cNvCxnSpPr/>
          <p:nvPr/>
        </p:nvCxnSpPr>
        <p:spPr>
          <a:xfrm>
            <a:off x="3665860" y="3045248"/>
            <a:ext cx="4625884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cxnSp>
      <p:sp>
        <p:nvSpPr>
          <p:cNvPr id="37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F66B6664-835A-4CE1-AF09-E957C2FA5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451" y="2091594"/>
            <a:ext cx="498266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谢谢下载观看</a:t>
            </a:r>
            <a:endParaRPr lang="en-US" altLang="zh-CN" sz="5400" b="1" dirty="0">
              <a:solidFill>
                <a:schemeClr val="accent4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9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6B871787-D4BF-4825-855C-D1D53C371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6263" y="1596214"/>
            <a:ext cx="2998470" cy="3352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为科技发声   为创造发声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3D169E95-369F-43AA-85E9-25AA32217E41}"/>
              </a:ext>
            </a:extLst>
          </p:cNvPr>
          <p:cNvSpPr/>
          <p:nvPr/>
        </p:nvSpPr>
        <p:spPr>
          <a:xfrm>
            <a:off x="865756" y="1783364"/>
            <a:ext cx="2284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BUSINESS</a:t>
            </a:r>
          </a:p>
        </p:txBody>
      </p: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A2A53D8E-973D-4D88-B1EB-3564EC82B69D}"/>
              </a:ext>
            </a:extLst>
          </p:cNvPr>
          <p:cNvGrpSpPr/>
          <p:nvPr/>
        </p:nvGrpSpPr>
        <p:grpSpPr>
          <a:xfrm>
            <a:off x="828280" y="3530355"/>
            <a:ext cx="2517446" cy="1458162"/>
            <a:chOff x="828280" y="3530355"/>
            <a:chExt cx="2517446" cy="1458162"/>
          </a:xfrm>
        </p:grpSpPr>
        <p:cxnSp>
          <p:nvCxnSpPr>
            <p:cNvPr id="44" name="直接连接符 43">
              <a:extLst>
                <a:ext uri="{FF2B5EF4-FFF2-40B4-BE49-F238E27FC236}">
                  <a16:creationId xmlns:a16="http://schemas.microsoft.com/office/drawing/2014/main" xmlns="" id="{19AA87AC-4CC7-4D4F-9177-790639E4E5C5}"/>
                </a:ext>
              </a:extLst>
            </p:cNvPr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xmlns="" id="{947BD9F2-CB5C-44E1-85ED-1071BCF2353A}"/>
                </a:ext>
              </a:extLst>
            </p:cNvPr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xmlns="" id="{E07129EC-38C0-432B-907D-1240EC039791}"/>
              </a:ext>
            </a:extLst>
          </p:cNvPr>
          <p:cNvCxnSpPr/>
          <p:nvPr/>
        </p:nvCxnSpPr>
        <p:spPr>
          <a:xfrm flipV="1">
            <a:off x="684243" y="551261"/>
            <a:ext cx="2024926" cy="10449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360609B5-2E89-4966-810E-C9AE4AD31DB9}"/>
              </a:ext>
            </a:extLst>
          </p:cNvPr>
          <p:cNvCxnSpPr/>
          <p:nvPr/>
        </p:nvCxnSpPr>
        <p:spPr>
          <a:xfrm flipV="1">
            <a:off x="981995" y="187027"/>
            <a:ext cx="2024926" cy="1044953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1A6008C9-5ADD-407D-97EC-01E7EEA44A80}"/>
              </a:ext>
            </a:extLst>
          </p:cNvPr>
          <p:cNvSpPr/>
          <p:nvPr/>
        </p:nvSpPr>
        <p:spPr>
          <a:xfrm>
            <a:off x="1364812" y="2349558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  <a:sym typeface="Calibri" panose="020F0502020204030204" pitchFamily="34" charset="0"/>
              </a:rPr>
              <a:t>PLAN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9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<a:extLst>
              <a:ext uri="{FF2B5EF4-FFF2-40B4-BE49-F238E27FC236}">
                <a16:creationId xmlns:a16="http://schemas.microsoft.com/office/drawing/2014/main" xmlns="" id="{36BD8B8B-6496-43D4-A6F8-E78DBE8445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5498" y="3148021"/>
            <a:ext cx="3595793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汇报人：</a:t>
            </a:r>
            <a:r>
              <a:rPr lang="en-US" altLang="zh-CN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XXX  </a:t>
            </a:r>
            <a:r>
              <a:rPr lang="zh-CN" altLang="en-US" sz="1600" b="1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 时间：</a:t>
            </a:r>
            <a:r>
              <a:rPr lang="en-US" altLang="zh-CN" sz="1600" b="1" dirty="0" smtClean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sym typeface="Calibri" panose="020F0502020204030204" pitchFamily="34" charset="0"/>
              </a:rPr>
              <a:t>2018.9.30</a:t>
            </a:r>
            <a:endParaRPr lang="en-US" altLang="zh-CN" sz="1600" b="1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sym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8" grpId="0"/>
      <p:bldP spid="4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金"/>
</p:tagLst>
</file>

<file path=ppt/theme/theme1.xml><?xml version="1.0" encoding="utf-8"?>
<a:theme xmlns:a="http://schemas.openxmlformats.org/drawingml/2006/main" name="www.33ppt.com">
  <a:themeElements>
    <a:clrScheme name="黑金">
      <a:dk1>
        <a:sysClr val="windowText" lastClr="000000"/>
      </a:dk1>
      <a:lt1>
        <a:sysClr val="window" lastClr="FFFFFF"/>
      </a:lt1>
      <a:dk2>
        <a:srgbClr val="120E03"/>
      </a:dk2>
      <a:lt2>
        <a:srgbClr val="FFFFFF"/>
      </a:lt2>
      <a:accent1>
        <a:srgbClr val="DAB96E"/>
      </a:accent1>
      <a:accent2>
        <a:srgbClr val="120E0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画册级别2">
    <a:dk1>
      <a:sysClr val="windowText" lastClr="000000"/>
    </a:dk1>
    <a:lt1>
      <a:sysClr val="window" lastClr="FFFFFF"/>
    </a:lt1>
    <a:dk2>
      <a:srgbClr val="1D1610"/>
    </a:dk2>
    <a:lt2>
      <a:srgbClr val="E7E6E6"/>
    </a:lt2>
    <a:accent1>
      <a:srgbClr val="1D1610"/>
    </a:accent1>
    <a:accent2>
      <a:srgbClr val="613920"/>
    </a:accent2>
    <a:accent3>
      <a:srgbClr val="482A17"/>
    </a:accent3>
    <a:accent4>
      <a:srgbClr val="C51729"/>
    </a:accent4>
    <a:accent5>
      <a:srgbClr val="44546A"/>
    </a:accent5>
    <a:accent6>
      <a:srgbClr val="EBEBEB"/>
    </a:accent6>
    <a:hlink>
      <a:srgbClr val="C51729"/>
    </a:hlink>
    <a:folHlink>
      <a:srgbClr val="C51729"/>
    </a:folHlink>
  </a:clrScheme>
  <a:fontScheme name="常用4">
    <a:majorFont>
      <a:latin typeface="Arial"/>
      <a:ea typeface="微软雅黑"/>
      <a:cs typeface=""/>
    </a:majorFont>
    <a:minorFont>
      <a:latin typeface="Calibri Light"/>
      <a:ea typeface="微软雅黑"/>
      <a:cs typeface="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1920</Words>
  <Application>Microsoft Office PowerPoint</Application>
  <PresentationFormat>全屏显示(16:9)</PresentationFormat>
  <Paragraphs>230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Black</vt:lpstr>
      <vt:lpstr>Microsoft YaHei UI</vt:lpstr>
      <vt:lpstr>Roboto Condensed</vt:lpstr>
      <vt:lpstr>等线</vt:lpstr>
      <vt:lpstr>方正兰亭黑_GBK</vt:lpstr>
      <vt:lpstr>宋体</vt:lpstr>
      <vt:lpstr>微软雅黑</vt:lpstr>
      <vt:lpstr>微软雅黑 Light</vt:lpstr>
      <vt:lpstr>Arial</vt:lpstr>
      <vt:lpstr>Calibri</vt:lpstr>
      <vt:lpstr>Calibri Light</vt:lpstr>
      <vt:lpstr>Rockwell</vt:lpstr>
      <vt:lpstr>www.33ppt.com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黑金</dc:title>
  <dc:creator>第一PPT</dc:creator>
  <cp:keywords>www.1ppt.com</cp:keywords>
  <dc:description>第一PPT，www.1ppt.com</dc:description>
  <cp:lastModifiedBy>faith123</cp:lastModifiedBy>
  <cp:revision>952</cp:revision>
  <dcterms:created xsi:type="dcterms:W3CDTF">2016-03-24T10:52:00Z</dcterms:created>
  <dcterms:modified xsi:type="dcterms:W3CDTF">2019-04-15T05:25:19Z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