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505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10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6A364-F56D-418B-92EA-B8A9C286C719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F41D1-EB0D-4857-8E93-8C1C831E61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4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422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663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840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907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76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20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764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474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411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40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535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08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317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858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578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871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498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30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8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1826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1527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869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20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14569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275844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917790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467589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206714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73025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72770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348438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52140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903923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087355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AF190-E6C3-4F71-9AD4-820770AEF1A8}" type="datetimeFigureOut">
              <a:rPr lang="zh-CN" altLang="en-US" smtClean="0"/>
              <a:t>2019/3/9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6249" y="13417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5199789" y="-136338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457264" y="-14859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572000" y="-32461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645918" y="1047750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48"/>
          <p:cNvSpPr/>
          <p:nvPr/>
        </p:nvSpPr>
        <p:spPr>
          <a:xfrm>
            <a:off x="3919301" y="3492542"/>
            <a:ext cx="677676" cy="6776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797002" y="709021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7768539" y="2868208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7816" y="151731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579043" y="35662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30323" y="4550349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7" name="同心圆 5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60"/>
          <p:cNvSpPr/>
          <p:nvPr/>
        </p:nvSpPr>
        <p:spPr>
          <a:xfrm>
            <a:off x="7432889" y="1256158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447402" y="4712267"/>
            <a:ext cx="137389" cy="13738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6467005" y="3324810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同心圆 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4748954" y="1816569"/>
            <a:ext cx="1640193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RESUME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560448" y="4283316"/>
            <a:ext cx="1207111" cy="566340"/>
            <a:chOff x="494346" y="4283316"/>
            <a:chExt cx="1207111" cy="566340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800100" y="4543200"/>
              <a:ext cx="782094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47350" y="4283316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个人简历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47350" y="4572657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竞聘求职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494346" y="4306671"/>
              <a:ext cx="212885" cy="212885"/>
              <a:chOff x="494346" y="4306671"/>
              <a:chExt cx="212885" cy="212885"/>
            </a:xfrm>
            <a:solidFill>
              <a:srgbClr val="C00000"/>
            </a:solidFill>
          </p:grpSpPr>
          <p:sp>
            <p:nvSpPr>
              <p:cNvPr id="42" name="圆角矩形 41"/>
              <p:cNvSpPr/>
              <p:nvPr/>
            </p:nvSpPr>
            <p:spPr>
              <a:xfrm>
                <a:off x="494346" y="4306671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1" name="Picture 7" descr="F:\0PPT素材\zzz0g02.png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4109" y="4337785"/>
                <a:ext cx="133357" cy="150656"/>
              </a:xfrm>
              <a:prstGeom prst="rect">
                <a:avLst/>
              </a:prstGeom>
              <a:grpFill/>
              <a:extLst/>
            </p:spPr>
          </p:pic>
        </p:grpSp>
        <p:grpSp>
          <p:nvGrpSpPr>
            <p:cNvPr id="66" name="组合 65"/>
            <p:cNvGrpSpPr/>
            <p:nvPr/>
          </p:nvGrpSpPr>
          <p:grpSpPr>
            <a:xfrm>
              <a:off x="494346" y="4587865"/>
              <a:ext cx="212885" cy="212885"/>
              <a:chOff x="494346" y="4587865"/>
              <a:chExt cx="212885" cy="212885"/>
            </a:xfrm>
            <a:solidFill>
              <a:srgbClr val="C00000"/>
            </a:solidFill>
          </p:grpSpPr>
          <p:sp>
            <p:nvSpPr>
              <p:cNvPr id="69" name="圆角矩形 68"/>
              <p:cNvSpPr/>
              <p:nvPr/>
            </p:nvSpPr>
            <p:spPr>
              <a:xfrm>
                <a:off x="494346" y="4587865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2" name="Picture 8" descr="F:\0PPT素材\zzz0s1.png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6145" y="4614724"/>
                <a:ext cx="169286" cy="162499"/>
              </a:xfrm>
              <a:prstGeom prst="rect">
                <a:avLst/>
              </a:prstGeom>
              <a:grpFill/>
              <a:extLst/>
            </p:spPr>
          </p:pic>
        </p:grpSp>
      </p:grpSp>
      <p:sp>
        <p:nvSpPr>
          <p:cNvPr id="41" name="TextBox 40"/>
          <p:cNvSpPr txBox="1"/>
          <p:nvPr/>
        </p:nvSpPr>
        <p:spPr>
          <a:xfrm>
            <a:off x="150567" y="1644086"/>
            <a:ext cx="4135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博士面试成果汇报</a:t>
            </a:r>
            <a:r>
              <a:rPr lang="en-US" altLang="zh-CN" sz="3600" dirty="0" err="1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3600" dirty="0">
                <a:solidFill>
                  <a:srgbClr val="7030A0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en-US" altLang="zh-CN" sz="4600" dirty="0">
              <a:solidFill>
                <a:schemeClr val="tx1">
                  <a:lumMod val="85000"/>
                  <a:lumOff val="1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080604" y="3656271"/>
            <a:ext cx="296940" cy="29387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8" name="Group 4"/>
          <p:cNvGrpSpPr>
            <a:grpSpLocks noChangeAspect="1"/>
          </p:cNvGrpSpPr>
          <p:nvPr/>
        </p:nvGrpSpPr>
        <p:grpSpPr bwMode="auto">
          <a:xfrm>
            <a:off x="6586046" y="3430483"/>
            <a:ext cx="386265" cy="45265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4" name="Group 13"/>
          <p:cNvGrpSpPr>
            <a:grpSpLocks noChangeAspect="1"/>
          </p:cNvGrpSpPr>
          <p:nvPr/>
        </p:nvGrpSpPr>
        <p:grpSpPr bwMode="auto">
          <a:xfrm>
            <a:off x="8304983" y="162812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75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19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87 -0.00679 L -0.58542 -0.34105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23" y="-1672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451 -0.00834 L -0.51458 -0.12017 " pathEditMode="relative" rAng="0" ptsTypes="AA">
                                      <p:cBhvr>
                                        <p:cTn id="28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55" y="-55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6 0.0034 L -0.90989 -0.31111 " pathEditMode="relative" rAng="0" ptsTypes="AA">
                                      <p:cBhvr>
                                        <p:cTn id="46" dur="1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22" y="-1574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55" dur="10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01 0.04444 L -0.79688 -0.88488 " pathEditMode="relative" rAng="0" ptsTypes="AA">
                                      <p:cBhvr>
                                        <p:cTn id="64" dur="1000" spd="-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94" y="-4648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312 -0.00587 L -0.44062 -0.70031 " pathEditMode="relative" rAng="0" ptsTypes="AA">
                                      <p:cBhvr>
                                        <p:cTn id="73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5" y="-34722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 -0.00524 L -0.59705 -0.67006 " pathEditMode="relative" rAng="0" ptsTypes="AA">
                                      <p:cBhvr>
                                        <p:cTn id="82" dur="10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11" y="-33241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25 -0.01821 L -0.35486 -0.86821 " pathEditMode="relative" rAng="0" ptsTypes="AA">
                                      <p:cBhvr>
                                        <p:cTn id="91" dur="1000" spd="-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-4250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1475 -0.00988 L -0.72725 -0.6821 " pathEditMode="relative" rAng="0" ptsTypes="AA">
                                      <p:cBhvr>
                                        <p:cTn id="100" dur="10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25" y="-3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4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00"/>
                            </p:stCondLst>
                            <p:childTnLst>
                              <p:par>
                                <p:cTn id="1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0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 animBg="1"/>
      <p:bldP spid="39" grpId="0" animBg="1"/>
      <p:bldP spid="40" grpId="0" animBg="1"/>
      <p:bldP spid="49" grpId="0" animBg="1"/>
      <p:bldP spid="49" grpId="1" animBg="1"/>
      <p:bldP spid="49" grpId="2" animBg="1"/>
      <p:bldP spid="30" grpId="0" animBg="1"/>
      <p:bldP spid="30" grpId="1" animBg="1"/>
      <p:bldP spid="3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7" grpId="0"/>
      <p:bldP spid="67" grpId="1"/>
      <p:bldP spid="41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>
            <a:off x="1651000" y="2133588"/>
            <a:ext cx="5689600" cy="1079512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89600" h="1079512">
                <a:moveTo>
                  <a:pt x="0" y="1079512"/>
                </a:moveTo>
                <a:cubicBezTo>
                  <a:pt x="641350" y="541878"/>
                  <a:pt x="1282700" y="4245"/>
                  <a:pt x="1917700" y="12"/>
                </a:cubicBezTo>
                <a:cubicBezTo>
                  <a:pt x="2552700" y="-4221"/>
                  <a:pt x="3181350" y="1051995"/>
                  <a:pt x="3810000" y="1054112"/>
                </a:cubicBezTo>
                <a:cubicBezTo>
                  <a:pt x="4438650" y="1056229"/>
                  <a:pt x="5372100" y="158762"/>
                  <a:pt x="5689600" y="12712"/>
                </a:cubicBezTo>
              </a:path>
            </a:pathLst>
          </a:cu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6"/>
          <p:cNvSpPr txBox="1">
            <a:spLocks noChangeArrowheads="1"/>
          </p:cNvSpPr>
          <p:nvPr/>
        </p:nvSpPr>
        <p:spPr bwMode="auto">
          <a:xfrm>
            <a:off x="1240835" y="177691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5" name="TextBox 6"/>
          <p:cNvSpPr txBox="1">
            <a:spLocks noChangeArrowheads="1"/>
          </p:cNvSpPr>
          <p:nvPr/>
        </p:nvSpPr>
        <p:spPr bwMode="auto">
          <a:xfrm>
            <a:off x="3024648" y="317633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6" name="TextBox 6"/>
          <p:cNvSpPr txBox="1">
            <a:spLocks noChangeArrowheads="1"/>
          </p:cNvSpPr>
          <p:nvPr/>
        </p:nvSpPr>
        <p:spPr bwMode="auto">
          <a:xfrm>
            <a:off x="4900887" y="176425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7" name="TextBox 6"/>
          <p:cNvSpPr txBox="1">
            <a:spLocks noChangeArrowheads="1"/>
          </p:cNvSpPr>
          <p:nvPr/>
        </p:nvSpPr>
        <p:spPr bwMode="auto">
          <a:xfrm>
            <a:off x="6816048" y="3119204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1211807" y="2080259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933835" y="3488536"/>
            <a:ext cx="1449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857345" y="2080259"/>
            <a:ext cx="12232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751669" y="3432030"/>
            <a:ext cx="1366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主目录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0085" y="267886"/>
            <a:ext cx="1299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CONTENTS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1008115" y="2542722"/>
            <a:ext cx="1360493" cy="1360493"/>
            <a:chOff x="1008115" y="2542722"/>
            <a:chExt cx="1360493" cy="1360493"/>
          </a:xfrm>
        </p:grpSpPr>
        <p:grpSp>
          <p:nvGrpSpPr>
            <p:cNvPr id="86" name="组合 85"/>
            <p:cNvGrpSpPr/>
            <p:nvPr/>
          </p:nvGrpSpPr>
          <p:grpSpPr>
            <a:xfrm>
              <a:off x="1008115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7" name="同心圆 8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8" name="TextBox 107"/>
            <p:cNvSpPr txBox="1"/>
            <p:nvPr/>
          </p:nvSpPr>
          <p:spPr>
            <a:xfrm>
              <a:off x="1357180" y="279603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70261" y="2542722"/>
            <a:ext cx="1360493" cy="1360493"/>
            <a:chOff x="4770261" y="2542722"/>
            <a:chExt cx="1360493" cy="1360493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0261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0" name="同心圆 8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9" name="TextBox 108"/>
            <p:cNvSpPr txBox="1"/>
            <p:nvPr/>
          </p:nvSpPr>
          <p:spPr>
            <a:xfrm>
              <a:off x="5119326" y="2780033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889188" y="1494971"/>
            <a:ext cx="1360493" cy="1360493"/>
            <a:chOff x="2889188" y="1494971"/>
            <a:chExt cx="1360493" cy="1360493"/>
          </a:xfrm>
        </p:grpSpPr>
        <p:grpSp>
          <p:nvGrpSpPr>
            <p:cNvPr id="80" name="组合 79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1" name="同心圆 8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7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0" name="TextBox 109"/>
            <p:cNvSpPr txBox="1"/>
            <p:nvPr/>
          </p:nvSpPr>
          <p:spPr>
            <a:xfrm>
              <a:off x="3238253" y="172951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51335" y="1494971"/>
            <a:ext cx="1360493" cy="1360493"/>
            <a:chOff x="6651335" y="1494971"/>
            <a:chExt cx="1360493" cy="1360493"/>
          </a:xfrm>
        </p:grpSpPr>
        <p:grpSp>
          <p:nvGrpSpPr>
            <p:cNvPr id="83" name="组合 82"/>
            <p:cNvGrpSpPr/>
            <p:nvPr/>
          </p:nvGrpSpPr>
          <p:grpSpPr>
            <a:xfrm>
              <a:off x="6651335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4" name="同心圆 8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6958619" y="1702647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16065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" grpId="0"/>
      <p:bldP spid="105" grpId="0"/>
      <p:bldP spid="106" grpId="0"/>
      <p:bldP spid="107" grpId="0"/>
      <p:bldP spid="112" grpId="0"/>
      <p:bldP spid="113" grpId="0"/>
      <p:bldP spid="114" grpId="0"/>
      <p:bldP spid="115" grpId="0"/>
      <p:bldP spid="103" grpId="0" animBg="1"/>
      <p:bldP spid="94" grpId="0"/>
      <p:bldP spid="116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265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75611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基本信息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6539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INFORMATION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61497" y="1786168"/>
            <a:ext cx="2205355" cy="2288436"/>
          </a:xfrm>
          <a:prstGeom prst="rect">
            <a:avLst/>
          </a:prstGeom>
          <a:noFill/>
          <a:effectLst>
            <a:outerShdw blurRad="177800" dist="101600" dir="8100000" algn="tr" rotWithShape="0">
              <a:prstClr val="black">
                <a:alpha val="3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直接连接符 38"/>
          <p:cNvCxnSpPr/>
          <p:nvPr/>
        </p:nvCxnSpPr>
        <p:spPr>
          <a:xfrm flipH="1">
            <a:off x="4786837" y="193992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4786837" y="2244878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4786837" y="2549832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4786837" y="2854786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>
            <a:off x="4786837" y="3159741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786837" y="3464695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H="1">
            <a:off x="4786837" y="3769649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4786837" y="407460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779809" y="1665386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姓名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58901" y="1663053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性别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782020" y="196816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年龄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64810" y="1960967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民族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66435" y="1665386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小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z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236002" y="166305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男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368646" y="1968169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48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岁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41911" y="196731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满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87798" y="257599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籍贯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49574" y="2566460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学历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654531" y="2268711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身高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778493" y="2271118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体重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96869" y="2271118"/>
            <a:ext cx="607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70kg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234807" y="2275061"/>
            <a:ext cx="7713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175cm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77599" y="257599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美国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29850" y="257923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本科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40252" y="287326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政治面貌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778611" y="31915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联系方式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778611" y="287591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婚姻状况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693552" y="288144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未婚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36143" y="287155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党员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77677" y="3188977"/>
            <a:ext cx="1316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13998xxxxxx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778611" y="349003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电子邮箱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677677" y="3487427"/>
            <a:ext cx="2000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123456789@qq.com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78611" y="38011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现在住址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677677" y="3798577"/>
            <a:ext cx="20505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伦敦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区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路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家园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2584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00"/>
                            </p:stCondLst>
                            <p:childTnLst>
                              <p:par>
                                <p:cTn id="9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1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个人履历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026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RESUME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组合 97"/>
          <p:cNvGrpSpPr/>
          <p:nvPr/>
        </p:nvGrpSpPr>
        <p:grpSpPr>
          <a:xfrm>
            <a:off x="5128485" y="1197868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3" name="椭圆 92"/>
          <p:cNvSpPr/>
          <p:nvPr/>
        </p:nvSpPr>
        <p:spPr>
          <a:xfrm>
            <a:off x="5476941" y="1719263"/>
            <a:ext cx="699328" cy="699328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540702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2" name="椭圆 91"/>
          <p:cNvSpPr/>
          <p:nvPr/>
        </p:nvSpPr>
        <p:spPr>
          <a:xfrm>
            <a:off x="4635500" y="2978887"/>
            <a:ext cx="986506" cy="986506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3275007" y="2762199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2540000" y="1285842"/>
            <a:ext cx="1603512" cy="1603512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TextBox 142"/>
          <p:cNvSpPr txBox="1"/>
          <p:nvPr/>
        </p:nvSpPr>
        <p:spPr>
          <a:xfrm>
            <a:off x="6928961" y="124438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就读于北京大学工商管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理专业，学士学位。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5829827" y="1336715"/>
            <a:ext cx="10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1994-1998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7332293" y="193096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就读于芝加哥大学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工商管理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MBA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271636" y="2023301"/>
            <a:ext cx="1039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1998-2000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7507703" y="2651760"/>
            <a:ext cx="1563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厂副厂长，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入中国共产党。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427583" y="2744093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2000-2006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6866483" y="3430068"/>
            <a:ext cx="1335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市机械工业局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副局长。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790680" y="3516051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2006-2008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892927" y="3406170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厅副厅长。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89586" y="3498503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2008-2013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285469" y="1929174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市副市长。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08446" y="1929174"/>
            <a:ext cx="8659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2013</a:t>
            </a:r>
            <a:r>
              <a:rPr lang="zh-CN" altLang="en-US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至今</a:t>
            </a:r>
            <a:endParaRPr lang="en-US" altLang="zh-CN" sz="12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flipV="1">
            <a:off x="6896230" y="1295188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V="1">
            <a:off x="7486164" y="27106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接连接符 147"/>
          <p:cNvCxnSpPr/>
          <p:nvPr/>
        </p:nvCxnSpPr>
        <p:spPr>
          <a:xfrm flipV="1">
            <a:off x="7335617" y="1990772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 flipV="1">
            <a:off x="6841083" y="3474524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149"/>
          <p:cNvCxnSpPr/>
          <p:nvPr/>
        </p:nvCxnSpPr>
        <p:spPr>
          <a:xfrm flipV="1">
            <a:off x="1846800" y="34731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 flipV="1">
            <a:off x="1274389" y="1945552"/>
            <a:ext cx="0" cy="22524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091324" y="1743571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7" name="Group 18"/>
          <p:cNvGrpSpPr>
            <a:grpSpLocks noChangeAspect="1"/>
          </p:cNvGrpSpPr>
          <p:nvPr/>
        </p:nvGrpSpPr>
        <p:grpSpPr bwMode="auto">
          <a:xfrm>
            <a:off x="4949678" y="3291766"/>
            <a:ext cx="385124" cy="333775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52" name="Group 4"/>
          <p:cNvGrpSpPr>
            <a:grpSpLocks noChangeAspect="1"/>
          </p:cNvGrpSpPr>
          <p:nvPr/>
        </p:nvGrpSpPr>
        <p:grpSpPr bwMode="auto">
          <a:xfrm>
            <a:off x="5679773" y="2629788"/>
            <a:ext cx="366985" cy="430063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Freeform 108"/>
          <p:cNvSpPr>
            <a:spLocks noEditPoints="1"/>
          </p:cNvSpPr>
          <p:nvPr/>
        </p:nvSpPr>
        <p:spPr bwMode="auto">
          <a:xfrm>
            <a:off x="3606307" y="3075107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644067" y="1913117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59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0" name="任意多边形 59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61" name="Group 13"/>
          <p:cNvGrpSpPr>
            <a:grpSpLocks noChangeAspect="1"/>
          </p:cNvGrpSpPr>
          <p:nvPr/>
        </p:nvGrpSpPr>
        <p:grpSpPr bwMode="auto">
          <a:xfrm>
            <a:off x="5281440" y="1328874"/>
            <a:ext cx="343616" cy="34767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58593370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荣誉奖项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81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HONOR AWARD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 flipV="1">
            <a:off x="2275766" y="1730252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 flipV="1">
            <a:off x="2275766" y="1758168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20" y="2062944"/>
            <a:ext cx="1382075" cy="1382075"/>
            <a:chOff x="3880962" y="2048430"/>
            <a:chExt cx="1382075" cy="1382075"/>
          </a:xfrm>
        </p:grpSpPr>
        <p:grpSp>
          <p:nvGrpSpPr>
            <p:cNvPr id="41" name="组合 40"/>
            <p:cNvGrpSpPr/>
            <p:nvPr/>
          </p:nvGrpSpPr>
          <p:grpSpPr>
            <a:xfrm>
              <a:off x="3880962" y="20484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3" name="同心圆 4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2" name="Picture 2" descr="F:\0PPT素材\b133188c5.pn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5577" y="2443044"/>
              <a:ext cx="592845" cy="592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1535522" y="1473647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535522" y="3549190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944083" y="1456511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5944083" y="3566326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1632553" y="1594153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072273" y="3710064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2004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6050211" y="1588801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1646522" y="3692928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643983" y="183774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市五一劳动奖章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037320" y="1837745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市十佳青年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621123" y="3900875"/>
            <a:ext cx="13356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市政府质量奖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048750" y="393192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市反腐倡廉旗手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44143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语言能力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018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LANGUAGE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426588" y="968645"/>
            <a:ext cx="17203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HINESE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9169" y="1825513"/>
            <a:ext cx="21421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ANTONESE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11225" y="2726128"/>
            <a:ext cx="16850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NGLISH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51454" y="3729309"/>
            <a:ext cx="15568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F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RENCH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137381" y="1637711"/>
            <a:ext cx="2502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汉语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普通话水平测试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级甲等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20347" y="3382395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英语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新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TOEFL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120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94750" y="4389763"/>
            <a:ext cx="18341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:TEF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900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616431" y="2486105"/>
            <a:ext cx="2034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粤语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能够满足正常交流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186687" y="1063249"/>
            <a:ext cx="936015" cy="93601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099842" y="1966725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2979001" y="2856332"/>
            <a:ext cx="936015" cy="93601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03586" y="3759809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358032" y="2213861"/>
            <a:ext cx="419767" cy="41543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3" name="Group 4"/>
          <p:cNvGrpSpPr>
            <a:grpSpLocks noChangeAspect="1"/>
          </p:cNvGrpSpPr>
          <p:nvPr/>
        </p:nvGrpSpPr>
        <p:grpSpPr bwMode="auto">
          <a:xfrm>
            <a:off x="4165508" y="3924013"/>
            <a:ext cx="434042" cy="5086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108"/>
          <p:cNvSpPr>
            <a:spLocks noEditPoints="1"/>
          </p:cNvSpPr>
          <p:nvPr/>
        </p:nvSpPr>
        <p:spPr bwMode="auto">
          <a:xfrm>
            <a:off x="1397960" y="1286542"/>
            <a:ext cx="491952" cy="49371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13"/>
          <p:cNvGrpSpPr>
            <a:grpSpLocks noChangeAspect="1"/>
          </p:cNvGrpSpPr>
          <p:nvPr/>
        </p:nvGrpSpPr>
        <p:grpSpPr bwMode="auto">
          <a:xfrm>
            <a:off x="3228296" y="3087446"/>
            <a:ext cx="451315" cy="456648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4273934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8694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2713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知识技能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055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KNOWLEDGE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1783" y="2359241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人力资源管理意识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1783" y="3000409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专业的知识与技能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56327" y="324250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人文素质修养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656327" y="2136255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良好的心态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56327" y="287375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全面的知识结构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56327" y="250500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持之以恒的毅力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652567" y="2088733"/>
            <a:ext cx="1423450" cy="1423450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702615" y="2622833"/>
            <a:ext cx="1604974" cy="368530"/>
            <a:chOff x="3838575" y="2712368"/>
            <a:chExt cx="1604974" cy="36853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5041985" y="2086579"/>
            <a:ext cx="1402358" cy="1402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5447293" y="2444032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8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3026104" y="2454310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04579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解决问题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2357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SOLVE THE PROBLEM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发现问题是解决问题的先决条件，但仅仅满足有提出问题是不够的，提出问题的目的是为了有效解决问题。人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生就是解决一系列问题的过程。个体克服生活、学习、实践中新的矛盾时的复杂心理活动，其中主要是思维活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动。教育心理学着重研究学生学习知识、应用知识中的问题解决。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011639" y="2842836"/>
            <a:ext cx="5281318" cy="0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4922332" y="2290797"/>
            <a:ext cx="1118835" cy="111883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741829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椭圆 30"/>
          <p:cNvSpPr/>
          <p:nvPr/>
        </p:nvSpPr>
        <p:spPr>
          <a:xfrm>
            <a:off x="1299914" y="2290797"/>
            <a:ext cx="1118835" cy="111883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3119412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356629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发现问题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67838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分析问题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91747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提出假设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15655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检验假设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428458" y="2574908"/>
            <a:ext cx="498085" cy="492949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>
            <a:off x="7070055" y="2525473"/>
            <a:ext cx="503332" cy="5898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9" name="Freeform 108"/>
          <p:cNvSpPr>
            <a:spLocks noEditPoints="1"/>
          </p:cNvSpPr>
          <p:nvPr/>
        </p:nvSpPr>
        <p:spPr bwMode="auto">
          <a:xfrm>
            <a:off x="1574932" y="2553169"/>
            <a:ext cx="598115" cy="600261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13"/>
          <p:cNvGrpSpPr>
            <a:grpSpLocks noChangeAspect="1"/>
          </p:cNvGrpSpPr>
          <p:nvPr/>
        </p:nvGrpSpPr>
        <p:grpSpPr bwMode="auto">
          <a:xfrm>
            <a:off x="5202239" y="2543412"/>
            <a:ext cx="584418" cy="59132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014839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3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9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7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4" grpId="0"/>
      <p:bldP spid="25" grpId="0" animBg="1"/>
      <p:bldP spid="31" grpId="0" animBg="1"/>
      <p:bldP spid="37" grpId="0"/>
      <p:bldP spid="38" grpId="0"/>
      <p:bldP spid="39" grpId="0"/>
      <p:bldP spid="40" grpId="0"/>
      <p:bldP spid="22" grpId="0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企事业内部的组织机构健全、合理；各个部门的职权范围明确，分工合理；具有与其承担责任相适应的经济权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力，人员的配置和使用适合工作要求。企事业的信息网络健全而具有功效，信息的收集和利用有针对性、系统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性、时效性和经济性。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05120" y="242157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针对性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09262" y="34110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系统性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51984" y="24141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经济性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42055" y="33602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时效性</a:t>
            </a:r>
          </a:p>
        </p:txBody>
      </p:sp>
      <p:sp>
        <p:nvSpPr>
          <p:cNvPr id="35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34"/>
          <p:cNvSpPr/>
          <p:nvPr/>
        </p:nvSpPr>
        <p:spPr>
          <a:xfrm rot="5400000">
            <a:off x="4583471" y="3170675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 rot="16200000">
            <a:off x="3181254" y="3146968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5942055" y="3808096"/>
            <a:ext cx="18257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EFFECTIVENESS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01300" y="2868311"/>
            <a:ext cx="1476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PERTINENCE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9093" y="3855654"/>
            <a:ext cx="20158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SYSTEMATICNESS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51984" y="2861334"/>
            <a:ext cx="12153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ECONOMY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279679" y="2611888"/>
            <a:ext cx="373564" cy="369712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1" name="Group 4"/>
          <p:cNvGrpSpPr>
            <a:grpSpLocks noChangeAspect="1"/>
          </p:cNvGrpSpPr>
          <p:nvPr/>
        </p:nvGrpSpPr>
        <p:grpSpPr bwMode="auto">
          <a:xfrm>
            <a:off x="4698573" y="3501438"/>
            <a:ext cx="377499" cy="442385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Freeform 108"/>
          <p:cNvSpPr>
            <a:spLocks noEditPoints="1"/>
          </p:cNvSpPr>
          <p:nvPr/>
        </p:nvSpPr>
        <p:spPr bwMode="auto">
          <a:xfrm>
            <a:off x="4123414" y="2587393"/>
            <a:ext cx="448586" cy="4501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Group 13"/>
          <p:cNvGrpSpPr>
            <a:grpSpLocks noChangeAspect="1"/>
          </p:cNvGrpSpPr>
          <p:nvPr/>
        </p:nvGrpSpPr>
        <p:grpSpPr bwMode="auto">
          <a:xfrm>
            <a:off x="3574015" y="3482923"/>
            <a:ext cx="438314" cy="44349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916176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42257" y="1490793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企事业内部控制系统具有预见性、适应性、及时性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真实性和有效性，控制系统能适应环境的变化有预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见地、及时地发现偏差，有重点地、经济地采取措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施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-----</a:t>
            </a:r>
            <a:endParaRPr lang="zh-CN" altLang="en-US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45789" y="159886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预见性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063" y="374208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适应性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411165" y="31265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及时性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34112" y="1906291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真实性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69152" y="26683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有效性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2257" y="3326588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企业、事业各部门领导人具有合格的管理素质，有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战略眼光，责任心强，，管理部门的工作健全而有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效率。管理责任审计就是针对企事业的管理工作是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否达到了上述责任要求，进行审查和评价。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2257" y="2408690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把整个企业的活动引到目</a:t>
            </a:r>
            <a:endParaRPr lang="en-US" altLang="zh-CN" sz="2400" dirty="0">
              <a:solidFill>
                <a:srgbClr val="C00000"/>
              </a:solidFill>
              <a:latin typeface="方正兰亭特黑_GBK" pitchFamily="2" charset="-122"/>
              <a:ea typeface="方正兰亭特黑_GBK" pitchFamily="2" charset="-122"/>
            </a:endParaRPr>
          </a:p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标管理轨道上来。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875557" y="1833361"/>
            <a:ext cx="976857" cy="9768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5025364" y="3145654"/>
            <a:ext cx="727041" cy="72704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7302290" y="2792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7826341" y="2137805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4" name="同心圆 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9533" y="39710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7" name="同心圆 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874182" y="2394646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0" name="同心圆 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1" name="椭圆 9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2" name="椭圆 91"/>
          <p:cNvSpPr/>
          <p:nvPr/>
        </p:nvSpPr>
        <p:spPr>
          <a:xfrm>
            <a:off x="7235475" y="139354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7961809" y="39961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6734617" y="3184014"/>
            <a:ext cx="638246" cy="63824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" name="椭圆 98"/>
          <p:cNvSpPr/>
          <p:nvPr/>
        </p:nvSpPr>
        <p:spPr>
          <a:xfrm>
            <a:off x="5956340" y="111876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665922" y="29816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6894447" y="3347872"/>
            <a:ext cx="308754" cy="305571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6" name="Freeform 108"/>
          <p:cNvSpPr>
            <a:spLocks noEditPoints="1"/>
          </p:cNvSpPr>
          <p:nvPr/>
        </p:nvSpPr>
        <p:spPr bwMode="auto">
          <a:xfrm>
            <a:off x="7951051" y="2248112"/>
            <a:ext cx="401846" cy="40328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7" name="Group 13"/>
          <p:cNvGrpSpPr>
            <a:grpSpLocks noChangeAspect="1"/>
          </p:cNvGrpSpPr>
          <p:nvPr/>
        </p:nvGrpSpPr>
        <p:grpSpPr bwMode="auto">
          <a:xfrm>
            <a:off x="6136760" y="2063416"/>
            <a:ext cx="479194" cy="48485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26251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568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808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核心竞争力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7078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738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创新能力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协调能力</a:t>
            </a: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1278" y="3066785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547501" y="3584792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765040" y="3584792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785689" y="2184509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核心竞争力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718075" y="3731346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>
            <a:off x="1971874" y="2315855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5" name="Freeform 108"/>
          <p:cNvSpPr>
            <a:spLocks noEditPoints="1"/>
          </p:cNvSpPr>
          <p:nvPr/>
        </p:nvSpPr>
        <p:spPr bwMode="auto">
          <a:xfrm>
            <a:off x="2654869" y="3230117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6" name="Group 13"/>
          <p:cNvGrpSpPr>
            <a:grpSpLocks noChangeAspect="1"/>
          </p:cNvGrpSpPr>
          <p:nvPr/>
        </p:nvGrpSpPr>
        <p:grpSpPr bwMode="auto">
          <a:xfrm>
            <a:off x="4923276" y="3717056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8"/>
          <p:cNvGrpSpPr>
            <a:grpSpLocks noChangeAspect="1"/>
          </p:cNvGrpSpPr>
          <p:nvPr/>
        </p:nvGrpSpPr>
        <p:grpSpPr bwMode="auto">
          <a:xfrm>
            <a:off x="6018460" y="3234723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813899" y="2470965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2" name="任意多边形 71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808042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14718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LEADERSHIP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建立组织结构，规定职务或职位，明确责权关系，以使组织中的成员互相协作配合、共同劳动，有效实现组织目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标的过程。组织管理是管理活动的一部分，也称组织职能。为了有效地实现目标，灵活地运用各种方法，把各种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力量合理地组织和有效地协调起来的能力。包括协调关系的能力和善于用人的能力等等。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" name="五角星 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32" name="组合 31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174018" y="3278286"/>
              <a:ext cx="8386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领导力</a:t>
              </a:r>
            </a:p>
          </p:txBody>
        </p:sp>
      </p:grpSp>
      <p:sp>
        <p:nvSpPr>
          <p:cNvPr id="35" name="椭圆 34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3232735" y="194243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学习力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282620" y="283580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决策力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796587" y="42593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感召力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949915" y="291679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组织力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460447" y="43355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381704" y="1853721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7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8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0" name="Group 4"/>
          <p:cNvGrpSpPr>
            <a:grpSpLocks noChangeAspect="1"/>
          </p:cNvGrpSpPr>
          <p:nvPr/>
        </p:nvGrpSpPr>
        <p:grpSpPr bwMode="auto">
          <a:xfrm>
            <a:off x="3177225" y="2819771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5623816" y="2845530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Group 13"/>
          <p:cNvGrpSpPr>
            <a:grpSpLocks noChangeAspect="1"/>
          </p:cNvGrpSpPr>
          <p:nvPr/>
        </p:nvGrpSpPr>
        <p:grpSpPr bwMode="auto">
          <a:xfrm>
            <a:off x="3634489" y="425930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8"/>
          <p:cNvGrpSpPr>
            <a:grpSpLocks noChangeAspect="1"/>
          </p:cNvGrpSpPr>
          <p:nvPr/>
        </p:nvGrpSpPr>
        <p:grpSpPr bwMode="auto">
          <a:xfrm>
            <a:off x="5141307" y="4322867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5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7423185" y="471403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3527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4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400"/>
                            </p:stCondLst>
                            <p:childTnLst>
                              <p:par>
                                <p:cTn id="10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9" grpId="0"/>
      <p:bldP spid="3" grpId="0" animBg="1"/>
      <p:bldP spid="35" grpId="0" animBg="1"/>
      <p:bldP spid="36" grpId="0" animBg="1"/>
      <p:bldP spid="47" grpId="0" animBg="1"/>
      <p:bldP spid="48" grpId="0" animBg="1"/>
      <p:bldP spid="49" grpId="0" animBg="1"/>
      <p:bldP spid="56" grpId="0"/>
      <p:bldP spid="57" grpId="0"/>
      <p:bldP spid="59" grpId="0"/>
      <p:bldP spid="60" grpId="0"/>
      <p:bldP spid="62" grpId="0"/>
      <p:bldP spid="25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2090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EXECUTIVE FORCE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21657" y="1346999"/>
            <a:ext cx="2339102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执行力决定成败，决定战斗力、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凝聚力。如何提高执行力，我认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为要在正确理解的基础上，突出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重点，突破障碍，采取灵活的方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式抓好落实。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09344" y="2389808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制度的效用取决于制度执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行力，党的意志和主张能否实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现，关键也在执行力。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09344" y="3218448"/>
            <a:ext cx="211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克服一切困难，确保完成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上级交办的急、难、险、阻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任务。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09344" y="4047089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通过一套有效的系统、组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织、文化和行动计划管理方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法等把战略决策转化为结果。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86346" y="3718858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制度执行力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397459" y="2661429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应急执行力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299007" y="1607750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战略执行力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05593" y="1379191"/>
            <a:ext cx="914014" cy="914014"/>
            <a:chOff x="5105593" y="1379191"/>
            <a:chExt cx="914014" cy="914014"/>
          </a:xfrm>
        </p:grpSpPr>
        <p:grpSp>
          <p:nvGrpSpPr>
            <p:cNvPr id="46" name="组合 45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5271494" y="165477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45280" y="2331973"/>
            <a:ext cx="914014" cy="914014"/>
            <a:chOff x="3245280" y="2331973"/>
            <a:chExt cx="914014" cy="914014"/>
          </a:xfrm>
        </p:grpSpPr>
        <p:grpSp>
          <p:nvGrpSpPr>
            <p:cNvPr id="37" name="组合 36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411181" y="259463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78794" y="3334906"/>
            <a:ext cx="914014" cy="914014"/>
            <a:chOff x="1278794" y="3334906"/>
            <a:chExt cx="914014" cy="914014"/>
          </a:xfrm>
        </p:grpSpPr>
        <p:grpSp>
          <p:nvGrpSpPr>
            <p:cNvPr id="27" name="组合 26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443719" y="3591858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883910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885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TEAMWORK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建立在团队的基础之上，发挥团队精神、互补互助以达到团队最大工作效率的能力。对于团队的成员来说，不仅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要有个人能力，更需要有在不同的位置上各尽所能、与其他成员协调合作的能力。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5368" y="3811490"/>
            <a:ext cx="1721136" cy="548848"/>
            <a:chOff x="695368" y="3811490"/>
            <a:chExt cx="1721136" cy="548848"/>
          </a:xfrm>
        </p:grpSpPr>
        <p:grpSp>
          <p:nvGrpSpPr>
            <p:cNvPr id="52" name="组合 51"/>
            <p:cNvGrpSpPr/>
            <p:nvPr/>
          </p:nvGrpSpPr>
          <p:grpSpPr>
            <a:xfrm>
              <a:off x="695368" y="3811490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圆角矩形 52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椭圆 61"/>
            <p:cNvSpPr/>
            <p:nvPr/>
          </p:nvSpPr>
          <p:spPr>
            <a:xfrm>
              <a:off x="825405" y="395196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73927" y="3285519"/>
            <a:ext cx="1721136" cy="548848"/>
            <a:chOff x="2173927" y="3285519"/>
            <a:chExt cx="1721136" cy="548848"/>
          </a:xfrm>
        </p:grpSpPr>
        <p:grpSp>
          <p:nvGrpSpPr>
            <p:cNvPr id="49" name="组合 48"/>
            <p:cNvGrpSpPr/>
            <p:nvPr/>
          </p:nvGrpSpPr>
          <p:grpSpPr>
            <a:xfrm>
              <a:off x="2173927" y="3285519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2307128" y="342021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85227" y="2759547"/>
            <a:ext cx="1721136" cy="548848"/>
            <a:chOff x="3685227" y="2759547"/>
            <a:chExt cx="1721136" cy="548848"/>
          </a:xfrm>
        </p:grpSpPr>
        <p:grpSp>
          <p:nvGrpSpPr>
            <p:cNvPr id="46" name="组合 45"/>
            <p:cNvGrpSpPr/>
            <p:nvPr/>
          </p:nvGrpSpPr>
          <p:grpSpPr>
            <a:xfrm>
              <a:off x="3685227" y="2759547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7" name="圆角矩形 4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椭圆 63"/>
            <p:cNvSpPr/>
            <p:nvPr/>
          </p:nvSpPr>
          <p:spPr>
            <a:xfrm>
              <a:off x="3829063" y="2894239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04626" y="2233575"/>
            <a:ext cx="1721136" cy="548848"/>
            <a:chOff x="5204626" y="2233575"/>
            <a:chExt cx="1721136" cy="548848"/>
          </a:xfrm>
        </p:grpSpPr>
        <p:grpSp>
          <p:nvGrpSpPr>
            <p:cNvPr id="43" name="组合 42"/>
            <p:cNvGrpSpPr/>
            <p:nvPr/>
          </p:nvGrpSpPr>
          <p:grpSpPr>
            <a:xfrm>
              <a:off x="5204626" y="2233575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椭圆 64"/>
            <p:cNvSpPr/>
            <p:nvPr/>
          </p:nvSpPr>
          <p:spPr>
            <a:xfrm>
              <a:off x="5384889" y="2368267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723643" y="1707603"/>
            <a:ext cx="1721136" cy="548848"/>
            <a:chOff x="6723643" y="1707603"/>
            <a:chExt cx="1721136" cy="548848"/>
          </a:xfrm>
        </p:grpSpPr>
        <p:grpSp>
          <p:nvGrpSpPr>
            <p:cNvPr id="55" name="组合 54"/>
            <p:cNvGrpSpPr/>
            <p:nvPr/>
          </p:nvGrpSpPr>
          <p:grpSpPr>
            <a:xfrm>
              <a:off x="6723643" y="1707603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6" name="圆角矩形 55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6904288" y="1842295"/>
              <a:ext cx="279463" cy="27946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104868" y="3943670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表达与沟通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30574" y="3390665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做事主动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08526" y="2890094"/>
            <a:ext cx="1313180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敬业的品质 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77074" y="2355632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宽容与合作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217402" y="1827822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全局观念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669337" y="1645497"/>
            <a:ext cx="435531" cy="43553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7794388" y="4243976"/>
            <a:ext cx="500908" cy="50090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1397585" y="203803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8" name="同心圆 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183751" y="456335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4" name="同心圆 10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316009" y="389725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椭圆 108"/>
          <p:cNvSpPr/>
          <p:nvPr/>
        </p:nvSpPr>
        <p:spPr>
          <a:xfrm>
            <a:off x="1572773" y="1714183"/>
            <a:ext cx="274777" cy="274777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767327" y="2356561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/>
          <p:cNvGrpSpPr/>
          <p:nvPr/>
        </p:nvGrpSpPr>
        <p:grpSpPr>
          <a:xfrm>
            <a:off x="8411685" y="3951960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4" name="椭圆 113"/>
          <p:cNvSpPr/>
          <p:nvPr/>
        </p:nvSpPr>
        <p:spPr>
          <a:xfrm>
            <a:off x="6629511" y="4508355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1104868" y="2696479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8" name="组合 117"/>
          <p:cNvGrpSpPr/>
          <p:nvPr/>
        </p:nvGrpSpPr>
        <p:grpSpPr>
          <a:xfrm>
            <a:off x="2318171" y="21217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1" name="椭圆 120"/>
          <p:cNvSpPr/>
          <p:nvPr/>
        </p:nvSpPr>
        <p:spPr>
          <a:xfrm>
            <a:off x="8585278" y="4784918"/>
            <a:ext cx="137389" cy="13738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861699" y="2917222"/>
            <a:ext cx="214189" cy="211981"/>
            <a:chOff x="6967126" y="4092464"/>
            <a:chExt cx="453105" cy="448433"/>
          </a:xfrm>
          <a:solidFill>
            <a:srgbClr val="FF9933"/>
          </a:solidFill>
          <a:effectLst/>
        </p:grpSpPr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5432086" y="2381823"/>
            <a:ext cx="185067" cy="216877"/>
            <a:chOff x="1776" y="1776"/>
            <a:chExt cx="64" cy="75"/>
          </a:xfrm>
          <a:solidFill>
            <a:srgbClr val="009900"/>
          </a:solidFill>
          <a:effectLst/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9" name="Freeform 108"/>
          <p:cNvSpPr>
            <a:spLocks noEditPoints="1"/>
          </p:cNvSpPr>
          <p:nvPr/>
        </p:nvSpPr>
        <p:spPr bwMode="auto">
          <a:xfrm>
            <a:off x="856641" y="3982808"/>
            <a:ext cx="216990" cy="21776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3" name="Group 13"/>
          <p:cNvGrpSpPr>
            <a:grpSpLocks noChangeAspect="1"/>
          </p:cNvGrpSpPr>
          <p:nvPr/>
        </p:nvGrpSpPr>
        <p:grpSpPr bwMode="auto">
          <a:xfrm>
            <a:off x="2325143" y="3445031"/>
            <a:ext cx="221915" cy="224537"/>
            <a:chOff x="2426" y="2781"/>
            <a:chExt cx="593" cy="600"/>
          </a:xfrm>
          <a:solidFill>
            <a:schemeClr val="accent5"/>
          </a:solidFill>
          <a:effectLst/>
        </p:grpSpPr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18"/>
          <p:cNvGrpSpPr>
            <a:grpSpLocks noChangeAspect="1"/>
          </p:cNvGrpSpPr>
          <p:nvPr/>
        </p:nvGrpSpPr>
        <p:grpSpPr bwMode="auto">
          <a:xfrm>
            <a:off x="6943776" y="1881569"/>
            <a:ext cx="206764" cy="179196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87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8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9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90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4479024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 p14:presetBounceEnd="4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 p14:presetBounceEnd="44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SKILL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636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永远要对你的工作保持热爱和熟悉，不然你会错过很多机会的。比尔。盖茨的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10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大优秀员工准则中的第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条是：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具有远见卓识，并提高专业知识和技能。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对周围的事物要有高度的洞察力。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吃老本是最可怕的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不断学习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提高自己的工作能力。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4.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掌握新知识新技能，以适应未来的工作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做勇于创新的新型员工。可见无论你现在从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事什么职业，专业知识是你成为一个职业化人士的基本条件。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97708" y="408083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技能的消化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014622" y="4072476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技能的存储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014622" y="272314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技能的使用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59209" y="2719010"/>
            <a:ext cx="1415772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专业技能培训</a:t>
            </a:r>
          </a:p>
        </p:txBody>
      </p:sp>
      <p:sp>
        <p:nvSpPr>
          <p:cNvPr id="95" name="椭圆 34"/>
          <p:cNvSpPr/>
          <p:nvPr/>
        </p:nvSpPr>
        <p:spPr>
          <a:xfrm rot="10800000">
            <a:off x="3288725" y="2230676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 rot="5400000">
            <a:off x="3492928" y="3457744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椭圆 34"/>
          <p:cNvSpPr/>
          <p:nvPr/>
        </p:nvSpPr>
        <p:spPr>
          <a:xfrm>
            <a:off x="4720609" y="3292349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 rot="16200000">
            <a:off x="4525211" y="20337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598405" y="2492232"/>
            <a:ext cx="458281" cy="453556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25" name="Group 4"/>
          <p:cNvGrpSpPr>
            <a:grpSpLocks noChangeAspect="1"/>
          </p:cNvGrpSpPr>
          <p:nvPr/>
        </p:nvGrpSpPr>
        <p:grpSpPr bwMode="auto">
          <a:xfrm>
            <a:off x="5048859" y="3915407"/>
            <a:ext cx="395971" cy="464031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0" name="Freeform 108"/>
          <p:cNvSpPr>
            <a:spLocks noEditPoints="1"/>
          </p:cNvSpPr>
          <p:nvPr/>
        </p:nvSpPr>
        <p:spPr bwMode="auto">
          <a:xfrm>
            <a:off x="3609163" y="3914455"/>
            <a:ext cx="464272" cy="46593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Group 13"/>
          <p:cNvGrpSpPr>
            <a:grpSpLocks noChangeAspect="1"/>
          </p:cNvGrpSpPr>
          <p:nvPr/>
        </p:nvGrpSpPr>
        <p:grpSpPr bwMode="auto">
          <a:xfrm>
            <a:off x="5007289" y="2478799"/>
            <a:ext cx="474811" cy="480421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03301605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协调技能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815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COORDINATION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重视上下之间的沟通，做到上情下达，使所属员工了解公司的决策；做到下情上达，使决策领导了解战略计划的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执行情况和员工的真实想法，还要重视横向沟通，注意部门之间的沟通协调，从而最大限度地解决信息的不对称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化解员工之间，部门之间的矛盾与不和谐。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1629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772690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82423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921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42686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自觉加强学习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提高政治素养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83094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丰富知识储备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提高业务素养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28221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注重方式技巧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提高协调质量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3524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自觉磨炼心智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提高心理素养</a:t>
            </a:r>
          </a:p>
        </p:txBody>
      </p:sp>
      <p:sp>
        <p:nvSpPr>
          <p:cNvPr id="39" name="椭圆 38"/>
          <p:cNvSpPr/>
          <p:nvPr/>
        </p:nvSpPr>
        <p:spPr>
          <a:xfrm>
            <a:off x="4575050" y="3700015"/>
            <a:ext cx="500908" cy="50090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717380" y="392432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552263" y="392468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255929" y="4043024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6175518" y="392934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3062244" y="3921840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6553278" y="405324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850333" y="3956451"/>
            <a:ext cx="250454" cy="25045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6726981" y="392304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151556" y="393109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359742" y="398023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900741" y="374054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2070359" y="40535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506355" y="377663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3206031" y="3868485"/>
            <a:ext cx="322151" cy="32215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5075958" y="392122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206867" y="3924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921657" y="405578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2772349" y="374128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690644" y="397761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193490" y="37838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730460" y="391526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3835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创新技能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429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LNNOVATION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技术和各种实践活动领域中不断提供具有经济价值、社会价值、生态价值的新思想、新理论、新方法和新发明的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能力。经济竞争的核心；当今社会的竞争，与其说是人才的竞争，不如说是人的创造力的竞争。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249770" y="209984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新理论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2207885" y="2565266"/>
            <a:ext cx="408377" cy="408377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148780" y="25294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2" name="同心圆 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527497" y="2774185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2462156" y="25259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8" name="同心圆 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092110" y="2742121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1" name="同心圆 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814828" y="2769454"/>
            <a:ext cx="291782" cy="291782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5" name="同心圆 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790044" y="3033205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610047" y="2544946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948151" y="2552698"/>
            <a:ext cx="287919" cy="287919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276032" y="2552159"/>
            <a:ext cx="387220" cy="387220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3091242" y="300440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新方法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4049357" y="3469827"/>
            <a:ext cx="408377" cy="408377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990252" y="34340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2" name="同心圆 10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368969" y="3678746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03628" y="34305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9" name="同心圆 10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656300" y="3674015"/>
            <a:ext cx="291782" cy="291782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同心圆 1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631516" y="3937766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3789623" y="3457259"/>
            <a:ext cx="287919" cy="287919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117504" y="3456720"/>
            <a:ext cx="387220" cy="387220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0" name="TextBox 129"/>
          <p:cNvSpPr txBox="1"/>
          <p:nvPr/>
        </p:nvSpPr>
        <p:spPr>
          <a:xfrm>
            <a:off x="4906466" y="207672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新思想</a:t>
            </a:r>
          </a:p>
        </p:txBody>
      </p:sp>
      <p:grpSp>
        <p:nvGrpSpPr>
          <p:cNvPr id="131" name="组合 130"/>
          <p:cNvGrpSpPr/>
          <p:nvPr/>
        </p:nvGrpSpPr>
        <p:grpSpPr>
          <a:xfrm>
            <a:off x="5864581" y="2542147"/>
            <a:ext cx="408377" cy="408377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2" name="同心圆 1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4805476" y="25063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5" name="同心圆 1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118852" y="25028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1" name="同心圆 1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2" name="椭圆 1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748806" y="2719002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5369924" y="2797135"/>
            <a:ext cx="291782" cy="291782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7" name="同心圆 1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8" name="椭圆 1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5603841" y="280350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0" name="同心圆 1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1" name="椭圆 15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5266743" y="2521827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3" name="同心圆 1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4" name="椭圆 15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5604847" y="2529579"/>
            <a:ext cx="287919" cy="287919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6" name="同心圆 1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7" name="椭圆 15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4932728" y="2529040"/>
            <a:ext cx="387220" cy="387220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9" name="同心圆 1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1" name="TextBox 160"/>
          <p:cNvSpPr txBox="1"/>
          <p:nvPr/>
        </p:nvSpPr>
        <p:spPr>
          <a:xfrm>
            <a:off x="6595566" y="303320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新发明</a:t>
            </a:r>
          </a:p>
        </p:txBody>
      </p:sp>
      <p:grpSp>
        <p:nvGrpSpPr>
          <p:cNvPr id="165" name="组合 164"/>
          <p:cNvGrpSpPr/>
          <p:nvPr/>
        </p:nvGrpSpPr>
        <p:grpSpPr>
          <a:xfrm>
            <a:off x="6494576" y="34628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6" name="同心圆 1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873293" y="3707542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9" name="同心圆 16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0" name="椭圆 16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7807952" y="34593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2" name="同心圆 17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3" name="椭圆 17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7437906" y="3675478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5" name="同心圆 1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6" name="椭圆 17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7160624" y="3702811"/>
            <a:ext cx="291782" cy="291782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8" name="同心圆 1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9" name="椭圆 1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7293947" y="3486055"/>
            <a:ext cx="287919" cy="287919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7" name="同心圆 1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8" name="椭圆 1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6621828" y="3485516"/>
            <a:ext cx="387220" cy="387220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0" name="同心圆 1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1" name="椭圆 19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194588" y="2847944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8" name="同心圆 1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933582" y="3646682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451519" y="3449507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7553681" y="3498623"/>
            <a:ext cx="408377" cy="408377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3" name="同心圆 1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4" name="椭圆 16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7135840" y="3966562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1" name="同心圆 18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6955843" y="3478303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4" name="同心圆 1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5" name="椭圆 1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2" name="TextBox 19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99599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40809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709236" y="1850758"/>
            <a:ext cx="1200324" cy="1200324"/>
            <a:chOff x="6709236" y="1850758"/>
            <a:chExt cx="1200324" cy="1200324"/>
          </a:xfrm>
        </p:grpSpPr>
        <p:grpSp>
          <p:nvGrpSpPr>
            <p:cNvPr id="229" name="组合 22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0" name="同心圆 22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1" name="椭圆 230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9" name="TextBox 198"/>
            <p:cNvSpPr txBox="1"/>
            <p:nvPr/>
          </p:nvSpPr>
          <p:spPr>
            <a:xfrm>
              <a:off x="6871656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成果评估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25509" y="1836290"/>
            <a:ext cx="1200324" cy="1200324"/>
            <a:chOff x="1225509" y="1836290"/>
            <a:chExt cx="1200324" cy="1200324"/>
          </a:xfrm>
        </p:grpSpPr>
        <p:grpSp>
          <p:nvGrpSpPr>
            <p:cNvPr id="232" name="组合 231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3" name="同心圆 2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4" name="椭圆 233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" name="TextBox 193"/>
            <p:cNvSpPr txBox="1"/>
            <p:nvPr/>
          </p:nvSpPr>
          <p:spPr>
            <a:xfrm>
              <a:off x="1358173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重视成果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34214" y="2053320"/>
            <a:ext cx="1668414" cy="1668414"/>
            <a:chOff x="5234214" y="2053320"/>
            <a:chExt cx="1668414" cy="1668414"/>
          </a:xfrm>
        </p:grpSpPr>
        <p:grpSp>
          <p:nvGrpSpPr>
            <p:cNvPr id="226" name="组合 225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7" name="同心圆 2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8" name="椭圆 227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9" name="TextBox 208"/>
            <p:cNvSpPr txBox="1"/>
            <p:nvPr/>
          </p:nvSpPr>
          <p:spPr>
            <a:xfrm>
              <a:off x="5452639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目标体系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198327" y="2046571"/>
            <a:ext cx="1668414" cy="1668414"/>
            <a:chOff x="2198327" y="2046571"/>
            <a:chExt cx="1668414" cy="1668414"/>
          </a:xfrm>
        </p:grpSpPr>
        <p:grpSp>
          <p:nvGrpSpPr>
            <p:cNvPr id="223" name="组合 222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4" name="同心圆 2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5" name="椭圆 22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4" name="TextBox 203"/>
            <p:cNvSpPr txBox="1"/>
            <p:nvPr/>
          </p:nvSpPr>
          <p:spPr>
            <a:xfrm>
              <a:off x="2409775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目标锁链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81448" y="2338049"/>
            <a:ext cx="2181104" cy="2181104"/>
            <a:chOff x="3481448" y="2338049"/>
            <a:chExt cx="2181104" cy="2181104"/>
          </a:xfrm>
        </p:grpSpPr>
        <p:grpSp>
          <p:nvGrpSpPr>
            <p:cNvPr id="217" name="组合 216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8" name="同心圆 2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9" name="椭圆 218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4" name="TextBox 213"/>
            <p:cNvSpPr txBox="1"/>
            <p:nvPr/>
          </p:nvSpPr>
          <p:spPr>
            <a:xfrm>
              <a:off x="3761520" y="3154998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人的因素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3922753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完成步骤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692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STEP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670209" y="4144387"/>
            <a:ext cx="1356197" cy="975617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1630362" y="3712910"/>
            <a:ext cx="827056" cy="827056"/>
            <a:chOff x="1566862" y="4055810"/>
            <a:chExt cx="827056" cy="827056"/>
          </a:xfrm>
        </p:grpSpPr>
        <p:grpSp>
          <p:nvGrpSpPr>
            <p:cNvPr id="45" name="组合 44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7" name="同心圆 4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1618101" y="4307380"/>
              <a:ext cx="76174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50" name="组合 49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2" name="同心圆 5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2818443" y="3395981"/>
              <a:ext cx="95410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528048" y="3168281"/>
            <a:ext cx="1303621" cy="1303621"/>
            <a:chOff x="4464548" y="3511181"/>
            <a:chExt cx="1303621" cy="1303621"/>
          </a:xfrm>
        </p:grpSpPr>
        <p:grpSp>
          <p:nvGrpSpPr>
            <p:cNvPr id="55" name="组合 54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507466" y="3884366"/>
              <a:ext cx="1210588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STE3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138622" y="1589996"/>
            <a:ext cx="1688526" cy="1688526"/>
            <a:chOff x="6075122" y="1932896"/>
            <a:chExt cx="1688526" cy="1688526"/>
          </a:xfrm>
        </p:grpSpPr>
        <p:grpSp>
          <p:nvGrpSpPr>
            <p:cNvPr id="60" name="组合 59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2" name="同心圆 6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9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6189450" y="2412384"/>
              <a:ext cx="1465466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6816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"/>
                            </p:stCondLst>
                            <p:childTnLst>
                              <p:par>
                                <p:cTn id="5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67" grpId="0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9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871562" y="1627928"/>
            <a:ext cx="166103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THANKS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706206" y="4127441"/>
            <a:ext cx="2980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感谢收看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06207" y="3483435"/>
            <a:ext cx="2589170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7565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65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/>
      <p:bldP spid="81" grpId="1"/>
      <p:bldP spid="83" grpId="0"/>
      <p:bldP spid="27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微立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1358</Words>
  <Application>Microsoft Office PowerPoint</Application>
  <PresentationFormat>全屏显示(16:9)</PresentationFormat>
  <Paragraphs>302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Earth</vt:lpstr>
      <vt:lpstr>Gulim</vt:lpstr>
      <vt:lpstr>Meiryo UI</vt:lpstr>
      <vt:lpstr>Watford DB</vt:lpstr>
      <vt:lpstr>方正兰亭粗黑_GBK</vt:lpstr>
      <vt:lpstr>方正兰亭黑_GBK</vt:lpstr>
      <vt:lpstr>方正兰亭特黑_GBK</vt:lpstr>
      <vt:lpstr>方正兰亭细黑_GBK</vt:lpstr>
      <vt:lpstr>方正兰亭细黑_GBK_M</vt:lpstr>
      <vt:lpstr>时尚中黑简体</vt:lpstr>
      <vt:lpstr>宋体</vt:lpstr>
      <vt:lpstr>微软雅黑</vt:lpstr>
      <vt:lpstr>造字工房劲黑（非商用）常规体</vt:lpstr>
      <vt:lpstr>造字工房俊雅锐宋体验版常规体</vt:lpstr>
      <vt:lpstr>Arial</vt:lpstr>
      <vt:lpstr>Calibri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www.microsoft.com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彩色微立体</dc:title>
  <dc:creator>第一PPT</dc:creator>
  <cp:keywords>www.1ppt.com</cp:keywords>
  <cp:lastModifiedBy>faith123</cp:lastModifiedBy>
  <cp:revision>63</cp:revision>
  <dcterms:created xsi:type="dcterms:W3CDTF">2015-01-22T11:01:02Z</dcterms:created>
  <dcterms:modified xsi:type="dcterms:W3CDTF">2019-03-09T06:48:49Z</dcterms:modified>
</cp:coreProperties>
</file>