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6" r:id="rId3"/>
    <p:sldId id="287" r:id="rId4"/>
    <p:sldId id="288" r:id="rId5"/>
    <p:sldId id="289" r:id="rId6"/>
    <p:sldId id="290" r:id="rId7"/>
    <p:sldId id="291" r:id="rId8"/>
    <p:sldId id="292" r:id="rId9"/>
    <p:sldId id="294" r:id="rId10"/>
    <p:sldId id="293" r:id="rId11"/>
    <p:sldId id="295" r:id="rId12"/>
    <p:sldId id="296" r:id="rId13"/>
    <p:sldId id="297" r:id="rId14"/>
    <p:sldId id="298" r:id="rId15"/>
    <p:sldId id="299" r:id="rId16"/>
    <p:sldId id="300" r:id="rId17"/>
    <p:sldId id="301" r:id="rId18"/>
    <p:sldId id="302" r:id="rId19"/>
    <p:sldId id="303" r:id="rId20"/>
    <p:sldId id="274" r:id="rId21"/>
    <p:sldId id="304" r:id="rId22"/>
    <p:sldId id="305" r:id="rId23"/>
    <p:sldId id="306" r:id="rId24"/>
    <p:sldId id="276" r:id="rId25"/>
    <p:sldId id="277" r:id="rId26"/>
    <p:sldId id="261" r:id="rId27"/>
    <p:sldId id="307"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E9F"/>
    <a:srgbClr val="80ABB8"/>
    <a:srgbClr val="1BA0C9"/>
    <a:srgbClr val="0D5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102"/>
      </p:cViewPr>
      <p:guideLst>
        <p:guide orient="horz" pos="2160"/>
        <p:guide pos="3840"/>
      </p:guideLst>
    </p:cSldViewPr>
  </p:slideViewPr>
  <p:notesTextViewPr>
    <p:cViewPr>
      <p:scale>
        <a:sx n="1" d="1"/>
        <a:sy n="1" d="1"/>
      </p:scale>
      <p:origin x="0" y="0"/>
    </p:cViewPr>
  </p:notesTextViewPr>
  <p:sorterViewPr>
    <p:cViewPr>
      <p:scale>
        <a:sx n="66" d="100"/>
        <a:sy n="66" d="100"/>
      </p:scale>
      <p:origin x="0" y="-29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Sheet1!$B$4</c:f>
              <c:strCache>
                <c:ptCount val="1"/>
                <c:pt idx="0">
                  <c:v>ppt</c:v>
                </c:pt>
              </c:strCache>
            </c:strRef>
          </c:tx>
          <c:spPr>
            <a:ln w="28575" cap="sq">
              <a:solidFill>
                <a:schemeClr val="tx1">
                  <a:lumMod val="75000"/>
                  <a:lumOff val="25000"/>
                </a:schemeClr>
              </a:solidFill>
              <a:round/>
            </a:ln>
            <a:effectLst/>
          </c:spPr>
          <c:marker>
            <c:symbol val="circle"/>
            <c:size val="5"/>
            <c:spPr>
              <a:solidFill>
                <a:srgbClr val="540000"/>
              </a:solidFill>
              <a:ln w="50800">
                <a:solidFill>
                  <a:schemeClr val="tx1">
                    <a:lumMod val="75000"/>
                    <a:lumOff val="25000"/>
                  </a:schemeClr>
                </a:solidFill>
              </a:ln>
              <a:effectLst/>
            </c:spPr>
          </c:marker>
          <c:cat>
            <c:strRef>
              <c:f>Sheet1!$A$5:$A$10</c:f>
              <c:strCache>
                <c:ptCount val="6"/>
                <c:pt idx="0">
                  <c:v>A</c:v>
                </c:pt>
                <c:pt idx="1">
                  <c:v>B</c:v>
                </c:pt>
                <c:pt idx="2">
                  <c:v>C</c:v>
                </c:pt>
                <c:pt idx="3">
                  <c:v>D</c:v>
                </c:pt>
                <c:pt idx="4">
                  <c:v>E</c:v>
                </c:pt>
                <c:pt idx="5">
                  <c:v>F</c:v>
                </c:pt>
              </c:strCache>
            </c:strRef>
          </c:cat>
          <c:val>
            <c:numRef>
              <c:f>Sheet1!$B$5:$B$10</c:f>
              <c:numCache>
                <c:formatCode>General</c:formatCode>
                <c:ptCount val="6"/>
                <c:pt idx="0">
                  <c:v>3</c:v>
                </c:pt>
                <c:pt idx="1">
                  <c:v>2.5</c:v>
                </c:pt>
                <c:pt idx="2">
                  <c:v>3.5</c:v>
                </c:pt>
                <c:pt idx="3">
                  <c:v>4.5</c:v>
                </c:pt>
                <c:pt idx="4">
                  <c:v>3</c:v>
                </c:pt>
                <c:pt idx="5">
                  <c:v>4</c:v>
                </c:pt>
              </c:numCache>
            </c:numRef>
          </c:val>
          <c:smooth val="0"/>
        </c:ser>
        <c:ser>
          <c:idx val="1"/>
          <c:order val="1"/>
          <c:tx>
            <c:strRef>
              <c:f>Sheet1!$C$4</c:f>
              <c:strCache>
                <c:ptCount val="1"/>
                <c:pt idx="0">
                  <c:v>列1</c:v>
                </c:pt>
              </c:strCache>
            </c:strRef>
          </c:tx>
          <c:spPr>
            <a:ln w="28575" cap="rnd">
              <a:solidFill>
                <a:srgbClr val="157E9F"/>
              </a:solidFill>
              <a:round/>
            </a:ln>
            <a:effectLst/>
          </c:spPr>
          <c:marker>
            <c:symbol val="circle"/>
            <c:size val="5"/>
            <c:spPr>
              <a:solidFill>
                <a:srgbClr val="AD1C21"/>
              </a:solidFill>
              <a:ln w="50800">
                <a:solidFill>
                  <a:srgbClr val="157E9F"/>
                </a:solidFill>
              </a:ln>
              <a:effectLst/>
            </c:spPr>
          </c:marker>
          <c:cat>
            <c:strRef>
              <c:f>Sheet1!$A$5:$A$10</c:f>
              <c:strCache>
                <c:ptCount val="6"/>
                <c:pt idx="0">
                  <c:v>A</c:v>
                </c:pt>
                <c:pt idx="1">
                  <c:v>B</c:v>
                </c:pt>
                <c:pt idx="2">
                  <c:v>C</c:v>
                </c:pt>
                <c:pt idx="3">
                  <c:v>D</c:v>
                </c:pt>
                <c:pt idx="4">
                  <c:v>E</c:v>
                </c:pt>
                <c:pt idx="5">
                  <c:v>F</c:v>
                </c:pt>
              </c:strCache>
            </c:strRef>
          </c:cat>
          <c:val>
            <c:numRef>
              <c:f>Sheet1!$C$5:$C$10</c:f>
              <c:numCache>
                <c:formatCode>General</c:formatCode>
                <c:ptCount val="6"/>
                <c:pt idx="0">
                  <c:v>1</c:v>
                </c:pt>
                <c:pt idx="1">
                  <c:v>3</c:v>
                </c:pt>
                <c:pt idx="2">
                  <c:v>2</c:v>
                </c:pt>
                <c:pt idx="3">
                  <c:v>1</c:v>
                </c:pt>
                <c:pt idx="4">
                  <c:v>4</c:v>
                </c:pt>
                <c:pt idx="5">
                  <c:v>2</c:v>
                </c:pt>
              </c:numCache>
            </c:numRef>
          </c:val>
          <c:smooth val="0"/>
        </c:ser>
        <c:dLbls>
          <c:showLegendKey val="0"/>
          <c:showVal val="0"/>
          <c:showCatName val="0"/>
          <c:showSerName val="0"/>
          <c:showPercent val="0"/>
          <c:showBubbleSize val="0"/>
        </c:dLbls>
        <c:marker val="1"/>
        <c:smooth val="0"/>
        <c:axId val="-1271772928"/>
        <c:axId val="-1271772384"/>
      </c:lineChart>
      <c:catAx>
        <c:axId val="-12717729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rgbClr val="646568"/>
                </a:solidFill>
                <a:latin typeface="+mn-lt"/>
                <a:ea typeface="+mn-ea"/>
                <a:cs typeface="+mn-cs"/>
              </a:defRPr>
            </a:pPr>
            <a:endParaRPr lang="zh-CN"/>
          </a:p>
        </c:txPr>
        <c:crossAx val="-1271772384"/>
        <c:crosses val="autoZero"/>
        <c:auto val="1"/>
        <c:lblAlgn val="ctr"/>
        <c:lblOffset val="100"/>
        <c:tickMarkSkip val="1"/>
        <c:noMultiLvlLbl val="0"/>
      </c:catAx>
      <c:valAx>
        <c:axId val="-1271772384"/>
        <c:scaling>
          <c:orientation val="minMax"/>
        </c:scaling>
        <c:delete val="1"/>
        <c:axPos val="l"/>
        <c:majorGridlines>
          <c:spPr>
            <a:ln w="9525" cap="flat" cmpd="sng" algn="ctr">
              <a:solidFill>
                <a:srgbClr val="F6F6F6"/>
              </a:solidFill>
              <a:round/>
            </a:ln>
            <a:effectLst/>
          </c:spPr>
        </c:majorGridlines>
        <c:numFmt formatCode="General" sourceLinked="1"/>
        <c:majorTickMark val="none"/>
        <c:minorTickMark val="none"/>
        <c:tickLblPos val="nextTo"/>
        <c:crossAx val="-127177292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46AAF-12A8-4624-8EDF-DCD94EB31EC8}" type="datetimeFigureOut">
              <a:rPr lang="zh-CN" altLang="en-US" smtClean="0"/>
              <a:t>2019/3/12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101410-6C15-4D5A-8C58-45F0BF97249F}" type="slidenum">
              <a:rPr lang="zh-CN" altLang="en-US" smtClean="0"/>
              <a:t>‹#›</a:t>
            </a:fld>
            <a:endParaRPr lang="zh-CN" altLang="en-US"/>
          </a:p>
        </p:txBody>
      </p:sp>
    </p:spTree>
    <p:extLst>
      <p:ext uri="{BB962C8B-B14F-4D97-AF65-F5344CB8AC3E}">
        <p14:creationId xmlns:p14="http://schemas.microsoft.com/office/powerpoint/2010/main" val="3585133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a:t>
            </a:fld>
            <a:endParaRPr lang="zh-CN" altLang="en-US"/>
          </a:p>
        </p:txBody>
      </p:sp>
    </p:spTree>
    <p:extLst>
      <p:ext uri="{BB962C8B-B14F-4D97-AF65-F5344CB8AC3E}">
        <p14:creationId xmlns:p14="http://schemas.microsoft.com/office/powerpoint/2010/main" val="1356467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a:t>
            </a:fld>
            <a:endParaRPr lang="zh-CN" altLang="en-US"/>
          </a:p>
        </p:txBody>
      </p:sp>
    </p:spTree>
    <p:extLst>
      <p:ext uri="{BB962C8B-B14F-4D97-AF65-F5344CB8AC3E}">
        <p14:creationId xmlns:p14="http://schemas.microsoft.com/office/powerpoint/2010/main" val="3132937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3</a:t>
            </a:fld>
            <a:endParaRPr lang="zh-CN" altLang="en-US"/>
          </a:p>
        </p:txBody>
      </p:sp>
    </p:spTree>
    <p:extLst>
      <p:ext uri="{BB962C8B-B14F-4D97-AF65-F5344CB8AC3E}">
        <p14:creationId xmlns:p14="http://schemas.microsoft.com/office/powerpoint/2010/main" val="3708060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4</a:t>
            </a:fld>
            <a:endParaRPr lang="zh-CN" altLang="en-US"/>
          </a:p>
        </p:txBody>
      </p:sp>
    </p:spTree>
    <p:extLst>
      <p:ext uri="{BB962C8B-B14F-4D97-AF65-F5344CB8AC3E}">
        <p14:creationId xmlns:p14="http://schemas.microsoft.com/office/powerpoint/2010/main" val="846168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5</a:t>
            </a:fld>
            <a:endParaRPr lang="zh-CN" altLang="en-US"/>
          </a:p>
        </p:txBody>
      </p:sp>
    </p:spTree>
    <p:extLst>
      <p:ext uri="{BB962C8B-B14F-4D97-AF65-F5344CB8AC3E}">
        <p14:creationId xmlns:p14="http://schemas.microsoft.com/office/powerpoint/2010/main" val="1222761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6</a:t>
            </a:fld>
            <a:endParaRPr lang="zh-CN" altLang="en-US"/>
          </a:p>
        </p:txBody>
      </p:sp>
    </p:spTree>
    <p:extLst>
      <p:ext uri="{BB962C8B-B14F-4D97-AF65-F5344CB8AC3E}">
        <p14:creationId xmlns:p14="http://schemas.microsoft.com/office/powerpoint/2010/main" val="3742336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7</a:t>
            </a:fld>
            <a:endParaRPr lang="zh-CN" altLang="en-US"/>
          </a:p>
        </p:txBody>
      </p:sp>
    </p:spTree>
    <p:extLst>
      <p:ext uri="{BB962C8B-B14F-4D97-AF65-F5344CB8AC3E}">
        <p14:creationId xmlns:p14="http://schemas.microsoft.com/office/powerpoint/2010/main" val="2703118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8</a:t>
            </a:fld>
            <a:endParaRPr lang="zh-CN" altLang="en-US"/>
          </a:p>
        </p:txBody>
      </p:sp>
    </p:spTree>
    <p:extLst>
      <p:ext uri="{BB962C8B-B14F-4D97-AF65-F5344CB8AC3E}">
        <p14:creationId xmlns:p14="http://schemas.microsoft.com/office/powerpoint/2010/main" val="1369622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9</a:t>
            </a:fld>
            <a:endParaRPr lang="zh-CN" altLang="en-US"/>
          </a:p>
        </p:txBody>
      </p:sp>
    </p:spTree>
    <p:extLst>
      <p:ext uri="{BB962C8B-B14F-4D97-AF65-F5344CB8AC3E}">
        <p14:creationId xmlns:p14="http://schemas.microsoft.com/office/powerpoint/2010/main" val="313361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10</a:t>
            </a:fld>
            <a:endParaRPr lang="zh-CN" altLang="en-US"/>
          </a:p>
        </p:txBody>
      </p:sp>
    </p:spTree>
    <p:extLst>
      <p:ext uri="{BB962C8B-B14F-4D97-AF65-F5344CB8AC3E}">
        <p14:creationId xmlns:p14="http://schemas.microsoft.com/office/powerpoint/2010/main" val="4268623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11</a:t>
            </a:fld>
            <a:endParaRPr lang="zh-CN" altLang="en-US"/>
          </a:p>
        </p:txBody>
      </p:sp>
    </p:spTree>
    <p:extLst>
      <p:ext uri="{BB962C8B-B14F-4D97-AF65-F5344CB8AC3E}">
        <p14:creationId xmlns:p14="http://schemas.microsoft.com/office/powerpoint/2010/main" val="3588819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12</a:t>
            </a:fld>
            <a:endParaRPr lang="zh-CN" altLang="en-US"/>
          </a:p>
        </p:txBody>
      </p:sp>
    </p:spTree>
    <p:extLst>
      <p:ext uri="{BB962C8B-B14F-4D97-AF65-F5344CB8AC3E}">
        <p14:creationId xmlns:p14="http://schemas.microsoft.com/office/powerpoint/2010/main" val="1040872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13</a:t>
            </a:fld>
            <a:endParaRPr lang="zh-CN" altLang="en-US"/>
          </a:p>
        </p:txBody>
      </p:sp>
    </p:spTree>
    <p:extLst>
      <p:ext uri="{BB962C8B-B14F-4D97-AF65-F5344CB8AC3E}">
        <p14:creationId xmlns:p14="http://schemas.microsoft.com/office/powerpoint/2010/main" val="58510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14</a:t>
            </a:fld>
            <a:endParaRPr lang="zh-CN" altLang="en-US"/>
          </a:p>
        </p:txBody>
      </p:sp>
    </p:spTree>
    <p:extLst>
      <p:ext uri="{BB962C8B-B14F-4D97-AF65-F5344CB8AC3E}">
        <p14:creationId xmlns:p14="http://schemas.microsoft.com/office/powerpoint/2010/main" val="9639639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15</a:t>
            </a:fld>
            <a:endParaRPr lang="zh-CN" altLang="en-US"/>
          </a:p>
        </p:txBody>
      </p:sp>
    </p:spTree>
    <p:extLst>
      <p:ext uri="{BB962C8B-B14F-4D97-AF65-F5344CB8AC3E}">
        <p14:creationId xmlns:p14="http://schemas.microsoft.com/office/powerpoint/2010/main" val="28245919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16</a:t>
            </a:fld>
            <a:endParaRPr lang="zh-CN" altLang="en-US"/>
          </a:p>
        </p:txBody>
      </p:sp>
    </p:spTree>
    <p:extLst>
      <p:ext uri="{BB962C8B-B14F-4D97-AF65-F5344CB8AC3E}">
        <p14:creationId xmlns:p14="http://schemas.microsoft.com/office/powerpoint/2010/main" val="14329535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17</a:t>
            </a:fld>
            <a:endParaRPr lang="zh-CN" altLang="en-US"/>
          </a:p>
        </p:txBody>
      </p:sp>
    </p:spTree>
    <p:extLst>
      <p:ext uri="{BB962C8B-B14F-4D97-AF65-F5344CB8AC3E}">
        <p14:creationId xmlns:p14="http://schemas.microsoft.com/office/powerpoint/2010/main" val="32880263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18</a:t>
            </a:fld>
            <a:endParaRPr lang="zh-CN" altLang="en-US"/>
          </a:p>
        </p:txBody>
      </p:sp>
    </p:spTree>
    <p:extLst>
      <p:ext uri="{BB962C8B-B14F-4D97-AF65-F5344CB8AC3E}">
        <p14:creationId xmlns:p14="http://schemas.microsoft.com/office/powerpoint/2010/main" val="8025589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19</a:t>
            </a:fld>
            <a:endParaRPr lang="zh-CN" altLang="en-US"/>
          </a:p>
        </p:txBody>
      </p:sp>
    </p:spTree>
    <p:extLst>
      <p:ext uri="{BB962C8B-B14F-4D97-AF65-F5344CB8AC3E}">
        <p14:creationId xmlns:p14="http://schemas.microsoft.com/office/powerpoint/2010/main" val="3187668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20</a:t>
            </a:fld>
            <a:endParaRPr lang="zh-CN" altLang="en-US"/>
          </a:p>
        </p:txBody>
      </p:sp>
    </p:spTree>
    <p:extLst>
      <p:ext uri="{BB962C8B-B14F-4D97-AF65-F5344CB8AC3E}">
        <p14:creationId xmlns:p14="http://schemas.microsoft.com/office/powerpoint/2010/main" val="1931101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21</a:t>
            </a:fld>
            <a:endParaRPr lang="zh-CN" altLang="en-US"/>
          </a:p>
        </p:txBody>
      </p:sp>
    </p:spTree>
    <p:extLst>
      <p:ext uri="{BB962C8B-B14F-4D97-AF65-F5344CB8AC3E}">
        <p14:creationId xmlns:p14="http://schemas.microsoft.com/office/powerpoint/2010/main" val="9150994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22</a:t>
            </a:fld>
            <a:endParaRPr lang="zh-CN" altLang="en-US"/>
          </a:p>
        </p:txBody>
      </p:sp>
    </p:spTree>
    <p:extLst>
      <p:ext uri="{BB962C8B-B14F-4D97-AF65-F5344CB8AC3E}">
        <p14:creationId xmlns:p14="http://schemas.microsoft.com/office/powerpoint/2010/main" val="2955742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23</a:t>
            </a:fld>
            <a:endParaRPr lang="zh-CN" altLang="en-US"/>
          </a:p>
        </p:txBody>
      </p:sp>
    </p:spTree>
    <p:extLst>
      <p:ext uri="{BB962C8B-B14F-4D97-AF65-F5344CB8AC3E}">
        <p14:creationId xmlns:p14="http://schemas.microsoft.com/office/powerpoint/2010/main" val="16461375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24</a:t>
            </a:fld>
            <a:endParaRPr lang="zh-CN" altLang="en-US"/>
          </a:p>
        </p:txBody>
      </p:sp>
    </p:spTree>
    <p:extLst>
      <p:ext uri="{BB962C8B-B14F-4D97-AF65-F5344CB8AC3E}">
        <p14:creationId xmlns:p14="http://schemas.microsoft.com/office/powerpoint/2010/main" val="32530297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25</a:t>
            </a:fld>
            <a:endParaRPr lang="zh-CN" altLang="en-US"/>
          </a:p>
        </p:txBody>
      </p:sp>
    </p:spTree>
    <p:extLst>
      <p:ext uri="{BB962C8B-B14F-4D97-AF65-F5344CB8AC3E}">
        <p14:creationId xmlns:p14="http://schemas.microsoft.com/office/powerpoint/2010/main" val="38856530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26</a:t>
            </a:fld>
            <a:endParaRPr lang="zh-CN" altLang="en-US"/>
          </a:p>
        </p:txBody>
      </p:sp>
    </p:spTree>
    <p:extLst>
      <p:ext uri="{BB962C8B-B14F-4D97-AF65-F5344CB8AC3E}">
        <p14:creationId xmlns:p14="http://schemas.microsoft.com/office/powerpoint/2010/main" val="13996887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27</a:t>
            </a:fld>
            <a:endParaRPr lang="zh-CN" altLang="en-US"/>
          </a:p>
        </p:txBody>
      </p:sp>
    </p:spTree>
    <p:extLst>
      <p:ext uri="{BB962C8B-B14F-4D97-AF65-F5344CB8AC3E}">
        <p14:creationId xmlns:p14="http://schemas.microsoft.com/office/powerpoint/2010/main" val="2577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4CA56-C766-4643-9C49-0B5937DF92E1}" type="datetimeFigureOut">
              <a:rPr lang="zh-CN" altLang="en-US" smtClean="0"/>
              <a:t>2019/3/12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1A4B-E62A-4F8E-837E-E9B10A41F2C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12" name="直接连接符 11"/>
          <p:cNvCxnSpPr/>
          <p:nvPr/>
        </p:nvCxnSpPr>
        <p:spPr>
          <a:xfrm>
            <a:off x="3526403" y="3662934"/>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526403" y="4516020"/>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3746651" y="3721590"/>
            <a:ext cx="5416868" cy="769441"/>
          </a:xfrm>
          <a:prstGeom prst="rect">
            <a:avLst/>
          </a:prstGeom>
        </p:spPr>
        <p:txBody>
          <a:bodyPr wrap="none">
            <a:spAutoFit/>
          </a:bodyPr>
          <a:lstStyle/>
          <a:p>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医学论文讲解</a:t>
            </a:r>
            <a:r>
              <a:rPr kumimoji="1" lang="en-US" altLang="zh-CN" sz="4400" b="1" dirty="0" err="1">
                <a:solidFill>
                  <a:srgbClr val="157E9F"/>
                </a:solidFill>
                <a:latin typeface="方正清刻本悦宋简体" panose="02000000000000000000" pitchFamily="2" charset="-122"/>
                <a:ea typeface="方正清刻本悦宋简体" panose="02000000000000000000" pitchFamily="2" charset="-122"/>
              </a:rPr>
              <a:t>ppt</a:t>
            </a:r>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模板</a:t>
            </a:r>
          </a:p>
        </p:txBody>
      </p:sp>
      <p:grpSp>
        <p:nvGrpSpPr>
          <p:cNvPr id="5" name="Group 4"/>
          <p:cNvGrpSpPr>
            <a:grpSpLocks noChangeAspect="1"/>
          </p:cNvGrpSpPr>
          <p:nvPr/>
        </p:nvGrpSpPr>
        <p:grpSpPr bwMode="auto">
          <a:xfrm>
            <a:off x="5041974" y="117578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896463" y="1223644"/>
              <a:ext cx="164527"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sp>
        <p:nvSpPr>
          <p:cNvPr id="206" name="矩形 205"/>
          <p:cNvSpPr/>
          <p:nvPr/>
        </p:nvSpPr>
        <p:spPr>
          <a:xfrm>
            <a:off x="3133937" y="4636230"/>
            <a:ext cx="6086200" cy="707886"/>
          </a:xfrm>
          <a:prstGeom prst="rect">
            <a:avLst/>
          </a:prstGeom>
        </p:spPr>
        <p:txBody>
          <a:bodyPr wrap="square">
            <a:spAutoFit/>
          </a:bodyPr>
          <a:lstStyle/>
          <a:p>
            <a:pPr algn="ctr"/>
            <a:r>
              <a:rPr lang="en-US" altLang="zh-CN" sz="2000" dirty="0" smtClean="0">
                <a:solidFill>
                  <a:srgbClr val="157E9F"/>
                </a:solidFill>
              </a:rPr>
              <a:t>Research </a:t>
            </a:r>
            <a:r>
              <a:rPr lang="en-US" altLang="zh-CN" sz="2000" dirty="0">
                <a:solidFill>
                  <a:srgbClr val="157E9F"/>
                </a:solidFill>
              </a:rPr>
              <a:t>on The Strategies of Improving The </a:t>
            </a:r>
            <a:r>
              <a:rPr lang="en-US" altLang="zh-CN" sz="2000" dirty="0" smtClean="0">
                <a:solidFill>
                  <a:srgbClr val="157E9F"/>
                </a:solidFill>
              </a:rPr>
              <a:t>Learning </a:t>
            </a:r>
            <a:r>
              <a:rPr lang="en-US" altLang="zh-CN" sz="2000" dirty="0">
                <a:solidFill>
                  <a:srgbClr val="157E9F"/>
                </a:solidFill>
              </a:rPr>
              <a:t>Ability of China’s Enterprises</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69" name="文本框 68"/>
          <p:cNvSpPr txBox="1"/>
          <p:nvPr/>
        </p:nvSpPr>
        <p:spPr>
          <a:xfrm>
            <a:off x="5534311" y="1425422"/>
            <a:ext cx="2394858" cy="523220"/>
          </a:xfrm>
          <a:prstGeom prst="rect">
            <a:avLst/>
          </a:prstGeom>
          <a:noFill/>
        </p:spPr>
        <p:txBody>
          <a:bodyPr wrap="square" rtlCol="0">
            <a:spAutoFit/>
          </a:bodyPr>
          <a:lstStyle/>
          <a:p>
            <a:r>
              <a:rPr lang="zh-CN" altLang="en-US" sz="2800" b="1" dirty="0">
                <a:solidFill>
                  <a:srgbClr val="157E9F"/>
                </a:solidFill>
                <a:latin typeface="方正清刻本悦宋简体" panose="02000000000000000000" pitchFamily="2" charset="-122"/>
                <a:ea typeface="方正清刻本悦宋简体" panose="02000000000000000000" pitchFamily="2" charset="-122"/>
              </a:rPr>
              <a:t>研究背景</a:t>
            </a:r>
          </a:p>
        </p:txBody>
      </p:sp>
      <p:sp>
        <p:nvSpPr>
          <p:cNvPr id="70" name="文本框 69"/>
          <p:cNvSpPr txBox="1"/>
          <p:nvPr/>
        </p:nvSpPr>
        <p:spPr>
          <a:xfrm>
            <a:off x="8814540" y="1396429"/>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研究目的</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70"/>
          <p:cNvSpPr txBox="1"/>
          <p:nvPr/>
        </p:nvSpPr>
        <p:spPr>
          <a:xfrm>
            <a:off x="5493383"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研究过程</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71"/>
          <p:cNvSpPr txBox="1"/>
          <p:nvPr/>
        </p:nvSpPr>
        <p:spPr>
          <a:xfrm>
            <a:off x="8773612"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研究结果</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3" name="文本框 72"/>
          <p:cNvSpPr txBox="1"/>
          <p:nvPr/>
        </p:nvSpPr>
        <p:spPr>
          <a:xfrm>
            <a:off x="8766971"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 name="矩形 1"/>
          <p:cNvSpPr/>
          <p:nvPr/>
        </p:nvSpPr>
        <p:spPr>
          <a:xfrm>
            <a:off x="0" y="0"/>
            <a:ext cx="3033486" cy="685800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4"/>
          <p:cNvGrpSpPr>
            <a:grpSpLocks noChangeAspect="1"/>
          </p:cNvGrpSpPr>
          <p:nvPr/>
        </p:nvGrpSpPr>
        <p:grpSpPr bwMode="auto">
          <a:xfrm>
            <a:off x="707355" y="842323"/>
            <a:ext cx="1571388" cy="1562110"/>
            <a:chOff x="2946" y="838"/>
            <a:chExt cx="1355" cy="1347"/>
          </a:xfrm>
          <a:solidFill>
            <a:schemeClr val="bg1"/>
          </a:solidFill>
        </p:grpSpPr>
        <p:sp>
          <p:nvSpPr>
            <p:cNvPr id="75"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7" name="矩形 126"/>
          <p:cNvSpPr/>
          <p:nvPr/>
        </p:nvSpPr>
        <p:spPr>
          <a:xfrm>
            <a:off x="651667" y="3268397"/>
            <a:ext cx="1576072" cy="923330"/>
          </a:xfrm>
          <a:prstGeom prst="rect">
            <a:avLst/>
          </a:prstGeom>
        </p:spPr>
        <p:txBody>
          <a:bodyPr wrap="none">
            <a:spAutoFit/>
          </a:bodyPr>
          <a:lstStyle/>
          <a:p>
            <a:r>
              <a:rPr kumimoji="1" lang="zh-CN" altLang="en-US" sz="5400" b="1" dirty="0" smtClean="0">
                <a:solidFill>
                  <a:schemeClr val="bg1"/>
                </a:solidFill>
                <a:latin typeface="方正清刻本悦宋简体" panose="02000000000000000000" pitchFamily="2" charset="-122"/>
                <a:ea typeface="方正清刻本悦宋简体" panose="02000000000000000000" pitchFamily="2" charset="-122"/>
              </a:rPr>
              <a:t>目录</a:t>
            </a:r>
            <a:endParaRPr kumimoji="1" lang="zh-CN" altLang="en-US" sz="54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28" name="文本框 127"/>
          <p:cNvSpPr txBox="1"/>
          <p:nvPr/>
        </p:nvSpPr>
        <p:spPr>
          <a:xfrm>
            <a:off x="5486742"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分析讨论</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4643884" y="153187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01</a:t>
            </a:r>
          </a:p>
        </p:txBody>
      </p:sp>
      <p:sp>
        <p:nvSpPr>
          <p:cNvPr id="130" name="矩形 129"/>
          <p:cNvSpPr/>
          <p:nvPr/>
        </p:nvSpPr>
        <p:spPr>
          <a:xfrm>
            <a:off x="4643884" y="147182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文本框 130"/>
          <p:cNvSpPr txBox="1"/>
          <p:nvPr/>
        </p:nvSpPr>
        <p:spPr>
          <a:xfrm>
            <a:off x="7925040" y="150219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02</a:t>
            </a:r>
          </a:p>
        </p:txBody>
      </p:sp>
      <p:sp>
        <p:nvSpPr>
          <p:cNvPr id="132" name="矩形 131"/>
          <p:cNvSpPr/>
          <p:nvPr/>
        </p:nvSpPr>
        <p:spPr>
          <a:xfrm>
            <a:off x="7925040" y="144214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文本框 132"/>
          <p:cNvSpPr txBox="1"/>
          <p:nvPr/>
        </p:nvSpPr>
        <p:spPr>
          <a:xfrm>
            <a:off x="4624454"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03</a:t>
            </a:r>
          </a:p>
        </p:txBody>
      </p:sp>
      <p:sp>
        <p:nvSpPr>
          <p:cNvPr id="134" name="矩形 133"/>
          <p:cNvSpPr/>
          <p:nvPr/>
        </p:nvSpPr>
        <p:spPr>
          <a:xfrm>
            <a:off x="4624454"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文本框 134"/>
          <p:cNvSpPr txBox="1"/>
          <p:nvPr/>
        </p:nvSpPr>
        <p:spPr>
          <a:xfrm>
            <a:off x="7916926"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04</a:t>
            </a:r>
          </a:p>
        </p:txBody>
      </p:sp>
      <p:sp>
        <p:nvSpPr>
          <p:cNvPr id="136" name="矩形 135"/>
          <p:cNvSpPr/>
          <p:nvPr/>
        </p:nvSpPr>
        <p:spPr>
          <a:xfrm>
            <a:off x="7916926"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文本框 136"/>
          <p:cNvSpPr txBox="1"/>
          <p:nvPr/>
        </p:nvSpPr>
        <p:spPr>
          <a:xfrm>
            <a:off x="4624454"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05</a:t>
            </a:r>
          </a:p>
        </p:txBody>
      </p:sp>
      <p:sp>
        <p:nvSpPr>
          <p:cNvPr id="138" name="矩形 137"/>
          <p:cNvSpPr/>
          <p:nvPr/>
        </p:nvSpPr>
        <p:spPr>
          <a:xfrm>
            <a:off x="4624454"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文本框 138"/>
          <p:cNvSpPr txBox="1"/>
          <p:nvPr/>
        </p:nvSpPr>
        <p:spPr>
          <a:xfrm>
            <a:off x="7916926"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06</a:t>
            </a:r>
          </a:p>
        </p:txBody>
      </p:sp>
      <p:sp>
        <p:nvSpPr>
          <p:cNvPr id="140" name="矩形 139"/>
          <p:cNvSpPr/>
          <p:nvPr/>
        </p:nvSpPr>
        <p:spPr>
          <a:xfrm>
            <a:off x="7916926"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文本框 140"/>
          <p:cNvSpPr txBox="1"/>
          <p:nvPr/>
        </p:nvSpPr>
        <p:spPr>
          <a:xfrm>
            <a:off x="5562996" y="195396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Background</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2" name="文本框 141"/>
          <p:cNvSpPr txBox="1"/>
          <p:nvPr/>
        </p:nvSpPr>
        <p:spPr>
          <a:xfrm>
            <a:off x="8814540" y="1977437"/>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rPr>
              <a:t>Research </a:t>
            </a:r>
            <a:r>
              <a:rPr lang="en-US" altLang="zh-CN" sz="1600" dirty="0" smtClean="0">
                <a:solidFill>
                  <a:schemeClr val="tx1">
                    <a:lumMod val="75000"/>
                    <a:lumOff val="25000"/>
                  </a:schemeClr>
                </a:solidFill>
                <a:latin typeface="微软雅黑" pitchFamily="34" charset="-122"/>
                <a:ea typeface="微软雅黑" pitchFamily="34" charset="-122"/>
              </a:rPr>
              <a:t>Purpose</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3" name="文本框 142"/>
          <p:cNvSpPr txBox="1"/>
          <p:nvPr/>
        </p:nvSpPr>
        <p:spPr>
          <a:xfrm>
            <a:off x="5528709" y="3641987"/>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Research Process</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4" name="文本框 143"/>
          <p:cNvSpPr txBox="1"/>
          <p:nvPr/>
        </p:nvSpPr>
        <p:spPr>
          <a:xfrm>
            <a:off x="8814540" y="363364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Result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5" name="文本框 144"/>
          <p:cNvSpPr txBox="1"/>
          <p:nvPr/>
        </p:nvSpPr>
        <p:spPr>
          <a:xfrm>
            <a:off x="5522068" y="5349679"/>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Analysis &amp; Discussion</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6" name="文本框 145"/>
          <p:cNvSpPr txBox="1"/>
          <p:nvPr/>
        </p:nvSpPr>
        <p:spPr>
          <a:xfrm>
            <a:off x="8814540" y="5343095"/>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Future Prospect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a:solidFill>
                  <a:schemeClr val="bg1"/>
                </a:solidFill>
                <a:latin typeface="方正清刻本悦宋简体" panose="02000000000000000000" pitchFamily="2" charset="-122"/>
                <a:ea typeface="方正清刻本悦宋简体" panose="02000000000000000000" pitchFamily="2" charset="-122"/>
              </a:rPr>
              <a:t>研究背景</a:t>
            </a: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选题背景概述</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选题意义概述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国内外研究现状</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3" name="矩形 1772"/>
          <p:cNvSpPr/>
          <p:nvPr/>
        </p:nvSpPr>
        <p:spPr>
          <a:xfrm>
            <a:off x="1964575" y="1761203"/>
            <a:ext cx="8174327" cy="2047168"/>
          </a:xfrm>
          <a:prstGeom prst="rect">
            <a:avLst/>
          </a:prstGeom>
          <a:blipFill rotWithShape="1">
            <a:blip r:embed="rId3"/>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74" name="矩形 1773"/>
          <p:cNvSpPr/>
          <p:nvPr/>
        </p:nvSpPr>
        <p:spPr>
          <a:xfrm>
            <a:off x="1964575"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5" name="矩形 1774"/>
          <p:cNvSpPr/>
          <p:nvPr/>
        </p:nvSpPr>
        <p:spPr>
          <a:xfrm>
            <a:off x="1964575" y="3924661"/>
            <a:ext cx="2634562" cy="2048729"/>
          </a:xfrm>
          <a:prstGeom prst="rect">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6" name="矩形 1775"/>
          <p:cNvSpPr/>
          <p:nvPr/>
        </p:nvSpPr>
        <p:spPr>
          <a:xfrm>
            <a:off x="4734457" y="3924661"/>
            <a:ext cx="2634562" cy="2048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7" name="矩形 1776"/>
          <p:cNvSpPr/>
          <p:nvPr/>
        </p:nvSpPr>
        <p:spPr>
          <a:xfrm>
            <a:off x="7504339" y="3924661"/>
            <a:ext cx="2634562" cy="204872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8" name="文本框 1777"/>
          <p:cNvSpPr txBox="1"/>
          <p:nvPr/>
        </p:nvSpPr>
        <p:spPr>
          <a:xfrm>
            <a:off x="2614037" y="1943551"/>
            <a:ext cx="1653163" cy="707886"/>
          </a:xfrm>
          <a:prstGeom prst="rect">
            <a:avLst/>
          </a:prstGeom>
          <a:noFill/>
        </p:spPr>
        <p:txBody>
          <a:bodyPr wrap="square" rtlCol="0">
            <a:spAutoFit/>
          </a:bodyPr>
          <a:lstStyle/>
          <a:p>
            <a:r>
              <a:rPr lang="en-US" altLang="zh-CN" sz="4000" dirty="0" smtClean="0">
                <a:solidFill>
                  <a:schemeClr val="bg1"/>
                </a:solidFill>
              </a:rPr>
              <a:t>6,000</a:t>
            </a:r>
            <a:endParaRPr lang="zh-CN" altLang="en-US" sz="4000" dirty="0">
              <a:solidFill>
                <a:schemeClr val="bg1"/>
              </a:solidFill>
            </a:endParaRPr>
          </a:p>
        </p:txBody>
      </p:sp>
      <p:cxnSp>
        <p:nvCxnSpPr>
          <p:cNvPr id="1779" name="直接连接符 1778"/>
          <p:cNvCxnSpPr/>
          <p:nvPr/>
        </p:nvCxnSpPr>
        <p:spPr>
          <a:xfrm>
            <a:off x="2775962" y="2575237"/>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0" name="TextBox 18"/>
          <p:cNvSpPr txBox="1"/>
          <p:nvPr/>
        </p:nvSpPr>
        <p:spPr>
          <a:xfrm>
            <a:off x="2195512" y="2689966"/>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1" name="文本框 1780"/>
          <p:cNvSpPr txBox="1"/>
          <p:nvPr/>
        </p:nvSpPr>
        <p:spPr>
          <a:xfrm>
            <a:off x="2614037" y="4029248"/>
            <a:ext cx="1653163" cy="707886"/>
          </a:xfrm>
          <a:prstGeom prst="rect">
            <a:avLst/>
          </a:prstGeom>
          <a:noFill/>
        </p:spPr>
        <p:txBody>
          <a:bodyPr wrap="square" rtlCol="0">
            <a:spAutoFit/>
          </a:bodyPr>
          <a:lstStyle/>
          <a:p>
            <a:r>
              <a:rPr lang="en-US" altLang="zh-CN" sz="4000" dirty="0" smtClean="0">
                <a:solidFill>
                  <a:schemeClr val="bg1"/>
                </a:solidFill>
              </a:rPr>
              <a:t>4,800</a:t>
            </a:r>
            <a:endParaRPr lang="zh-CN" altLang="en-US" sz="4000" dirty="0">
              <a:solidFill>
                <a:schemeClr val="bg1"/>
              </a:solidFill>
            </a:endParaRPr>
          </a:p>
        </p:txBody>
      </p:sp>
      <p:cxnSp>
        <p:nvCxnSpPr>
          <p:cNvPr id="1782" name="直接连接符 1781"/>
          <p:cNvCxnSpPr/>
          <p:nvPr/>
        </p:nvCxnSpPr>
        <p:spPr>
          <a:xfrm>
            <a:off x="277596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3" name="TextBox 18"/>
          <p:cNvSpPr txBox="1"/>
          <p:nvPr/>
        </p:nvSpPr>
        <p:spPr>
          <a:xfrm>
            <a:off x="219551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4" name="文本框 1783"/>
          <p:cNvSpPr txBox="1"/>
          <p:nvPr/>
        </p:nvSpPr>
        <p:spPr>
          <a:xfrm>
            <a:off x="5373287" y="4029248"/>
            <a:ext cx="1653163" cy="707886"/>
          </a:xfrm>
          <a:prstGeom prst="rect">
            <a:avLst/>
          </a:prstGeom>
          <a:noFill/>
        </p:spPr>
        <p:txBody>
          <a:bodyPr wrap="square" rtlCol="0">
            <a:spAutoFit/>
          </a:bodyPr>
          <a:lstStyle/>
          <a:p>
            <a:r>
              <a:rPr lang="en-US" altLang="zh-CN" sz="4000" dirty="0" smtClean="0">
                <a:solidFill>
                  <a:schemeClr val="bg1"/>
                </a:solidFill>
              </a:rPr>
              <a:t>8,200</a:t>
            </a:r>
            <a:endParaRPr lang="zh-CN" altLang="en-US" sz="4000" dirty="0">
              <a:solidFill>
                <a:schemeClr val="bg1"/>
              </a:solidFill>
            </a:endParaRPr>
          </a:p>
        </p:txBody>
      </p:sp>
      <p:cxnSp>
        <p:nvCxnSpPr>
          <p:cNvPr id="1785" name="直接连接符 1784"/>
          <p:cNvCxnSpPr/>
          <p:nvPr/>
        </p:nvCxnSpPr>
        <p:spPr>
          <a:xfrm>
            <a:off x="553521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6" name="TextBox 18"/>
          <p:cNvSpPr txBox="1"/>
          <p:nvPr/>
        </p:nvSpPr>
        <p:spPr>
          <a:xfrm>
            <a:off x="495476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grpSp>
        <p:nvGrpSpPr>
          <p:cNvPr id="1787" name="组合 1786"/>
          <p:cNvGrpSpPr/>
          <p:nvPr/>
        </p:nvGrpSpPr>
        <p:grpSpPr>
          <a:xfrm>
            <a:off x="8297745" y="4260992"/>
            <a:ext cx="1047750" cy="977900"/>
            <a:chOff x="1674813" y="965200"/>
            <a:chExt cx="1047750" cy="977900"/>
          </a:xfrm>
          <a:solidFill>
            <a:srgbClr val="157E9F"/>
          </a:solidFill>
        </p:grpSpPr>
        <p:sp>
          <p:nvSpPr>
            <p:cNvPr id="1788" name="Freeform 16"/>
            <p:cNvSpPr>
              <a:spLocks noEditPoints="1"/>
            </p:cNvSpPr>
            <p:nvPr/>
          </p:nvSpPr>
          <p:spPr bwMode="auto">
            <a:xfrm>
              <a:off x="1674813" y="965200"/>
              <a:ext cx="635000" cy="977900"/>
            </a:xfrm>
            <a:custGeom>
              <a:avLst/>
              <a:gdLst/>
              <a:ahLst/>
              <a:cxnLst>
                <a:cxn ang="0">
                  <a:pos x="266" y="0"/>
                </a:cxn>
                <a:cxn ang="0">
                  <a:pos x="286" y="20"/>
                </a:cxn>
                <a:cxn ang="0">
                  <a:pos x="296" y="62"/>
                </a:cxn>
                <a:cxn ang="0">
                  <a:pos x="294" y="66"/>
                </a:cxn>
                <a:cxn ang="0">
                  <a:pos x="276" y="52"/>
                </a:cxn>
                <a:cxn ang="0">
                  <a:pos x="266" y="54"/>
                </a:cxn>
                <a:cxn ang="0">
                  <a:pos x="26" y="106"/>
                </a:cxn>
                <a:cxn ang="0">
                  <a:pos x="26" y="112"/>
                </a:cxn>
                <a:cxn ang="0">
                  <a:pos x="122" y="546"/>
                </a:cxn>
                <a:cxn ang="0">
                  <a:pos x="152" y="540"/>
                </a:cxn>
                <a:cxn ang="0">
                  <a:pos x="356" y="422"/>
                </a:cxn>
                <a:cxn ang="0">
                  <a:pos x="372" y="414"/>
                </a:cxn>
                <a:cxn ang="0">
                  <a:pos x="400" y="546"/>
                </a:cxn>
                <a:cxn ang="0">
                  <a:pos x="388" y="562"/>
                </a:cxn>
                <a:cxn ang="0">
                  <a:pos x="144" y="616"/>
                </a:cxn>
                <a:cxn ang="0">
                  <a:pos x="126" y="614"/>
                </a:cxn>
                <a:cxn ang="0">
                  <a:pos x="118" y="606"/>
                </a:cxn>
                <a:cxn ang="0">
                  <a:pos x="2" y="84"/>
                </a:cxn>
                <a:cxn ang="0">
                  <a:pos x="2" y="66"/>
                </a:cxn>
                <a:cxn ang="0">
                  <a:pos x="8" y="56"/>
                </a:cxn>
                <a:cxn ang="0">
                  <a:pos x="20" y="52"/>
                </a:cxn>
                <a:cxn ang="0">
                  <a:pos x="186" y="34"/>
                </a:cxn>
                <a:cxn ang="0">
                  <a:pos x="134" y="46"/>
                </a:cxn>
                <a:cxn ang="0">
                  <a:pos x="126" y="56"/>
                </a:cxn>
                <a:cxn ang="0">
                  <a:pos x="130" y="62"/>
                </a:cxn>
                <a:cxn ang="0">
                  <a:pos x="138" y="64"/>
                </a:cxn>
                <a:cxn ang="0">
                  <a:pos x="194" y="52"/>
                </a:cxn>
                <a:cxn ang="0">
                  <a:pos x="198" y="44"/>
                </a:cxn>
                <a:cxn ang="0">
                  <a:pos x="192" y="34"/>
                </a:cxn>
                <a:cxn ang="0">
                  <a:pos x="96" y="54"/>
                </a:cxn>
                <a:cxn ang="0">
                  <a:pos x="90" y="62"/>
                </a:cxn>
                <a:cxn ang="0">
                  <a:pos x="92" y="68"/>
                </a:cxn>
                <a:cxn ang="0">
                  <a:pos x="98" y="72"/>
                </a:cxn>
                <a:cxn ang="0">
                  <a:pos x="108" y="66"/>
                </a:cxn>
                <a:cxn ang="0">
                  <a:pos x="108" y="58"/>
                </a:cxn>
                <a:cxn ang="0">
                  <a:pos x="96" y="54"/>
                </a:cxn>
                <a:cxn ang="0">
                  <a:pos x="250" y="538"/>
                </a:cxn>
                <a:cxn ang="0">
                  <a:pos x="236" y="550"/>
                </a:cxn>
                <a:cxn ang="0">
                  <a:pos x="238" y="562"/>
                </a:cxn>
                <a:cxn ang="0">
                  <a:pos x="254" y="574"/>
                </a:cxn>
                <a:cxn ang="0">
                  <a:pos x="268" y="568"/>
                </a:cxn>
                <a:cxn ang="0">
                  <a:pos x="272" y="554"/>
                </a:cxn>
                <a:cxn ang="0">
                  <a:pos x="258" y="538"/>
                </a:cxn>
              </a:cxnLst>
              <a:rect l="0" t="0" r="r" b="b"/>
              <a:pathLst>
                <a:path w="400" h="616">
                  <a:moveTo>
                    <a:pt x="258" y="2"/>
                  </a:moveTo>
                  <a:lnTo>
                    <a:pt x="258" y="2"/>
                  </a:lnTo>
                  <a:lnTo>
                    <a:pt x="266" y="0"/>
                  </a:lnTo>
                  <a:lnTo>
                    <a:pt x="276" y="4"/>
                  </a:lnTo>
                  <a:lnTo>
                    <a:pt x="282" y="10"/>
                  </a:lnTo>
                  <a:lnTo>
                    <a:pt x="286" y="20"/>
                  </a:lnTo>
                  <a:lnTo>
                    <a:pt x="286" y="20"/>
                  </a:lnTo>
                  <a:lnTo>
                    <a:pt x="296" y="62"/>
                  </a:lnTo>
                  <a:lnTo>
                    <a:pt x="296" y="62"/>
                  </a:lnTo>
                  <a:lnTo>
                    <a:pt x="296" y="64"/>
                  </a:lnTo>
                  <a:lnTo>
                    <a:pt x="294" y="66"/>
                  </a:lnTo>
                  <a:lnTo>
                    <a:pt x="294" y="66"/>
                  </a:lnTo>
                  <a:lnTo>
                    <a:pt x="282" y="80"/>
                  </a:lnTo>
                  <a:lnTo>
                    <a:pt x="282" y="80"/>
                  </a:lnTo>
                  <a:lnTo>
                    <a:pt x="276" y="52"/>
                  </a:lnTo>
                  <a:lnTo>
                    <a:pt x="276" y="52"/>
                  </a:lnTo>
                  <a:lnTo>
                    <a:pt x="266" y="54"/>
                  </a:lnTo>
                  <a:lnTo>
                    <a:pt x="266" y="54"/>
                  </a:lnTo>
                  <a:lnTo>
                    <a:pt x="58" y="98"/>
                  </a:lnTo>
                  <a:lnTo>
                    <a:pt x="58" y="98"/>
                  </a:lnTo>
                  <a:lnTo>
                    <a:pt x="26" y="106"/>
                  </a:lnTo>
                  <a:lnTo>
                    <a:pt x="26" y="106"/>
                  </a:lnTo>
                  <a:lnTo>
                    <a:pt x="26" y="112"/>
                  </a:lnTo>
                  <a:lnTo>
                    <a:pt x="26" y="112"/>
                  </a:lnTo>
                  <a:lnTo>
                    <a:pt x="84" y="378"/>
                  </a:lnTo>
                  <a:lnTo>
                    <a:pt x="84" y="378"/>
                  </a:lnTo>
                  <a:lnTo>
                    <a:pt x="122" y="546"/>
                  </a:lnTo>
                  <a:lnTo>
                    <a:pt x="122" y="546"/>
                  </a:lnTo>
                  <a:lnTo>
                    <a:pt x="152" y="540"/>
                  </a:lnTo>
                  <a:lnTo>
                    <a:pt x="152" y="540"/>
                  </a:lnTo>
                  <a:lnTo>
                    <a:pt x="372" y="494"/>
                  </a:lnTo>
                  <a:lnTo>
                    <a:pt x="372" y="494"/>
                  </a:lnTo>
                  <a:lnTo>
                    <a:pt x="356" y="422"/>
                  </a:lnTo>
                  <a:lnTo>
                    <a:pt x="356" y="422"/>
                  </a:lnTo>
                  <a:lnTo>
                    <a:pt x="372" y="414"/>
                  </a:lnTo>
                  <a:lnTo>
                    <a:pt x="372" y="414"/>
                  </a:lnTo>
                  <a:lnTo>
                    <a:pt x="400" y="536"/>
                  </a:lnTo>
                  <a:lnTo>
                    <a:pt x="400" y="536"/>
                  </a:lnTo>
                  <a:lnTo>
                    <a:pt x="400" y="546"/>
                  </a:lnTo>
                  <a:lnTo>
                    <a:pt x="396" y="556"/>
                  </a:lnTo>
                  <a:lnTo>
                    <a:pt x="396" y="556"/>
                  </a:lnTo>
                  <a:lnTo>
                    <a:pt x="388" y="562"/>
                  </a:lnTo>
                  <a:lnTo>
                    <a:pt x="380" y="566"/>
                  </a:lnTo>
                  <a:lnTo>
                    <a:pt x="380" y="566"/>
                  </a:lnTo>
                  <a:lnTo>
                    <a:pt x="144" y="616"/>
                  </a:lnTo>
                  <a:lnTo>
                    <a:pt x="144" y="616"/>
                  </a:lnTo>
                  <a:lnTo>
                    <a:pt x="134" y="616"/>
                  </a:lnTo>
                  <a:lnTo>
                    <a:pt x="126" y="614"/>
                  </a:lnTo>
                  <a:lnTo>
                    <a:pt x="126" y="614"/>
                  </a:lnTo>
                  <a:lnTo>
                    <a:pt x="122" y="610"/>
                  </a:lnTo>
                  <a:lnTo>
                    <a:pt x="118" y="606"/>
                  </a:lnTo>
                  <a:lnTo>
                    <a:pt x="112" y="596"/>
                  </a:lnTo>
                  <a:lnTo>
                    <a:pt x="112" y="596"/>
                  </a:lnTo>
                  <a:lnTo>
                    <a:pt x="2" y="84"/>
                  </a:lnTo>
                  <a:lnTo>
                    <a:pt x="2" y="84"/>
                  </a:lnTo>
                  <a:lnTo>
                    <a:pt x="0" y="74"/>
                  </a:lnTo>
                  <a:lnTo>
                    <a:pt x="2" y="66"/>
                  </a:lnTo>
                  <a:lnTo>
                    <a:pt x="2" y="66"/>
                  </a:lnTo>
                  <a:lnTo>
                    <a:pt x="4" y="62"/>
                  </a:lnTo>
                  <a:lnTo>
                    <a:pt x="8" y="56"/>
                  </a:lnTo>
                  <a:lnTo>
                    <a:pt x="14" y="54"/>
                  </a:lnTo>
                  <a:lnTo>
                    <a:pt x="20" y="52"/>
                  </a:lnTo>
                  <a:lnTo>
                    <a:pt x="20" y="52"/>
                  </a:lnTo>
                  <a:lnTo>
                    <a:pt x="258" y="2"/>
                  </a:lnTo>
                  <a:lnTo>
                    <a:pt x="258" y="2"/>
                  </a:lnTo>
                  <a:close/>
                  <a:moveTo>
                    <a:pt x="186" y="34"/>
                  </a:moveTo>
                  <a:lnTo>
                    <a:pt x="186" y="34"/>
                  </a:lnTo>
                  <a:lnTo>
                    <a:pt x="134" y="46"/>
                  </a:lnTo>
                  <a:lnTo>
                    <a:pt x="134" y="46"/>
                  </a:lnTo>
                  <a:lnTo>
                    <a:pt x="128" y="50"/>
                  </a:lnTo>
                  <a:lnTo>
                    <a:pt x="126" y="52"/>
                  </a:lnTo>
                  <a:lnTo>
                    <a:pt x="126" y="56"/>
                  </a:lnTo>
                  <a:lnTo>
                    <a:pt x="126" y="56"/>
                  </a:lnTo>
                  <a:lnTo>
                    <a:pt x="128" y="58"/>
                  </a:lnTo>
                  <a:lnTo>
                    <a:pt x="130" y="62"/>
                  </a:lnTo>
                  <a:lnTo>
                    <a:pt x="134" y="64"/>
                  </a:lnTo>
                  <a:lnTo>
                    <a:pt x="138" y="64"/>
                  </a:lnTo>
                  <a:lnTo>
                    <a:pt x="138" y="64"/>
                  </a:lnTo>
                  <a:lnTo>
                    <a:pt x="190" y="52"/>
                  </a:lnTo>
                  <a:lnTo>
                    <a:pt x="190" y="52"/>
                  </a:lnTo>
                  <a:lnTo>
                    <a:pt x="194" y="52"/>
                  </a:lnTo>
                  <a:lnTo>
                    <a:pt x="196" y="50"/>
                  </a:lnTo>
                  <a:lnTo>
                    <a:pt x="196" y="50"/>
                  </a:lnTo>
                  <a:lnTo>
                    <a:pt x="198" y="44"/>
                  </a:lnTo>
                  <a:lnTo>
                    <a:pt x="196" y="38"/>
                  </a:lnTo>
                  <a:lnTo>
                    <a:pt x="196" y="38"/>
                  </a:lnTo>
                  <a:lnTo>
                    <a:pt x="192" y="34"/>
                  </a:lnTo>
                  <a:lnTo>
                    <a:pt x="186" y="34"/>
                  </a:lnTo>
                  <a:lnTo>
                    <a:pt x="186" y="34"/>
                  </a:lnTo>
                  <a:close/>
                  <a:moveTo>
                    <a:pt x="96" y="54"/>
                  </a:moveTo>
                  <a:lnTo>
                    <a:pt x="96" y="54"/>
                  </a:lnTo>
                  <a:lnTo>
                    <a:pt x="92" y="56"/>
                  </a:lnTo>
                  <a:lnTo>
                    <a:pt x="90" y="62"/>
                  </a:lnTo>
                  <a:lnTo>
                    <a:pt x="90" y="62"/>
                  </a:lnTo>
                  <a:lnTo>
                    <a:pt x="90" y="64"/>
                  </a:lnTo>
                  <a:lnTo>
                    <a:pt x="92" y="68"/>
                  </a:lnTo>
                  <a:lnTo>
                    <a:pt x="94" y="70"/>
                  </a:lnTo>
                  <a:lnTo>
                    <a:pt x="98" y="72"/>
                  </a:lnTo>
                  <a:lnTo>
                    <a:pt x="98" y="72"/>
                  </a:lnTo>
                  <a:lnTo>
                    <a:pt x="102" y="70"/>
                  </a:lnTo>
                  <a:lnTo>
                    <a:pt x="106" y="68"/>
                  </a:lnTo>
                  <a:lnTo>
                    <a:pt x="108" y="66"/>
                  </a:lnTo>
                  <a:lnTo>
                    <a:pt x="108" y="62"/>
                  </a:lnTo>
                  <a:lnTo>
                    <a:pt x="108" y="62"/>
                  </a:lnTo>
                  <a:lnTo>
                    <a:pt x="108" y="58"/>
                  </a:lnTo>
                  <a:lnTo>
                    <a:pt x="104" y="54"/>
                  </a:lnTo>
                  <a:lnTo>
                    <a:pt x="100" y="54"/>
                  </a:lnTo>
                  <a:lnTo>
                    <a:pt x="96" y="54"/>
                  </a:lnTo>
                  <a:lnTo>
                    <a:pt x="96" y="54"/>
                  </a:lnTo>
                  <a:close/>
                  <a:moveTo>
                    <a:pt x="250" y="538"/>
                  </a:moveTo>
                  <a:lnTo>
                    <a:pt x="250" y="538"/>
                  </a:lnTo>
                  <a:lnTo>
                    <a:pt x="244" y="540"/>
                  </a:lnTo>
                  <a:lnTo>
                    <a:pt x="240" y="544"/>
                  </a:lnTo>
                  <a:lnTo>
                    <a:pt x="236" y="550"/>
                  </a:lnTo>
                  <a:lnTo>
                    <a:pt x="236" y="556"/>
                  </a:lnTo>
                  <a:lnTo>
                    <a:pt x="236" y="556"/>
                  </a:lnTo>
                  <a:lnTo>
                    <a:pt x="238" y="562"/>
                  </a:lnTo>
                  <a:lnTo>
                    <a:pt x="242" y="568"/>
                  </a:lnTo>
                  <a:lnTo>
                    <a:pt x="248" y="572"/>
                  </a:lnTo>
                  <a:lnTo>
                    <a:pt x="254" y="574"/>
                  </a:lnTo>
                  <a:lnTo>
                    <a:pt x="254" y="574"/>
                  </a:lnTo>
                  <a:lnTo>
                    <a:pt x="262" y="572"/>
                  </a:lnTo>
                  <a:lnTo>
                    <a:pt x="268" y="568"/>
                  </a:lnTo>
                  <a:lnTo>
                    <a:pt x="272" y="560"/>
                  </a:lnTo>
                  <a:lnTo>
                    <a:pt x="272" y="554"/>
                  </a:lnTo>
                  <a:lnTo>
                    <a:pt x="272" y="554"/>
                  </a:lnTo>
                  <a:lnTo>
                    <a:pt x="270" y="546"/>
                  </a:lnTo>
                  <a:lnTo>
                    <a:pt x="264" y="540"/>
                  </a:lnTo>
                  <a:lnTo>
                    <a:pt x="258" y="538"/>
                  </a:lnTo>
                  <a:lnTo>
                    <a:pt x="250" y="538"/>
                  </a:lnTo>
                  <a:lnTo>
                    <a:pt x="250" y="538"/>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89" name="Freeform 17"/>
            <p:cNvSpPr>
              <a:spLocks noEditPoints="1"/>
            </p:cNvSpPr>
            <p:nvPr/>
          </p:nvSpPr>
          <p:spPr bwMode="auto">
            <a:xfrm>
              <a:off x="2074863" y="977900"/>
              <a:ext cx="647700" cy="660400"/>
            </a:xfrm>
            <a:custGeom>
              <a:avLst/>
              <a:gdLst/>
              <a:ahLst/>
              <a:cxnLst>
                <a:cxn ang="0">
                  <a:pos x="194" y="0"/>
                </a:cxn>
                <a:cxn ang="0">
                  <a:pos x="228" y="2"/>
                </a:cxn>
                <a:cxn ang="0">
                  <a:pos x="262" y="8"/>
                </a:cxn>
                <a:cxn ang="0">
                  <a:pos x="288" y="18"/>
                </a:cxn>
                <a:cxn ang="0">
                  <a:pos x="332" y="46"/>
                </a:cxn>
                <a:cxn ang="0">
                  <a:pos x="352" y="64"/>
                </a:cxn>
                <a:cxn ang="0">
                  <a:pos x="384" y="104"/>
                </a:cxn>
                <a:cxn ang="0">
                  <a:pos x="402" y="154"/>
                </a:cxn>
                <a:cxn ang="0">
                  <a:pos x="406" y="176"/>
                </a:cxn>
                <a:cxn ang="0">
                  <a:pos x="408" y="220"/>
                </a:cxn>
                <a:cxn ang="0">
                  <a:pos x="404" y="242"/>
                </a:cxn>
                <a:cxn ang="0">
                  <a:pos x="382" y="298"/>
                </a:cxn>
                <a:cxn ang="0">
                  <a:pos x="346" y="346"/>
                </a:cxn>
                <a:cxn ang="0">
                  <a:pos x="324" y="364"/>
                </a:cxn>
                <a:cxn ang="0">
                  <a:pos x="298" y="380"/>
                </a:cxn>
                <a:cxn ang="0">
                  <a:pos x="266" y="392"/>
                </a:cxn>
                <a:cxn ang="0">
                  <a:pos x="234" y="400"/>
                </a:cxn>
                <a:cxn ang="0">
                  <a:pos x="212" y="402"/>
                </a:cxn>
                <a:cxn ang="0">
                  <a:pos x="168" y="398"/>
                </a:cxn>
                <a:cxn ang="0">
                  <a:pos x="146" y="394"/>
                </a:cxn>
                <a:cxn ang="0">
                  <a:pos x="128" y="388"/>
                </a:cxn>
                <a:cxn ang="0">
                  <a:pos x="126" y="388"/>
                </a:cxn>
                <a:cxn ang="0">
                  <a:pos x="92" y="404"/>
                </a:cxn>
                <a:cxn ang="0">
                  <a:pos x="56" y="414"/>
                </a:cxn>
                <a:cxn ang="0">
                  <a:pos x="42" y="416"/>
                </a:cxn>
                <a:cxn ang="0">
                  <a:pos x="40" y="414"/>
                </a:cxn>
                <a:cxn ang="0">
                  <a:pos x="40" y="414"/>
                </a:cxn>
                <a:cxn ang="0">
                  <a:pos x="44" y="406"/>
                </a:cxn>
                <a:cxn ang="0">
                  <a:pos x="58" y="388"/>
                </a:cxn>
                <a:cxn ang="0">
                  <a:pos x="70" y="370"/>
                </a:cxn>
                <a:cxn ang="0">
                  <a:pos x="72" y="364"/>
                </a:cxn>
                <a:cxn ang="0">
                  <a:pos x="74" y="358"/>
                </a:cxn>
                <a:cxn ang="0">
                  <a:pos x="72" y="354"/>
                </a:cxn>
                <a:cxn ang="0">
                  <a:pos x="38" y="318"/>
                </a:cxn>
                <a:cxn ang="0">
                  <a:pos x="14" y="276"/>
                </a:cxn>
                <a:cxn ang="0">
                  <a:pos x="4" y="246"/>
                </a:cxn>
                <a:cxn ang="0">
                  <a:pos x="0" y="216"/>
                </a:cxn>
                <a:cxn ang="0">
                  <a:pos x="2" y="166"/>
                </a:cxn>
                <a:cxn ang="0">
                  <a:pos x="18" y="116"/>
                </a:cxn>
                <a:cxn ang="0">
                  <a:pos x="28" y="96"/>
                </a:cxn>
                <a:cxn ang="0">
                  <a:pos x="58" y="58"/>
                </a:cxn>
                <a:cxn ang="0">
                  <a:pos x="76" y="44"/>
                </a:cxn>
                <a:cxn ang="0">
                  <a:pos x="118" y="18"/>
                </a:cxn>
                <a:cxn ang="0">
                  <a:pos x="164" y="4"/>
                </a:cxn>
                <a:cxn ang="0">
                  <a:pos x="194" y="0"/>
                </a:cxn>
                <a:cxn ang="0">
                  <a:pos x="76" y="112"/>
                </a:cxn>
                <a:cxn ang="0">
                  <a:pos x="76" y="288"/>
                </a:cxn>
                <a:cxn ang="0">
                  <a:pos x="330" y="288"/>
                </a:cxn>
                <a:cxn ang="0">
                  <a:pos x="330" y="112"/>
                </a:cxn>
                <a:cxn ang="0">
                  <a:pos x="76" y="112"/>
                </a:cxn>
              </a:cxnLst>
              <a:rect l="0" t="0" r="r" b="b"/>
              <a:pathLst>
                <a:path w="408" h="416">
                  <a:moveTo>
                    <a:pt x="194" y="0"/>
                  </a:moveTo>
                  <a:lnTo>
                    <a:pt x="194" y="0"/>
                  </a:lnTo>
                  <a:lnTo>
                    <a:pt x="212" y="0"/>
                  </a:lnTo>
                  <a:lnTo>
                    <a:pt x="228" y="2"/>
                  </a:lnTo>
                  <a:lnTo>
                    <a:pt x="246" y="4"/>
                  </a:lnTo>
                  <a:lnTo>
                    <a:pt x="262" y="8"/>
                  </a:lnTo>
                  <a:lnTo>
                    <a:pt x="262" y="8"/>
                  </a:lnTo>
                  <a:lnTo>
                    <a:pt x="288" y="18"/>
                  </a:lnTo>
                  <a:lnTo>
                    <a:pt x="310" y="30"/>
                  </a:lnTo>
                  <a:lnTo>
                    <a:pt x="332" y="46"/>
                  </a:lnTo>
                  <a:lnTo>
                    <a:pt x="352" y="64"/>
                  </a:lnTo>
                  <a:lnTo>
                    <a:pt x="352" y="64"/>
                  </a:lnTo>
                  <a:lnTo>
                    <a:pt x="370" y="82"/>
                  </a:lnTo>
                  <a:lnTo>
                    <a:pt x="384" y="104"/>
                  </a:lnTo>
                  <a:lnTo>
                    <a:pt x="394" y="128"/>
                  </a:lnTo>
                  <a:lnTo>
                    <a:pt x="402" y="154"/>
                  </a:lnTo>
                  <a:lnTo>
                    <a:pt x="402" y="154"/>
                  </a:lnTo>
                  <a:lnTo>
                    <a:pt x="406" y="176"/>
                  </a:lnTo>
                  <a:lnTo>
                    <a:pt x="408" y="198"/>
                  </a:lnTo>
                  <a:lnTo>
                    <a:pt x="408" y="220"/>
                  </a:lnTo>
                  <a:lnTo>
                    <a:pt x="404" y="242"/>
                  </a:lnTo>
                  <a:lnTo>
                    <a:pt x="404" y="242"/>
                  </a:lnTo>
                  <a:lnTo>
                    <a:pt x="396" y="272"/>
                  </a:lnTo>
                  <a:lnTo>
                    <a:pt x="382" y="298"/>
                  </a:lnTo>
                  <a:lnTo>
                    <a:pt x="366" y="324"/>
                  </a:lnTo>
                  <a:lnTo>
                    <a:pt x="346" y="346"/>
                  </a:lnTo>
                  <a:lnTo>
                    <a:pt x="346" y="346"/>
                  </a:lnTo>
                  <a:lnTo>
                    <a:pt x="324" y="364"/>
                  </a:lnTo>
                  <a:lnTo>
                    <a:pt x="298" y="380"/>
                  </a:lnTo>
                  <a:lnTo>
                    <a:pt x="298" y="380"/>
                  </a:lnTo>
                  <a:lnTo>
                    <a:pt x="282" y="386"/>
                  </a:lnTo>
                  <a:lnTo>
                    <a:pt x="266" y="392"/>
                  </a:lnTo>
                  <a:lnTo>
                    <a:pt x="250" y="396"/>
                  </a:lnTo>
                  <a:lnTo>
                    <a:pt x="234" y="400"/>
                  </a:lnTo>
                  <a:lnTo>
                    <a:pt x="234" y="400"/>
                  </a:lnTo>
                  <a:lnTo>
                    <a:pt x="212" y="402"/>
                  </a:lnTo>
                  <a:lnTo>
                    <a:pt x="190" y="402"/>
                  </a:lnTo>
                  <a:lnTo>
                    <a:pt x="168" y="398"/>
                  </a:lnTo>
                  <a:lnTo>
                    <a:pt x="146" y="394"/>
                  </a:lnTo>
                  <a:lnTo>
                    <a:pt x="146" y="394"/>
                  </a:lnTo>
                  <a:lnTo>
                    <a:pt x="128" y="388"/>
                  </a:lnTo>
                  <a:lnTo>
                    <a:pt x="128" y="388"/>
                  </a:lnTo>
                  <a:lnTo>
                    <a:pt x="126" y="388"/>
                  </a:lnTo>
                  <a:lnTo>
                    <a:pt x="126" y="388"/>
                  </a:lnTo>
                  <a:lnTo>
                    <a:pt x="110" y="396"/>
                  </a:lnTo>
                  <a:lnTo>
                    <a:pt x="92" y="404"/>
                  </a:lnTo>
                  <a:lnTo>
                    <a:pt x="56" y="414"/>
                  </a:lnTo>
                  <a:lnTo>
                    <a:pt x="56" y="414"/>
                  </a:lnTo>
                  <a:lnTo>
                    <a:pt x="50" y="416"/>
                  </a:lnTo>
                  <a:lnTo>
                    <a:pt x="42" y="416"/>
                  </a:lnTo>
                  <a:lnTo>
                    <a:pt x="42" y="416"/>
                  </a:lnTo>
                  <a:lnTo>
                    <a:pt x="40" y="414"/>
                  </a:lnTo>
                  <a:lnTo>
                    <a:pt x="40" y="414"/>
                  </a:lnTo>
                  <a:lnTo>
                    <a:pt x="40" y="414"/>
                  </a:lnTo>
                  <a:lnTo>
                    <a:pt x="42" y="410"/>
                  </a:lnTo>
                  <a:lnTo>
                    <a:pt x="44" y="406"/>
                  </a:lnTo>
                  <a:lnTo>
                    <a:pt x="44" y="406"/>
                  </a:lnTo>
                  <a:lnTo>
                    <a:pt x="58" y="388"/>
                  </a:lnTo>
                  <a:lnTo>
                    <a:pt x="64" y="380"/>
                  </a:lnTo>
                  <a:lnTo>
                    <a:pt x="70" y="370"/>
                  </a:lnTo>
                  <a:lnTo>
                    <a:pt x="70" y="370"/>
                  </a:lnTo>
                  <a:lnTo>
                    <a:pt x="72" y="364"/>
                  </a:lnTo>
                  <a:lnTo>
                    <a:pt x="74" y="358"/>
                  </a:lnTo>
                  <a:lnTo>
                    <a:pt x="74" y="358"/>
                  </a:lnTo>
                  <a:lnTo>
                    <a:pt x="72" y="354"/>
                  </a:lnTo>
                  <a:lnTo>
                    <a:pt x="72" y="354"/>
                  </a:lnTo>
                  <a:lnTo>
                    <a:pt x="54" y="338"/>
                  </a:lnTo>
                  <a:lnTo>
                    <a:pt x="38" y="318"/>
                  </a:lnTo>
                  <a:lnTo>
                    <a:pt x="24" y="298"/>
                  </a:lnTo>
                  <a:lnTo>
                    <a:pt x="14" y="276"/>
                  </a:lnTo>
                  <a:lnTo>
                    <a:pt x="14" y="276"/>
                  </a:lnTo>
                  <a:lnTo>
                    <a:pt x="4" y="246"/>
                  </a:lnTo>
                  <a:lnTo>
                    <a:pt x="0" y="216"/>
                  </a:lnTo>
                  <a:lnTo>
                    <a:pt x="0" y="216"/>
                  </a:lnTo>
                  <a:lnTo>
                    <a:pt x="0" y="190"/>
                  </a:lnTo>
                  <a:lnTo>
                    <a:pt x="2" y="166"/>
                  </a:lnTo>
                  <a:lnTo>
                    <a:pt x="8" y="140"/>
                  </a:lnTo>
                  <a:lnTo>
                    <a:pt x="18" y="116"/>
                  </a:lnTo>
                  <a:lnTo>
                    <a:pt x="18" y="116"/>
                  </a:lnTo>
                  <a:lnTo>
                    <a:pt x="28" y="96"/>
                  </a:lnTo>
                  <a:lnTo>
                    <a:pt x="42" y="76"/>
                  </a:lnTo>
                  <a:lnTo>
                    <a:pt x="58" y="58"/>
                  </a:lnTo>
                  <a:lnTo>
                    <a:pt x="76" y="44"/>
                  </a:lnTo>
                  <a:lnTo>
                    <a:pt x="76" y="44"/>
                  </a:lnTo>
                  <a:lnTo>
                    <a:pt x="96" y="30"/>
                  </a:lnTo>
                  <a:lnTo>
                    <a:pt x="118" y="18"/>
                  </a:lnTo>
                  <a:lnTo>
                    <a:pt x="140" y="10"/>
                  </a:lnTo>
                  <a:lnTo>
                    <a:pt x="164" y="4"/>
                  </a:lnTo>
                  <a:lnTo>
                    <a:pt x="164" y="4"/>
                  </a:lnTo>
                  <a:lnTo>
                    <a:pt x="194" y="0"/>
                  </a:lnTo>
                  <a:lnTo>
                    <a:pt x="194" y="0"/>
                  </a:lnTo>
                  <a:close/>
                  <a:moveTo>
                    <a:pt x="76" y="112"/>
                  </a:moveTo>
                  <a:lnTo>
                    <a:pt x="76" y="112"/>
                  </a:lnTo>
                  <a:lnTo>
                    <a:pt x="76" y="288"/>
                  </a:lnTo>
                  <a:lnTo>
                    <a:pt x="76" y="288"/>
                  </a:lnTo>
                  <a:lnTo>
                    <a:pt x="330" y="288"/>
                  </a:lnTo>
                  <a:lnTo>
                    <a:pt x="330" y="288"/>
                  </a:lnTo>
                  <a:lnTo>
                    <a:pt x="330" y="112"/>
                  </a:lnTo>
                  <a:lnTo>
                    <a:pt x="330" y="112"/>
                  </a:lnTo>
                  <a:lnTo>
                    <a:pt x="76" y="112"/>
                  </a:lnTo>
                  <a:lnTo>
                    <a:pt x="76" y="112"/>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90" name="Freeform 18"/>
            <p:cNvSpPr>
              <a:spLocks noEditPoints="1"/>
            </p:cNvSpPr>
            <p:nvPr/>
          </p:nvSpPr>
          <p:spPr bwMode="auto">
            <a:xfrm>
              <a:off x="2220913" y="1181100"/>
              <a:ext cx="352425" cy="228600"/>
            </a:xfrm>
            <a:custGeom>
              <a:avLst/>
              <a:gdLst/>
              <a:ahLst/>
              <a:cxnLst>
                <a:cxn ang="0">
                  <a:pos x="0" y="0"/>
                </a:cxn>
                <a:cxn ang="0">
                  <a:pos x="160" y="0"/>
                </a:cxn>
                <a:cxn ang="0">
                  <a:pos x="222" y="0"/>
                </a:cxn>
                <a:cxn ang="0">
                  <a:pos x="222" y="76"/>
                </a:cxn>
                <a:cxn ang="0">
                  <a:pos x="222" y="144"/>
                </a:cxn>
                <a:cxn ang="0">
                  <a:pos x="84" y="144"/>
                </a:cxn>
                <a:cxn ang="0">
                  <a:pos x="0" y="144"/>
                </a:cxn>
                <a:cxn ang="0">
                  <a:pos x="0" y="0"/>
                </a:cxn>
                <a:cxn ang="0">
                  <a:pos x="54" y="18"/>
                </a:cxn>
                <a:cxn ang="0">
                  <a:pos x="36" y="28"/>
                </a:cxn>
                <a:cxn ang="0">
                  <a:pos x="32" y="38"/>
                </a:cxn>
                <a:cxn ang="0">
                  <a:pos x="32" y="48"/>
                </a:cxn>
                <a:cxn ang="0">
                  <a:pos x="44" y="62"/>
                </a:cxn>
                <a:cxn ang="0">
                  <a:pos x="52" y="66"/>
                </a:cxn>
                <a:cxn ang="0">
                  <a:pos x="60" y="66"/>
                </a:cxn>
                <a:cxn ang="0">
                  <a:pos x="70" y="62"/>
                </a:cxn>
                <a:cxn ang="0">
                  <a:pos x="76" y="54"/>
                </a:cxn>
                <a:cxn ang="0">
                  <a:pos x="80" y="46"/>
                </a:cxn>
                <a:cxn ang="0">
                  <a:pos x="80" y="38"/>
                </a:cxn>
                <a:cxn ang="0">
                  <a:pos x="68" y="22"/>
                </a:cxn>
                <a:cxn ang="0">
                  <a:pos x="60" y="18"/>
                </a:cxn>
                <a:cxn ang="0">
                  <a:pos x="54" y="18"/>
                </a:cxn>
                <a:cxn ang="0">
                  <a:pos x="142" y="48"/>
                </a:cxn>
                <a:cxn ang="0">
                  <a:pos x="112" y="94"/>
                </a:cxn>
                <a:cxn ang="0">
                  <a:pos x="106" y="92"/>
                </a:cxn>
                <a:cxn ang="0">
                  <a:pos x="80" y="78"/>
                </a:cxn>
                <a:cxn ang="0">
                  <a:pos x="34" y="124"/>
                </a:cxn>
                <a:cxn ang="0">
                  <a:pos x="32" y="126"/>
                </a:cxn>
                <a:cxn ang="0">
                  <a:pos x="190" y="126"/>
                </a:cxn>
                <a:cxn ang="0">
                  <a:pos x="190" y="124"/>
                </a:cxn>
                <a:cxn ang="0">
                  <a:pos x="144" y="46"/>
                </a:cxn>
                <a:cxn ang="0">
                  <a:pos x="142" y="48"/>
                </a:cxn>
              </a:cxnLst>
              <a:rect l="0" t="0" r="r" b="b"/>
              <a:pathLst>
                <a:path w="222" h="144">
                  <a:moveTo>
                    <a:pt x="0" y="0"/>
                  </a:moveTo>
                  <a:lnTo>
                    <a:pt x="0" y="0"/>
                  </a:lnTo>
                  <a:lnTo>
                    <a:pt x="160" y="0"/>
                  </a:lnTo>
                  <a:lnTo>
                    <a:pt x="160" y="0"/>
                  </a:lnTo>
                  <a:lnTo>
                    <a:pt x="222" y="0"/>
                  </a:lnTo>
                  <a:lnTo>
                    <a:pt x="222" y="0"/>
                  </a:lnTo>
                  <a:lnTo>
                    <a:pt x="222" y="76"/>
                  </a:lnTo>
                  <a:lnTo>
                    <a:pt x="222" y="76"/>
                  </a:lnTo>
                  <a:lnTo>
                    <a:pt x="222" y="144"/>
                  </a:lnTo>
                  <a:lnTo>
                    <a:pt x="222" y="144"/>
                  </a:lnTo>
                  <a:lnTo>
                    <a:pt x="84" y="144"/>
                  </a:lnTo>
                  <a:lnTo>
                    <a:pt x="84" y="144"/>
                  </a:lnTo>
                  <a:lnTo>
                    <a:pt x="0" y="144"/>
                  </a:lnTo>
                  <a:lnTo>
                    <a:pt x="0" y="144"/>
                  </a:lnTo>
                  <a:lnTo>
                    <a:pt x="0" y="0"/>
                  </a:lnTo>
                  <a:lnTo>
                    <a:pt x="0" y="0"/>
                  </a:lnTo>
                  <a:close/>
                  <a:moveTo>
                    <a:pt x="54" y="18"/>
                  </a:moveTo>
                  <a:lnTo>
                    <a:pt x="54" y="18"/>
                  </a:lnTo>
                  <a:lnTo>
                    <a:pt x="44" y="22"/>
                  </a:lnTo>
                  <a:lnTo>
                    <a:pt x="36" y="28"/>
                  </a:lnTo>
                  <a:lnTo>
                    <a:pt x="36" y="28"/>
                  </a:lnTo>
                  <a:lnTo>
                    <a:pt x="32" y="38"/>
                  </a:lnTo>
                  <a:lnTo>
                    <a:pt x="32" y="48"/>
                  </a:lnTo>
                  <a:lnTo>
                    <a:pt x="32" y="48"/>
                  </a:lnTo>
                  <a:lnTo>
                    <a:pt x="36" y="56"/>
                  </a:lnTo>
                  <a:lnTo>
                    <a:pt x="44" y="62"/>
                  </a:lnTo>
                  <a:lnTo>
                    <a:pt x="44" y="62"/>
                  </a:lnTo>
                  <a:lnTo>
                    <a:pt x="52" y="66"/>
                  </a:lnTo>
                  <a:lnTo>
                    <a:pt x="60" y="66"/>
                  </a:lnTo>
                  <a:lnTo>
                    <a:pt x="60" y="66"/>
                  </a:lnTo>
                  <a:lnTo>
                    <a:pt x="64" y="64"/>
                  </a:lnTo>
                  <a:lnTo>
                    <a:pt x="70" y="62"/>
                  </a:lnTo>
                  <a:lnTo>
                    <a:pt x="74" y="58"/>
                  </a:lnTo>
                  <a:lnTo>
                    <a:pt x="76" y="54"/>
                  </a:lnTo>
                  <a:lnTo>
                    <a:pt x="76" y="54"/>
                  </a:lnTo>
                  <a:lnTo>
                    <a:pt x="80" y="46"/>
                  </a:lnTo>
                  <a:lnTo>
                    <a:pt x="80" y="38"/>
                  </a:lnTo>
                  <a:lnTo>
                    <a:pt x="80" y="38"/>
                  </a:lnTo>
                  <a:lnTo>
                    <a:pt x="76" y="28"/>
                  </a:lnTo>
                  <a:lnTo>
                    <a:pt x="68" y="22"/>
                  </a:lnTo>
                  <a:lnTo>
                    <a:pt x="68" y="22"/>
                  </a:lnTo>
                  <a:lnTo>
                    <a:pt x="60" y="18"/>
                  </a:lnTo>
                  <a:lnTo>
                    <a:pt x="54" y="18"/>
                  </a:lnTo>
                  <a:lnTo>
                    <a:pt x="54" y="18"/>
                  </a:lnTo>
                  <a:close/>
                  <a:moveTo>
                    <a:pt x="142" y="48"/>
                  </a:moveTo>
                  <a:lnTo>
                    <a:pt x="142" y="48"/>
                  </a:lnTo>
                  <a:lnTo>
                    <a:pt x="112" y="94"/>
                  </a:lnTo>
                  <a:lnTo>
                    <a:pt x="112" y="94"/>
                  </a:lnTo>
                  <a:lnTo>
                    <a:pt x="106" y="92"/>
                  </a:lnTo>
                  <a:lnTo>
                    <a:pt x="106" y="92"/>
                  </a:lnTo>
                  <a:lnTo>
                    <a:pt x="80" y="78"/>
                  </a:lnTo>
                  <a:lnTo>
                    <a:pt x="80" y="78"/>
                  </a:lnTo>
                  <a:lnTo>
                    <a:pt x="34" y="124"/>
                  </a:lnTo>
                  <a:lnTo>
                    <a:pt x="34" y="124"/>
                  </a:lnTo>
                  <a:lnTo>
                    <a:pt x="32" y="126"/>
                  </a:lnTo>
                  <a:lnTo>
                    <a:pt x="32" y="126"/>
                  </a:lnTo>
                  <a:lnTo>
                    <a:pt x="190" y="126"/>
                  </a:lnTo>
                  <a:lnTo>
                    <a:pt x="190" y="126"/>
                  </a:lnTo>
                  <a:lnTo>
                    <a:pt x="190" y="124"/>
                  </a:lnTo>
                  <a:lnTo>
                    <a:pt x="190" y="124"/>
                  </a:lnTo>
                  <a:lnTo>
                    <a:pt x="144" y="46"/>
                  </a:lnTo>
                  <a:lnTo>
                    <a:pt x="144" y="46"/>
                  </a:lnTo>
                  <a:lnTo>
                    <a:pt x="142" y="48"/>
                  </a:lnTo>
                  <a:lnTo>
                    <a:pt x="142" y="48"/>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791" name="文本框 1790"/>
          <p:cNvSpPr txBox="1"/>
          <p:nvPr/>
        </p:nvSpPr>
        <p:spPr>
          <a:xfrm>
            <a:off x="8017335" y="5353499"/>
            <a:ext cx="1621965" cy="276999"/>
          </a:xfrm>
          <a:prstGeom prst="rect">
            <a:avLst/>
          </a:prstGeom>
          <a:noFill/>
        </p:spPr>
        <p:txBody>
          <a:bodyPr wrap="square" rtlCol="0">
            <a:spAutoFit/>
          </a:bodyPr>
          <a:lstStyle/>
          <a:p>
            <a:r>
              <a:rPr lang="zh-CN" altLang="en-US" sz="1200" b="1" dirty="0" smtClean="0">
                <a:solidFill>
                  <a:srgbClr val="157E9F"/>
                </a:solidFill>
                <a:latin typeface="微软雅黑" pitchFamily="34" charset="-122"/>
                <a:ea typeface="微软雅黑" pitchFamily="34" charset="-122"/>
              </a:rPr>
              <a:t>点击此处添加标题</a:t>
            </a:r>
            <a:endParaRPr lang="zh-CN" altLang="en-US" sz="1200" b="1" dirty="0">
              <a:solidFill>
                <a:srgbClr val="157E9F"/>
              </a:solidFill>
              <a:latin typeface="微软雅黑" pitchFamily="34" charset="-122"/>
              <a:ea typeface="微软雅黑" pitchFamily="34" charset="-122"/>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a:t>
            </a:r>
            <a:r>
              <a:rPr lang="zh-CN" altLang="en-US" sz="2800" dirty="0">
                <a:solidFill>
                  <a:srgbClr val="157E9F"/>
                </a:solidFill>
                <a:latin typeface="方正清刻本悦宋简体" panose="02000000000000000000" pitchFamily="2" charset="-122"/>
                <a:ea typeface="方正清刻本悦宋简体" panose="02000000000000000000" pitchFamily="2" charset="-122"/>
              </a:rPr>
              <a:t>背景概述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选题意义概述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3" name="组合 2"/>
          <p:cNvGrpSpPr/>
          <p:nvPr/>
        </p:nvGrpSpPr>
        <p:grpSpPr>
          <a:xfrm>
            <a:off x="1302353" y="2030800"/>
            <a:ext cx="9849619" cy="3789427"/>
            <a:chOff x="1882925" y="2059830"/>
            <a:chExt cx="8487684" cy="3265452"/>
          </a:xfrm>
        </p:grpSpPr>
        <p:sp>
          <p:nvSpPr>
            <p:cNvPr id="27" name="矩形 26"/>
            <p:cNvSpPr/>
            <p:nvPr/>
          </p:nvSpPr>
          <p:spPr>
            <a:xfrm>
              <a:off x="1882925" y="2059830"/>
              <a:ext cx="2127758" cy="1632726"/>
            </a:xfrm>
            <a:prstGeom prst="rect">
              <a:avLst/>
            </a:prstGeom>
            <a:blipFill rotWithShape="1">
              <a:blip r:embed="rId3"/>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6122033" y="2059830"/>
              <a:ext cx="2127758" cy="1632726"/>
            </a:xfrm>
            <a:prstGeom prst="rect">
              <a:avLst/>
            </a:prstGeom>
            <a:blipFill rotWithShape="1">
              <a:blip r:embed="rId4"/>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9" name="矩形 28"/>
            <p:cNvSpPr/>
            <p:nvPr/>
          </p:nvSpPr>
          <p:spPr>
            <a:xfrm>
              <a:off x="4005002" y="3692556"/>
              <a:ext cx="2127758" cy="1632726"/>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0" name="矩形 29"/>
            <p:cNvSpPr/>
            <p:nvPr/>
          </p:nvSpPr>
          <p:spPr>
            <a:xfrm>
              <a:off x="8242851" y="3692556"/>
              <a:ext cx="2127758" cy="1632726"/>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矩形 30"/>
            <p:cNvSpPr/>
            <p:nvPr/>
          </p:nvSpPr>
          <p:spPr>
            <a:xfrm>
              <a:off x="1882925"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001215"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114459"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238430"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18"/>
            <p:cNvSpPr txBox="1"/>
            <p:nvPr/>
          </p:nvSpPr>
          <p:spPr>
            <a:xfrm>
              <a:off x="1995120"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6" name="TextBox 18"/>
            <p:cNvSpPr txBox="1"/>
            <p:nvPr/>
          </p:nvSpPr>
          <p:spPr>
            <a:xfrm>
              <a:off x="4111204" y="2267971"/>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7" name="TextBox 18"/>
            <p:cNvSpPr txBox="1"/>
            <p:nvPr/>
          </p:nvSpPr>
          <p:spPr>
            <a:xfrm>
              <a:off x="6220343"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8" name="TextBox 18"/>
            <p:cNvSpPr txBox="1"/>
            <p:nvPr/>
          </p:nvSpPr>
          <p:spPr>
            <a:xfrm>
              <a:off x="8344632" y="2267971"/>
              <a:ext cx="1904307" cy="1262776"/>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633077" y="125666"/>
            <a:ext cx="278794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国内外研究现状</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1" name="Group 27"/>
          <p:cNvGrpSpPr/>
          <p:nvPr>
            <p:custDataLst>
              <p:tags r:id="rId1"/>
            </p:custDataLst>
          </p:nvPr>
        </p:nvGrpSpPr>
        <p:grpSpPr bwMode="gray">
          <a:xfrm>
            <a:off x="5662023" y="2342218"/>
            <a:ext cx="6154608" cy="3799349"/>
            <a:chOff x="1832768" y="1268759"/>
            <a:chExt cx="6240462" cy="3571875"/>
          </a:xfrm>
          <a:solidFill>
            <a:schemeClr val="tx2">
              <a:alpha val="71000"/>
            </a:schemeClr>
          </a:solidFill>
        </p:grpSpPr>
        <p:sp>
          <p:nvSpPr>
            <p:cNvPr id="22"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9"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0"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1"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2"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3"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4"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5"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6"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7"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8"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9"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50" name="Group 69"/>
            <p:cNvGrpSpPr>
              <a:grpSpLocks noChangeAspect="1"/>
            </p:cNvGrpSpPr>
            <p:nvPr/>
          </p:nvGrpSpPr>
          <p:grpSpPr bwMode="gray">
            <a:xfrm>
              <a:off x="6801642" y="3364259"/>
              <a:ext cx="161925" cy="231775"/>
              <a:chOff x="3802" y="2280"/>
              <a:chExt cx="102" cy="146"/>
            </a:xfrm>
            <a:grpFill/>
          </p:grpSpPr>
          <p:sp>
            <p:nvSpPr>
              <p:cNvPr id="376"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7"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8"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9"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0"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1"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2"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3"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4"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5"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6"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51"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2"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3"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4"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5"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6"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7"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8"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9"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0"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1"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2"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3"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4"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5"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6"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7" name="Group 97"/>
            <p:cNvGrpSpPr>
              <a:grpSpLocks noChangeAspect="1"/>
            </p:cNvGrpSpPr>
            <p:nvPr/>
          </p:nvGrpSpPr>
          <p:grpSpPr bwMode="gray">
            <a:xfrm>
              <a:off x="5818980" y="3002309"/>
              <a:ext cx="636588" cy="587375"/>
              <a:chOff x="3183" y="2052"/>
              <a:chExt cx="401" cy="370"/>
            </a:xfrm>
            <a:grpFill/>
          </p:grpSpPr>
          <p:sp>
            <p:nvSpPr>
              <p:cNvPr id="369"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0"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1"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2"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3"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4"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5"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68"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9" name="Group 106"/>
            <p:cNvGrpSpPr>
              <a:grpSpLocks noChangeAspect="1"/>
            </p:cNvGrpSpPr>
            <p:nvPr/>
          </p:nvGrpSpPr>
          <p:grpSpPr bwMode="gray">
            <a:xfrm>
              <a:off x="7017542" y="2807047"/>
              <a:ext cx="282575" cy="320675"/>
              <a:chOff x="3938" y="1929"/>
              <a:chExt cx="178" cy="202"/>
            </a:xfrm>
            <a:grpFill/>
          </p:grpSpPr>
          <p:sp>
            <p:nvSpPr>
              <p:cNvPr id="365"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6"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7"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8"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0"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1"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2"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3"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157E9F">
                <a:alpha val="85000"/>
              </a:srgbClr>
            </a:solidFill>
            <a:ln w="6350" cap="flat" cmpd="sng">
              <a:solidFill>
                <a:schemeClr val="bg1"/>
              </a:solidFill>
              <a:prstDash val="solid"/>
              <a:round/>
              <a:headEnd type="none" w="med" len="med"/>
              <a:tailEnd type="none" w="med" len="med"/>
            </a:ln>
            <a:effectLst/>
          </p:spPr>
          <p:txBody>
            <a:bodyPr/>
            <a:lstStyle/>
            <a:p>
              <a:endParaRPr lang="en-US" dirty="0"/>
            </a:p>
          </p:txBody>
        </p:sp>
        <p:sp>
          <p:nvSpPr>
            <p:cNvPr id="74"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75" name="Group 116"/>
            <p:cNvGrpSpPr>
              <a:grpSpLocks noChangeAspect="1"/>
            </p:cNvGrpSpPr>
            <p:nvPr/>
          </p:nvGrpSpPr>
          <p:grpSpPr bwMode="gray">
            <a:xfrm>
              <a:off x="5099842" y="1268760"/>
              <a:ext cx="2973388" cy="1638300"/>
              <a:chOff x="2730" y="960"/>
              <a:chExt cx="1873" cy="1032"/>
            </a:xfrm>
            <a:grpFill/>
          </p:grpSpPr>
          <p:grpSp>
            <p:nvGrpSpPr>
              <p:cNvPr id="348" name="Group 117"/>
              <p:cNvGrpSpPr>
                <a:grpSpLocks noChangeAspect="1"/>
              </p:cNvGrpSpPr>
              <p:nvPr/>
            </p:nvGrpSpPr>
            <p:grpSpPr bwMode="gray">
              <a:xfrm>
                <a:off x="3044" y="960"/>
                <a:ext cx="1473" cy="481"/>
                <a:chOff x="3044" y="960"/>
                <a:chExt cx="1473" cy="481"/>
              </a:xfrm>
              <a:grpFill/>
            </p:grpSpPr>
            <p:sp>
              <p:nvSpPr>
                <p:cNvPr id="352"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3"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4"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5"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6"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7"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8"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9"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0"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1"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2"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3"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4"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49"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0"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1"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76" name="Group 135"/>
            <p:cNvGrpSpPr>
              <a:grpSpLocks noChangeAspect="1"/>
            </p:cNvGrpSpPr>
            <p:nvPr/>
          </p:nvGrpSpPr>
          <p:grpSpPr bwMode="gray">
            <a:xfrm>
              <a:off x="5214142" y="2886422"/>
              <a:ext cx="647700" cy="585788"/>
              <a:chOff x="2802" y="1979"/>
              <a:chExt cx="408" cy="369"/>
            </a:xfrm>
            <a:grpFill/>
          </p:grpSpPr>
          <p:sp>
            <p:nvSpPr>
              <p:cNvPr id="321"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2" name="Group 137"/>
              <p:cNvGrpSpPr>
                <a:grpSpLocks noChangeAspect="1"/>
              </p:cNvGrpSpPr>
              <p:nvPr/>
            </p:nvGrpSpPr>
            <p:grpSpPr bwMode="gray">
              <a:xfrm>
                <a:off x="2889" y="2101"/>
                <a:ext cx="17" cy="51"/>
                <a:chOff x="2889" y="2101"/>
                <a:chExt cx="17" cy="51"/>
              </a:xfrm>
              <a:grpFill/>
            </p:grpSpPr>
            <p:sp>
              <p:nvSpPr>
                <p:cNvPr id="345"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6"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7"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3"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4"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5" name="Group 145"/>
              <p:cNvGrpSpPr>
                <a:grpSpLocks noChangeAspect="1"/>
              </p:cNvGrpSpPr>
              <p:nvPr/>
            </p:nvGrpSpPr>
            <p:grpSpPr bwMode="gray">
              <a:xfrm>
                <a:off x="2984" y="2276"/>
                <a:ext cx="114" cy="72"/>
                <a:chOff x="2984" y="2276"/>
                <a:chExt cx="114" cy="72"/>
              </a:xfrm>
              <a:grpFill/>
            </p:grpSpPr>
            <p:sp>
              <p:nvSpPr>
                <p:cNvPr id="343"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4"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6"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7" name="Group 149"/>
              <p:cNvGrpSpPr>
                <a:grpSpLocks noChangeAspect="1"/>
              </p:cNvGrpSpPr>
              <p:nvPr/>
            </p:nvGrpSpPr>
            <p:grpSpPr bwMode="gray">
              <a:xfrm>
                <a:off x="3086" y="2189"/>
                <a:ext cx="85" cy="114"/>
                <a:chOff x="3086" y="2189"/>
                <a:chExt cx="85" cy="114"/>
              </a:xfrm>
              <a:grpFill/>
            </p:grpSpPr>
            <p:sp>
              <p:nvSpPr>
                <p:cNvPr id="341"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2"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8"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9" name="Group 153"/>
              <p:cNvGrpSpPr>
                <a:grpSpLocks noChangeAspect="1"/>
              </p:cNvGrpSpPr>
              <p:nvPr/>
            </p:nvGrpSpPr>
            <p:grpSpPr bwMode="gray">
              <a:xfrm>
                <a:off x="3000" y="2012"/>
                <a:ext cx="210" cy="192"/>
                <a:chOff x="3000" y="2012"/>
                <a:chExt cx="210" cy="192"/>
              </a:xfrm>
              <a:grpFill/>
            </p:grpSpPr>
            <p:sp>
              <p:nvSpPr>
                <p:cNvPr id="339"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0"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0"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1"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2"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33" name="Group 159"/>
              <p:cNvGrpSpPr>
                <a:grpSpLocks noChangeAspect="1"/>
              </p:cNvGrpSpPr>
              <p:nvPr/>
            </p:nvGrpSpPr>
            <p:grpSpPr bwMode="gray">
              <a:xfrm>
                <a:off x="2802" y="1979"/>
                <a:ext cx="205" cy="88"/>
                <a:chOff x="2802" y="1979"/>
                <a:chExt cx="205" cy="88"/>
              </a:xfrm>
              <a:grpFill/>
            </p:grpSpPr>
            <p:sp>
              <p:nvSpPr>
                <p:cNvPr id="337"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8"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4"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5"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6"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7"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8"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9"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0"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1"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2" name="Group 170"/>
            <p:cNvGrpSpPr>
              <a:grpSpLocks noChangeAspect="1"/>
            </p:cNvGrpSpPr>
            <p:nvPr/>
          </p:nvGrpSpPr>
          <p:grpSpPr bwMode="gray">
            <a:xfrm>
              <a:off x="5539580" y="2891184"/>
              <a:ext cx="96838" cy="77788"/>
              <a:chOff x="3007" y="1982"/>
              <a:chExt cx="61" cy="49"/>
            </a:xfrm>
            <a:grpFill/>
          </p:grpSpPr>
          <p:sp>
            <p:nvSpPr>
              <p:cNvPr id="319"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0"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3"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4" name="Group 222"/>
            <p:cNvGrpSpPr>
              <a:grpSpLocks noChangeAspect="1"/>
            </p:cNvGrpSpPr>
            <p:nvPr/>
          </p:nvGrpSpPr>
          <p:grpSpPr bwMode="gray">
            <a:xfrm>
              <a:off x="4945856" y="1268759"/>
              <a:ext cx="287338" cy="296863"/>
              <a:chOff x="3202" y="1036"/>
              <a:chExt cx="181" cy="187"/>
            </a:xfrm>
            <a:grpFill/>
          </p:grpSpPr>
          <p:sp>
            <p:nvSpPr>
              <p:cNvPr id="313"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4"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5"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6"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7"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8"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5"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6"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7"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8"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9"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0"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1"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92" name="Group 236"/>
            <p:cNvGrpSpPr>
              <a:grpSpLocks noChangeAspect="1"/>
            </p:cNvGrpSpPr>
            <p:nvPr/>
          </p:nvGrpSpPr>
          <p:grpSpPr bwMode="gray">
            <a:xfrm>
              <a:off x="3344068" y="3475384"/>
              <a:ext cx="808038" cy="1365250"/>
              <a:chOff x="1624" y="2350"/>
              <a:chExt cx="509" cy="860"/>
            </a:xfrm>
            <a:grpFill/>
          </p:grpSpPr>
          <p:sp>
            <p:nvSpPr>
              <p:cNvPr id="288"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9"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0"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1"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2"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3"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4"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5"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6"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7"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8"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9"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0"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1"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2"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3"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4"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5"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6"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7"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8"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9"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0"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1"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2"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93"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4"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5"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6"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7"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8"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9"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0"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01" name="Group 270"/>
            <p:cNvGrpSpPr>
              <a:grpSpLocks noChangeAspect="1"/>
            </p:cNvGrpSpPr>
            <p:nvPr/>
          </p:nvGrpSpPr>
          <p:grpSpPr bwMode="gray">
            <a:xfrm>
              <a:off x="1832768" y="1897409"/>
              <a:ext cx="1765300" cy="1346200"/>
              <a:chOff x="672" y="1356"/>
              <a:chExt cx="1112" cy="848"/>
            </a:xfrm>
            <a:grpFill/>
          </p:grpSpPr>
          <p:grpSp>
            <p:nvGrpSpPr>
              <p:cNvPr id="276" name="Group 271"/>
              <p:cNvGrpSpPr>
                <a:grpSpLocks noChangeAspect="1"/>
              </p:cNvGrpSpPr>
              <p:nvPr/>
            </p:nvGrpSpPr>
            <p:grpSpPr bwMode="gray">
              <a:xfrm>
                <a:off x="672" y="1356"/>
                <a:ext cx="418" cy="413"/>
                <a:chOff x="672" y="1356"/>
                <a:chExt cx="418" cy="413"/>
              </a:xfrm>
              <a:grpFill/>
            </p:grpSpPr>
            <p:sp>
              <p:nvSpPr>
                <p:cNvPr id="283"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4"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5"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6"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7"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77" name="Group 277"/>
              <p:cNvGrpSpPr>
                <a:grpSpLocks noChangeAspect="1"/>
              </p:cNvGrpSpPr>
              <p:nvPr/>
            </p:nvGrpSpPr>
            <p:grpSpPr bwMode="gray">
              <a:xfrm>
                <a:off x="1149" y="1865"/>
                <a:ext cx="635" cy="339"/>
                <a:chOff x="1149" y="1865"/>
                <a:chExt cx="635" cy="339"/>
              </a:xfrm>
              <a:grpFill/>
            </p:grpSpPr>
            <p:sp>
              <p:nvSpPr>
                <p:cNvPr id="278"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9"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0"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1"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2"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02" name="Group 283"/>
            <p:cNvGrpSpPr>
              <a:grpSpLocks noChangeAspect="1"/>
            </p:cNvGrpSpPr>
            <p:nvPr/>
          </p:nvGrpSpPr>
          <p:grpSpPr bwMode="gray">
            <a:xfrm>
              <a:off x="2304256" y="1268759"/>
              <a:ext cx="1538288" cy="1622425"/>
              <a:chOff x="969" y="960"/>
              <a:chExt cx="969" cy="1022"/>
            </a:xfrm>
            <a:grpFill/>
          </p:grpSpPr>
          <p:sp>
            <p:nvSpPr>
              <p:cNvPr id="247"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8"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9"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0"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1"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2"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3"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4"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5"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6"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7"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8"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9"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0"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1"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2"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3"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4"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5"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6"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7"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8"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9"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0"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1"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2"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3"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4"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5"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03"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4"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5"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6"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7"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8"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9"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0"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1"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2"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3"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4"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5"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6"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7"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8"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9"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0"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1"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2"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3"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4"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5"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6"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27" name="Group 337"/>
            <p:cNvGrpSpPr>
              <a:grpSpLocks noChangeAspect="1"/>
            </p:cNvGrpSpPr>
            <p:nvPr/>
          </p:nvGrpSpPr>
          <p:grpSpPr bwMode="gray">
            <a:xfrm>
              <a:off x="3455193" y="3327747"/>
              <a:ext cx="28575" cy="44450"/>
              <a:chOff x="1694" y="2257"/>
              <a:chExt cx="18" cy="28"/>
            </a:xfrm>
            <a:grpFill/>
          </p:grpSpPr>
          <p:sp>
            <p:nvSpPr>
              <p:cNvPr id="245"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6"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28"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9"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0"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1"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2"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3"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4"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5"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6"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7"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8"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9"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0" name="Group 362"/>
            <p:cNvGrpSpPr/>
            <p:nvPr/>
          </p:nvGrpSpPr>
          <p:grpSpPr bwMode="gray">
            <a:xfrm>
              <a:off x="4580731" y="1911697"/>
              <a:ext cx="879476" cy="1109663"/>
              <a:chOff x="4580731" y="1911697"/>
              <a:chExt cx="879476" cy="1109663"/>
            </a:xfrm>
            <a:grpFill/>
          </p:grpSpPr>
          <p:sp>
            <p:nvSpPr>
              <p:cNvPr id="196"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7"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8"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9" name="Group 178"/>
              <p:cNvGrpSpPr>
                <a:grpSpLocks noChangeAspect="1"/>
              </p:cNvGrpSpPr>
              <p:nvPr/>
            </p:nvGrpSpPr>
            <p:grpSpPr bwMode="gray">
              <a:xfrm>
                <a:off x="4876006" y="2765772"/>
                <a:ext cx="204788" cy="242888"/>
                <a:chOff x="2589" y="1903"/>
                <a:chExt cx="129" cy="153"/>
              </a:xfrm>
              <a:grpFill/>
            </p:grpSpPr>
            <p:sp>
              <p:nvSpPr>
                <p:cNvPr id="242"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3"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4"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0"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1"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2"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3"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4"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5"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6"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07" name="Group 189"/>
              <p:cNvGrpSpPr>
                <a:grpSpLocks noChangeAspect="1"/>
              </p:cNvGrpSpPr>
              <p:nvPr/>
            </p:nvGrpSpPr>
            <p:grpSpPr bwMode="gray">
              <a:xfrm>
                <a:off x="4679156" y="2659410"/>
                <a:ext cx="247650" cy="244475"/>
                <a:chOff x="2465" y="1836"/>
                <a:chExt cx="156" cy="154"/>
              </a:xfrm>
              <a:grpFill/>
            </p:grpSpPr>
            <p:sp>
              <p:nvSpPr>
                <p:cNvPr id="240"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1"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08" name="Group 192"/>
              <p:cNvGrpSpPr>
                <a:grpSpLocks noChangeAspect="1"/>
              </p:cNvGrpSpPr>
              <p:nvPr/>
            </p:nvGrpSpPr>
            <p:grpSpPr bwMode="gray">
              <a:xfrm>
                <a:off x="4620419" y="2430810"/>
                <a:ext cx="171450" cy="258763"/>
                <a:chOff x="2428" y="1692"/>
                <a:chExt cx="108" cy="163"/>
              </a:xfrm>
              <a:grpFill/>
            </p:grpSpPr>
            <p:sp>
              <p:nvSpPr>
                <p:cNvPr id="238"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9"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9"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0"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1"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2"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13" name="Group 199"/>
              <p:cNvGrpSpPr>
                <a:grpSpLocks noChangeAspect="1"/>
              </p:cNvGrpSpPr>
              <p:nvPr/>
            </p:nvGrpSpPr>
            <p:grpSpPr bwMode="gray">
              <a:xfrm>
                <a:off x="5033169" y="2808635"/>
                <a:ext cx="68263" cy="68263"/>
                <a:chOff x="2688" y="1930"/>
                <a:chExt cx="43" cy="43"/>
              </a:xfrm>
              <a:grpFill/>
            </p:grpSpPr>
            <p:sp>
              <p:nvSpPr>
                <p:cNvPr id="236"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7"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14"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5"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6"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7"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8"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9"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0"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1"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2"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3"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4"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5"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6"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7"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8"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9"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0"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1"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2"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33" name="Group 359"/>
              <p:cNvGrpSpPr/>
              <p:nvPr/>
            </p:nvGrpSpPr>
            <p:grpSpPr bwMode="gray">
              <a:xfrm>
                <a:off x="5080794" y="2788583"/>
                <a:ext cx="75600" cy="108000"/>
                <a:chOff x="4160739" y="2986112"/>
                <a:chExt cx="187325" cy="233362"/>
              </a:xfrm>
              <a:grpFill/>
            </p:grpSpPr>
            <p:sp>
              <p:nvSpPr>
                <p:cNvPr id="234"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5"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41" name="Group 368"/>
            <p:cNvGrpSpPr/>
            <p:nvPr/>
          </p:nvGrpSpPr>
          <p:grpSpPr bwMode="gray">
            <a:xfrm>
              <a:off x="4455318" y="2994372"/>
              <a:ext cx="1196974" cy="1339850"/>
              <a:chOff x="4455318" y="2994372"/>
              <a:chExt cx="1196974" cy="1339850"/>
            </a:xfrm>
            <a:grpFill/>
          </p:grpSpPr>
          <p:sp>
            <p:nvSpPr>
              <p:cNvPr id="142" name="Freeform 153"/>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3" name="Freeform 154"/>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4" name="Group 367"/>
              <p:cNvGrpSpPr/>
              <p:nvPr/>
            </p:nvGrpSpPr>
            <p:grpSpPr bwMode="gray">
              <a:xfrm>
                <a:off x="4455318" y="2994372"/>
                <a:ext cx="1196974" cy="1339850"/>
                <a:chOff x="4455318" y="2994372"/>
                <a:chExt cx="1196974" cy="1339850"/>
              </a:xfrm>
              <a:grpFill/>
            </p:grpSpPr>
            <p:sp>
              <p:nvSpPr>
                <p:cNvPr id="145" name="Freeform 156"/>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6" name="Freeform 157"/>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7" name="Freeform 158"/>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8" name="Freeform 159"/>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9" name="Freeform 160"/>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0" name="Freeform 161"/>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1" name="Freeform 162"/>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2" name="Freeform 163"/>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3" name="Freeform 164"/>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4" name="Freeform 165"/>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5" name="Freeform 166"/>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6" name="Freeform 167"/>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7" name="Freeform 168"/>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8" name="Freeform 169"/>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9"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0" name="Freeform 171"/>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1" name="Freeform 172"/>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2" name="Freeform 173"/>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3" name="Freeform 174"/>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64" name="Group 25"/>
                <p:cNvGrpSpPr>
                  <a:grpSpLocks noChangeAspect="1"/>
                </p:cNvGrpSpPr>
                <p:nvPr/>
              </p:nvGrpSpPr>
              <p:grpSpPr bwMode="gray">
                <a:xfrm>
                  <a:off x="4961730" y="3769072"/>
                  <a:ext cx="219075" cy="239713"/>
                  <a:chOff x="2643" y="2535"/>
                  <a:chExt cx="138" cy="151"/>
                </a:xfrm>
                <a:grpFill/>
              </p:grpSpPr>
              <p:sp>
                <p:nvSpPr>
                  <p:cNvPr id="194"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5"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65"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6"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7"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8"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9"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0"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1"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2"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3"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4"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5"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6"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7"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8"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9"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0"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1"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2"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3"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4"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5"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6"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7"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8"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9"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0"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1" name="Group 364"/>
                <p:cNvGrpSpPr>
                  <a:grpSpLocks noChangeAspect="1"/>
                </p:cNvGrpSpPr>
                <p:nvPr/>
              </p:nvGrpSpPr>
              <p:grpSpPr bwMode="gray">
                <a:xfrm>
                  <a:off x="5141117" y="3280172"/>
                  <a:ext cx="289379" cy="349200"/>
                  <a:chOff x="3548063" y="12700"/>
                  <a:chExt cx="5667375" cy="6838950"/>
                </a:xfrm>
                <a:grpFill/>
              </p:grpSpPr>
              <p:sp>
                <p:nvSpPr>
                  <p:cNvPr id="192"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sp>
                <p:nvSpPr>
                  <p:cNvPr id="193"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grpSp>
          </p:grpSp>
        </p:grpSp>
      </p:grpSp>
      <p:sp>
        <p:nvSpPr>
          <p:cNvPr id="387" name="文本框 386"/>
          <p:cNvSpPr txBox="1"/>
          <p:nvPr/>
        </p:nvSpPr>
        <p:spPr>
          <a:xfrm>
            <a:off x="540291" y="1606097"/>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国内现状</a:t>
            </a:r>
          </a:p>
        </p:txBody>
      </p:sp>
      <p:cxnSp>
        <p:nvCxnSpPr>
          <p:cNvPr id="388" name="直接连接符 387"/>
          <p:cNvCxnSpPr/>
          <p:nvPr/>
        </p:nvCxnSpPr>
        <p:spPr>
          <a:xfrm>
            <a:off x="620874" y="2111364"/>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89" name="文本框 388"/>
          <p:cNvSpPr txBox="1"/>
          <p:nvPr/>
        </p:nvSpPr>
        <p:spPr>
          <a:xfrm>
            <a:off x="540291" y="3962683"/>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国外现状</a:t>
            </a:r>
          </a:p>
        </p:txBody>
      </p:sp>
      <p:cxnSp>
        <p:nvCxnSpPr>
          <p:cNvPr id="390" name="直接连接符 389"/>
          <p:cNvCxnSpPr/>
          <p:nvPr/>
        </p:nvCxnSpPr>
        <p:spPr>
          <a:xfrm>
            <a:off x="620874" y="4454696"/>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91" name="矩形 390"/>
          <p:cNvSpPr/>
          <p:nvPr/>
        </p:nvSpPr>
        <p:spPr>
          <a:xfrm>
            <a:off x="532500" y="2125989"/>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392" name="矩形 391"/>
          <p:cNvSpPr/>
          <p:nvPr/>
        </p:nvSpPr>
        <p:spPr>
          <a:xfrm>
            <a:off x="463728" y="4454925"/>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研究目的</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选题整体分析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选题现状描述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选题目标概括</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选题整体分析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774" name="圆角矩形 19"/>
          <p:cNvSpPr/>
          <p:nvPr/>
        </p:nvSpPr>
        <p:spPr>
          <a:xfrm>
            <a:off x="4862681" y="2884521"/>
            <a:ext cx="2259019" cy="2236715"/>
          </a:xfrm>
          <a:prstGeom prst="ellipse">
            <a:avLst/>
          </a:prstGeom>
          <a:solidFill>
            <a:srgbClr val="157E9F">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4000" dirty="0">
              <a:latin typeface="微软雅黑" pitchFamily="34" charset="-122"/>
              <a:ea typeface="微软雅黑" pitchFamily="34" charset="-122"/>
            </a:endParaRPr>
          </a:p>
        </p:txBody>
      </p:sp>
      <p:grpSp>
        <p:nvGrpSpPr>
          <p:cNvPr id="1775" name="组合 1774"/>
          <p:cNvGrpSpPr/>
          <p:nvPr/>
        </p:nvGrpSpPr>
        <p:grpSpPr>
          <a:xfrm>
            <a:off x="5042785" y="2594954"/>
            <a:ext cx="2418483" cy="2515367"/>
            <a:chOff x="4721608" y="1835707"/>
            <a:chExt cx="1879634" cy="1954931"/>
          </a:xfrm>
          <a:solidFill>
            <a:srgbClr val="157E9F">
              <a:alpha val="39000"/>
            </a:srgbClr>
          </a:solidFill>
        </p:grpSpPr>
        <p:sp>
          <p:nvSpPr>
            <p:cNvPr id="1776" name="圆角矩形 19"/>
            <p:cNvSpPr/>
            <p:nvPr/>
          </p:nvSpPr>
          <p:spPr>
            <a:xfrm>
              <a:off x="4721608" y="1835707"/>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1777" name="圆角矩形 20"/>
            <p:cNvSpPr/>
            <p:nvPr/>
          </p:nvSpPr>
          <p:spPr>
            <a:xfrm>
              <a:off x="4845543" y="2052274"/>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grpSp>
      <p:sp>
        <p:nvSpPr>
          <p:cNvPr id="1778" name="矩形 1777"/>
          <p:cNvSpPr/>
          <p:nvPr/>
        </p:nvSpPr>
        <p:spPr>
          <a:xfrm>
            <a:off x="5398016" y="3023611"/>
            <a:ext cx="1527435" cy="1692769"/>
          </a:xfrm>
          <a:prstGeom prst="rect">
            <a:avLst/>
          </a:prstGeom>
        </p:spPr>
        <p:txBody>
          <a:bodyPr wrap="square" lIns="91438" tIns="45719" rIns="91438" bIns="45719">
            <a:spAutoFit/>
          </a:bodyPr>
          <a:lstStyle/>
          <a:p>
            <a:pPr algn="ctr">
              <a:lnSpc>
                <a:spcPct val="130000"/>
              </a:lnSpc>
            </a:pPr>
            <a:r>
              <a:rPr lang="zh-CN" altLang="en-US" sz="4000" dirty="0" smtClean="0">
                <a:solidFill>
                  <a:schemeClr val="bg1"/>
                </a:solidFill>
                <a:latin typeface="方正清刻本悦宋简体" panose="02000000000000000000" pitchFamily="2" charset="-122"/>
                <a:ea typeface="方正清刻本悦宋简体" panose="02000000000000000000" pitchFamily="2" charset="-122"/>
              </a:rPr>
              <a:t>整体分析</a:t>
            </a:r>
            <a:endParaRPr lang="en-US" altLang="zh-CN" sz="40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79" name="圆角矩形 1778"/>
          <p:cNvSpPr/>
          <p:nvPr/>
        </p:nvSpPr>
        <p:spPr>
          <a:xfrm rot="10800000" flipV="1">
            <a:off x="784904" y="1905739"/>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0" name="文本框 1779"/>
          <p:cNvSpPr txBox="1"/>
          <p:nvPr/>
        </p:nvSpPr>
        <p:spPr>
          <a:xfrm>
            <a:off x="1209269" y="1874037"/>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A </a:t>
            </a:r>
            <a:endParaRPr lang="zh-CN" altLang="en-US" dirty="0">
              <a:solidFill>
                <a:schemeClr val="tx2"/>
              </a:solidFill>
              <a:latin typeface="微软雅黑" pitchFamily="34" charset="-122"/>
              <a:ea typeface="微软雅黑" pitchFamily="34" charset="-122"/>
            </a:endParaRPr>
          </a:p>
        </p:txBody>
      </p:sp>
      <p:cxnSp>
        <p:nvCxnSpPr>
          <p:cNvPr id="1781" name="直接连接符 1780"/>
          <p:cNvCxnSpPr/>
          <p:nvPr/>
        </p:nvCxnSpPr>
        <p:spPr>
          <a:xfrm>
            <a:off x="1297640"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2" name="矩形 1781"/>
          <p:cNvSpPr/>
          <p:nvPr/>
        </p:nvSpPr>
        <p:spPr>
          <a:xfrm>
            <a:off x="1213763"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3" name="圆角矩形 1782"/>
          <p:cNvSpPr/>
          <p:nvPr/>
        </p:nvSpPr>
        <p:spPr>
          <a:xfrm rot="10800000" flipV="1">
            <a:off x="784902" y="4044607"/>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4" name="文本框 1783"/>
          <p:cNvSpPr txBox="1"/>
          <p:nvPr/>
        </p:nvSpPr>
        <p:spPr>
          <a:xfrm>
            <a:off x="1209266" y="4012905"/>
            <a:ext cx="1140613"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B </a:t>
            </a:r>
            <a:endParaRPr lang="zh-CN" altLang="en-US" dirty="0">
              <a:solidFill>
                <a:schemeClr val="tx2"/>
              </a:solidFill>
              <a:latin typeface="微软雅黑" pitchFamily="34" charset="-122"/>
              <a:ea typeface="微软雅黑" pitchFamily="34" charset="-122"/>
            </a:endParaRPr>
          </a:p>
        </p:txBody>
      </p:sp>
      <p:cxnSp>
        <p:nvCxnSpPr>
          <p:cNvPr id="1785" name="直接连接符 1784"/>
          <p:cNvCxnSpPr/>
          <p:nvPr/>
        </p:nvCxnSpPr>
        <p:spPr>
          <a:xfrm>
            <a:off x="1297637"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6" name="矩形 1785"/>
          <p:cNvSpPr/>
          <p:nvPr/>
        </p:nvSpPr>
        <p:spPr>
          <a:xfrm>
            <a:off x="1213760" y="4459517"/>
            <a:ext cx="3532696"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7" name="圆角矩形 1786"/>
          <p:cNvSpPr/>
          <p:nvPr/>
        </p:nvSpPr>
        <p:spPr>
          <a:xfrm rot="10800000" flipV="1">
            <a:off x="11083920" y="192066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8" name="文本框 1787"/>
          <p:cNvSpPr txBox="1"/>
          <p:nvPr/>
        </p:nvSpPr>
        <p:spPr>
          <a:xfrm>
            <a:off x="9679933" y="1874037"/>
            <a:ext cx="1150727"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C </a:t>
            </a:r>
            <a:endParaRPr lang="zh-CN" altLang="en-US" dirty="0">
              <a:solidFill>
                <a:schemeClr val="tx2"/>
              </a:solidFill>
              <a:latin typeface="微软雅黑" pitchFamily="34" charset="-122"/>
              <a:ea typeface="微软雅黑" pitchFamily="34" charset="-122"/>
            </a:endParaRPr>
          </a:p>
        </p:txBody>
      </p:sp>
      <p:cxnSp>
        <p:nvCxnSpPr>
          <p:cNvPr id="1789" name="直接连接符 1788"/>
          <p:cNvCxnSpPr/>
          <p:nvPr/>
        </p:nvCxnSpPr>
        <p:spPr>
          <a:xfrm>
            <a:off x="8627391"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0" name="矩形 1789"/>
          <p:cNvSpPr/>
          <p:nvPr/>
        </p:nvSpPr>
        <p:spPr>
          <a:xfrm>
            <a:off x="7577498"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91" name="圆角矩形 1790"/>
          <p:cNvSpPr/>
          <p:nvPr/>
        </p:nvSpPr>
        <p:spPr>
          <a:xfrm rot="10800000" flipV="1">
            <a:off x="11083919" y="40595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92" name="文本框 1791"/>
          <p:cNvSpPr txBox="1"/>
          <p:nvPr/>
        </p:nvSpPr>
        <p:spPr>
          <a:xfrm>
            <a:off x="9676303" y="4012905"/>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rgbClr val="157E9F"/>
                </a:solidFill>
                <a:latin typeface="微软雅黑" pitchFamily="34" charset="-122"/>
                <a:ea typeface="微软雅黑" pitchFamily="34" charset="-122"/>
              </a:rPr>
              <a:t>R</a:t>
            </a:r>
            <a:r>
              <a:rPr lang="en-US" altLang="zh-CN" dirty="0" smtClean="0">
                <a:solidFill>
                  <a:schemeClr val="tx2"/>
                </a:solidFill>
                <a:latin typeface="微软雅黑" pitchFamily="34" charset="-122"/>
                <a:ea typeface="微软雅黑" pitchFamily="34" charset="-122"/>
              </a:rPr>
              <a:t> </a:t>
            </a:r>
            <a:endParaRPr lang="zh-CN" altLang="en-US" dirty="0">
              <a:solidFill>
                <a:schemeClr val="tx2"/>
              </a:solidFill>
              <a:latin typeface="微软雅黑" pitchFamily="34" charset="-122"/>
              <a:ea typeface="微软雅黑" pitchFamily="34" charset="-122"/>
            </a:endParaRPr>
          </a:p>
        </p:txBody>
      </p:sp>
      <p:cxnSp>
        <p:nvCxnSpPr>
          <p:cNvPr id="1793" name="直接连接符 1792"/>
          <p:cNvCxnSpPr/>
          <p:nvPr/>
        </p:nvCxnSpPr>
        <p:spPr>
          <a:xfrm>
            <a:off x="8627391"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4" name="矩形 1793"/>
          <p:cNvSpPr/>
          <p:nvPr/>
        </p:nvSpPr>
        <p:spPr>
          <a:xfrm>
            <a:off x="7577498" y="4459517"/>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选题现状描述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60"/>
          <p:cNvGrpSpPr/>
          <p:nvPr/>
        </p:nvGrpSpPr>
        <p:grpSpPr>
          <a:xfrm>
            <a:off x="1263751" y="2101863"/>
            <a:ext cx="1755700" cy="1890765"/>
            <a:chOff x="4925753" y="1651222"/>
            <a:chExt cx="1755700" cy="1890765"/>
          </a:xfrm>
          <a:solidFill>
            <a:srgbClr val="157E9F"/>
          </a:solidFill>
        </p:grpSpPr>
        <p:sp>
          <p:nvSpPr>
            <p:cNvPr id="62" name="圆角矩形 61"/>
            <p:cNvSpPr/>
            <p:nvPr/>
          </p:nvSpPr>
          <p:spPr>
            <a:xfrm>
              <a:off x="4925753" y="1803623"/>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63" name="圆角矩形 62"/>
            <p:cNvSpPr/>
            <p:nvPr/>
          </p:nvSpPr>
          <p:spPr>
            <a:xfrm>
              <a:off x="4925754" y="1651222"/>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现状</a:t>
              </a:r>
              <a:endParaRPr lang="en-US" altLang="zh-CN" sz="4000" dirty="0" smtClean="0">
                <a:latin typeface="方正清刻本悦宋简体" panose="02000000000000000000" pitchFamily="2" charset="-122"/>
                <a:ea typeface="方正清刻本悦宋简体" panose="02000000000000000000" pitchFamily="2" charset="-122"/>
              </a:endParaRPr>
            </a:p>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概述</a:t>
              </a:r>
              <a:endParaRPr lang="zh-CN" altLang="en-US" sz="4000" dirty="0">
                <a:latin typeface="方正清刻本悦宋简体" panose="02000000000000000000" pitchFamily="2" charset="-122"/>
                <a:ea typeface="方正清刻本悦宋简体" panose="02000000000000000000" pitchFamily="2" charset="-122"/>
              </a:endParaRPr>
            </a:p>
          </p:txBody>
        </p:sp>
      </p:grpSp>
      <p:sp>
        <p:nvSpPr>
          <p:cNvPr id="64" name="文本框 63"/>
          <p:cNvSpPr txBox="1"/>
          <p:nvPr/>
        </p:nvSpPr>
        <p:spPr>
          <a:xfrm>
            <a:off x="3686389" y="2256567"/>
            <a:ext cx="2234907" cy="572464"/>
          </a:xfrm>
          <a:prstGeom prst="rect">
            <a:avLst/>
          </a:prstGeom>
          <a:noFill/>
        </p:spPr>
        <p:txBody>
          <a:bodyPr wrap="none" lIns="91436" tIns="45718" rIns="91436" bIns="45718" rtlCol="0">
            <a:spAutoFit/>
          </a:bodyPr>
          <a:lstStyle/>
          <a:p>
            <a:pPr>
              <a:lnSpc>
                <a:spcPct val="130000"/>
              </a:lnSpc>
            </a:pPr>
            <a:r>
              <a:rPr lang="zh-CN" altLang="en-US" sz="2400" dirty="0">
                <a:solidFill>
                  <a:schemeClr val="tx2"/>
                </a:solidFill>
                <a:latin typeface="微软雅黑" pitchFamily="34" charset="-122"/>
                <a:ea typeface="微软雅黑" pitchFamily="34" charset="-122"/>
              </a:rPr>
              <a:t>关键词 </a:t>
            </a:r>
            <a:r>
              <a:rPr lang="en-US" altLang="zh-CN" sz="2400" dirty="0">
                <a:solidFill>
                  <a:schemeClr val="tx2"/>
                </a:solidFill>
                <a:latin typeface="微软雅黑" pitchFamily="34" charset="-122"/>
                <a:ea typeface="微软雅黑" pitchFamily="34" charset="-122"/>
              </a:rPr>
              <a:t>A ,B , C</a:t>
            </a:r>
            <a:endParaRPr lang="zh-CN" altLang="en-US" sz="2400" dirty="0">
              <a:solidFill>
                <a:schemeClr val="tx2"/>
              </a:solidFill>
              <a:latin typeface="微软雅黑" pitchFamily="34" charset="-122"/>
              <a:ea typeface="微软雅黑" pitchFamily="34" charset="-122"/>
            </a:endParaRPr>
          </a:p>
        </p:txBody>
      </p:sp>
      <p:cxnSp>
        <p:nvCxnSpPr>
          <p:cNvPr id="65" name="直接连接符 64"/>
          <p:cNvCxnSpPr/>
          <p:nvPr/>
        </p:nvCxnSpPr>
        <p:spPr>
          <a:xfrm>
            <a:off x="3784930" y="2722077"/>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6" name="圆角矩形 65"/>
          <p:cNvSpPr/>
          <p:nvPr/>
        </p:nvSpPr>
        <p:spPr>
          <a:xfrm>
            <a:off x="3784930" y="2857070"/>
            <a:ext cx="7340412" cy="1241583"/>
          </a:xfrm>
          <a:prstGeom prst="roundRect">
            <a:avLst>
              <a:gd name="adj" fmla="val 3819"/>
            </a:avLst>
          </a:prstGeom>
          <a:solidFill>
            <a:srgbClr val="157E9F">
              <a:alpha val="80000"/>
            </a:srgbClr>
          </a:solidFill>
        </p:spPr>
        <p:txBody>
          <a:bodyPr wrap="square" lIns="91436" tIns="45718" rIns="91436" bIns="45718">
            <a:spAutoFit/>
          </a:bodyPr>
          <a:lstStyle/>
          <a:p>
            <a:pPr>
              <a:lnSpc>
                <a:spcPct val="130000"/>
              </a:lnSpc>
            </a:pPr>
            <a:r>
              <a:rPr lang="zh-CN" altLang="en-US" dirty="0" smtClean="0">
                <a:solidFill>
                  <a:schemeClr val="bg1"/>
                </a:solidFill>
                <a:latin typeface="微软雅黑" pitchFamily="34" charset="-122"/>
                <a:ea typeface="微软雅黑" pitchFamily="34" charset="-122"/>
              </a:rPr>
              <a:t>论文</a:t>
            </a:r>
            <a:r>
              <a:rPr lang="zh-CN" altLang="en-US" dirty="0">
                <a:solidFill>
                  <a:schemeClr val="bg1"/>
                </a:solidFill>
                <a:latin typeface="微软雅黑" pitchFamily="34" charset="-122"/>
                <a:ea typeface="微软雅黑" pitchFamily="34" charset="-122"/>
              </a:rPr>
              <a:t>就是用来进行科学研究和描述科研成果的文章，简称之为论文。它既是探讨问题进行科学研究的一种手段，又是描述科研成果进行学术交流的一种工具</a:t>
            </a:r>
            <a:r>
              <a:rPr lang="zh-CN" altLang="en-US" dirty="0" smtClean="0">
                <a:solidFill>
                  <a:schemeClr val="bg1"/>
                </a:solidFill>
                <a:latin typeface="微软雅黑" pitchFamily="34" charset="-122"/>
                <a:ea typeface="微软雅黑" pitchFamily="34" charset="-122"/>
              </a:rPr>
              <a:t>。</a:t>
            </a:r>
            <a:endParaRPr lang="en-US" altLang="zh-CN" dirty="0">
              <a:solidFill>
                <a:schemeClr val="bg1"/>
              </a:solidFill>
              <a:latin typeface="微软雅黑" pitchFamily="34" charset="-122"/>
              <a:ea typeface="微软雅黑" pitchFamily="34" charset="-122"/>
            </a:endParaRPr>
          </a:p>
        </p:txBody>
      </p:sp>
      <p:sp>
        <p:nvSpPr>
          <p:cNvPr id="67" name="圆角矩形 66"/>
          <p:cNvSpPr/>
          <p:nvPr/>
        </p:nvSpPr>
        <p:spPr>
          <a:xfrm rot="10800000" flipV="1">
            <a:off x="1188792"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8" name="文本框 67"/>
          <p:cNvSpPr txBox="1"/>
          <p:nvPr/>
        </p:nvSpPr>
        <p:spPr>
          <a:xfrm>
            <a:off x="1613156" y="4801278"/>
            <a:ext cx="101181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A </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69" name="直接连接符 68"/>
          <p:cNvCxnSpPr/>
          <p:nvPr/>
        </p:nvCxnSpPr>
        <p:spPr>
          <a:xfrm>
            <a:off x="1701528"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617651"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1" name="圆角矩形 70"/>
          <p:cNvSpPr/>
          <p:nvPr/>
        </p:nvSpPr>
        <p:spPr>
          <a:xfrm rot="10800000" flipV="1">
            <a:off x="4803844"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2" name="文本框 71"/>
          <p:cNvSpPr txBox="1"/>
          <p:nvPr/>
        </p:nvSpPr>
        <p:spPr>
          <a:xfrm>
            <a:off x="5228209" y="4801278"/>
            <a:ext cx="939677"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B</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3" name="直接连接符 72"/>
          <p:cNvCxnSpPr/>
          <p:nvPr/>
        </p:nvCxnSpPr>
        <p:spPr>
          <a:xfrm>
            <a:off x="5316580"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232703"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5" name="圆角矩形 74"/>
          <p:cNvSpPr/>
          <p:nvPr/>
        </p:nvSpPr>
        <p:spPr>
          <a:xfrm rot="10800000" flipV="1">
            <a:off x="8418896"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6" name="文本框 75"/>
          <p:cNvSpPr txBox="1"/>
          <p:nvPr/>
        </p:nvSpPr>
        <p:spPr>
          <a:xfrm>
            <a:off x="8843261" y="4801278"/>
            <a:ext cx="94769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C</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7" name="直接连接符 76"/>
          <p:cNvCxnSpPr/>
          <p:nvPr/>
        </p:nvCxnSpPr>
        <p:spPr>
          <a:xfrm>
            <a:off x="8931632"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8847755"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选题目标概括</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1"/>
          <p:cNvGrpSpPr/>
          <p:nvPr/>
        </p:nvGrpSpPr>
        <p:grpSpPr bwMode="auto">
          <a:xfrm>
            <a:off x="1951867" y="2246925"/>
            <a:ext cx="3282154" cy="2870223"/>
            <a:chOff x="1878988" y="2293364"/>
            <a:chExt cx="3330270" cy="2911770"/>
          </a:xfrm>
        </p:grpSpPr>
        <p:sp>
          <p:nvSpPr>
            <p:cNvPr id="62" name="任意多边形 20"/>
            <p:cNvSpPr/>
            <p:nvPr/>
          </p:nvSpPr>
          <p:spPr bwMode="auto">
            <a:xfrm>
              <a:off x="1901681" y="2319131"/>
              <a:ext cx="3294776" cy="2863476"/>
            </a:xfrm>
            <a:custGeom>
              <a:avLst/>
              <a:gdLst>
                <a:gd name="T0" fmla="*/ 671060 w 3980315"/>
                <a:gd name="T1" fmla="*/ 1962052 h 3459275"/>
                <a:gd name="T2" fmla="*/ 0 w 3980315"/>
                <a:gd name="T3" fmla="*/ 0 h 3459275"/>
                <a:gd name="T4" fmla="*/ 2257578 w 3980315"/>
                <a:gd name="T5" fmla="*/ 700709 h 3459275"/>
                <a:gd name="T6" fmla="*/ 710036 w 3980315"/>
                <a:gd name="T7" fmla="*/ 524229 h 3459275"/>
                <a:gd name="T8" fmla="*/ 1232914 w 3980315"/>
                <a:gd name="T9" fmla="*/ 196224 h 3459275"/>
                <a:gd name="T10" fmla="*/ 671060 w 3980315"/>
                <a:gd name="T11" fmla="*/ 1962052 h 34592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0315" h="3459275">
                  <a:moveTo>
                    <a:pt x="1183140" y="3459275"/>
                  </a:moveTo>
                  <a:lnTo>
                    <a:pt x="0" y="0"/>
                  </a:lnTo>
                  <a:lnTo>
                    <a:pt x="3980315" y="1235414"/>
                  </a:lnTo>
                  <a:lnTo>
                    <a:pt x="1251857" y="924264"/>
                  </a:lnTo>
                  <a:lnTo>
                    <a:pt x="2173740" y="345960"/>
                  </a:lnTo>
                  <a:lnTo>
                    <a:pt x="1183140" y="3459275"/>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3" name="椭圆 21"/>
            <p:cNvSpPr>
              <a:spLocks noChangeArrowheads="1"/>
            </p:cNvSpPr>
            <p:nvPr/>
          </p:nvSpPr>
          <p:spPr bwMode="auto">
            <a:xfrm>
              <a:off x="1878988" y="2293364"/>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4" name="椭圆 22"/>
            <p:cNvSpPr>
              <a:spLocks noChangeArrowheads="1"/>
            </p:cNvSpPr>
            <p:nvPr/>
          </p:nvSpPr>
          <p:spPr bwMode="auto">
            <a:xfrm>
              <a:off x="2856811" y="5153188"/>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5" name="椭圆 23"/>
            <p:cNvSpPr>
              <a:spLocks noChangeArrowheads="1"/>
            </p:cNvSpPr>
            <p:nvPr/>
          </p:nvSpPr>
          <p:spPr bwMode="auto">
            <a:xfrm>
              <a:off x="3667165" y="2599475"/>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6" name="椭圆 24"/>
            <p:cNvSpPr>
              <a:spLocks noChangeArrowheads="1"/>
            </p:cNvSpPr>
            <p:nvPr/>
          </p:nvSpPr>
          <p:spPr bwMode="auto">
            <a:xfrm>
              <a:off x="5157312" y="3314745"/>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7" name="椭圆 25"/>
            <p:cNvSpPr>
              <a:spLocks noChangeArrowheads="1"/>
            </p:cNvSpPr>
            <p:nvPr/>
          </p:nvSpPr>
          <p:spPr bwMode="auto">
            <a:xfrm>
              <a:off x="2908758" y="3056262"/>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8" name="任意多边形 26"/>
            <p:cNvSpPr/>
            <p:nvPr/>
          </p:nvSpPr>
          <p:spPr bwMode="auto">
            <a:xfrm>
              <a:off x="1899711" y="2314061"/>
              <a:ext cx="3298812" cy="2877555"/>
            </a:xfrm>
            <a:custGeom>
              <a:avLst/>
              <a:gdLst>
                <a:gd name="T0" fmla="*/ 0 w 3985191"/>
                <a:gd name="T1" fmla="*/ 0 h 3476284"/>
                <a:gd name="T2" fmla="*/ 1234264 w 3985191"/>
                <a:gd name="T3" fmla="*/ 205872 h 3476284"/>
                <a:gd name="T4" fmla="*/ 2260344 w 3985191"/>
                <a:gd name="T5" fmla="*/ 697880 h 3476284"/>
                <a:gd name="T6" fmla="*/ 666236 w 3985191"/>
                <a:gd name="T7" fmla="*/ 1971698 h 3476284"/>
                <a:gd name="T8" fmla="*/ 703281 w 3985191"/>
                <a:gd name="T9" fmla="*/ 520757 h 3476284"/>
                <a:gd name="T10" fmla="*/ 0 w 3985191"/>
                <a:gd name="T11" fmla="*/ 0 h 3476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191" h="3476284">
                  <a:moveTo>
                    <a:pt x="0" y="0"/>
                  </a:moveTo>
                  <a:lnTo>
                    <a:pt x="2176121" y="362970"/>
                  </a:lnTo>
                  <a:lnTo>
                    <a:pt x="3985191" y="1230426"/>
                  </a:lnTo>
                  <a:lnTo>
                    <a:pt x="1174635" y="3476284"/>
                  </a:lnTo>
                  <a:lnTo>
                    <a:pt x="1239950" y="918142"/>
                  </a:lnTo>
                  <a:lnTo>
                    <a:pt x="0" y="0"/>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69" name="文本框 32"/>
          <p:cNvSpPr txBox="1">
            <a:spLocks noChangeArrowheads="1"/>
          </p:cNvSpPr>
          <p:nvPr/>
        </p:nvSpPr>
        <p:spPr bwMode="auto">
          <a:xfrm>
            <a:off x="1287463" y="1719832"/>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0" name="文本框 32"/>
          <p:cNvSpPr txBox="1">
            <a:spLocks noChangeArrowheads="1"/>
          </p:cNvSpPr>
          <p:nvPr/>
        </p:nvSpPr>
        <p:spPr bwMode="auto">
          <a:xfrm>
            <a:off x="4757864" y="2568054"/>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33"/>
          <p:cNvSpPr txBox="1">
            <a:spLocks noChangeArrowheads="1"/>
          </p:cNvSpPr>
          <p:nvPr/>
        </p:nvSpPr>
        <p:spPr bwMode="auto">
          <a:xfrm>
            <a:off x="1861064" y="5066212"/>
            <a:ext cx="12690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32"/>
          <p:cNvSpPr txBox="1">
            <a:spLocks noChangeArrowheads="1"/>
          </p:cNvSpPr>
          <p:nvPr/>
        </p:nvSpPr>
        <p:spPr bwMode="auto">
          <a:xfrm>
            <a:off x="7371639" y="1877593"/>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3" name="Group 398"/>
          <p:cNvGrpSpPr/>
          <p:nvPr/>
        </p:nvGrpSpPr>
        <p:grpSpPr>
          <a:xfrm>
            <a:off x="6810291" y="1988104"/>
            <a:ext cx="391999" cy="405287"/>
            <a:chOff x="209551" y="3594100"/>
            <a:chExt cx="280988" cy="290513"/>
          </a:xfrm>
          <a:solidFill>
            <a:srgbClr val="157E9F"/>
          </a:solidFill>
        </p:grpSpPr>
        <p:sp>
          <p:nvSpPr>
            <p:cNvPr id="7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7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76" name="TextBox 36"/>
          <p:cNvSpPr txBox="1">
            <a:spLocks noChangeArrowheads="1"/>
          </p:cNvSpPr>
          <p:nvPr/>
        </p:nvSpPr>
        <p:spPr bwMode="auto">
          <a:xfrm>
            <a:off x="7356137" y="2241800"/>
            <a:ext cx="37715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77" name="文本框 32"/>
          <p:cNvSpPr txBox="1">
            <a:spLocks noChangeArrowheads="1"/>
          </p:cNvSpPr>
          <p:nvPr/>
        </p:nvSpPr>
        <p:spPr bwMode="auto">
          <a:xfrm>
            <a:off x="7356137" y="3341495"/>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8" name="Group 398"/>
          <p:cNvGrpSpPr/>
          <p:nvPr/>
        </p:nvGrpSpPr>
        <p:grpSpPr>
          <a:xfrm>
            <a:off x="6795635" y="3451195"/>
            <a:ext cx="391999" cy="405287"/>
            <a:chOff x="209551" y="3594100"/>
            <a:chExt cx="280988" cy="290513"/>
          </a:xfrm>
          <a:solidFill>
            <a:srgbClr val="157E9F"/>
          </a:solidFill>
        </p:grpSpPr>
        <p:sp>
          <p:nvSpPr>
            <p:cNvPr id="79"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0"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1" name="TextBox 36"/>
          <p:cNvSpPr txBox="1">
            <a:spLocks noChangeArrowheads="1"/>
          </p:cNvSpPr>
          <p:nvPr/>
        </p:nvSpPr>
        <p:spPr bwMode="auto">
          <a:xfrm>
            <a:off x="7356137" y="3710827"/>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82" name="文本框 32"/>
          <p:cNvSpPr txBox="1">
            <a:spLocks noChangeArrowheads="1"/>
          </p:cNvSpPr>
          <p:nvPr/>
        </p:nvSpPr>
        <p:spPr bwMode="auto">
          <a:xfrm>
            <a:off x="7356137" y="4738958"/>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83" name="Group 398"/>
          <p:cNvGrpSpPr/>
          <p:nvPr/>
        </p:nvGrpSpPr>
        <p:grpSpPr>
          <a:xfrm>
            <a:off x="6795635" y="4848083"/>
            <a:ext cx="391999" cy="405287"/>
            <a:chOff x="209551" y="3594100"/>
            <a:chExt cx="280988" cy="290513"/>
          </a:xfrm>
          <a:solidFill>
            <a:srgbClr val="157E9F"/>
          </a:solidFill>
        </p:grpSpPr>
        <p:sp>
          <p:nvSpPr>
            <p:cNvPr id="8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6" name="TextBox 36"/>
          <p:cNvSpPr txBox="1">
            <a:spLocks noChangeArrowheads="1"/>
          </p:cNvSpPr>
          <p:nvPr/>
        </p:nvSpPr>
        <p:spPr bwMode="auto">
          <a:xfrm>
            <a:off x="7356136" y="5176885"/>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研究过程</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选题方案设计</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选题研究方法</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选题运行过程</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768" name="矩形 1767"/>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选题方案设计</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1772" name="组合 1771"/>
          <p:cNvGrpSpPr/>
          <p:nvPr/>
        </p:nvGrpSpPr>
        <p:grpSpPr>
          <a:xfrm>
            <a:off x="1264375" y="2614672"/>
            <a:ext cx="3306471" cy="3273825"/>
            <a:chOff x="1300233" y="1995959"/>
            <a:chExt cx="3306471" cy="3273825"/>
          </a:xfrm>
        </p:grpSpPr>
        <p:sp>
          <p:nvSpPr>
            <p:cNvPr id="1773" name="圆角矩形 20"/>
            <p:cNvSpPr/>
            <p:nvPr/>
          </p:nvSpPr>
          <p:spPr>
            <a:xfrm>
              <a:off x="1432848" y="2127265"/>
              <a:ext cx="3041242" cy="3011214"/>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p>
          </p:txBody>
        </p:sp>
        <p:sp>
          <p:nvSpPr>
            <p:cNvPr id="1774" name="圆角矩形 20"/>
            <p:cNvSpPr/>
            <p:nvPr/>
          </p:nvSpPr>
          <p:spPr>
            <a:xfrm>
              <a:off x="1300233" y="1995959"/>
              <a:ext cx="3306471" cy="3273825"/>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latin typeface="微软雅黑" pitchFamily="34" charset="-122"/>
                <a:ea typeface="微软雅黑" pitchFamily="34" charset="-122"/>
              </a:endParaRPr>
            </a:p>
          </p:txBody>
        </p:sp>
        <p:sp>
          <p:nvSpPr>
            <p:cNvPr id="1775" name="文本框 1774"/>
            <p:cNvSpPr txBox="1"/>
            <p:nvPr/>
          </p:nvSpPr>
          <p:spPr>
            <a:xfrm>
              <a:off x="1741774" y="2761251"/>
              <a:ext cx="2639238" cy="861775"/>
            </a:xfrm>
            <a:prstGeom prst="rect">
              <a:avLst/>
            </a:prstGeom>
            <a:noFill/>
          </p:spPr>
          <p:txBody>
            <a:bodyPr wrap="square" rtlCol="0">
              <a:spAutoFit/>
            </a:bodyPr>
            <a:lstStyle/>
            <a:p>
              <a:endParaRPr lang="zh-CN" altLang="en-US" sz="4800" dirty="0">
                <a:solidFill>
                  <a:schemeClr val="bg1"/>
                </a:solidFill>
                <a:latin typeface="Calibri" pitchFamily="34" charset="0"/>
              </a:endParaRPr>
            </a:p>
          </p:txBody>
        </p:sp>
      </p:grpSp>
      <p:grpSp>
        <p:nvGrpSpPr>
          <p:cNvPr id="1776" name="组合 1775"/>
          <p:cNvGrpSpPr/>
          <p:nvPr/>
        </p:nvGrpSpPr>
        <p:grpSpPr>
          <a:xfrm>
            <a:off x="7465427" y="2801100"/>
            <a:ext cx="1435935" cy="1421759"/>
            <a:chOff x="1335867" y="2521914"/>
            <a:chExt cx="1416962" cy="1402972"/>
          </a:xfrm>
          <a:solidFill>
            <a:srgbClr val="157E9F"/>
          </a:solidFill>
        </p:grpSpPr>
        <p:sp>
          <p:nvSpPr>
            <p:cNvPr id="1777" name="圆角矩形 20"/>
            <p:cNvSpPr/>
            <p:nvPr/>
          </p:nvSpPr>
          <p:spPr>
            <a:xfrm>
              <a:off x="1406797" y="2578184"/>
              <a:ext cx="1303300" cy="1290432"/>
            </a:xfrm>
            <a:prstGeom prst="ellipse">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sp>
          <p:nvSpPr>
            <p:cNvPr id="1778" name="圆角矩形 20"/>
            <p:cNvSpPr/>
            <p:nvPr/>
          </p:nvSpPr>
          <p:spPr>
            <a:xfrm>
              <a:off x="1335867" y="2521914"/>
              <a:ext cx="1416962" cy="1402972"/>
            </a:xfrm>
            <a:prstGeom prst="ellipse">
              <a:avLst/>
            </a:prstGeom>
            <a:grpFill/>
            <a:ln w="158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grpSp>
      <p:sp>
        <p:nvSpPr>
          <p:cNvPr id="1779" name="圆角矩形 20"/>
          <p:cNvSpPr/>
          <p:nvPr/>
        </p:nvSpPr>
        <p:spPr>
          <a:xfrm>
            <a:off x="7168911" y="4523760"/>
            <a:ext cx="1320751" cy="1307712"/>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p>
        </p:txBody>
      </p:sp>
      <p:sp>
        <p:nvSpPr>
          <p:cNvPr id="1780" name="圆角矩形 20"/>
          <p:cNvSpPr/>
          <p:nvPr/>
        </p:nvSpPr>
        <p:spPr>
          <a:xfrm>
            <a:off x="7111319" y="4466738"/>
            <a:ext cx="1435935" cy="1421759"/>
          </a:xfrm>
          <a:prstGeom prst="ellipse">
            <a:avLst/>
          </a:prstGeom>
          <a:noFill/>
          <a:ln w="15875">
            <a:solidFill>
              <a:schemeClr val="accent5"/>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1" name="圆角矩形 20"/>
          <p:cNvSpPr/>
          <p:nvPr/>
        </p:nvSpPr>
        <p:spPr>
          <a:xfrm>
            <a:off x="8703683" y="3861135"/>
            <a:ext cx="1848564" cy="1830312"/>
          </a:xfrm>
          <a:prstGeom prst="ellips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2" name="圆角矩形 20"/>
          <p:cNvSpPr/>
          <p:nvPr/>
        </p:nvSpPr>
        <p:spPr>
          <a:xfrm>
            <a:off x="8621365" y="3767253"/>
            <a:ext cx="2009779" cy="1989936"/>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3" name="矩形 1782"/>
          <p:cNvSpPr/>
          <p:nvPr/>
        </p:nvSpPr>
        <p:spPr>
          <a:xfrm>
            <a:off x="1924173" y="3885812"/>
            <a:ext cx="1986872" cy="1161852"/>
          </a:xfrm>
          <a:prstGeom prst="rect">
            <a:avLst/>
          </a:prstGeom>
        </p:spPr>
        <p:txBody>
          <a:bodyPr wrap="square" lIns="91436" tIns="45718" rIns="91436" bIns="45718">
            <a:spAutoFit/>
          </a:bodyPr>
          <a:lstStyle/>
          <a:p>
            <a:pPr algn="ctr"/>
            <a:endParaRPr lang="en-US" altLang="zh-CN" sz="1100" dirty="0">
              <a:solidFill>
                <a:schemeClr val="bg1"/>
              </a:solidFill>
              <a:latin typeface="微软雅黑" pitchFamily="34" charset="-122"/>
              <a:ea typeface="微软雅黑" pitchFamily="34" charset="-122"/>
            </a:endParaRPr>
          </a:p>
          <a:p>
            <a:pPr algn="ctr">
              <a:lnSpc>
                <a:spcPct val="130000"/>
              </a:lnSpc>
            </a:pPr>
            <a:r>
              <a:rPr lang="zh-CN" altLang="en-US" sz="1500" dirty="0">
                <a:solidFill>
                  <a:schemeClr val="bg1"/>
                </a:solidFill>
                <a:latin typeface="微软雅黑" pitchFamily="34" charset="-122"/>
                <a:ea typeface="微软雅黑" pitchFamily="34" charset="-122"/>
              </a:rPr>
              <a:t>论文就是用来进行科学研究和描述科研成果的文章</a:t>
            </a:r>
            <a:endParaRPr lang="en-US" altLang="zh-CN" sz="1500" dirty="0">
              <a:solidFill>
                <a:schemeClr val="bg1"/>
              </a:solidFill>
              <a:latin typeface="微软雅黑" pitchFamily="34" charset="-122"/>
              <a:ea typeface="微软雅黑" pitchFamily="34" charset="-122"/>
            </a:endParaRPr>
          </a:p>
        </p:txBody>
      </p:sp>
      <p:sp>
        <p:nvSpPr>
          <p:cNvPr id="1784" name="矩形 1783"/>
          <p:cNvSpPr/>
          <p:nvPr/>
        </p:nvSpPr>
        <p:spPr>
          <a:xfrm>
            <a:off x="7755056" y="330140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1</a:t>
            </a:r>
            <a:endParaRPr lang="en-US" altLang="zh-CN" sz="2000" dirty="0">
              <a:solidFill>
                <a:srgbClr val="FFFFFF"/>
              </a:solidFill>
              <a:latin typeface="微软雅黑" pitchFamily="34" charset="-122"/>
              <a:ea typeface="微软雅黑" pitchFamily="34" charset="-122"/>
            </a:endParaRPr>
          </a:p>
        </p:txBody>
      </p:sp>
      <p:sp>
        <p:nvSpPr>
          <p:cNvPr id="1785" name="矩形 1784"/>
          <p:cNvSpPr/>
          <p:nvPr/>
        </p:nvSpPr>
        <p:spPr>
          <a:xfrm>
            <a:off x="2107131" y="3317653"/>
            <a:ext cx="1620957" cy="738664"/>
          </a:xfrm>
          <a:prstGeom prst="rect">
            <a:avLst/>
          </a:prstGeom>
        </p:spPr>
        <p:txBody>
          <a:bodyPr wrap="none">
            <a:spAutoFit/>
          </a:bodyPr>
          <a:lstStyle/>
          <a:p>
            <a:pPr>
              <a:lnSpc>
                <a:spcPct val="150000"/>
              </a:lnSpc>
            </a:pPr>
            <a:r>
              <a:rPr lang="zh-CN" altLang="en-US" sz="2800" dirty="0">
                <a:solidFill>
                  <a:schemeClr val="bg1"/>
                </a:solidFill>
                <a:latin typeface="方正清刻本悦宋简体" panose="02000000000000000000" pitchFamily="2" charset="-122"/>
                <a:ea typeface="方正清刻本悦宋简体" panose="02000000000000000000" pitchFamily="2" charset="-122"/>
              </a:rPr>
              <a:t>方案设计</a:t>
            </a:r>
            <a:endParaRPr lang="en-US" altLang="zh-CN" sz="28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86" name="矩形 1785"/>
          <p:cNvSpPr/>
          <p:nvPr/>
        </p:nvSpPr>
        <p:spPr>
          <a:xfrm>
            <a:off x="7438477" y="497756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a:solidFill>
                  <a:srgbClr val="FFFFFF"/>
                </a:solidFill>
                <a:latin typeface="微软雅黑" pitchFamily="34" charset="-122"/>
                <a:ea typeface="微软雅黑" pitchFamily="34" charset="-122"/>
              </a:rPr>
              <a:t>2</a:t>
            </a:r>
          </a:p>
        </p:txBody>
      </p:sp>
      <p:sp>
        <p:nvSpPr>
          <p:cNvPr id="1787" name="矩形 1786"/>
          <p:cNvSpPr/>
          <p:nvPr/>
        </p:nvSpPr>
        <p:spPr>
          <a:xfrm>
            <a:off x="9242015" y="4602493"/>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3</a:t>
            </a:r>
            <a:endParaRPr lang="en-US" altLang="zh-CN" sz="2000" dirty="0">
              <a:solidFill>
                <a:srgbClr val="FFFFFF"/>
              </a:solidFill>
              <a:latin typeface="微软雅黑" pitchFamily="34" charset="-122"/>
              <a:ea typeface="微软雅黑" pitchFamily="34" charset="-122"/>
            </a:endParaRPr>
          </a:p>
        </p:txBody>
      </p:sp>
      <p:sp>
        <p:nvSpPr>
          <p:cNvPr id="1788" name="圆角矩形 1787"/>
          <p:cNvSpPr/>
          <p:nvPr/>
        </p:nvSpPr>
        <p:spPr>
          <a:xfrm rot="10800000" flipV="1">
            <a:off x="1006219" y="1671489"/>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t>关键词</a:t>
            </a:r>
          </a:p>
        </p:txBody>
      </p:sp>
      <p:sp>
        <p:nvSpPr>
          <p:cNvPr id="1789" name="矩形 1788"/>
          <p:cNvSpPr/>
          <p:nvPr/>
        </p:nvSpPr>
        <p:spPr>
          <a:xfrm>
            <a:off x="2540359" y="1590583"/>
            <a:ext cx="8239260" cy="732508"/>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26" name="直接连接符 25"/>
          <p:cNvCxnSpPr/>
          <p:nvPr/>
        </p:nvCxnSpPr>
        <p:spPr>
          <a:xfrm>
            <a:off x="12001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72440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81724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sp>
        <p:nvSpPr>
          <p:cNvPr id="29" name="TextBox 18"/>
          <p:cNvSpPr txBox="1"/>
          <p:nvPr/>
        </p:nvSpPr>
        <p:spPr>
          <a:xfrm>
            <a:off x="12001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0" name="TextBox 18"/>
          <p:cNvSpPr txBox="1"/>
          <p:nvPr/>
        </p:nvSpPr>
        <p:spPr>
          <a:xfrm>
            <a:off x="472440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1" name="TextBox 18"/>
          <p:cNvSpPr txBox="1"/>
          <p:nvPr/>
        </p:nvSpPr>
        <p:spPr>
          <a:xfrm>
            <a:off x="81724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2" name="矩形 31"/>
          <p:cNvSpPr/>
          <p:nvPr/>
        </p:nvSpPr>
        <p:spPr>
          <a:xfrm>
            <a:off x="12573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3" name="矩形 32"/>
          <p:cNvSpPr/>
          <p:nvPr/>
        </p:nvSpPr>
        <p:spPr>
          <a:xfrm>
            <a:off x="48387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4" name="矩形 33"/>
          <p:cNvSpPr/>
          <p:nvPr/>
        </p:nvSpPr>
        <p:spPr>
          <a:xfrm>
            <a:off x="824865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5" name="燕尾形 34"/>
          <p:cNvSpPr/>
          <p:nvPr/>
        </p:nvSpPr>
        <p:spPr>
          <a:xfrm>
            <a:off x="12176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燕尾形 35"/>
          <p:cNvSpPr/>
          <p:nvPr/>
        </p:nvSpPr>
        <p:spPr>
          <a:xfrm>
            <a:off x="13700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燕尾形 36"/>
          <p:cNvSpPr/>
          <p:nvPr/>
        </p:nvSpPr>
        <p:spPr>
          <a:xfrm>
            <a:off x="15224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燕尾形 37"/>
          <p:cNvSpPr/>
          <p:nvPr/>
        </p:nvSpPr>
        <p:spPr>
          <a:xfrm>
            <a:off x="47355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8879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a:off x="50403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a:off x="822166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燕尾形 41"/>
          <p:cNvSpPr/>
          <p:nvPr/>
        </p:nvSpPr>
        <p:spPr>
          <a:xfrm>
            <a:off x="837406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燕尾形 42"/>
          <p:cNvSpPr/>
          <p:nvPr/>
        </p:nvSpPr>
        <p:spPr>
          <a:xfrm>
            <a:off x="852646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矩形 4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45" name="圆角矩形 4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47" name="圆角矩形 4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49" name="矩形 48"/>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选题研究方法</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0" name="矩形 49"/>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86" name="Freeform 77"/>
          <p:cNvSpPr>
            <a:spLocks noEditPoints="1"/>
          </p:cNvSpPr>
          <p:nvPr/>
        </p:nvSpPr>
        <p:spPr bwMode="auto">
          <a:xfrm>
            <a:off x="4717744" y="2957149"/>
            <a:ext cx="519770" cy="519770"/>
          </a:xfrm>
          <a:custGeom>
            <a:avLst/>
            <a:gdLst>
              <a:gd name="T0" fmla="*/ 2147483646 w 200"/>
              <a:gd name="T1" fmla="*/ 2147483646 h 200"/>
              <a:gd name="T2" fmla="*/ 2147483646 w 200"/>
              <a:gd name="T3" fmla="*/ 2147483646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0 h 200"/>
              <a:gd name="T72" fmla="*/ 2147483646 w 200"/>
              <a:gd name="T73" fmla="*/ 2147483646 h 200"/>
              <a:gd name="T74" fmla="*/ 2147483646 w 200"/>
              <a:gd name="T75" fmla="*/ 2147483646 h 200"/>
              <a:gd name="T76" fmla="*/ 2147483646 w 200"/>
              <a:gd name="T77" fmla="*/ 2147483646 h 200"/>
              <a:gd name="T78" fmla="*/ 0 w 200"/>
              <a:gd name="T79" fmla="*/ 2147483646 h 200"/>
              <a:gd name="T80" fmla="*/ 2147483646 w 200"/>
              <a:gd name="T81" fmla="*/ 2147483646 h 200"/>
              <a:gd name="T82" fmla="*/ 2147483646 w 200"/>
              <a:gd name="T83" fmla="*/ 2147483646 h 200"/>
              <a:gd name="T84" fmla="*/ 2147483646 w 200"/>
              <a:gd name="T85" fmla="*/ 2147483646 h 200"/>
              <a:gd name="T86" fmla="*/ 2147483646 w 200"/>
              <a:gd name="T87" fmla="*/ 2147483646 h 200"/>
              <a:gd name="T88" fmla="*/ 2147483646 w 200"/>
              <a:gd name="T89" fmla="*/ 2147483646 h 200"/>
              <a:gd name="T90" fmla="*/ 2147483646 w 200"/>
              <a:gd name="T91" fmla="*/ 2147483646 h 200"/>
              <a:gd name="T92" fmla="*/ 2147483646 w 200"/>
              <a:gd name="T93" fmla="*/ 2147483646 h 200"/>
              <a:gd name="T94" fmla="*/ 2147483646 w 200"/>
              <a:gd name="T95" fmla="*/ 2147483646 h 200"/>
              <a:gd name="T96" fmla="*/ 2147483646 w 200"/>
              <a:gd name="T97" fmla="*/ 2147483646 h 200"/>
              <a:gd name="T98" fmla="*/ 2147483646 w 200"/>
              <a:gd name="T99" fmla="*/ 2147483646 h 200"/>
              <a:gd name="T100" fmla="*/ 2147483646 w 200"/>
              <a:gd name="T101" fmla="*/ 2147483646 h 200"/>
              <a:gd name="T102" fmla="*/ 2147483646 w 200"/>
              <a:gd name="T103" fmla="*/ 2147483646 h 200"/>
              <a:gd name="T104" fmla="*/ 2147483646 w 200"/>
              <a:gd name="T105" fmla="*/ 2147483646 h 200"/>
              <a:gd name="T106" fmla="*/ 2147483646 w 200"/>
              <a:gd name="T107" fmla="*/ 2147483646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F3D180"/>
          </a:solidFill>
          <a:ln w="9525">
            <a:solidFill>
              <a:srgbClr val="000000"/>
            </a:solidFill>
            <a:round/>
          </a:ln>
        </p:spPr>
        <p:txBody>
          <a:bodyPr/>
          <a:lstStyle/>
          <a:p>
            <a:endParaRPr lang="zh-CN" altLang="en-US"/>
          </a:p>
        </p:txBody>
      </p:sp>
      <p:sp useBgFill="1">
        <p:nvSpPr>
          <p:cNvPr id="87" name="任意多边形 86"/>
          <p:cNvSpPr/>
          <p:nvPr/>
        </p:nvSpPr>
        <p:spPr>
          <a:xfrm rot="1647890">
            <a:off x="4150525" y="3086552"/>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8" name="任意多边形 87"/>
          <p:cNvSpPr/>
          <p:nvPr/>
        </p:nvSpPr>
        <p:spPr>
          <a:xfrm rot="5410385">
            <a:off x="4633631" y="2083674"/>
            <a:ext cx="1962620" cy="1591663"/>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9" name="任意多边形 88"/>
          <p:cNvSpPr/>
          <p:nvPr/>
        </p:nvSpPr>
        <p:spPr>
          <a:xfrm rot="8980181">
            <a:off x="5690426" y="2014659"/>
            <a:ext cx="1962620" cy="1593821"/>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0" name="任意多边形 89"/>
          <p:cNvSpPr/>
          <p:nvPr/>
        </p:nvSpPr>
        <p:spPr>
          <a:xfrm rot="12742676">
            <a:off x="6281369" y="2957149"/>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1" name="任意多边形 90"/>
          <p:cNvSpPr/>
          <p:nvPr/>
        </p:nvSpPr>
        <p:spPr>
          <a:xfrm rot="15671084">
            <a:off x="5922274" y="3775627"/>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2" name="任意多边形 91"/>
          <p:cNvSpPr/>
          <p:nvPr/>
        </p:nvSpPr>
        <p:spPr>
          <a:xfrm rot="19433579">
            <a:off x="4827736" y="3979436"/>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3" name="Freeform 16"/>
          <p:cNvSpPr>
            <a:spLocks noEditPoints="1"/>
          </p:cNvSpPr>
          <p:nvPr/>
        </p:nvSpPr>
        <p:spPr bwMode="auto">
          <a:xfrm>
            <a:off x="6509982" y="2314445"/>
            <a:ext cx="552122" cy="552122"/>
          </a:xfrm>
          <a:custGeom>
            <a:avLst/>
            <a:gdLst>
              <a:gd name="T0" fmla="*/ 2147483646 w 200"/>
              <a:gd name="T1" fmla="*/ 0 h 200"/>
              <a:gd name="T2" fmla="*/ 2147483646 w 200"/>
              <a:gd name="T3" fmla="*/ 0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2147483646 h 200"/>
              <a:gd name="T72" fmla="*/ 2147483646 w 200"/>
              <a:gd name="T73" fmla="*/ 2147483646 h 200"/>
              <a:gd name="T74" fmla="*/ 2147483646 w 200"/>
              <a:gd name="T75" fmla="*/ 2147483646 h 200"/>
              <a:gd name="T76" fmla="*/ 2147483646 w 200"/>
              <a:gd name="T77" fmla="*/ 2147483646 h 200"/>
              <a:gd name="T78" fmla="*/ 2147483646 w 200"/>
              <a:gd name="T79" fmla="*/ 2147483646 h 200"/>
              <a:gd name="T80" fmla="*/ 2147483646 w 200"/>
              <a:gd name="T81" fmla="*/ 2147483646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rgbClr val="157E9F"/>
          </a:solidFill>
          <a:ln>
            <a:noFill/>
          </a:ln>
        </p:spPr>
        <p:txBody>
          <a:bodyPr/>
          <a:lstStyle/>
          <a:p>
            <a:endParaRPr lang="zh-CN" altLang="en-US"/>
          </a:p>
        </p:txBody>
      </p:sp>
      <p:sp>
        <p:nvSpPr>
          <p:cNvPr id="94" name="Freeform 15"/>
          <p:cNvSpPr>
            <a:spLocks noEditPoints="1"/>
          </p:cNvSpPr>
          <p:nvPr/>
        </p:nvSpPr>
        <p:spPr bwMode="auto">
          <a:xfrm>
            <a:off x="7251895" y="3267717"/>
            <a:ext cx="532712" cy="532710"/>
          </a:xfrm>
          <a:custGeom>
            <a:avLst/>
            <a:gdLst>
              <a:gd name="T0" fmla="*/ 2147483646 w 192"/>
              <a:gd name="T1" fmla="*/ 0 h 192"/>
              <a:gd name="T2" fmla="*/ 0 w 192"/>
              <a:gd name="T3" fmla="*/ 2147483646 h 192"/>
              <a:gd name="T4" fmla="*/ 2147483646 w 192"/>
              <a:gd name="T5" fmla="*/ 2147483646 h 192"/>
              <a:gd name="T6" fmla="*/ 2147483646 w 192"/>
              <a:gd name="T7" fmla="*/ 2147483646 h 192"/>
              <a:gd name="T8" fmla="*/ 2147483646 w 192"/>
              <a:gd name="T9" fmla="*/ 0 h 192"/>
              <a:gd name="T10" fmla="*/ 2147483646 w 192"/>
              <a:gd name="T11" fmla="*/ 2147483646 h 192"/>
              <a:gd name="T12" fmla="*/ 2147483646 w 192"/>
              <a:gd name="T13" fmla="*/ 2147483646 h 192"/>
              <a:gd name="T14" fmla="*/ 2147483646 w 192"/>
              <a:gd name="T15" fmla="*/ 2147483646 h 192"/>
              <a:gd name="T16" fmla="*/ 2147483646 w 192"/>
              <a:gd name="T17" fmla="*/ 2147483646 h 192"/>
              <a:gd name="T18" fmla="*/ 2147483646 w 192"/>
              <a:gd name="T19" fmla="*/ 2147483646 h 192"/>
              <a:gd name="T20" fmla="*/ 2147483646 w 192"/>
              <a:gd name="T21" fmla="*/ 2147483646 h 192"/>
              <a:gd name="T22" fmla="*/ 2147483646 w 192"/>
              <a:gd name="T23" fmla="*/ 2147483646 h 192"/>
              <a:gd name="T24" fmla="*/ 2147483646 w 192"/>
              <a:gd name="T25" fmla="*/ 2147483646 h 192"/>
              <a:gd name="T26" fmla="*/ 2147483646 w 192"/>
              <a:gd name="T27" fmla="*/ 2147483646 h 192"/>
              <a:gd name="T28" fmla="*/ 2147483646 w 192"/>
              <a:gd name="T29" fmla="*/ 2147483646 h 192"/>
              <a:gd name="T30" fmla="*/ 2147483646 w 192"/>
              <a:gd name="T31" fmla="*/ 2147483646 h 192"/>
              <a:gd name="T32" fmla="*/ 2147483646 w 192"/>
              <a:gd name="T33" fmla="*/ 2147483646 h 192"/>
              <a:gd name="T34" fmla="*/ 2147483646 w 192"/>
              <a:gd name="T35" fmla="*/ 2147483646 h 192"/>
              <a:gd name="T36" fmla="*/ 2147483646 w 192"/>
              <a:gd name="T37" fmla="*/ 2147483646 h 192"/>
              <a:gd name="T38" fmla="*/ 2147483646 w 192"/>
              <a:gd name="T39" fmla="*/ 2147483646 h 192"/>
              <a:gd name="T40" fmla="*/ 2147483646 w 192"/>
              <a:gd name="T41" fmla="*/ 2147483646 h 192"/>
              <a:gd name="T42" fmla="*/ 2147483646 w 192"/>
              <a:gd name="T43" fmla="*/ 2147483646 h 192"/>
              <a:gd name="T44" fmla="*/ 2147483646 w 192"/>
              <a:gd name="T45" fmla="*/ 2147483646 h 192"/>
              <a:gd name="T46" fmla="*/ 2147483646 w 192"/>
              <a:gd name="T47" fmla="*/ 2147483646 h 192"/>
              <a:gd name="T48" fmla="*/ 2147483646 w 192"/>
              <a:gd name="T49" fmla="*/ 2147483646 h 192"/>
              <a:gd name="T50" fmla="*/ 2147483646 w 192"/>
              <a:gd name="T51" fmla="*/ 2147483646 h 192"/>
              <a:gd name="T52" fmla="*/ 2147483646 w 192"/>
              <a:gd name="T53" fmla="*/ 2147483646 h 192"/>
              <a:gd name="T54" fmla="*/ 2147483646 w 192"/>
              <a:gd name="T55" fmla="*/ 2147483646 h 192"/>
              <a:gd name="T56" fmla="*/ 2147483646 w 192"/>
              <a:gd name="T57" fmla="*/ 2147483646 h 192"/>
              <a:gd name="T58" fmla="*/ 2147483646 w 192"/>
              <a:gd name="T59" fmla="*/ 2147483646 h 192"/>
              <a:gd name="T60" fmla="*/ 2147483646 w 192"/>
              <a:gd name="T61" fmla="*/ 2147483646 h 192"/>
              <a:gd name="T62" fmla="*/ 2147483646 w 192"/>
              <a:gd name="T63" fmla="*/ 2147483646 h 192"/>
              <a:gd name="T64" fmla="*/ 2147483646 w 192"/>
              <a:gd name="T65" fmla="*/ 2147483646 h 192"/>
              <a:gd name="T66" fmla="*/ 2147483646 w 192"/>
              <a:gd name="T67" fmla="*/ 2147483646 h 192"/>
              <a:gd name="T68" fmla="*/ 2147483646 w 192"/>
              <a:gd name="T69" fmla="*/ 2147483646 h 192"/>
              <a:gd name="T70" fmla="*/ 2147483646 w 192"/>
              <a:gd name="T71" fmla="*/ 2147483646 h 192"/>
              <a:gd name="T72" fmla="*/ 2147483646 w 192"/>
              <a:gd name="T73" fmla="*/ 2147483646 h 192"/>
              <a:gd name="T74" fmla="*/ 2147483646 w 192"/>
              <a:gd name="T75" fmla="*/ 2147483646 h 192"/>
              <a:gd name="T76" fmla="*/ 2147483646 w 192"/>
              <a:gd name="T77" fmla="*/ 2147483646 h 192"/>
              <a:gd name="T78" fmla="*/ 2147483646 w 192"/>
              <a:gd name="T79" fmla="*/ 2147483646 h 192"/>
              <a:gd name="T80" fmla="*/ 2147483646 w 192"/>
              <a:gd name="T81" fmla="*/ 2147483646 h 192"/>
              <a:gd name="T82" fmla="*/ 2147483646 w 192"/>
              <a:gd name="T83" fmla="*/ 2147483646 h 192"/>
              <a:gd name="T84" fmla="*/ 2147483646 w 192"/>
              <a:gd name="T85" fmla="*/ 2147483646 h 192"/>
              <a:gd name="T86" fmla="*/ 2147483646 w 192"/>
              <a:gd name="T87" fmla="*/ 2147483646 h 192"/>
              <a:gd name="T88" fmla="*/ 2147483646 w 192"/>
              <a:gd name="T89" fmla="*/ 2147483646 h 192"/>
              <a:gd name="T90" fmla="*/ 2147483646 w 192"/>
              <a:gd name="T91" fmla="*/ 2147483646 h 192"/>
              <a:gd name="T92" fmla="*/ 2147483646 w 192"/>
              <a:gd name="T93" fmla="*/ 2147483646 h 192"/>
              <a:gd name="T94" fmla="*/ 2147483646 w 192"/>
              <a:gd name="T95" fmla="*/ 2147483646 h 192"/>
              <a:gd name="T96" fmla="*/ 2147483646 w 192"/>
              <a:gd name="T97" fmla="*/ 2147483646 h 192"/>
              <a:gd name="T98" fmla="*/ 2147483646 w 192"/>
              <a:gd name="T99" fmla="*/ 2147483646 h 192"/>
              <a:gd name="T100" fmla="*/ 2147483646 w 192"/>
              <a:gd name="T101" fmla="*/ 2147483646 h 192"/>
              <a:gd name="T102" fmla="*/ 2147483646 w 192"/>
              <a:gd name="T103" fmla="*/ 2147483646 h 192"/>
              <a:gd name="T104" fmla="*/ 2147483646 w 192"/>
              <a:gd name="T105" fmla="*/ 2147483646 h 192"/>
              <a:gd name="T106" fmla="*/ 2147483646 w 192"/>
              <a:gd name="T107" fmla="*/ 2147483646 h 192"/>
              <a:gd name="T108" fmla="*/ 2147483646 w 192"/>
              <a:gd name="T109" fmla="*/ 2147483646 h 192"/>
              <a:gd name="T110" fmla="*/ 2147483646 w 192"/>
              <a:gd name="T111" fmla="*/ 2147483646 h 192"/>
              <a:gd name="T112" fmla="*/ 2147483646 w 192"/>
              <a:gd name="T113" fmla="*/ 2147483646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rgbClr val="157E9F"/>
          </a:solidFill>
          <a:ln>
            <a:noFill/>
          </a:ln>
        </p:spPr>
        <p:txBody>
          <a:bodyPr/>
          <a:lstStyle/>
          <a:p>
            <a:endParaRPr lang="zh-CN" altLang="en-US"/>
          </a:p>
        </p:txBody>
      </p:sp>
      <p:grpSp>
        <p:nvGrpSpPr>
          <p:cNvPr id="95" name="组合 94"/>
          <p:cNvGrpSpPr/>
          <p:nvPr/>
        </p:nvGrpSpPr>
        <p:grpSpPr>
          <a:xfrm>
            <a:off x="6939259" y="4425758"/>
            <a:ext cx="403263" cy="538078"/>
            <a:chOff x="7889875" y="5105400"/>
            <a:chExt cx="541338" cy="722313"/>
          </a:xfrm>
          <a:solidFill>
            <a:srgbClr val="157E9F"/>
          </a:solidFill>
        </p:grpSpPr>
        <p:sp>
          <p:nvSpPr>
            <p:cNvPr id="96" name="Freeform 58"/>
            <p:cNvSpPr>
              <a:spLocks noEditPoints="1"/>
            </p:cNvSpPr>
            <p:nvPr/>
          </p:nvSpPr>
          <p:spPr bwMode="auto">
            <a:xfrm>
              <a:off x="7950200" y="5180013"/>
              <a:ext cx="420688" cy="120650"/>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w="9525">
              <a:noFill/>
              <a:round/>
            </a:ln>
          </p:spPr>
          <p:txBody>
            <a:bodyPr/>
            <a:lstStyle/>
            <a:p>
              <a:pPr>
                <a:defRPr/>
              </a:pPr>
              <a:endParaRPr lang="zh-CN" altLang="en-US"/>
            </a:p>
          </p:txBody>
        </p:sp>
        <p:sp>
          <p:nvSpPr>
            <p:cNvPr id="97" name="Freeform 59"/>
            <p:cNvSpPr>
              <a:spLocks noEditPoints="1"/>
            </p:cNvSpPr>
            <p:nvPr/>
          </p:nvSpPr>
          <p:spPr bwMode="auto">
            <a:xfrm>
              <a:off x="7889875" y="5105400"/>
              <a:ext cx="541338" cy="722313"/>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w="9525">
              <a:noFill/>
              <a:round/>
            </a:ln>
          </p:spPr>
          <p:txBody>
            <a:bodyPr/>
            <a:lstStyle/>
            <a:p>
              <a:pPr>
                <a:defRPr/>
              </a:pPr>
              <a:endParaRPr lang="zh-CN" altLang="en-US"/>
            </a:p>
          </p:txBody>
        </p:sp>
        <p:sp>
          <p:nvSpPr>
            <p:cNvPr id="98" name="Freeform 60"/>
            <p:cNvSpPr/>
            <p:nvPr/>
          </p:nvSpPr>
          <p:spPr bwMode="auto">
            <a:xfrm>
              <a:off x="7950200"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99" name="Freeform 61"/>
            <p:cNvSpPr/>
            <p:nvPr/>
          </p:nvSpPr>
          <p:spPr bwMode="auto">
            <a:xfrm>
              <a:off x="7950200" y="5495925"/>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0" name="Freeform 62"/>
            <p:cNvSpPr/>
            <p:nvPr/>
          </p:nvSpPr>
          <p:spPr bwMode="auto">
            <a:xfrm>
              <a:off x="7950200" y="5646738"/>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1" name="Freeform 63"/>
            <p:cNvSpPr/>
            <p:nvPr/>
          </p:nvSpPr>
          <p:spPr bwMode="auto">
            <a:xfrm>
              <a:off x="8101013" y="5346700"/>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w="9525">
              <a:noFill/>
              <a:round/>
            </a:ln>
          </p:spPr>
          <p:txBody>
            <a:bodyPr/>
            <a:lstStyle/>
            <a:p>
              <a:pPr>
                <a:defRPr/>
              </a:pPr>
              <a:endParaRPr lang="zh-CN" altLang="en-US"/>
            </a:p>
          </p:txBody>
        </p:sp>
        <p:sp>
          <p:nvSpPr>
            <p:cNvPr id="102" name="Freeform 64"/>
            <p:cNvSpPr/>
            <p:nvPr/>
          </p:nvSpPr>
          <p:spPr bwMode="auto">
            <a:xfrm>
              <a:off x="8250238"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103" name="Freeform 65"/>
            <p:cNvSpPr/>
            <p:nvPr/>
          </p:nvSpPr>
          <p:spPr bwMode="auto">
            <a:xfrm>
              <a:off x="8101013" y="5495925"/>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4" name="Freeform 66"/>
            <p:cNvSpPr/>
            <p:nvPr/>
          </p:nvSpPr>
          <p:spPr bwMode="auto">
            <a:xfrm>
              <a:off x="8101013" y="5646738"/>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5" name="Freeform 67"/>
            <p:cNvSpPr/>
            <p:nvPr/>
          </p:nvSpPr>
          <p:spPr bwMode="auto">
            <a:xfrm>
              <a:off x="8250238" y="5495925"/>
              <a:ext cx="120650"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w="9525">
              <a:noFill/>
              <a:round/>
            </a:ln>
          </p:spPr>
          <p:txBody>
            <a:bodyPr/>
            <a:lstStyle/>
            <a:p>
              <a:pPr>
                <a:defRPr/>
              </a:pPr>
              <a:endParaRPr lang="zh-CN" altLang="en-US"/>
            </a:p>
          </p:txBody>
        </p:sp>
      </p:grpSp>
      <p:grpSp>
        <p:nvGrpSpPr>
          <p:cNvPr id="106" name="组合 105"/>
          <p:cNvGrpSpPr/>
          <p:nvPr/>
        </p:nvGrpSpPr>
        <p:grpSpPr>
          <a:xfrm>
            <a:off x="4587241" y="3776564"/>
            <a:ext cx="707179" cy="448212"/>
            <a:chOff x="2311400" y="5180013"/>
            <a:chExt cx="901700" cy="571500"/>
          </a:xfrm>
          <a:solidFill>
            <a:srgbClr val="157E9F"/>
          </a:solidFill>
        </p:grpSpPr>
        <p:sp>
          <p:nvSpPr>
            <p:cNvPr id="107" name="Freeform 38"/>
            <p:cNvSpPr>
              <a:spLocks noEditPoints="1"/>
            </p:cNvSpPr>
            <p:nvPr/>
          </p:nvSpPr>
          <p:spPr bwMode="auto">
            <a:xfrm>
              <a:off x="2311400" y="5180013"/>
              <a:ext cx="901700"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w="9525">
              <a:noFill/>
              <a:round/>
            </a:ln>
          </p:spPr>
          <p:txBody>
            <a:bodyPr/>
            <a:lstStyle/>
            <a:p>
              <a:pPr>
                <a:defRPr/>
              </a:pPr>
              <a:endParaRPr lang="zh-CN" altLang="en-US"/>
            </a:p>
          </p:txBody>
        </p:sp>
        <p:sp>
          <p:nvSpPr>
            <p:cNvPr id="108" name="Freeform 39"/>
            <p:cNvSpPr/>
            <p:nvPr/>
          </p:nvSpPr>
          <p:spPr bwMode="auto">
            <a:xfrm>
              <a:off x="2627313" y="5330825"/>
              <a:ext cx="269875"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w="9525">
              <a:noFill/>
              <a:round/>
            </a:ln>
          </p:spPr>
          <p:txBody>
            <a:bodyPr/>
            <a:lstStyle/>
            <a:p>
              <a:pPr>
                <a:defRPr/>
              </a:pPr>
              <a:endParaRPr lang="zh-CN" altLang="en-US"/>
            </a:p>
          </p:txBody>
        </p:sp>
      </p:grpSp>
      <p:sp>
        <p:nvSpPr>
          <p:cNvPr id="109" name="Freeform 56"/>
          <p:cNvSpPr>
            <a:spLocks noEditPoints="1"/>
          </p:cNvSpPr>
          <p:nvPr/>
        </p:nvSpPr>
        <p:spPr bwMode="auto">
          <a:xfrm>
            <a:off x="5517888" y="4768798"/>
            <a:ext cx="552122" cy="547808"/>
          </a:xfrm>
          <a:custGeom>
            <a:avLst/>
            <a:gdLst>
              <a:gd name="T0" fmla="*/ 2147483646 w 185"/>
              <a:gd name="T1" fmla="*/ 2147483646 h 184"/>
              <a:gd name="T2" fmla="*/ 2147483646 w 185"/>
              <a:gd name="T3" fmla="*/ 0 h 184"/>
              <a:gd name="T4" fmla="*/ 2147483646 w 185"/>
              <a:gd name="T5" fmla="*/ 2147483646 h 184"/>
              <a:gd name="T6" fmla="*/ 2147483646 w 185"/>
              <a:gd name="T7" fmla="*/ 2147483646 h 184"/>
              <a:gd name="T8" fmla="*/ 2147483646 w 185"/>
              <a:gd name="T9" fmla="*/ 2147483646 h 184"/>
              <a:gd name="T10" fmla="*/ 0 w 185"/>
              <a:gd name="T11" fmla="*/ 2147483646 h 184"/>
              <a:gd name="T12" fmla="*/ 0 w 185"/>
              <a:gd name="T13" fmla="*/ 2147483646 h 184"/>
              <a:gd name="T14" fmla="*/ 2147483646 w 185"/>
              <a:gd name="T15" fmla="*/ 2147483646 h 184"/>
              <a:gd name="T16" fmla="*/ 2147483646 w 185"/>
              <a:gd name="T17" fmla="*/ 2147483646 h 184"/>
              <a:gd name="T18" fmla="*/ 2147483646 w 185"/>
              <a:gd name="T19" fmla="*/ 2147483646 h 184"/>
              <a:gd name="T20" fmla="*/ 2147483646 w 185"/>
              <a:gd name="T21" fmla="*/ 2147483646 h 184"/>
              <a:gd name="T22" fmla="*/ 2147483646 w 185"/>
              <a:gd name="T23" fmla="*/ 2147483646 h 184"/>
              <a:gd name="T24" fmla="*/ 2147483646 w 185"/>
              <a:gd name="T25" fmla="*/ 2147483646 h 184"/>
              <a:gd name="T26" fmla="*/ 2147483646 w 185"/>
              <a:gd name="T27" fmla="*/ 2147483646 h 184"/>
              <a:gd name="T28" fmla="*/ 2147483646 w 185"/>
              <a:gd name="T29" fmla="*/ 2147483646 h 184"/>
              <a:gd name="T30" fmla="*/ 2147483646 w 185"/>
              <a:gd name="T31" fmla="*/ 2147483646 h 184"/>
              <a:gd name="T32" fmla="*/ 2147483646 w 185"/>
              <a:gd name="T33" fmla="*/ 2147483646 h 184"/>
              <a:gd name="T34" fmla="*/ 2147483646 w 185"/>
              <a:gd name="T35" fmla="*/ 2147483646 h 184"/>
              <a:gd name="T36" fmla="*/ 2147483646 w 185"/>
              <a:gd name="T37" fmla="*/ 2147483646 h 184"/>
              <a:gd name="T38" fmla="*/ 2147483646 w 185"/>
              <a:gd name="T39" fmla="*/ 2147483646 h 184"/>
              <a:gd name="T40" fmla="*/ 2147483646 w 185"/>
              <a:gd name="T41" fmla="*/ 2147483646 h 184"/>
              <a:gd name="T42" fmla="*/ 2147483646 w 185"/>
              <a:gd name="T43" fmla="*/ 2147483646 h 184"/>
              <a:gd name="T44" fmla="*/ 2147483646 w 185"/>
              <a:gd name="T45" fmla="*/ 2147483646 h 184"/>
              <a:gd name="T46" fmla="*/ 2147483646 w 185"/>
              <a:gd name="T47" fmla="*/ 2147483646 h 184"/>
              <a:gd name="T48" fmla="*/ 2147483646 w 185"/>
              <a:gd name="T49" fmla="*/ 2147483646 h 184"/>
              <a:gd name="T50" fmla="*/ 2147483646 w 185"/>
              <a:gd name="T51" fmla="*/ 2147483646 h 184"/>
              <a:gd name="T52" fmla="*/ 2147483646 w 185"/>
              <a:gd name="T53" fmla="*/ 2147483646 h 184"/>
              <a:gd name="T54" fmla="*/ 2147483646 w 185"/>
              <a:gd name="T55" fmla="*/ 2147483646 h 184"/>
              <a:gd name="T56" fmla="*/ 2147483646 w 185"/>
              <a:gd name="T57" fmla="*/ 2147483646 h 184"/>
              <a:gd name="T58" fmla="*/ 2147483646 w 185"/>
              <a:gd name="T59" fmla="*/ 2147483646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rgbClr val="157E9F"/>
          </a:solidFill>
          <a:ln>
            <a:noFill/>
          </a:ln>
        </p:spPr>
        <p:txBody>
          <a:bodyPr/>
          <a:lstStyle/>
          <a:p>
            <a:endParaRPr lang="zh-CN" altLang="en-US"/>
          </a:p>
        </p:txBody>
      </p:sp>
      <p:sp>
        <p:nvSpPr>
          <p:cNvPr id="110" name="Freeform 33"/>
          <p:cNvSpPr>
            <a:spLocks noEditPoints="1"/>
          </p:cNvSpPr>
          <p:nvPr/>
        </p:nvSpPr>
        <p:spPr bwMode="auto">
          <a:xfrm>
            <a:off x="5095170" y="2648736"/>
            <a:ext cx="547808" cy="478793"/>
          </a:xfrm>
          <a:custGeom>
            <a:avLst/>
            <a:gdLst>
              <a:gd name="T0" fmla="*/ 2147483646 w 454"/>
              <a:gd name="T1" fmla="*/ 0 h 398"/>
              <a:gd name="T2" fmla="*/ 0 w 454"/>
              <a:gd name="T3" fmla="*/ 0 h 398"/>
              <a:gd name="T4" fmla="*/ 0 w 454"/>
              <a:gd name="T5" fmla="*/ 2147483646 h 398"/>
              <a:gd name="T6" fmla="*/ 2147483646 w 454"/>
              <a:gd name="T7" fmla="*/ 2147483646 h 398"/>
              <a:gd name="T8" fmla="*/ 2147483646 w 454"/>
              <a:gd name="T9" fmla="*/ 2147483646 h 398"/>
              <a:gd name="T10" fmla="*/ 2147483646 w 454"/>
              <a:gd name="T11" fmla="*/ 2147483646 h 398"/>
              <a:gd name="T12" fmla="*/ 2147483646 w 454"/>
              <a:gd name="T13" fmla="*/ 2147483646 h 398"/>
              <a:gd name="T14" fmla="*/ 2147483646 w 454"/>
              <a:gd name="T15" fmla="*/ 2147483646 h 398"/>
              <a:gd name="T16" fmla="*/ 2147483646 w 454"/>
              <a:gd name="T17" fmla="*/ 0 h 398"/>
              <a:gd name="T18" fmla="*/ 2147483646 w 454"/>
              <a:gd name="T19" fmla="*/ 2147483646 h 398"/>
              <a:gd name="T20" fmla="*/ 2147483646 w 454"/>
              <a:gd name="T21" fmla="*/ 2147483646 h 398"/>
              <a:gd name="T22" fmla="*/ 2147483646 w 454"/>
              <a:gd name="T23" fmla="*/ 2147483646 h 398"/>
              <a:gd name="T24" fmla="*/ 2147483646 w 454"/>
              <a:gd name="T25" fmla="*/ 2147483646 h 398"/>
              <a:gd name="T26" fmla="*/ 2147483646 w 454"/>
              <a:gd name="T27" fmla="*/ 2147483646 h 398"/>
              <a:gd name="T28" fmla="*/ 2147483646 w 454"/>
              <a:gd name="T29" fmla="*/ 2147483646 h 398"/>
              <a:gd name="T30" fmla="*/ 2147483646 w 454"/>
              <a:gd name="T31" fmla="*/ 2147483646 h 398"/>
              <a:gd name="T32" fmla="*/ 2147483646 w 454"/>
              <a:gd name="T33" fmla="*/ 2147483646 h 398"/>
              <a:gd name="T34" fmla="*/ 2147483646 w 454"/>
              <a:gd name="T35" fmla="*/ 2147483646 h 398"/>
              <a:gd name="T36" fmla="*/ 2147483646 w 454"/>
              <a:gd name="T37" fmla="*/ 2147483646 h 398"/>
              <a:gd name="T38" fmla="*/ 2147483646 w 454"/>
              <a:gd name="T39" fmla="*/ 2147483646 h 398"/>
              <a:gd name="T40" fmla="*/ 2147483646 w 454"/>
              <a:gd name="T41" fmla="*/ 2147483646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rgbClr val="157E9F"/>
          </a:solidFill>
          <a:ln>
            <a:noFill/>
          </a:ln>
        </p:spPr>
        <p:txBody>
          <a:bodyPr/>
          <a:lstStyle/>
          <a:p>
            <a:endParaRPr lang="zh-CN" altLang="en-US"/>
          </a:p>
        </p:txBody>
      </p:sp>
      <p:sp>
        <p:nvSpPr>
          <p:cNvPr id="111" name="矩形 38"/>
          <p:cNvSpPr>
            <a:spLocks noChangeArrowheads="1"/>
          </p:cNvSpPr>
          <p:nvPr/>
        </p:nvSpPr>
        <p:spPr bwMode="auto">
          <a:xfrm>
            <a:off x="8267713" y="2493452"/>
            <a:ext cx="2764922" cy="94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2" name="矩形 39"/>
          <p:cNvSpPr>
            <a:spLocks noChangeArrowheads="1"/>
          </p:cNvSpPr>
          <p:nvPr/>
        </p:nvSpPr>
        <p:spPr bwMode="auto">
          <a:xfrm>
            <a:off x="8240433" y="2062107"/>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查找资料</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3" name="矩形 40"/>
          <p:cNvSpPr>
            <a:spLocks noChangeArrowheads="1"/>
          </p:cNvSpPr>
          <p:nvPr/>
        </p:nvSpPr>
        <p:spPr bwMode="auto">
          <a:xfrm>
            <a:off x="8532990" y="3724943"/>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5" name="矩形 42"/>
          <p:cNvSpPr>
            <a:spLocks noChangeArrowheads="1"/>
          </p:cNvSpPr>
          <p:nvPr/>
        </p:nvSpPr>
        <p:spPr bwMode="auto">
          <a:xfrm>
            <a:off x="8151250" y="5014664"/>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7" name="矩形 44"/>
          <p:cNvSpPr>
            <a:spLocks noChangeArrowheads="1"/>
          </p:cNvSpPr>
          <p:nvPr/>
        </p:nvSpPr>
        <p:spPr bwMode="auto">
          <a:xfrm>
            <a:off x="1116013" y="3768077"/>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9" name="矩形 46"/>
          <p:cNvSpPr>
            <a:spLocks noChangeArrowheads="1"/>
          </p:cNvSpPr>
          <p:nvPr/>
        </p:nvSpPr>
        <p:spPr bwMode="auto">
          <a:xfrm>
            <a:off x="1519320" y="5068582"/>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1" name="矩形 48"/>
          <p:cNvSpPr>
            <a:spLocks noChangeArrowheads="1"/>
          </p:cNvSpPr>
          <p:nvPr/>
        </p:nvSpPr>
        <p:spPr bwMode="auto">
          <a:xfrm>
            <a:off x="1426742" y="2557271"/>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3" name="矩形 12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24" name="圆角矩形 12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26" name="圆角矩形 12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28" name="矩形 127"/>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矩形 39"/>
          <p:cNvSpPr>
            <a:spLocks noChangeArrowheads="1"/>
          </p:cNvSpPr>
          <p:nvPr/>
        </p:nvSpPr>
        <p:spPr bwMode="auto">
          <a:xfrm>
            <a:off x="8527324" y="332731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导师指导</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0" name="矩形 39"/>
          <p:cNvSpPr>
            <a:spLocks noChangeArrowheads="1"/>
          </p:cNvSpPr>
          <p:nvPr/>
        </p:nvSpPr>
        <p:spPr bwMode="auto">
          <a:xfrm>
            <a:off x="8151250" y="4609995"/>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数据计算</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1" name="矩形 39"/>
          <p:cNvSpPr>
            <a:spLocks noChangeArrowheads="1"/>
          </p:cNvSpPr>
          <p:nvPr/>
        </p:nvSpPr>
        <p:spPr bwMode="auto">
          <a:xfrm>
            <a:off x="3145363" y="4686473"/>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理论分析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2" name="矩形 39"/>
          <p:cNvSpPr>
            <a:spLocks noChangeArrowheads="1"/>
          </p:cNvSpPr>
          <p:nvPr/>
        </p:nvSpPr>
        <p:spPr bwMode="auto">
          <a:xfrm>
            <a:off x="2700856" y="341006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反复验证</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3" name="矩形 39"/>
          <p:cNvSpPr>
            <a:spLocks noChangeArrowheads="1"/>
          </p:cNvSpPr>
          <p:nvPr/>
        </p:nvSpPr>
        <p:spPr bwMode="auto">
          <a:xfrm>
            <a:off x="3042130" y="212294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撰写论文</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4" name="矩形 133"/>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研究结果</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选题研究结果</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选题实践验证</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整体过程总结</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77" name="椭圆 3"/>
          <p:cNvSpPr/>
          <p:nvPr/>
        </p:nvSpPr>
        <p:spPr>
          <a:xfrm>
            <a:off x="3587861" y="2614543"/>
            <a:ext cx="1641789" cy="3005207"/>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8" name="椭圆 3"/>
          <p:cNvSpPr/>
          <p:nvPr/>
        </p:nvSpPr>
        <p:spPr>
          <a:xfrm rot="14205549">
            <a:off x="2184680" y="1325182"/>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9" name="椭圆 3"/>
          <p:cNvSpPr/>
          <p:nvPr/>
        </p:nvSpPr>
        <p:spPr>
          <a:xfrm rot="7186905">
            <a:off x="1766203" y="3147060"/>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80" name="矩形 7"/>
          <p:cNvSpPr>
            <a:spLocks noChangeArrowheads="1"/>
          </p:cNvSpPr>
          <p:nvPr/>
        </p:nvSpPr>
        <p:spPr bwMode="auto">
          <a:xfrm rot="19636389" flipH="1">
            <a:off x="2262613" y="2339835"/>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1" name="矩形 7"/>
          <p:cNvSpPr>
            <a:spLocks noChangeArrowheads="1"/>
          </p:cNvSpPr>
          <p:nvPr/>
        </p:nvSpPr>
        <p:spPr bwMode="auto">
          <a:xfrm rot="1567712" flipH="1">
            <a:off x="1906865" y="4582428"/>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2" name="矩形 7"/>
          <p:cNvSpPr>
            <a:spLocks noChangeArrowheads="1"/>
          </p:cNvSpPr>
          <p:nvPr/>
        </p:nvSpPr>
        <p:spPr bwMode="auto">
          <a:xfrm rot="16565489" flipH="1">
            <a:off x="4270889" y="3736429"/>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3" name="矩形 1782"/>
          <p:cNvSpPr/>
          <p:nvPr/>
        </p:nvSpPr>
        <p:spPr>
          <a:xfrm>
            <a:off x="6075172" y="1964446"/>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1</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4" name="TextBox 18"/>
          <p:cNvSpPr txBox="1"/>
          <p:nvPr/>
        </p:nvSpPr>
        <p:spPr>
          <a:xfrm>
            <a:off x="5948630" y="2538364"/>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5" name="矩形 1784"/>
          <p:cNvSpPr/>
          <p:nvPr/>
        </p:nvSpPr>
        <p:spPr>
          <a:xfrm>
            <a:off x="6075172" y="3326853"/>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2</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6" name="TextBox 18"/>
          <p:cNvSpPr txBox="1"/>
          <p:nvPr/>
        </p:nvSpPr>
        <p:spPr>
          <a:xfrm>
            <a:off x="5948630" y="3900771"/>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7" name="矩形 1786"/>
          <p:cNvSpPr/>
          <p:nvPr/>
        </p:nvSpPr>
        <p:spPr>
          <a:xfrm>
            <a:off x="6075172" y="4664781"/>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3</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8" name="TextBox 18"/>
          <p:cNvSpPr txBox="1"/>
          <p:nvPr/>
        </p:nvSpPr>
        <p:spPr>
          <a:xfrm>
            <a:off x="5948630" y="5238699"/>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选题实践验证</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pic>
        <p:nvPicPr>
          <p:cNvPr id="20" name="Picture 5" descr="F:\无版权图片\526.jpg"/>
          <p:cNvPicPr>
            <a:picLocks noChangeAspect="1" noChangeArrowheads="1"/>
          </p:cNvPicPr>
          <p:nvPr/>
        </p:nvPicPr>
        <p:blipFill>
          <a:blip r:embed="rId3">
            <a:extLst>
              <a:ext uri="{28A0092B-C50C-407E-A947-70E740481C1C}">
                <a14:useLocalDpi xmlns:a14="http://schemas.microsoft.com/office/drawing/2010/main" val="0"/>
              </a:ext>
            </a:extLst>
          </a:blip>
          <a:srcRect l="4451" t="17273" r="6740" b="14017"/>
          <a:stretch>
            <a:fillRect/>
          </a:stretch>
        </p:blipFill>
        <p:spPr bwMode="auto">
          <a:xfrm>
            <a:off x="1178015" y="2378302"/>
            <a:ext cx="3153059"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 descr="F:\无版权图片\522.jpg"/>
          <p:cNvPicPr>
            <a:picLocks noChangeAspect="1" noChangeArrowheads="1"/>
          </p:cNvPicPr>
          <p:nvPr/>
        </p:nvPicPr>
        <p:blipFill>
          <a:blip r:embed="rId4">
            <a:extLst>
              <a:ext uri="{28A0092B-C50C-407E-A947-70E740481C1C}">
                <a14:useLocalDpi xmlns:a14="http://schemas.microsoft.com/office/drawing/2010/main" val="0"/>
              </a:ext>
            </a:extLst>
          </a:blip>
          <a:srcRect l="1360" t="11745" r="1360" b="7860"/>
          <a:stretch>
            <a:fillRect/>
          </a:stretch>
        </p:blipFill>
        <p:spPr bwMode="auto">
          <a:xfrm>
            <a:off x="4545381" y="2378302"/>
            <a:ext cx="315534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无版权图片\525.jpg"/>
          <p:cNvPicPr>
            <a:picLocks noChangeAspect="1" noChangeArrowheads="1"/>
          </p:cNvPicPr>
          <p:nvPr/>
        </p:nvPicPr>
        <p:blipFill>
          <a:blip r:embed="rId5">
            <a:extLst>
              <a:ext uri="{28A0092B-C50C-407E-A947-70E740481C1C}">
                <a14:useLocalDpi xmlns:a14="http://schemas.microsoft.com/office/drawing/2010/main" val="0"/>
              </a:ext>
            </a:extLst>
          </a:blip>
          <a:srcRect l="1860" t="14394" r="2933" b="12978"/>
          <a:stretch>
            <a:fillRect/>
          </a:stretch>
        </p:blipFill>
        <p:spPr bwMode="auto">
          <a:xfrm>
            <a:off x="7915029" y="2378302"/>
            <a:ext cx="315306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椭圆 45"/>
          <p:cNvSpPr>
            <a:spLocks noChangeArrowheads="1"/>
          </p:cNvSpPr>
          <p:nvPr/>
        </p:nvSpPr>
        <p:spPr bwMode="auto">
          <a:xfrm>
            <a:off x="2185717" y="2615408"/>
            <a:ext cx="1137654"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4" name="组合 46"/>
          <p:cNvGrpSpPr/>
          <p:nvPr/>
        </p:nvGrpSpPr>
        <p:grpSpPr bwMode="auto">
          <a:xfrm>
            <a:off x="2493499" y="2875314"/>
            <a:ext cx="524370" cy="615565"/>
            <a:chOff x="0" y="0"/>
            <a:chExt cx="365125" cy="428626"/>
          </a:xfrm>
        </p:grpSpPr>
        <p:sp>
          <p:nvSpPr>
            <p:cNvPr id="25" name="Freeform 21"/>
            <p:cNvSpPr>
              <a:spLocks noEditPoints="1" noChangeArrowheads="1"/>
            </p:cNvSpPr>
            <p:nvPr/>
          </p:nvSpPr>
          <p:spPr bwMode="auto">
            <a:xfrm>
              <a:off x="4763" y="0"/>
              <a:ext cx="355600" cy="306388"/>
            </a:xfrm>
            <a:custGeom>
              <a:avLst/>
              <a:gdLst>
                <a:gd name="T0" fmla="*/ 2147483646 w 674"/>
                <a:gd name="T1" fmla="*/ 0 h 579"/>
                <a:gd name="T2" fmla="*/ 2147483646 w 674"/>
                <a:gd name="T3" fmla="*/ 2147483646 h 579"/>
                <a:gd name="T4" fmla="*/ 2147483646 w 674"/>
                <a:gd name="T5" fmla="*/ 2147483646 h 579"/>
                <a:gd name="T6" fmla="*/ 0 w 674"/>
                <a:gd name="T7" fmla="*/ 2147483646 h 579"/>
                <a:gd name="T8" fmla="*/ 0 w 674"/>
                <a:gd name="T9" fmla="*/ 2147483646 h 579"/>
                <a:gd name="T10" fmla="*/ 2147483646 w 674"/>
                <a:gd name="T11" fmla="*/ 2147483646 h 579"/>
                <a:gd name="T12" fmla="*/ 2147483646 w 674"/>
                <a:gd name="T13" fmla="*/ 2147483646 h 579"/>
                <a:gd name="T14" fmla="*/ 2147483646 w 674"/>
                <a:gd name="T15" fmla="*/ 2147483646 h 579"/>
                <a:gd name="T16" fmla="*/ 2147483646 w 674"/>
                <a:gd name="T17" fmla="*/ 2147483646 h 579"/>
                <a:gd name="T18" fmla="*/ 2147483646 w 674"/>
                <a:gd name="T19" fmla="*/ 2147483646 h 579"/>
                <a:gd name="T20" fmla="*/ 2147483646 w 674"/>
                <a:gd name="T21" fmla="*/ 2147483646 h 579"/>
                <a:gd name="T22" fmla="*/ 2147483646 w 674"/>
                <a:gd name="T23" fmla="*/ 2147483646 h 579"/>
                <a:gd name="T24" fmla="*/ 2147483646 w 674"/>
                <a:gd name="T25" fmla="*/ 2147483646 h 579"/>
                <a:gd name="T26" fmla="*/ 2147483646 w 674"/>
                <a:gd name="T27" fmla="*/ 2147483646 h 579"/>
                <a:gd name="T28" fmla="*/ 2147483646 w 674"/>
                <a:gd name="T29" fmla="*/ 2147483646 h 579"/>
                <a:gd name="T30" fmla="*/ 2147483646 w 674"/>
                <a:gd name="T31" fmla="*/ 2147483646 h 579"/>
                <a:gd name="T32" fmla="*/ 2147483646 w 674"/>
                <a:gd name="T33" fmla="*/ 2147483646 h 579"/>
                <a:gd name="T34" fmla="*/ 2147483646 w 674"/>
                <a:gd name="T35" fmla="*/ 2147483646 h 579"/>
                <a:gd name="T36" fmla="*/ 2147483646 w 674"/>
                <a:gd name="T37" fmla="*/ 2147483646 h 579"/>
                <a:gd name="T38" fmla="*/ 2147483646 w 674"/>
                <a:gd name="T39" fmla="*/ 2147483646 h 579"/>
                <a:gd name="T40" fmla="*/ 2147483646 w 674"/>
                <a:gd name="T41" fmla="*/ 2147483646 h 579"/>
                <a:gd name="T42" fmla="*/ 2147483646 w 674"/>
                <a:gd name="T43" fmla="*/ 2147483646 h 579"/>
                <a:gd name="T44" fmla="*/ 2147483646 w 674"/>
                <a:gd name="T45" fmla="*/ 2147483646 h 579"/>
                <a:gd name="T46" fmla="*/ 2147483646 w 674"/>
                <a:gd name="T47" fmla="*/ 2147483646 h 579"/>
                <a:gd name="T48" fmla="*/ 2147483646 w 674"/>
                <a:gd name="T49" fmla="*/ 2147483646 h 579"/>
                <a:gd name="T50" fmla="*/ 2147483646 w 674"/>
                <a:gd name="T51" fmla="*/ 2147483646 h 579"/>
                <a:gd name="T52" fmla="*/ 2147483646 w 674"/>
                <a:gd name="T53" fmla="*/ 2147483646 h 579"/>
                <a:gd name="T54" fmla="*/ 2147483646 w 674"/>
                <a:gd name="T55" fmla="*/ 2147483646 h 579"/>
                <a:gd name="T56" fmla="*/ 2147483646 w 674"/>
                <a:gd name="T57" fmla="*/ 2147483646 h 579"/>
                <a:gd name="T58" fmla="*/ 2147483646 w 674"/>
                <a:gd name="T59" fmla="*/ 2147483646 h 579"/>
                <a:gd name="T60" fmla="*/ 2147483646 w 674"/>
                <a:gd name="T61" fmla="*/ 2147483646 h 579"/>
                <a:gd name="T62" fmla="*/ 2147483646 w 674"/>
                <a:gd name="T63" fmla="*/ 2147483646 h 579"/>
                <a:gd name="T64" fmla="*/ 2147483646 w 674"/>
                <a:gd name="T65" fmla="*/ 2147483646 h 579"/>
                <a:gd name="T66" fmla="*/ 2147483646 w 674"/>
                <a:gd name="T67" fmla="*/ 2147483646 h 579"/>
                <a:gd name="T68" fmla="*/ 2147483646 w 674"/>
                <a:gd name="T69" fmla="*/ 2147483646 h 579"/>
                <a:gd name="T70" fmla="*/ 2147483646 w 674"/>
                <a:gd name="T71" fmla="*/ 2147483646 h 579"/>
                <a:gd name="T72" fmla="*/ 2147483646 w 674"/>
                <a:gd name="T73" fmla="*/ 2147483646 h 579"/>
                <a:gd name="T74" fmla="*/ 2147483646 w 674"/>
                <a:gd name="T75" fmla="*/ 2147483646 h 579"/>
                <a:gd name="T76" fmla="*/ 2147483646 w 674"/>
                <a:gd name="T77" fmla="*/ 2147483646 h 579"/>
                <a:gd name="T78" fmla="*/ 2147483646 w 674"/>
                <a:gd name="T79" fmla="*/ 2147483646 h 579"/>
                <a:gd name="T80" fmla="*/ 2147483646 w 674"/>
                <a:gd name="T81" fmla="*/ 2147483646 h 579"/>
                <a:gd name="T82" fmla="*/ 2147483646 w 674"/>
                <a:gd name="T83" fmla="*/ 2147483646 h 579"/>
                <a:gd name="T84" fmla="*/ 2147483646 w 674"/>
                <a:gd name="T85" fmla="*/ 2147483646 h 579"/>
                <a:gd name="T86" fmla="*/ 2147483646 w 674"/>
                <a:gd name="T87" fmla="*/ 2147483646 h 579"/>
                <a:gd name="T88" fmla="*/ 2147483646 w 674"/>
                <a:gd name="T89" fmla="*/ 2147483646 h 579"/>
                <a:gd name="T90" fmla="*/ 2147483646 w 674"/>
                <a:gd name="T91" fmla="*/ 2147483646 h 579"/>
                <a:gd name="T92" fmla="*/ 2147483646 w 674"/>
                <a:gd name="T93" fmla="*/ 2147483646 h 579"/>
                <a:gd name="T94" fmla="*/ 2147483646 w 674"/>
                <a:gd name="T95" fmla="*/ 2147483646 h 579"/>
                <a:gd name="T96" fmla="*/ 2147483646 w 674"/>
                <a:gd name="T97" fmla="*/ 2147483646 h 579"/>
                <a:gd name="T98" fmla="*/ 2147483646 w 674"/>
                <a:gd name="T99" fmla="*/ 2147483646 h 579"/>
                <a:gd name="T100" fmla="*/ 2147483646 w 674"/>
                <a:gd name="T101" fmla="*/ 2147483646 h 579"/>
                <a:gd name="T102" fmla="*/ 2147483646 w 674"/>
                <a:gd name="T103" fmla="*/ 2147483646 h 579"/>
                <a:gd name="T104" fmla="*/ 2147483646 w 674"/>
                <a:gd name="T105" fmla="*/ 2147483646 h 579"/>
                <a:gd name="T106" fmla="*/ 2147483646 w 674"/>
                <a:gd name="T107" fmla="*/ 2147483646 h 579"/>
                <a:gd name="T108" fmla="*/ 2147483646 w 674"/>
                <a:gd name="T109" fmla="*/ 2147483646 h 57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74"/>
                <a:gd name="T166" fmla="*/ 0 h 579"/>
                <a:gd name="T167" fmla="*/ 674 w 674"/>
                <a:gd name="T168" fmla="*/ 579 h 57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74" h="579">
                  <a:moveTo>
                    <a:pt x="589" y="0"/>
                  </a:moveTo>
                  <a:lnTo>
                    <a:pt x="84" y="0"/>
                  </a:lnTo>
                  <a:lnTo>
                    <a:pt x="76" y="1"/>
                  </a:lnTo>
                  <a:lnTo>
                    <a:pt x="67" y="3"/>
                  </a:lnTo>
                  <a:lnTo>
                    <a:pt x="52" y="7"/>
                  </a:lnTo>
                  <a:lnTo>
                    <a:pt x="36" y="15"/>
                  </a:lnTo>
                  <a:lnTo>
                    <a:pt x="24" y="25"/>
                  </a:lnTo>
                  <a:lnTo>
                    <a:pt x="14" y="38"/>
                  </a:lnTo>
                  <a:lnTo>
                    <a:pt x="7" y="52"/>
                  </a:lnTo>
                  <a:lnTo>
                    <a:pt x="1" y="69"/>
                  </a:lnTo>
                  <a:lnTo>
                    <a:pt x="0" y="77"/>
                  </a:lnTo>
                  <a:lnTo>
                    <a:pt x="0" y="85"/>
                  </a:lnTo>
                  <a:lnTo>
                    <a:pt x="0" y="493"/>
                  </a:lnTo>
                  <a:lnTo>
                    <a:pt x="0" y="502"/>
                  </a:lnTo>
                  <a:lnTo>
                    <a:pt x="1" y="510"/>
                  </a:lnTo>
                  <a:lnTo>
                    <a:pt x="7" y="527"/>
                  </a:lnTo>
                  <a:lnTo>
                    <a:pt x="14" y="541"/>
                  </a:lnTo>
                  <a:lnTo>
                    <a:pt x="24" y="553"/>
                  </a:lnTo>
                  <a:lnTo>
                    <a:pt x="36" y="563"/>
                  </a:lnTo>
                  <a:lnTo>
                    <a:pt x="52" y="572"/>
                  </a:lnTo>
                  <a:lnTo>
                    <a:pt x="67" y="576"/>
                  </a:lnTo>
                  <a:lnTo>
                    <a:pt x="76" y="577"/>
                  </a:lnTo>
                  <a:lnTo>
                    <a:pt x="84" y="579"/>
                  </a:lnTo>
                  <a:lnTo>
                    <a:pt x="589" y="579"/>
                  </a:lnTo>
                  <a:lnTo>
                    <a:pt x="598" y="577"/>
                  </a:lnTo>
                  <a:lnTo>
                    <a:pt x="607" y="576"/>
                  </a:lnTo>
                  <a:lnTo>
                    <a:pt x="622" y="572"/>
                  </a:lnTo>
                  <a:lnTo>
                    <a:pt x="636" y="563"/>
                  </a:lnTo>
                  <a:lnTo>
                    <a:pt x="649" y="553"/>
                  </a:lnTo>
                  <a:lnTo>
                    <a:pt x="659" y="541"/>
                  </a:lnTo>
                  <a:lnTo>
                    <a:pt x="667" y="527"/>
                  </a:lnTo>
                  <a:lnTo>
                    <a:pt x="671" y="510"/>
                  </a:lnTo>
                  <a:lnTo>
                    <a:pt x="673" y="502"/>
                  </a:lnTo>
                  <a:lnTo>
                    <a:pt x="674" y="493"/>
                  </a:lnTo>
                  <a:lnTo>
                    <a:pt x="674" y="85"/>
                  </a:lnTo>
                  <a:lnTo>
                    <a:pt x="673" y="77"/>
                  </a:lnTo>
                  <a:lnTo>
                    <a:pt x="671" y="69"/>
                  </a:lnTo>
                  <a:lnTo>
                    <a:pt x="667" y="52"/>
                  </a:lnTo>
                  <a:lnTo>
                    <a:pt x="659" y="38"/>
                  </a:lnTo>
                  <a:lnTo>
                    <a:pt x="649" y="25"/>
                  </a:lnTo>
                  <a:lnTo>
                    <a:pt x="636" y="15"/>
                  </a:lnTo>
                  <a:lnTo>
                    <a:pt x="622" y="7"/>
                  </a:lnTo>
                  <a:lnTo>
                    <a:pt x="607" y="3"/>
                  </a:lnTo>
                  <a:lnTo>
                    <a:pt x="598" y="1"/>
                  </a:lnTo>
                  <a:lnTo>
                    <a:pt x="589" y="0"/>
                  </a:lnTo>
                  <a:close/>
                  <a:moveTo>
                    <a:pt x="137" y="492"/>
                  </a:moveTo>
                  <a:lnTo>
                    <a:pt x="137" y="492"/>
                  </a:lnTo>
                  <a:lnTo>
                    <a:pt x="126" y="490"/>
                  </a:lnTo>
                  <a:lnTo>
                    <a:pt x="115" y="488"/>
                  </a:lnTo>
                  <a:lnTo>
                    <a:pt x="107" y="482"/>
                  </a:lnTo>
                  <a:lnTo>
                    <a:pt x="98" y="475"/>
                  </a:lnTo>
                  <a:lnTo>
                    <a:pt x="91" y="468"/>
                  </a:lnTo>
                  <a:lnTo>
                    <a:pt x="86" y="458"/>
                  </a:lnTo>
                  <a:lnTo>
                    <a:pt x="83" y="447"/>
                  </a:lnTo>
                  <a:lnTo>
                    <a:pt x="81" y="437"/>
                  </a:lnTo>
                  <a:lnTo>
                    <a:pt x="83" y="426"/>
                  </a:lnTo>
                  <a:lnTo>
                    <a:pt x="86" y="415"/>
                  </a:lnTo>
                  <a:lnTo>
                    <a:pt x="91" y="406"/>
                  </a:lnTo>
                  <a:lnTo>
                    <a:pt x="98" y="398"/>
                  </a:lnTo>
                  <a:lnTo>
                    <a:pt x="107" y="391"/>
                  </a:lnTo>
                  <a:lnTo>
                    <a:pt x="115" y="385"/>
                  </a:lnTo>
                  <a:lnTo>
                    <a:pt x="126" y="383"/>
                  </a:lnTo>
                  <a:lnTo>
                    <a:pt x="137" y="381"/>
                  </a:lnTo>
                  <a:lnTo>
                    <a:pt x="149" y="383"/>
                  </a:lnTo>
                  <a:lnTo>
                    <a:pt x="158" y="385"/>
                  </a:lnTo>
                  <a:lnTo>
                    <a:pt x="168" y="391"/>
                  </a:lnTo>
                  <a:lnTo>
                    <a:pt x="177" y="398"/>
                  </a:lnTo>
                  <a:lnTo>
                    <a:pt x="182" y="406"/>
                  </a:lnTo>
                  <a:lnTo>
                    <a:pt x="188" y="415"/>
                  </a:lnTo>
                  <a:lnTo>
                    <a:pt x="191" y="426"/>
                  </a:lnTo>
                  <a:lnTo>
                    <a:pt x="192" y="437"/>
                  </a:lnTo>
                  <a:lnTo>
                    <a:pt x="191" y="447"/>
                  </a:lnTo>
                  <a:lnTo>
                    <a:pt x="188" y="458"/>
                  </a:lnTo>
                  <a:lnTo>
                    <a:pt x="182" y="468"/>
                  </a:lnTo>
                  <a:lnTo>
                    <a:pt x="177" y="475"/>
                  </a:lnTo>
                  <a:lnTo>
                    <a:pt x="168" y="482"/>
                  </a:lnTo>
                  <a:lnTo>
                    <a:pt x="158" y="488"/>
                  </a:lnTo>
                  <a:lnTo>
                    <a:pt x="149" y="490"/>
                  </a:lnTo>
                  <a:lnTo>
                    <a:pt x="137" y="492"/>
                  </a:lnTo>
                  <a:close/>
                  <a:moveTo>
                    <a:pt x="558" y="492"/>
                  </a:moveTo>
                  <a:lnTo>
                    <a:pt x="558" y="492"/>
                  </a:lnTo>
                  <a:lnTo>
                    <a:pt x="547" y="490"/>
                  </a:lnTo>
                  <a:lnTo>
                    <a:pt x="535" y="488"/>
                  </a:lnTo>
                  <a:lnTo>
                    <a:pt x="527" y="482"/>
                  </a:lnTo>
                  <a:lnTo>
                    <a:pt x="518" y="475"/>
                  </a:lnTo>
                  <a:lnTo>
                    <a:pt x="511" y="468"/>
                  </a:lnTo>
                  <a:lnTo>
                    <a:pt x="506" y="458"/>
                  </a:lnTo>
                  <a:lnTo>
                    <a:pt x="503" y="447"/>
                  </a:lnTo>
                  <a:lnTo>
                    <a:pt x="502" y="437"/>
                  </a:lnTo>
                  <a:lnTo>
                    <a:pt x="503" y="426"/>
                  </a:lnTo>
                  <a:lnTo>
                    <a:pt x="506" y="415"/>
                  </a:lnTo>
                  <a:lnTo>
                    <a:pt x="511" y="406"/>
                  </a:lnTo>
                  <a:lnTo>
                    <a:pt x="518" y="398"/>
                  </a:lnTo>
                  <a:lnTo>
                    <a:pt x="527" y="391"/>
                  </a:lnTo>
                  <a:lnTo>
                    <a:pt x="535" y="385"/>
                  </a:lnTo>
                  <a:lnTo>
                    <a:pt x="547" y="383"/>
                  </a:lnTo>
                  <a:lnTo>
                    <a:pt x="558" y="381"/>
                  </a:lnTo>
                  <a:lnTo>
                    <a:pt x="569" y="383"/>
                  </a:lnTo>
                  <a:lnTo>
                    <a:pt x="579" y="385"/>
                  </a:lnTo>
                  <a:lnTo>
                    <a:pt x="589" y="391"/>
                  </a:lnTo>
                  <a:lnTo>
                    <a:pt x="597" y="398"/>
                  </a:lnTo>
                  <a:lnTo>
                    <a:pt x="603" y="406"/>
                  </a:lnTo>
                  <a:lnTo>
                    <a:pt x="608" y="415"/>
                  </a:lnTo>
                  <a:lnTo>
                    <a:pt x="611" y="426"/>
                  </a:lnTo>
                  <a:lnTo>
                    <a:pt x="612" y="437"/>
                  </a:lnTo>
                  <a:lnTo>
                    <a:pt x="611" y="447"/>
                  </a:lnTo>
                  <a:lnTo>
                    <a:pt x="608" y="458"/>
                  </a:lnTo>
                  <a:lnTo>
                    <a:pt x="603" y="468"/>
                  </a:lnTo>
                  <a:lnTo>
                    <a:pt x="597" y="475"/>
                  </a:lnTo>
                  <a:lnTo>
                    <a:pt x="589" y="482"/>
                  </a:lnTo>
                  <a:lnTo>
                    <a:pt x="579" y="488"/>
                  </a:lnTo>
                  <a:lnTo>
                    <a:pt x="569" y="490"/>
                  </a:lnTo>
                  <a:lnTo>
                    <a:pt x="558" y="492"/>
                  </a:lnTo>
                  <a:close/>
                  <a:moveTo>
                    <a:pt x="619" y="273"/>
                  </a:moveTo>
                  <a:lnTo>
                    <a:pt x="619" y="273"/>
                  </a:lnTo>
                  <a:lnTo>
                    <a:pt x="618" y="284"/>
                  </a:lnTo>
                  <a:lnTo>
                    <a:pt x="615" y="294"/>
                  </a:lnTo>
                  <a:lnTo>
                    <a:pt x="611" y="303"/>
                  </a:lnTo>
                  <a:lnTo>
                    <a:pt x="604" y="310"/>
                  </a:lnTo>
                  <a:lnTo>
                    <a:pt x="597" y="315"/>
                  </a:lnTo>
                  <a:lnTo>
                    <a:pt x="589" y="321"/>
                  </a:lnTo>
                  <a:lnTo>
                    <a:pt x="579" y="324"/>
                  </a:lnTo>
                  <a:lnTo>
                    <a:pt x="569" y="325"/>
                  </a:lnTo>
                  <a:lnTo>
                    <a:pt x="105" y="325"/>
                  </a:lnTo>
                  <a:lnTo>
                    <a:pt x="95" y="324"/>
                  </a:lnTo>
                  <a:lnTo>
                    <a:pt x="86" y="321"/>
                  </a:lnTo>
                  <a:lnTo>
                    <a:pt x="77" y="315"/>
                  </a:lnTo>
                  <a:lnTo>
                    <a:pt x="69" y="310"/>
                  </a:lnTo>
                  <a:lnTo>
                    <a:pt x="63" y="303"/>
                  </a:lnTo>
                  <a:lnTo>
                    <a:pt x="59" y="294"/>
                  </a:lnTo>
                  <a:lnTo>
                    <a:pt x="56" y="284"/>
                  </a:lnTo>
                  <a:lnTo>
                    <a:pt x="55" y="273"/>
                  </a:lnTo>
                  <a:lnTo>
                    <a:pt x="55" y="111"/>
                  </a:lnTo>
                  <a:lnTo>
                    <a:pt x="56" y="101"/>
                  </a:lnTo>
                  <a:lnTo>
                    <a:pt x="59" y="91"/>
                  </a:lnTo>
                  <a:lnTo>
                    <a:pt x="63" y="83"/>
                  </a:lnTo>
                  <a:lnTo>
                    <a:pt x="69" y="76"/>
                  </a:lnTo>
                  <a:lnTo>
                    <a:pt x="77" y="69"/>
                  </a:lnTo>
                  <a:lnTo>
                    <a:pt x="86" y="64"/>
                  </a:lnTo>
                  <a:lnTo>
                    <a:pt x="95" y="62"/>
                  </a:lnTo>
                  <a:lnTo>
                    <a:pt x="105" y="60"/>
                  </a:lnTo>
                  <a:lnTo>
                    <a:pt x="569" y="60"/>
                  </a:lnTo>
                  <a:lnTo>
                    <a:pt x="579" y="62"/>
                  </a:lnTo>
                  <a:lnTo>
                    <a:pt x="589" y="64"/>
                  </a:lnTo>
                  <a:lnTo>
                    <a:pt x="597" y="69"/>
                  </a:lnTo>
                  <a:lnTo>
                    <a:pt x="604" y="76"/>
                  </a:lnTo>
                  <a:lnTo>
                    <a:pt x="611" y="83"/>
                  </a:lnTo>
                  <a:lnTo>
                    <a:pt x="615" y="91"/>
                  </a:lnTo>
                  <a:lnTo>
                    <a:pt x="618" y="101"/>
                  </a:lnTo>
                  <a:lnTo>
                    <a:pt x="619" y="111"/>
                  </a:lnTo>
                  <a:lnTo>
                    <a:pt x="619" y="27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6" name="Freeform 22"/>
            <p:cNvSpPr>
              <a:spLocks noEditPoints="1" noChangeArrowheads="1"/>
            </p:cNvSpPr>
            <p:nvPr/>
          </p:nvSpPr>
          <p:spPr bwMode="auto">
            <a:xfrm>
              <a:off x="74613" y="333375"/>
              <a:ext cx="215900" cy="82550"/>
            </a:xfrm>
            <a:custGeom>
              <a:avLst/>
              <a:gdLst>
                <a:gd name="T0" fmla="*/ 2147483646 w 407"/>
                <a:gd name="T1" fmla="*/ 2147483646 h 156"/>
                <a:gd name="T2" fmla="*/ 2147483646 w 407"/>
                <a:gd name="T3" fmla="*/ 2147483646 h 156"/>
                <a:gd name="T4" fmla="*/ 2147483646 w 407"/>
                <a:gd name="T5" fmla="*/ 2147483646 h 156"/>
                <a:gd name="T6" fmla="*/ 2147483646 w 407"/>
                <a:gd name="T7" fmla="*/ 2147483646 h 156"/>
                <a:gd name="T8" fmla="*/ 2147483646 w 407"/>
                <a:gd name="T9" fmla="*/ 2147483646 h 156"/>
                <a:gd name="T10" fmla="*/ 2147483646 w 407"/>
                <a:gd name="T11" fmla="*/ 0 h 156"/>
                <a:gd name="T12" fmla="*/ 2147483646 w 407"/>
                <a:gd name="T13" fmla="*/ 0 h 156"/>
                <a:gd name="T14" fmla="*/ 2147483646 w 407"/>
                <a:gd name="T15" fmla="*/ 2147483646 h 156"/>
                <a:gd name="T16" fmla="*/ 2147483646 w 407"/>
                <a:gd name="T17" fmla="*/ 2147483646 h 156"/>
                <a:gd name="T18" fmla="*/ 2147483646 w 407"/>
                <a:gd name="T19" fmla="*/ 0 h 156"/>
                <a:gd name="T20" fmla="*/ 2147483646 w 407"/>
                <a:gd name="T21" fmla="*/ 0 h 156"/>
                <a:gd name="T22" fmla="*/ 2147483646 w 407"/>
                <a:gd name="T23" fmla="*/ 0 h 156"/>
                <a:gd name="T24" fmla="*/ 2147483646 w 407"/>
                <a:gd name="T25" fmla="*/ 2147483646 h 156"/>
                <a:gd name="T26" fmla="*/ 2147483646 w 407"/>
                <a:gd name="T27" fmla="*/ 0 h 156"/>
                <a:gd name="T28" fmla="*/ 2147483646 w 407"/>
                <a:gd name="T29" fmla="*/ 2147483646 h 156"/>
                <a:gd name="T30" fmla="*/ 2147483646 w 407"/>
                <a:gd name="T31" fmla="*/ 2147483646 h 156"/>
                <a:gd name="T32" fmla="*/ 0 w 407"/>
                <a:gd name="T33" fmla="*/ 2147483646 h 156"/>
                <a:gd name="T34" fmla="*/ 2147483646 w 407"/>
                <a:gd name="T35" fmla="*/ 2147483646 h 156"/>
                <a:gd name="T36" fmla="*/ 2147483646 w 407"/>
                <a:gd name="T37" fmla="*/ 2147483646 h 1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7"/>
                <a:gd name="T58" fmla="*/ 0 h 156"/>
                <a:gd name="T59" fmla="*/ 407 w 407"/>
                <a:gd name="T60" fmla="*/ 156 h 1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7" h="156">
                  <a:moveTo>
                    <a:pt x="349" y="62"/>
                  </a:moveTo>
                  <a:lnTo>
                    <a:pt x="59" y="62"/>
                  </a:lnTo>
                  <a:lnTo>
                    <a:pt x="38" y="95"/>
                  </a:lnTo>
                  <a:lnTo>
                    <a:pt x="369" y="95"/>
                  </a:lnTo>
                  <a:lnTo>
                    <a:pt x="349" y="62"/>
                  </a:lnTo>
                  <a:close/>
                  <a:moveTo>
                    <a:pt x="310" y="0"/>
                  </a:moveTo>
                  <a:lnTo>
                    <a:pt x="97" y="0"/>
                  </a:lnTo>
                  <a:lnTo>
                    <a:pt x="76" y="34"/>
                  </a:lnTo>
                  <a:lnTo>
                    <a:pt x="331" y="34"/>
                  </a:lnTo>
                  <a:lnTo>
                    <a:pt x="310" y="0"/>
                  </a:lnTo>
                  <a:close/>
                  <a:moveTo>
                    <a:pt x="384" y="0"/>
                  </a:moveTo>
                  <a:lnTo>
                    <a:pt x="383" y="0"/>
                  </a:lnTo>
                  <a:lnTo>
                    <a:pt x="384" y="3"/>
                  </a:lnTo>
                  <a:lnTo>
                    <a:pt x="384" y="0"/>
                  </a:lnTo>
                  <a:close/>
                  <a:moveTo>
                    <a:pt x="387" y="122"/>
                  </a:moveTo>
                  <a:lnTo>
                    <a:pt x="21" y="122"/>
                  </a:lnTo>
                  <a:lnTo>
                    <a:pt x="0" y="156"/>
                  </a:lnTo>
                  <a:lnTo>
                    <a:pt x="407" y="156"/>
                  </a:lnTo>
                  <a:lnTo>
                    <a:pt x="387" y="122"/>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7" name="Freeform 23"/>
            <p:cNvSpPr>
              <a:spLocks noEditPoints="1" noChangeArrowheads="1"/>
            </p:cNvSpPr>
            <p:nvPr/>
          </p:nvSpPr>
          <p:spPr bwMode="auto">
            <a:xfrm>
              <a:off x="0" y="325438"/>
              <a:ext cx="365125" cy="103188"/>
            </a:xfrm>
            <a:custGeom>
              <a:avLst/>
              <a:gdLst>
                <a:gd name="T0" fmla="*/ 2147483646 w 690"/>
                <a:gd name="T1" fmla="*/ 0 h 197"/>
                <a:gd name="T2" fmla="*/ 2147483646 w 690"/>
                <a:gd name="T3" fmla="*/ 0 h 197"/>
                <a:gd name="T4" fmla="*/ 2147483646 w 690"/>
                <a:gd name="T5" fmla="*/ 2147483646 h 197"/>
                <a:gd name="T6" fmla="*/ 2147483646 w 690"/>
                <a:gd name="T7" fmla="*/ 2147483646 h 197"/>
                <a:gd name="T8" fmla="*/ 2147483646 w 690"/>
                <a:gd name="T9" fmla="*/ 0 h 197"/>
                <a:gd name="T10" fmla="*/ 0 w 690"/>
                <a:gd name="T11" fmla="*/ 2147483646 h 197"/>
                <a:gd name="T12" fmla="*/ 2147483646 w 690"/>
                <a:gd name="T13" fmla="*/ 2147483646 h 197"/>
                <a:gd name="T14" fmla="*/ 2147483646 w 690"/>
                <a:gd name="T15" fmla="*/ 0 h 197"/>
                <a:gd name="T16" fmla="*/ 2147483646 w 690"/>
                <a:gd name="T17" fmla="*/ 0 h 197"/>
                <a:gd name="T18" fmla="*/ 0 w 690"/>
                <a:gd name="T19" fmla="*/ 2147483646 h 1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90"/>
                <a:gd name="T31" fmla="*/ 0 h 197"/>
                <a:gd name="T32" fmla="*/ 690 w 690"/>
                <a:gd name="T33" fmla="*/ 197 h 1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90" h="197">
                  <a:moveTo>
                    <a:pt x="567" y="0"/>
                  </a:moveTo>
                  <a:lnTo>
                    <a:pt x="480" y="0"/>
                  </a:lnTo>
                  <a:lnTo>
                    <a:pt x="602" y="197"/>
                  </a:lnTo>
                  <a:lnTo>
                    <a:pt x="690" y="197"/>
                  </a:lnTo>
                  <a:lnTo>
                    <a:pt x="567" y="0"/>
                  </a:lnTo>
                  <a:close/>
                  <a:moveTo>
                    <a:pt x="0" y="197"/>
                  </a:moveTo>
                  <a:lnTo>
                    <a:pt x="88" y="197"/>
                  </a:lnTo>
                  <a:lnTo>
                    <a:pt x="210" y="0"/>
                  </a:lnTo>
                  <a:lnTo>
                    <a:pt x="122" y="0"/>
                  </a:lnTo>
                  <a:lnTo>
                    <a:pt x="0" y="197"/>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28" name="椭圆 50"/>
          <p:cNvSpPr>
            <a:spLocks noChangeArrowheads="1"/>
          </p:cNvSpPr>
          <p:nvPr/>
        </p:nvSpPr>
        <p:spPr bwMode="auto">
          <a:xfrm>
            <a:off x="5566763"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9" name="组合 51"/>
          <p:cNvGrpSpPr/>
          <p:nvPr/>
        </p:nvGrpSpPr>
        <p:grpSpPr bwMode="auto">
          <a:xfrm>
            <a:off x="5742314" y="2941429"/>
            <a:ext cx="811634" cy="446854"/>
            <a:chOff x="0" y="0"/>
            <a:chExt cx="565150" cy="311151"/>
          </a:xfrm>
        </p:grpSpPr>
        <p:sp>
          <p:nvSpPr>
            <p:cNvPr id="30" name="Freeform 28"/>
            <p:cNvSpPr>
              <a:spLocks noEditPoints="1" noChangeArrowheads="1"/>
            </p:cNvSpPr>
            <p:nvPr/>
          </p:nvSpPr>
          <p:spPr bwMode="auto">
            <a:xfrm>
              <a:off x="0" y="0"/>
              <a:ext cx="565150" cy="282575"/>
            </a:xfrm>
            <a:custGeom>
              <a:avLst/>
              <a:gdLst>
                <a:gd name="T0" fmla="*/ 2147483646 w 1068"/>
                <a:gd name="T1" fmla="*/ 2147483646 h 534"/>
                <a:gd name="T2" fmla="*/ 2147483646 w 1068"/>
                <a:gd name="T3" fmla="*/ 2147483646 h 534"/>
                <a:gd name="T4" fmla="*/ 2147483646 w 1068"/>
                <a:gd name="T5" fmla="*/ 2147483646 h 534"/>
                <a:gd name="T6" fmla="*/ 2147483646 w 1068"/>
                <a:gd name="T7" fmla="*/ 2147483646 h 534"/>
                <a:gd name="T8" fmla="*/ 2147483646 w 1068"/>
                <a:gd name="T9" fmla="*/ 2147483646 h 534"/>
                <a:gd name="T10" fmla="*/ 2147483646 w 1068"/>
                <a:gd name="T11" fmla="*/ 2147483646 h 534"/>
                <a:gd name="T12" fmla="*/ 2147483646 w 1068"/>
                <a:gd name="T13" fmla="*/ 2147483646 h 534"/>
                <a:gd name="T14" fmla="*/ 2147483646 w 1068"/>
                <a:gd name="T15" fmla="*/ 2147483646 h 534"/>
                <a:gd name="T16" fmla="*/ 2147483646 w 1068"/>
                <a:gd name="T17" fmla="*/ 2147483646 h 534"/>
                <a:gd name="T18" fmla="*/ 2147483646 w 1068"/>
                <a:gd name="T19" fmla="*/ 2147483646 h 534"/>
                <a:gd name="T20" fmla="*/ 2147483646 w 1068"/>
                <a:gd name="T21" fmla="*/ 2147483646 h 534"/>
                <a:gd name="T22" fmla="*/ 2147483646 w 1068"/>
                <a:gd name="T23" fmla="*/ 2147483646 h 534"/>
                <a:gd name="T24" fmla="*/ 2147483646 w 1068"/>
                <a:gd name="T25" fmla="*/ 2147483646 h 534"/>
                <a:gd name="T26" fmla="*/ 2147483646 w 1068"/>
                <a:gd name="T27" fmla="*/ 2147483646 h 534"/>
                <a:gd name="T28" fmla="*/ 2147483646 w 1068"/>
                <a:gd name="T29" fmla="*/ 2147483646 h 534"/>
                <a:gd name="T30" fmla="*/ 2147483646 w 1068"/>
                <a:gd name="T31" fmla="*/ 2147483646 h 534"/>
                <a:gd name="T32" fmla="*/ 2147483646 w 1068"/>
                <a:gd name="T33" fmla="*/ 2147483646 h 534"/>
                <a:gd name="T34" fmla="*/ 2147483646 w 1068"/>
                <a:gd name="T35" fmla="*/ 2147483646 h 534"/>
                <a:gd name="T36" fmla="*/ 2147483646 w 1068"/>
                <a:gd name="T37" fmla="*/ 2147483646 h 534"/>
                <a:gd name="T38" fmla="*/ 0 w 1068"/>
                <a:gd name="T39" fmla="*/ 2147483646 h 534"/>
                <a:gd name="T40" fmla="*/ 2147483646 w 1068"/>
                <a:gd name="T41" fmla="*/ 2147483646 h 534"/>
                <a:gd name="T42" fmla="*/ 2147483646 w 1068"/>
                <a:gd name="T43" fmla="*/ 2147483646 h 534"/>
                <a:gd name="T44" fmla="*/ 2147483646 w 1068"/>
                <a:gd name="T45" fmla="*/ 2147483646 h 534"/>
                <a:gd name="T46" fmla="*/ 2147483646 w 1068"/>
                <a:gd name="T47" fmla="*/ 2147483646 h 534"/>
                <a:gd name="T48" fmla="*/ 2147483646 w 1068"/>
                <a:gd name="T49" fmla="*/ 2147483646 h 534"/>
                <a:gd name="T50" fmla="*/ 2147483646 w 1068"/>
                <a:gd name="T51" fmla="*/ 2147483646 h 534"/>
                <a:gd name="T52" fmla="*/ 2147483646 w 1068"/>
                <a:gd name="T53" fmla="*/ 2147483646 h 534"/>
                <a:gd name="T54" fmla="*/ 2147483646 w 1068"/>
                <a:gd name="T55" fmla="*/ 2147483646 h 534"/>
                <a:gd name="T56" fmla="*/ 2147483646 w 1068"/>
                <a:gd name="T57" fmla="*/ 2147483646 h 534"/>
                <a:gd name="T58" fmla="*/ 2147483646 w 1068"/>
                <a:gd name="T59" fmla="*/ 2147483646 h 534"/>
                <a:gd name="T60" fmla="*/ 2147483646 w 1068"/>
                <a:gd name="T61" fmla="*/ 2147483646 h 534"/>
                <a:gd name="T62" fmla="*/ 2147483646 w 1068"/>
                <a:gd name="T63" fmla="*/ 2147483646 h 534"/>
                <a:gd name="T64" fmla="*/ 2147483646 w 1068"/>
                <a:gd name="T65" fmla="*/ 2147483646 h 534"/>
                <a:gd name="T66" fmla="*/ 2147483646 w 1068"/>
                <a:gd name="T67" fmla="*/ 2147483646 h 534"/>
                <a:gd name="T68" fmla="*/ 2147483646 w 1068"/>
                <a:gd name="T69" fmla="*/ 2147483646 h 534"/>
                <a:gd name="T70" fmla="*/ 2147483646 w 1068"/>
                <a:gd name="T71" fmla="*/ 2147483646 h 534"/>
                <a:gd name="T72" fmla="*/ 2147483646 w 1068"/>
                <a:gd name="T73" fmla="*/ 2147483646 h 534"/>
                <a:gd name="T74" fmla="*/ 2147483646 w 1068"/>
                <a:gd name="T75" fmla="*/ 2147483646 h 534"/>
                <a:gd name="T76" fmla="*/ 2147483646 w 1068"/>
                <a:gd name="T77" fmla="*/ 2147483646 h 534"/>
                <a:gd name="T78" fmla="*/ 2147483646 w 1068"/>
                <a:gd name="T79" fmla="*/ 2147483646 h 534"/>
                <a:gd name="T80" fmla="*/ 2147483646 w 1068"/>
                <a:gd name="T81" fmla="*/ 2147483646 h 534"/>
                <a:gd name="T82" fmla="*/ 2147483646 w 1068"/>
                <a:gd name="T83" fmla="*/ 2147483646 h 534"/>
                <a:gd name="T84" fmla="*/ 2147483646 w 1068"/>
                <a:gd name="T85" fmla="*/ 2147483646 h 534"/>
                <a:gd name="T86" fmla="*/ 2147483646 w 1068"/>
                <a:gd name="T87" fmla="*/ 2147483646 h 534"/>
                <a:gd name="T88" fmla="*/ 2147483646 w 1068"/>
                <a:gd name="T89" fmla="*/ 2147483646 h 534"/>
                <a:gd name="T90" fmla="*/ 2147483646 w 1068"/>
                <a:gd name="T91" fmla="*/ 2147483646 h 534"/>
                <a:gd name="T92" fmla="*/ 2147483646 w 1068"/>
                <a:gd name="T93" fmla="*/ 2147483646 h 534"/>
                <a:gd name="T94" fmla="*/ 2147483646 w 1068"/>
                <a:gd name="T95" fmla="*/ 2147483646 h 534"/>
                <a:gd name="T96" fmla="*/ 2147483646 w 1068"/>
                <a:gd name="T97" fmla="*/ 2147483646 h 534"/>
                <a:gd name="T98" fmla="*/ 2147483646 w 1068"/>
                <a:gd name="T99" fmla="*/ 2147483646 h 534"/>
                <a:gd name="T100" fmla="*/ 2147483646 w 1068"/>
                <a:gd name="T101" fmla="*/ 2147483646 h 534"/>
                <a:gd name="T102" fmla="*/ 2147483646 w 1068"/>
                <a:gd name="T103" fmla="*/ 2147483646 h 534"/>
                <a:gd name="T104" fmla="*/ 2147483646 w 1068"/>
                <a:gd name="T105" fmla="*/ 2147483646 h 534"/>
                <a:gd name="T106" fmla="*/ 2147483646 w 1068"/>
                <a:gd name="T107" fmla="*/ 2147483646 h 534"/>
                <a:gd name="T108" fmla="*/ 2147483646 w 1068"/>
                <a:gd name="T109" fmla="*/ 2147483646 h 534"/>
                <a:gd name="T110" fmla="*/ 2147483646 w 1068"/>
                <a:gd name="T111" fmla="*/ 2147483646 h 534"/>
                <a:gd name="T112" fmla="*/ 2147483646 w 1068"/>
                <a:gd name="T113" fmla="*/ 2147483646 h 5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68"/>
                <a:gd name="T172" fmla="*/ 0 h 534"/>
                <a:gd name="T173" fmla="*/ 1068 w 1068"/>
                <a:gd name="T174" fmla="*/ 534 h 53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35" y="521"/>
                  </a:lnTo>
                  <a:lnTo>
                    <a:pt x="131" y="507"/>
                  </a:lnTo>
                  <a:lnTo>
                    <a:pt x="128" y="492"/>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398" y="492"/>
                  </a:lnTo>
                  <a:lnTo>
                    <a:pt x="396" y="507"/>
                  </a:lnTo>
                  <a:lnTo>
                    <a:pt x="391" y="521"/>
                  </a:lnTo>
                  <a:lnTo>
                    <a:pt x="386" y="534"/>
                  </a:lnTo>
                  <a:lnTo>
                    <a:pt x="722" y="534"/>
                  </a:lnTo>
                  <a:lnTo>
                    <a:pt x="716" y="521"/>
                  </a:lnTo>
                  <a:lnTo>
                    <a:pt x="712" y="507"/>
                  </a:lnTo>
                  <a:lnTo>
                    <a:pt x="709" y="492"/>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1" y="476"/>
                  </a:lnTo>
                  <a:lnTo>
                    <a:pt x="981" y="478"/>
                  </a:lnTo>
                  <a:lnTo>
                    <a:pt x="980" y="492"/>
                  </a:lnTo>
                  <a:lnTo>
                    <a:pt x="977" y="507"/>
                  </a:lnTo>
                  <a:lnTo>
                    <a:pt x="973" y="521"/>
                  </a:lnTo>
                  <a:lnTo>
                    <a:pt x="967" y="534"/>
                  </a:lnTo>
                  <a:lnTo>
                    <a:pt x="1040" y="534"/>
                  </a:lnTo>
                  <a:lnTo>
                    <a:pt x="1041" y="521"/>
                  </a:lnTo>
                  <a:lnTo>
                    <a:pt x="1050" y="518"/>
                  </a:lnTo>
                  <a:lnTo>
                    <a:pt x="1055" y="515"/>
                  </a:lnTo>
                  <a:lnTo>
                    <a:pt x="1061" y="510"/>
                  </a:lnTo>
                  <a:lnTo>
                    <a:pt x="1064" y="503"/>
                  </a:lnTo>
                  <a:lnTo>
                    <a:pt x="1067" y="496"/>
                  </a:lnTo>
                  <a:lnTo>
                    <a:pt x="1068" y="486"/>
                  </a:lnTo>
                  <a:lnTo>
                    <a:pt x="1068" y="464"/>
                  </a:lnTo>
                  <a:close/>
                  <a:moveTo>
                    <a:pt x="530" y="258"/>
                  </a:moveTo>
                  <a:lnTo>
                    <a:pt x="288" y="258"/>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1" name="Freeform 29"/>
            <p:cNvSpPr>
              <a:spLocks noEditPoints="1" noChangeArrowheads="1"/>
            </p:cNvSpPr>
            <p:nvPr/>
          </p:nvSpPr>
          <p:spPr bwMode="auto">
            <a:xfrm>
              <a:off x="385763"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98"/>
                  </a:lnTo>
                  <a:lnTo>
                    <a:pt x="74" y="90"/>
                  </a:lnTo>
                  <a:lnTo>
                    <a:pt x="78" y="83"/>
                  </a:lnTo>
                  <a:lnTo>
                    <a:pt x="84" y="76"/>
                  </a:lnTo>
                  <a:lnTo>
                    <a:pt x="91" y="70"/>
                  </a:lnTo>
                  <a:lnTo>
                    <a:pt x="98" y="66"/>
                  </a:lnTo>
                  <a:lnTo>
                    <a:pt x="107" y="63"/>
                  </a:lnTo>
                  <a:lnTo>
                    <a:pt x="116" y="62"/>
                  </a:lnTo>
                  <a:lnTo>
                    <a:pt x="125" y="63"/>
                  </a:lnTo>
                  <a:lnTo>
                    <a:pt x="133" y="66"/>
                  </a:lnTo>
                  <a:lnTo>
                    <a:pt x="142" y="70"/>
                  </a:lnTo>
                  <a:lnTo>
                    <a:pt x="147" y="76"/>
                  </a:lnTo>
                  <a:lnTo>
                    <a:pt x="153" y="83"/>
                  </a:lnTo>
                  <a:lnTo>
                    <a:pt x="157" y="90"/>
                  </a:lnTo>
                  <a:lnTo>
                    <a:pt x="160" y="98"/>
                  </a:lnTo>
                  <a:lnTo>
                    <a:pt x="161" y="108"/>
                  </a:lnTo>
                  <a:lnTo>
                    <a:pt x="160" y="116"/>
                  </a:lnTo>
                  <a:lnTo>
                    <a:pt x="157" y="125"/>
                  </a:lnTo>
                  <a:lnTo>
                    <a:pt x="153" y="132"/>
                  </a:lnTo>
                  <a:lnTo>
                    <a:pt x="147" y="139"/>
                  </a:lnTo>
                  <a:lnTo>
                    <a:pt x="142" y="144"/>
                  </a:lnTo>
                  <a:lnTo>
                    <a:pt x="133" y="148"/>
                  </a:lnTo>
                  <a:lnTo>
                    <a:pt x="125" y="151"/>
                  </a:lnTo>
                  <a:lnTo>
                    <a:pt x="116"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2" name="Freeform 30"/>
            <p:cNvSpPr>
              <a:spLocks noEditPoints="1" noChangeArrowheads="1"/>
            </p:cNvSpPr>
            <p:nvPr/>
          </p:nvSpPr>
          <p:spPr bwMode="auto">
            <a:xfrm>
              <a:off x="77788"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98"/>
                  </a:lnTo>
                  <a:lnTo>
                    <a:pt x="68" y="90"/>
                  </a:lnTo>
                  <a:lnTo>
                    <a:pt x="72" y="83"/>
                  </a:lnTo>
                  <a:lnTo>
                    <a:pt x="78" y="76"/>
                  </a:lnTo>
                  <a:lnTo>
                    <a:pt x="85" y="70"/>
                  </a:lnTo>
                  <a:lnTo>
                    <a:pt x="92" y="66"/>
                  </a:lnTo>
                  <a:lnTo>
                    <a:pt x="100" y="63"/>
                  </a:lnTo>
                  <a:lnTo>
                    <a:pt x="110" y="62"/>
                  </a:lnTo>
                  <a:lnTo>
                    <a:pt x="119" y="63"/>
                  </a:lnTo>
                  <a:lnTo>
                    <a:pt x="127" y="66"/>
                  </a:lnTo>
                  <a:lnTo>
                    <a:pt x="135" y="70"/>
                  </a:lnTo>
                  <a:lnTo>
                    <a:pt x="142" y="76"/>
                  </a:lnTo>
                  <a:lnTo>
                    <a:pt x="148" y="83"/>
                  </a:lnTo>
                  <a:lnTo>
                    <a:pt x="152" y="90"/>
                  </a:lnTo>
                  <a:lnTo>
                    <a:pt x="154" y="98"/>
                  </a:lnTo>
                  <a:lnTo>
                    <a:pt x="155" y="108"/>
                  </a:lnTo>
                  <a:lnTo>
                    <a:pt x="154" y="116"/>
                  </a:lnTo>
                  <a:lnTo>
                    <a:pt x="152" y="125"/>
                  </a:lnTo>
                  <a:lnTo>
                    <a:pt x="148" y="132"/>
                  </a:lnTo>
                  <a:lnTo>
                    <a:pt x="142" y="139"/>
                  </a:lnTo>
                  <a:lnTo>
                    <a:pt x="135" y="144"/>
                  </a:lnTo>
                  <a:lnTo>
                    <a:pt x="127" y="148"/>
                  </a:lnTo>
                  <a:lnTo>
                    <a:pt x="119" y="151"/>
                  </a:lnTo>
                  <a:lnTo>
                    <a:pt x="110"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33" name="椭圆 55"/>
          <p:cNvSpPr>
            <a:spLocks noChangeArrowheads="1"/>
          </p:cNvSpPr>
          <p:nvPr/>
        </p:nvSpPr>
        <p:spPr bwMode="auto">
          <a:xfrm>
            <a:off x="8922731"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34" name="组合 56"/>
          <p:cNvGrpSpPr/>
          <p:nvPr/>
        </p:nvGrpSpPr>
        <p:grpSpPr bwMode="auto">
          <a:xfrm>
            <a:off x="9098282" y="2971068"/>
            <a:ext cx="786554" cy="458253"/>
            <a:chOff x="0" y="0"/>
            <a:chExt cx="547688" cy="319088"/>
          </a:xfrm>
        </p:grpSpPr>
        <p:sp>
          <p:nvSpPr>
            <p:cNvPr id="35" name="Freeform 3843"/>
            <p:cNvSpPr>
              <a:spLocks noChangeArrowheads="1"/>
            </p:cNvSpPr>
            <p:nvPr/>
          </p:nvSpPr>
          <p:spPr bwMode="auto">
            <a:xfrm>
              <a:off x="303213" y="33338"/>
              <a:ext cx="104775" cy="150813"/>
            </a:xfrm>
            <a:custGeom>
              <a:avLst/>
              <a:gdLst>
                <a:gd name="T0" fmla="*/ 2147483646 w 28"/>
                <a:gd name="T1" fmla="*/ 2147483646 h 40"/>
                <a:gd name="T2" fmla="*/ 2147483646 w 28"/>
                <a:gd name="T3" fmla="*/ 2147483646 h 40"/>
                <a:gd name="T4" fmla="*/ 2147483646 w 28"/>
                <a:gd name="T5" fmla="*/ 2147483646 h 40"/>
                <a:gd name="T6" fmla="*/ 2147483646 w 28"/>
                <a:gd name="T7" fmla="*/ 2147483646 h 40"/>
                <a:gd name="T8" fmla="*/ 2147483646 w 28"/>
                <a:gd name="T9" fmla="*/ 2147483646 h 40"/>
                <a:gd name="T10" fmla="*/ 2147483646 w 28"/>
                <a:gd name="T11" fmla="*/ 2147483646 h 40"/>
                <a:gd name="T12" fmla="*/ 2147483646 w 28"/>
                <a:gd name="T13" fmla="*/ 2147483646 h 40"/>
                <a:gd name="T14" fmla="*/ 2147483646 w 28"/>
                <a:gd name="T15" fmla="*/ 2147483646 h 40"/>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40"/>
                <a:gd name="T26" fmla="*/ 28 w 2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6" name="Freeform 3844"/>
            <p:cNvSpPr>
              <a:spLocks noChangeArrowheads="1"/>
            </p:cNvSpPr>
            <p:nvPr/>
          </p:nvSpPr>
          <p:spPr bwMode="auto">
            <a:xfrm>
              <a:off x="333375" y="26988"/>
              <a:ext cx="109538" cy="25400"/>
            </a:xfrm>
            <a:custGeom>
              <a:avLst/>
              <a:gdLst>
                <a:gd name="T0" fmla="*/ 2147483646 w 29"/>
                <a:gd name="T1" fmla="*/ 2147483646 h 7"/>
                <a:gd name="T2" fmla="*/ 2147483646 w 29"/>
                <a:gd name="T3" fmla="*/ 2147483646 h 7"/>
                <a:gd name="T4" fmla="*/ 0 w 29"/>
                <a:gd name="T5" fmla="*/ 2147483646 h 7"/>
                <a:gd name="T6" fmla="*/ 2147483646 w 29"/>
                <a:gd name="T7" fmla="*/ 0 h 7"/>
                <a:gd name="T8" fmla="*/ 2147483646 w 29"/>
                <a:gd name="T9" fmla="*/ 0 h 7"/>
                <a:gd name="T10" fmla="*/ 2147483646 w 29"/>
                <a:gd name="T11" fmla="*/ 2147483646 h 7"/>
                <a:gd name="T12" fmla="*/ 2147483646 w 29"/>
                <a:gd name="T13" fmla="*/ 2147483646 h 7"/>
                <a:gd name="T14" fmla="*/ 0 60000 65536"/>
                <a:gd name="T15" fmla="*/ 0 60000 65536"/>
                <a:gd name="T16" fmla="*/ 0 60000 65536"/>
                <a:gd name="T17" fmla="*/ 0 60000 65536"/>
                <a:gd name="T18" fmla="*/ 0 60000 65536"/>
                <a:gd name="T19" fmla="*/ 0 60000 65536"/>
                <a:gd name="T20" fmla="*/ 0 60000 65536"/>
                <a:gd name="T21" fmla="*/ 0 w 29"/>
                <a:gd name="T22" fmla="*/ 0 h 7"/>
                <a:gd name="T23" fmla="*/ 29 w 2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7" name="Freeform 3845"/>
            <p:cNvSpPr>
              <a:spLocks noChangeArrowheads="1"/>
            </p:cNvSpPr>
            <p:nvPr/>
          </p:nvSpPr>
          <p:spPr bwMode="auto">
            <a:xfrm>
              <a:off x="146050" y="0"/>
              <a:ext cx="101600" cy="90488"/>
            </a:xfrm>
            <a:custGeom>
              <a:avLst/>
              <a:gdLst>
                <a:gd name="T0" fmla="*/ 2147483646 w 27"/>
                <a:gd name="T1" fmla="*/ 2147483646 h 24"/>
                <a:gd name="T2" fmla="*/ 2147483646 w 27"/>
                <a:gd name="T3" fmla="*/ 2147483646 h 24"/>
                <a:gd name="T4" fmla="*/ 2147483646 w 27"/>
                <a:gd name="T5" fmla="*/ 2147483646 h 24"/>
                <a:gd name="T6" fmla="*/ 2147483646 w 27"/>
                <a:gd name="T7" fmla="*/ 2147483646 h 24"/>
                <a:gd name="T8" fmla="*/ 2147483646 w 27"/>
                <a:gd name="T9" fmla="*/ 2147483646 h 24"/>
                <a:gd name="T10" fmla="*/ 2147483646 w 27"/>
                <a:gd name="T11" fmla="*/ 2147483646 h 24"/>
                <a:gd name="T12" fmla="*/ 2147483646 w 27"/>
                <a:gd name="T13" fmla="*/ 2147483646 h 24"/>
                <a:gd name="T14" fmla="*/ 2147483646 w 27"/>
                <a:gd name="T15" fmla="*/ 2147483646 h 24"/>
                <a:gd name="T16" fmla="*/ 2147483646 w 27"/>
                <a:gd name="T17" fmla="*/ 2147483646 h 24"/>
                <a:gd name="T18" fmla="*/ 2147483646 w 27"/>
                <a:gd name="T19" fmla="*/ 2147483646 h 24"/>
                <a:gd name="T20" fmla="*/ 2147483646 w 27"/>
                <a:gd name="T21" fmla="*/ 2147483646 h 24"/>
                <a:gd name="T22" fmla="*/ 2147483646 w 27"/>
                <a:gd name="T23" fmla="*/ 214748364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
                <a:gd name="T37" fmla="*/ 0 h 24"/>
                <a:gd name="T38" fmla="*/ 27 w 2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8" name="Freeform 3846"/>
            <p:cNvSpPr>
              <a:spLocks noEditPoints="1" noChangeArrowheads="1"/>
            </p:cNvSpPr>
            <p:nvPr/>
          </p:nvSpPr>
          <p:spPr bwMode="auto">
            <a:xfrm>
              <a:off x="355600" y="127000"/>
              <a:ext cx="192088"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9" name="Freeform 3847"/>
            <p:cNvSpPr>
              <a:spLocks noEditPoints="1" noChangeArrowheads="1"/>
            </p:cNvSpPr>
            <p:nvPr/>
          </p:nvSpPr>
          <p:spPr bwMode="auto">
            <a:xfrm>
              <a:off x="0" y="127000"/>
              <a:ext cx="190500"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0" name="Freeform 3848"/>
            <p:cNvSpPr>
              <a:spLocks noChangeArrowheads="1"/>
            </p:cNvSpPr>
            <p:nvPr/>
          </p:nvSpPr>
          <p:spPr bwMode="auto">
            <a:xfrm>
              <a:off x="82550" y="63500"/>
              <a:ext cx="385763" cy="176213"/>
            </a:xfrm>
            <a:custGeom>
              <a:avLst/>
              <a:gdLst>
                <a:gd name="T0" fmla="*/ 2147483646 w 103"/>
                <a:gd name="T1" fmla="*/ 2147483646 h 47"/>
                <a:gd name="T2" fmla="*/ 2147483646 w 103"/>
                <a:gd name="T3" fmla="*/ 2147483646 h 47"/>
                <a:gd name="T4" fmla="*/ 2147483646 w 103"/>
                <a:gd name="T5" fmla="*/ 2147483646 h 47"/>
                <a:gd name="T6" fmla="*/ 2147483646 w 103"/>
                <a:gd name="T7" fmla="*/ 2147483646 h 47"/>
                <a:gd name="T8" fmla="*/ 2147483646 w 103"/>
                <a:gd name="T9" fmla="*/ 0 h 47"/>
                <a:gd name="T10" fmla="*/ 2147483646 w 103"/>
                <a:gd name="T11" fmla="*/ 0 h 47"/>
                <a:gd name="T12" fmla="*/ 2147483646 w 103"/>
                <a:gd name="T13" fmla="*/ 2147483646 h 47"/>
                <a:gd name="T14" fmla="*/ 2147483646 w 103"/>
                <a:gd name="T15" fmla="*/ 2147483646 h 47"/>
                <a:gd name="T16" fmla="*/ 2147483646 w 103"/>
                <a:gd name="T17" fmla="*/ 2147483646 h 47"/>
                <a:gd name="T18" fmla="*/ 2147483646 w 103"/>
                <a:gd name="T19" fmla="*/ 2147483646 h 47"/>
                <a:gd name="T20" fmla="*/ 2147483646 w 103"/>
                <a:gd name="T21" fmla="*/ 2147483646 h 47"/>
                <a:gd name="T22" fmla="*/ 2147483646 w 103"/>
                <a:gd name="T23" fmla="*/ 2147483646 h 47"/>
                <a:gd name="T24" fmla="*/ 2147483646 w 103"/>
                <a:gd name="T25" fmla="*/ 2147483646 h 47"/>
                <a:gd name="T26" fmla="*/ 2147483646 w 103"/>
                <a:gd name="T27" fmla="*/ 2147483646 h 47"/>
                <a:gd name="T28" fmla="*/ 2147483646 w 103"/>
                <a:gd name="T29" fmla="*/ 2147483646 h 47"/>
                <a:gd name="T30" fmla="*/ 2147483646 w 103"/>
                <a:gd name="T31" fmla="*/ 2147483646 h 47"/>
                <a:gd name="T32" fmla="*/ 2147483646 w 103"/>
                <a:gd name="T33" fmla="*/ 2147483646 h 47"/>
                <a:gd name="T34" fmla="*/ 2147483646 w 103"/>
                <a:gd name="T35" fmla="*/ 2147483646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47"/>
                <a:gd name="T56" fmla="*/ 103 w 103"/>
                <a:gd name="T57" fmla="*/ 47 h 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1" name="Freeform 3849"/>
            <p:cNvSpPr>
              <a:spLocks noChangeArrowheads="1"/>
            </p:cNvSpPr>
            <p:nvPr/>
          </p:nvSpPr>
          <p:spPr bwMode="auto">
            <a:xfrm>
              <a:off x="149225" y="112713"/>
              <a:ext cx="112713" cy="90488"/>
            </a:xfrm>
            <a:custGeom>
              <a:avLst/>
              <a:gdLst>
                <a:gd name="T0" fmla="*/ 2147483646 w 30"/>
                <a:gd name="T1" fmla="*/ 2147483646 h 24"/>
                <a:gd name="T2" fmla="*/ 2147483646 w 30"/>
                <a:gd name="T3" fmla="*/ 2147483646 h 24"/>
                <a:gd name="T4" fmla="*/ 2147483646 w 30"/>
                <a:gd name="T5" fmla="*/ 2147483646 h 24"/>
                <a:gd name="T6" fmla="*/ 2147483646 w 30"/>
                <a:gd name="T7" fmla="*/ 2147483646 h 24"/>
                <a:gd name="T8" fmla="*/ 2147483646 w 30"/>
                <a:gd name="T9" fmla="*/ 2147483646 h 24"/>
                <a:gd name="T10" fmla="*/ 2147483646 w 30"/>
                <a:gd name="T11" fmla="*/ 2147483646 h 24"/>
                <a:gd name="T12" fmla="*/ 2147483646 w 30"/>
                <a:gd name="T13" fmla="*/ 2147483646 h 24"/>
                <a:gd name="T14" fmla="*/ 2147483646 w 30"/>
                <a:gd name="T15" fmla="*/ 2147483646 h 24"/>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4"/>
                <a:gd name="T26" fmla="*/ 30 w 3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2" name="Freeform 3850"/>
            <p:cNvSpPr>
              <a:spLocks noEditPoints="1" noChangeArrowheads="1"/>
            </p:cNvSpPr>
            <p:nvPr/>
          </p:nvSpPr>
          <p:spPr bwMode="auto">
            <a:xfrm>
              <a:off x="236538" y="157163"/>
              <a:ext cx="104775" cy="109538"/>
            </a:xfrm>
            <a:custGeom>
              <a:avLst/>
              <a:gdLst>
                <a:gd name="T0" fmla="*/ 2147483646 w 28"/>
                <a:gd name="T1" fmla="*/ 2147483646 h 29"/>
                <a:gd name="T2" fmla="*/ 0 w 28"/>
                <a:gd name="T3" fmla="*/ 2147483646 h 29"/>
                <a:gd name="T4" fmla="*/ 2147483646 w 28"/>
                <a:gd name="T5" fmla="*/ 0 h 29"/>
                <a:gd name="T6" fmla="*/ 2147483646 w 28"/>
                <a:gd name="T7" fmla="*/ 2147483646 h 29"/>
                <a:gd name="T8" fmla="*/ 2147483646 w 28"/>
                <a:gd name="T9" fmla="*/ 2147483646 h 29"/>
                <a:gd name="T10" fmla="*/ 2147483646 w 28"/>
                <a:gd name="T11" fmla="*/ 2147483646 h 29"/>
                <a:gd name="T12" fmla="*/ 2147483646 w 28"/>
                <a:gd name="T13" fmla="*/ 2147483646 h 29"/>
                <a:gd name="T14" fmla="*/ 2147483646 w 28"/>
                <a:gd name="T15" fmla="*/ 2147483646 h 29"/>
                <a:gd name="T16" fmla="*/ 2147483646 w 28"/>
                <a:gd name="T17" fmla="*/ 2147483646 h 29"/>
                <a:gd name="T18" fmla="*/ 2147483646 w 28"/>
                <a:gd name="T19" fmla="*/ 214748364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29"/>
                <a:gd name="T32" fmla="*/ 28 w 28"/>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43" name="文本框 1"/>
          <p:cNvSpPr txBox="1">
            <a:spLocks noChangeArrowheads="1"/>
          </p:cNvSpPr>
          <p:nvPr/>
        </p:nvSpPr>
        <p:spPr bwMode="auto">
          <a:xfrm>
            <a:off x="1032103" y="421815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4" name="文本框 47"/>
          <p:cNvSpPr txBox="1">
            <a:spLocks noChangeArrowheads="1"/>
          </p:cNvSpPr>
          <p:nvPr/>
        </p:nvSpPr>
        <p:spPr bwMode="auto">
          <a:xfrm>
            <a:off x="1032103" y="475848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6" name="文本框 49"/>
          <p:cNvSpPr txBox="1">
            <a:spLocks noChangeArrowheads="1"/>
          </p:cNvSpPr>
          <p:nvPr/>
        </p:nvSpPr>
        <p:spPr bwMode="auto">
          <a:xfrm>
            <a:off x="4399470"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a:solidFill>
                <a:schemeClr val="tx1">
                  <a:lumMod val="75000"/>
                  <a:lumOff val="25000"/>
                </a:schemeClr>
              </a:solidFill>
              <a:latin typeface="微软雅黑" pitchFamily="34" charset="-122"/>
              <a:ea typeface="微软雅黑" pitchFamily="34" charset="-122"/>
            </a:endParaRPr>
          </a:p>
        </p:txBody>
      </p:sp>
      <p:sp>
        <p:nvSpPr>
          <p:cNvPr id="48" name="文本框 51"/>
          <p:cNvSpPr txBox="1">
            <a:spLocks noChangeArrowheads="1"/>
          </p:cNvSpPr>
          <p:nvPr/>
        </p:nvSpPr>
        <p:spPr bwMode="auto">
          <a:xfrm>
            <a:off x="7782796"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50" name="文本框 1"/>
          <p:cNvSpPr txBox="1">
            <a:spLocks noChangeArrowheads="1"/>
          </p:cNvSpPr>
          <p:nvPr/>
        </p:nvSpPr>
        <p:spPr bwMode="auto">
          <a:xfrm>
            <a:off x="4331074" y="4223683"/>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a:solidFill>
                  <a:srgbClr val="157E9F"/>
                </a:solidFill>
                <a:latin typeface="方正清刻本悦宋简体" panose="02000000000000000000" pitchFamily="2" charset="-122"/>
                <a:ea typeface="方正清刻本悦宋简体" panose="02000000000000000000" pitchFamily="2" charset="-122"/>
              </a:rPr>
              <a:t>2</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1" name="文本框 1"/>
          <p:cNvSpPr txBox="1">
            <a:spLocks noChangeArrowheads="1"/>
          </p:cNvSpPr>
          <p:nvPr/>
        </p:nvSpPr>
        <p:spPr bwMode="auto">
          <a:xfrm>
            <a:off x="7782796" y="419991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整体过程总结</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5" name="L 形 44"/>
          <p:cNvSpPr/>
          <p:nvPr/>
        </p:nvSpPr>
        <p:spPr>
          <a:xfrm rot="2686645">
            <a:off x="4605409" y="2412321"/>
            <a:ext cx="1430064" cy="1443667"/>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7" name="L 形 46"/>
          <p:cNvSpPr/>
          <p:nvPr/>
        </p:nvSpPr>
        <p:spPr>
          <a:xfrm rot="8086645">
            <a:off x="5819106" y="2416548"/>
            <a:ext cx="1420689" cy="1392304"/>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9" name="L 形 48"/>
          <p:cNvSpPr/>
          <p:nvPr/>
        </p:nvSpPr>
        <p:spPr>
          <a:xfrm rot="13486645">
            <a:off x="5830864" y="3610563"/>
            <a:ext cx="1428819" cy="1428819"/>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2" name="L 形 51"/>
          <p:cNvSpPr/>
          <p:nvPr/>
        </p:nvSpPr>
        <p:spPr>
          <a:xfrm rot="18886645">
            <a:off x="4630661" y="3640515"/>
            <a:ext cx="1428819" cy="1428819"/>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3" name="文本框 52"/>
          <p:cNvSpPr txBox="1"/>
          <p:nvPr/>
        </p:nvSpPr>
        <p:spPr>
          <a:xfrm>
            <a:off x="4632667" y="24719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S</a:t>
            </a:r>
            <a:endParaRPr lang="zh-CN" altLang="en-US" sz="5500" dirty="0">
              <a:solidFill>
                <a:schemeClr val="bg1"/>
              </a:solidFill>
              <a:latin typeface="Eras Light ITC" panose="020B0402030504020804" pitchFamily="34" charset="0"/>
            </a:endParaRPr>
          </a:p>
        </p:txBody>
      </p:sp>
      <p:sp>
        <p:nvSpPr>
          <p:cNvPr id="54" name="文本框 53"/>
          <p:cNvSpPr txBox="1"/>
          <p:nvPr/>
        </p:nvSpPr>
        <p:spPr>
          <a:xfrm>
            <a:off x="6133493" y="1960488"/>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w</a:t>
            </a:r>
            <a:endParaRPr lang="zh-CN" altLang="en-US" sz="5500" dirty="0">
              <a:solidFill>
                <a:schemeClr val="bg1"/>
              </a:solidFill>
              <a:latin typeface="Eras Light ITC" panose="020B0402030504020804" pitchFamily="34" charset="0"/>
            </a:endParaRPr>
          </a:p>
        </p:txBody>
      </p:sp>
      <p:sp>
        <p:nvSpPr>
          <p:cNvPr id="55" name="文本框 54"/>
          <p:cNvSpPr txBox="1"/>
          <p:nvPr/>
        </p:nvSpPr>
        <p:spPr>
          <a:xfrm>
            <a:off x="6683607" y="3692716"/>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T</a:t>
            </a:r>
            <a:endParaRPr lang="zh-CN" altLang="en-US" sz="5500" dirty="0">
              <a:solidFill>
                <a:schemeClr val="bg1"/>
              </a:solidFill>
              <a:latin typeface="Eras Light ITC" panose="020B0402030504020804" pitchFamily="34" charset="0"/>
            </a:endParaRPr>
          </a:p>
        </p:txBody>
      </p:sp>
      <p:sp>
        <p:nvSpPr>
          <p:cNvPr id="56" name="文本框 55"/>
          <p:cNvSpPr txBox="1"/>
          <p:nvPr/>
        </p:nvSpPr>
        <p:spPr>
          <a:xfrm>
            <a:off x="5033407" y="40961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o</a:t>
            </a:r>
            <a:endParaRPr lang="zh-CN" altLang="en-US" sz="5500" dirty="0">
              <a:solidFill>
                <a:schemeClr val="bg1"/>
              </a:solidFill>
              <a:latin typeface="Eras Light ITC" panose="020B0402030504020804" pitchFamily="34" charset="0"/>
            </a:endParaRPr>
          </a:p>
        </p:txBody>
      </p:sp>
      <p:sp>
        <p:nvSpPr>
          <p:cNvPr id="57" name="圆角矩形 56"/>
          <p:cNvSpPr/>
          <p:nvPr/>
        </p:nvSpPr>
        <p:spPr>
          <a:xfrm rot="10800000" flipV="1">
            <a:off x="3395960" y="218080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58" name="文本框 57"/>
          <p:cNvSpPr txBox="1"/>
          <p:nvPr/>
        </p:nvSpPr>
        <p:spPr>
          <a:xfrm>
            <a:off x="1600762" y="2030490"/>
            <a:ext cx="1632174" cy="49244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优势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Strengths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59" name="直接连接符 58"/>
          <p:cNvCxnSpPr/>
          <p:nvPr/>
        </p:nvCxnSpPr>
        <p:spPr>
          <a:xfrm>
            <a:off x="919593" y="245688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835717" y="2534770"/>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1" name="圆角矩形 60"/>
          <p:cNvSpPr/>
          <p:nvPr/>
        </p:nvSpPr>
        <p:spPr>
          <a:xfrm rot="10800000" flipV="1">
            <a:off x="8289986" y="21954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2" name="文本框 61"/>
          <p:cNvSpPr txBox="1"/>
          <p:nvPr/>
        </p:nvSpPr>
        <p:spPr>
          <a:xfrm>
            <a:off x="8721116" y="2106784"/>
            <a:ext cx="1842167" cy="89255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劣势 </a:t>
            </a:r>
            <a:r>
              <a:rPr lang="en-US" altLang="zh-CN"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Weaknesses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a:p>
            <a:pPr>
              <a:lnSpc>
                <a:spcPct val="130000"/>
              </a:lnSpc>
            </a:pP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3" name="直接连接符 62"/>
          <p:cNvCxnSpPr/>
          <p:nvPr/>
        </p:nvCxnSpPr>
        <p:spPr>
          <a:xfrm>
            <a:off x="8802721" y="251855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8718845" y="2596438"/>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5" name="圆角矩形 64"/>
          <p:cNvSpPr/>
          <p:nvPr/>
        </p:nvSpPr>
        <p:spPr>
          <a:xfrm rot="10800000" flipV="1">
            <a:off x="3389691" y="4245523"/>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6" name="文本框 65"/>
          <p:cNvSpPr txBox="1"/>
          <p:nvPr/>
        </p:nvSpPr>
        <p:spPr>
          <a:xfrm>
            <a:off x="1385318" y="4107140"/>
            <a:ext cx="1883845"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机遇</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Opportunity</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7" name="直接连接符 66"/>
          <p:cNvCxnSpPr/>
          <p:nvPr/>
        </p:nvCxnSpPr>
        <p:spPr>
          <a:xfrm>
            <a:off x="919595" y="4519515"/>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835717" y="4597402"/>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9" name="圆角矩形 68"/>
          <p:cNvSpPr/>
          <p:nvPr/>
        </p:nvSpPr>
        <p:spPr>
          <a:xfrm rot="10800000" flipV="1">
            <a:off x="8289983" y="4280285"/>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0" name="文本框 69"/>
          <p:cNvSpPr txBox="1"/>
          <p:nvPr/>
        </p:nvSpPr>
        <p:spPr>
          <a:xfrm>
            <a:off x="8721112" y="4190615"/>
            <a:ext cx="1473476"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威胁</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rPr>
              <a:t>Threats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71" name="直接连接符 70"/>
          <p:cNvCxnSpPr/>
          <p:nvPr/>
        </p:nvCxnSpPr>
        <p:spPr>
          <a:xfrm>
            <a:off x="8802720" y="460238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8718843" y="468027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分析讨论</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试验数据分析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试验误差分析</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试验不足之处</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试验数据分析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aphicFrame>
        <p:nvGraphicFramePr>
          <p:cNvPr id="33" name="图表 32"/>
          <p:cNvGraphicFramePr/>
          <p:nvPr/>
        </p:nvGraphicFramePr>
        <p:xfrm>
          <a:off x="5524711" y="1645894"/>
          <a:ext cx="5929391" cy="3216023"/>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p:cNvSpPr txBox="1"/>
          <p:nvPr/>
        </p:nvSpPr>
        <p:spPr>
          <a:xfrm>
            <a:off x="2613029" y="2273859"/>
            <a:ext cx="1229816"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35%</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5" name="圆角矩形 34"/>
          <p:cNvSpPr/>
          <p:nvPr/>
        </p:nvSpPr>
        <p:spPr>
          <a:xfrm rot="10800000" flipV="1">
            <a:off x="1049749" y="2413020"/>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1</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6" name="文本框 35"/>
          <p:cNvSpPr txBox="1"/>
          <p:nvPr/>
        </p:nvSpPr>
        <p:spPr>
          <a:xfrm>
            <a:off x="2613028" y="4875971"/>
            <a:ext cx="1301951"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281K</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7" name="圆角矩形 36"/>
          <p:cNvSpPr/>
          <p:nvPr/>
        </p:nvSpPr>
        <p:spPr>
          <a:xfrm rot="10800000" flipV="1">
            <a:off x="1071199" y="4929505"/>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3</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8" name="文本框 37"/>
          <p:cNvSpPr txBox="1"/>
          <p:nvPr/>
        </p:nvSpPr>
        <p:spPr>
          <a:xfrm>
            <a:off x="2613028" y="3611788"/>
            <a:ext cx="2087423"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508,000</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9" name="圆角矩形 38"/>
          <p:cNvSpPr/>
          <p:nvPr/>
        </p:nvSpPr>
        <p:spPr>
          <a:xfrm rot="10800000" flipV="1">
            <a:off x="1071199" y="3665321"/>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2</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5683626" y="5170223"/>
            <a:ext cx="5389463" cy="1052596"/>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cxnSp>
        <p:nvCxnSpPr>
          <p:cNvPr id="41" name="直接连接符 40"/>
          <p:cNvCxnSpPr/>
          <p:nvPr/>
        </p:nvCxnSpPr>
        <p:spPr>
          <a:xfrm flipV="1">
            <a:off x="947852" y="5794120"/>
            <a:ext cx="3660629" cy="4320"/>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189878" y="1580105"/>
            <a:ext cx="4321" cy="4892416"/>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试验误差分析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3" name="组合 22"/>
          <p:cNvGrpSpPr/>
          <p:nvPr/>
        </p:nvGrpSpPr>
        <p:grpSpPr>
          <a:xfrm>
            <a:off x="1112595" y="2839549"/>
            <a:ext cx="1842896" cy="1742800"/>
            <a:chOff x="1017962" y="1558577"/>
            <a:chExt cx="2207996" cy="2088070"/>
          </a:xfrm>
          <a:solidFill>
            <a:srgbClr val="157E9F">
              <a:alpha val="65000"/>
            </a:srgbClr>
          </a:solidFill>
        </p:grpSpPr>
        <p:sp>
          <p:nvSpPr>
            <p:cNvPr id="24" name="等腰三角形 23"/>
            <p:cNvSpPr/>
            <p:nvPr/>
          </p:nvSpPr>
          <p:spPr>
            <a:xfrm>
              <a:off x="1017962"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5" name="等腰三角形 24"/>
            <p:cNvSpPr/>
            <p:nvPr/>
          </p:nvSpPr>
          <p:spPr>
            <a:xfrm>
              <a:off x="1017962"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6" name="组合 25"/>
          <p:cNvGrpSpPr/>
          <p:nvPr/>
        </p:nvGrpSpPr>
        <p:grpSpPr>
          <a:xfrm flipV="1">
            <a:off x="7226535" y="3081275"/>
            <a:ext cx="1842896" cy="1742800"/>
            <a:chOff x="8997271" y="1558577"/>
            <a:chExt cx="2207996" cy="2088070"/>
          </a:xfrm>
          <a:solidFill>
            <a:srgbClr val="157E9F">
              <a:alpha val="65000"/>
            </a:srgbClr>
          </a:solidFill>
        </p:grpSpPr>
        <p:sp>
          <p:nvSpPr>
            <p:cNvPr id="27" name="等腰三角形 26"/>
            <p:cNvSpPr/>
            <p:nvPr/>
          </p:nvSpPr>
          <p:spPr>
            <a:xfrm>
              <a:off x="8997271"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8" name="等腰三角形 27"/>
            <p:cNvSpPr/>
            <p:nvPr/>
          </p:nvSpPr>
          <p:spPr>
            <a:xfrm>
              <a:off x="8997271"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9" name="组合 28"/>
          <p:cNvGrpSpPr/>
          <p:nvPr/>
        </p:nvGrpSpPr>
        <p:grpSpPr>
          <a:xfrm flipV="1">
            <a:off x="3064540" y="3082312"/>
            <a:ext cx="1842896" cy="1742800"/>
            <a:chOff x="3467180" y="3932342"/>
            <a:chExt cx="2207996" cy="2088070"/>
          </a:xfrm>
          <a:solidFill>
            <a:srgbClr val="157E9F">
              <a:alpha val="65000"/>
            </a:srgbClr>
          </a:solidFill>
        </p:grpSpPr>
        <p:sp>
          <p:nvSpPr>
            <p:cNvPr id="30" name="等腰三角形 29"/>
            <p:cNvSpPr/>
            <p:nvPr/>
          </p:nvSpPr>
          <p:spPr>
            <a:xfrm>
              <a:off x="3467180"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31" name="等腰三角形 30"/>
            <p:cNvSpPr/>
            <p:nvPr/>
          </p:nvSpPr>
          <p:spPr>
            <a:xfrm>
              <a:off x="3467180"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32" name="组合 31"/>
          <p:cNvGrpSpPr/>
          <p:nvPr/>
        </p:nvGrpSpPr>
        <p:grpSpPr>
          <a:xfrm>
            <a:off x="5145537" y="2839549"/>
            <a:ext cx="1842896" cy="1742800"/>
            <a:chOff x="6614571" y="3932342"/>
            <a:chExt cx="2207996" cy="2088070"/>
          </a:xfrm>
          <a:solidFill>
            <a:srgbClr val="157E9F">
              <a:alpha val="65000"/>
            </a:srgbClr>
          </a:solidFill>
        </p:grpSpPr>
        <p:sp>
          <p:nvSpPr>
            <p:cNvPr id="43" name="等腰三角形 42"/>
            <p:cNvSpPr/>
            <p:nvPr/>
          </p:nvSpPr>
          <p:spPr>
            <a:xfrm>
              <a:off x="6614571" y="4116967"/>
              <a:ext cx="2207996" cy="1903445"/>
            </a:xfrm>
            <a:prstGeom prst="triangle">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4" name="等腰三角形 43"/>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45" name="组合 44"/>
          <p:cNvGrpSpPr/>
          <p:nvPr/>
        </p:nvGrpSpPr>
        <p:grpSpPr>
          <a:xfrm>
            <a:off x="9261719" y="2839549"/>
            <a:ext cx="1842896" cy="1742800"/>
            <a:chOff x="6614571" y="3932342"/>
            <a:chExt cx="2207996" cy="2088070"/>
          </a:xfrm>
          <a:solidFill>
            <a:srgbClr val="157E9F">
              <a:alpha val="65000"/>
            </a:srgbClr>
          </a:solidFill>
        </p:grpSpPr>
        <p:sp>
          <p:nvSpPr>
            <p:cNvPr id="46" name="等腰三角形 45"/>
            <p:cNvSpPr/>
            <p:nvPr/>
          </p:nvSpPr>
          <p:spPr>
            <a:xfrm>
              <a:off x="6614571"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7" name="等腰三角形 46"/>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sp>
        <p:nvSpPr>
          <p:cNvPr id="48" name="Freeform 70"/>
          <p:cNvSpPr>
            <a:spLocks noEditPoints="1"/>
          </p:cNvSpPr>
          <p:nvPr/>
        </p:nvSpPr>
        <p:spPr bwMode="auto">
          <a:xfrm>
            <a:off x="1798418" y="3633901"/>
            <a:ext cx="471249" cy="319812"/>
          </a:xfrm>
          <a:custGeom>
            <a:avLst/>
            <a:gdLst>
              <a:gd name="T0" fmla="*/ 157 w 200"/>
              <a:gd name="T1" fmla="*/ 0 h 136"/>
              <a:gd name="T2" fmla="*/ 44 w 200"/>
              <a:gd name="T3" fmla="*/ 0 h 136"/>
              <a:gd name="T4" fmla="*/ 0 w 200"/>
              <a:gd name="T5" fmla="*/ 48 h 136"/>
              <a:gd name="T6" fmla="*/ 0 w 200"/>
              <a:gd name="T7" fmla="*/ 136 h 136"/>
              <a:gd name="T8" fmla="*/ 200 w 200"/>
              <a:gd name="T9" fmla="*/ 136 h 136"/>
              <a:gd name="T10" fmla="*/ 200 w 200"/>
              <a:gd name="T11" fmla="*/ 48 h 136"/>
              <a:gd name="T12" fmla="*/ 157 w 200"/>
              <a:gd name="T13" fmla="*/ 0 h 136"/>
              <a:gd name="T14" fmla="*/ 48 w 200"/>
              <a:gd name="T15" fmla="*/ 8 h 136"/>
              <a:gd name="T16" fmla="*/ 153 w 200"/>
              <a:gd name="T17" fmla="*/ 8 h 136"/>
              <a:gd name="T18" fmla="*/ 190 w 200"/>
              <a:gd name="T19" fmla="*/ 48 h 136"/>
              <a:gd name="T20" fmla="*/ 128 w 200"/>
              <a:gd name="T21" fmla="*/ 48 h 136"/>
              <a:gd name="T22" fmla="*/ 100 w 200"/>
              <a:gd name="T23" fmla="*/ 75 h 136"/>
              <a:gd name="T24" fmla="*/ 72 w 200"/>
              <a:gd name="T25" fmla="*/ 48 h 136"/>
              <a:gd name="T26" fmla="*/ 11 w 200"/>
              <a:gd name="T27" fmla="*/ 48 h 136"/>
              <a:gd name="T28" fmla="*/ 48 w 200"/>
              <a:gd name="T29" fmla="*/ 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0" h="136">
                <a:moveTo>
                  <a:pt x="157" y="0"/>
                </a:moveTo>
                <a:cubicBezTo>
                  <a:pt x="44" y="0"/>
                  <a:pt x="44" y="0"/>
                  <a:pt x="44" y="0"/>
                </a:cubicBezTo>
                <a:cubicBezTo>
                  <a:pt x="0" y="48"/>
                  <a:pt x="0" y="48"/>
                  <a:pt x="0" y="48"/>
                </a:cubicBezTo>
                <a:cubicBezTo>
                  <a:pt x="0" y="136"/>
                  <a:pt x="0" y="136"/>
                  <a:pt x="0" y="136"/>
                </a:cubicBezTo>
                <a:cubicBezTo>
                  <a:pt x="200" y="136"/>
                  <a:pt x="200" y="136"/>
                  <a:pt x="200" y="136"/>
                </a:cubicBezTo>
                <a:cubicBezTo>
                  <a:pt x="200" y="48"/>
                  <a:pt x="200" y="48"/>
                  <a:pt x="200" y="48"/>
                </a:cubicBezTo>
                <a:lnTo>
                  <a:pt x="157" y="0"/>
                </a:lnTo>
                <a:close/>
                <a:moveTo>
                  <a:pt x="48" y="8"/>
                </a:moveTo>
                <a:cubicBezTo>
                  <a:pt x="153" y="8"/>
                  <a:pt x="153" y="8"/>
                  <a:pt x="153" y="8"/>
                </a:cubicBezTo>
                <a:cubicBezTo>
                  <a:pt x="190" y="48"/>
                  <a:pt x="190" y="48"/>
                  <a:pt x="190" y="48"/>
                </a:cubicBezTo>
                <a:cubicBezTo>
                  <a:pt x="128" y="48"/>
                  <a:pt x="128" y="48"/>
                  <a:pt x="128" y="48"/>
                </a:cubicBezTo>
                <a:cubicBezTo>
                  <a:pt x="128" y="63"/>
                  <a:pt x="115" y="75"/>
                  <a:pt x="100" y="75"/>
                </a:cubicBezTo>
                <a:cubicBezTo>
                  <a:pt x="85" y="75"/>
                  <a:pt x="72" y="63"/>
                  <a:pt x="72" y="48"/>
                </a:cubicBezTo>
                <a:cubicBezTo>
                  <a:pt x="11" y="48"/>
                  <a:pt x="11" y="48"/>
                  <a:pt x="11" y="48"/>
                </a:cubicBezTo>
                <a:lnTo>
                  <a:pt x="48" y="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49" name="Freeform 121"/>
          <p:cNvSpPr/>
          <p:nvPr/>
        </p:nvSpPr>
        <p:spPr bwMode="auto">
          <a:xfrm>
            <a:off x="3750365" y="3553870"/>
            <a:ext cx="471249" cy="433391"/>
          </a:xfrm>
          <a:custGeom>
            <a:avLst/>
            <a:gdLst>
              <a:gd name="T0" fmla="*/ 184 w 200"/>
              <a:gd name="T1" fmla="*/ 0 h 184"/>
              <a:gd name="T2" fmla="*/ 112 w 200"/>
              <a:gd name="T3" fmla="*/ 0 h 184"/>
              <a:gd name="T4" fmla="*/ 104 w 200"/>
              <a:gd name="T5" fmla="*/ 2 h 184"/>
              <a:gd name="T6" fmla="*/ 104 w 200"/>
              <a:gd name="T7" fmla="*/ 160 h 184"/>
              <a:gd name="T8" fmla="*/ 96 w 200"/>
              <a:gd name="T9" fmla="*/ 160 h 184"/>
              <a:gd name="T10" fmla="*/ 96 w 200"/>
              <a:gd name="T11" fmla="*/ 2 h 184"/>
              <a:gd name="T12" fmla="*/ 88 w 200"/>
              <a:gd name="T13" fmla="*/ 0 h 184"/>
              <a:gd name="T14" fmla="*/ 16 w 200"/>
              <a:gd name="T15" fmla="*/ 0 h 184"/>
              <a:gd name="T16" fmla="*/ 0 w 200"/>
              <a:gd name="T17" fmla="*/ 16 h 184"/>
              <a:gd name="T18" fmla="*/ 0 w 200"/>
              <a:gd name="T19" fmla="*/ 152 h 184"/>
              <a:gd name="T20" fmla="*/ 16 w 200"/>
              <a:gd name="T21" fmla="*/ 168 h 184"/>
              <a:gd name="T22" fmla="*/ 88 w 200"/>
              <a:gd name="T23" fmla="*/ 168 h 184"/>
              <a:gd name="T24" fmla="*/ 89 w 200"/>
              <a:gd name="T25" fmla="*/ 168 h 184"/>
              <a:gd name="T26" fmla="*/ 96 w 200"/>
              <a:gd name="T27" fmla="*/ 176 h 184"/>
              <a:gd name="T28" fmla="*/ 96 w 200"/>
              <a:gd name="T29" fmla="*/ 184 h 184"/>
              <a:gd name="T30" fmla="*/ 104 w 200"/>
              <a:gd name="T31" fmla="*/ 184 h 184"/>
              <a:gd name="T32" fmla="*/ 104 w 200"/>
              <a:gd name="T33" fmla="*/ 179 h 184"/>
              <a:gd name="T34" fmla="*/ 105 w 200"/>
              <a:gd name="T35" fmla="*/ 179 h 184"/>
              <a:gd name="T36" fmla="*/ 105 w 200"/>
              <a:gd name="T37" fmla="*/ 176 h 184"/>
              <a:gd name="T38" fmla="*/ 112 w 200"/>
              <a:gd name="T39" fmla="*/ 168 h 184"/>
              <a:gd name="T40" fmla="*/ 112 w 200"/>
              <a:gd name="T41" fmla="*/ 168 h 184"/>
              <a:gd name="T42" fmla="*/ 184 w 200"/>
              <a:gd name="T43" fmla="*/ 168 h 184"/>
              <a:gd name="T44" fmla="*/ 200 w 200"/>
              <a:gd name="T45" fmla="*/ 152 h 184"/>
              <a:gd name="T46" fmla="*/ 200 w 200"/>
              <a:gd name="T47" fmla="*/ 16 h 184"/>
              <a:gd name="T48" fmla="*/ 184 w 200"/>
              <a:gd name="T4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84">
                <a:moveTo>
                  <a:pt x="184" y="0"/>
                </a:moveTo>
                <a:cubicBezTo>
                  <a:pt x="112" y="0"/>
                  <a:pt x="112" y="0"/>
                  <a:pt x="112" y="0"/>
                </a:cubicBezTo>
                <a:cubicBezTo>
                  <a:pt x="109" y="0"/>
                  <a:pt x="107" y="1"/>
                  <a:pt x="104" y="2"/>
                </a:cubicBezTo>
                <a:cubicBezTo>
                  <a:pt x="104" y="160"/>
                  <a:pt x="104" y="160"/>
                  <a:pt x="104" y="160"/>
                </a:cubicBezTo>
                <a:cubicBezTo>
                  <a:pt x="96" y="160"/>
                  <a:pt x="96" y="160"/>
                  <a:pt x="96" y="160"/>
                </a:cubicBezTo>
                <a:cubicBezTo>
                  <a:pt x="96" y="2"/>
                  <a:pt x="96" y="2"/>
                  <a:pt x="96" y="2"/>
                </a:cubicBezTo>
                <a:cubicBezTo>
                  <a:pt x="94" y="1"/>
                  <a:pt x="91" y="0"/>
                  <a:pt x="88" y="0"/>
                </a:cubicBezTo>
                <a:cubicBezTo>
                  <a:pt x="16" y="0"/>
                  <a:pt x="16" y="0"/>
                  <a:pt x="16" y="0"/>
                </a:cubicBezTo>
                <a:cubicBezTo>
                  <a:pt x="8" y="0"/>
                  <a:pt x="0" y="7"/>
                  <a:pt x="0" y="16"/>
                </a:cubicBezTo>
                <a:cubicBezTo>
                  <a:pt x="0" y="152"/>
                  <a:pt x="0" y="152"/>
                  <a:pt x="0" y="152"/>
                </a:cubicBezTo>
                <a:cubicBezTo>
                  <a:pt x="0" y="161"/>
                  <a:pt x="8" y="168"/>
                  <a:pt x="16" y="168"/>
                </a:cubicBezTo>
                <a:cubicBezTo>
                  <a:pt x="88" y="168"/>
                  <a:pt x="88" y="168"/>
                  <a:pt x="88" y="168"/>
                </a:cubicBezTo>
                <a:cubicBezTo>
                  <a:pt x="89" y="168"/>
                  <a:pt x="89" y="168"/>
                  <a:pt x="89" y="168"/>
                </a:cubicBezTo>
                <a:cubicBezTo>
                  <a:pt x="93" y="168"/>
                  <a:pt x="96" y="171"/>
                  <a:pt x="96" y="176"/>
                </a:cubicBezTo>
                <a:cubicBezTo>
                  <a:pt x="96" y="184"/>
                  <a:pt x="96" y="184"/>
                  <a:pt x="96" y="184"/>
                </a:cubicBezTo>
                <a:cubicBezTo>
                  <a:pt x="104" y="184"/>
                  <a:pt x="104" y="184"/>
                  <a:pt x="104" y="184"/>
                </a:cubicBezTo>
                <a:cubicBezTo>
                  <a:pt x="104" y="179"/>
                  <a:pt x="104" y="179"/>
                  <a:pt x="104" y="179"/>
                </a:cubicBezTo>
                <a:cubicBezTo>
                  <a:pt x="105" y="179"/>
                  <a:pt x="105" y="179"/>
                  <a:pt x="105" y="179"/>
                </a:cubicBezTo>
                <a:cubicBezTo>
                  <a:pt x="105" y="176"/>
                  <a:pt x="105" y="176"/>
                  <a:pt x="105" y="176"/>
                </a:cubicBezTo>
                <a:cubicBezTo>
                  <a:pt x="105" y="172"/>
                  <a:pt x="108" y="168"/>
                  <a:pt x="112" y="168"/>
                </a:cubicBezTo>
                <a:cubicBezTo>
                  <a:pt x="112" y="168"/>
                  <a:pt x="112" y="168"/>
                  <a:pt x="112" y="168"/>
                </a:cubicBezTo>
                <a:cubicBezTo>
                  <a:pt x="184" y="168"/>
                  <a:pt x="184" y="168"/>
                  <a:pt x="184" y="168"/>
                </a:cubicBezTo>
                <a:cubicBezTo>
                  <a:pt x="193" y="168"/>
                  <a:pt x="200" y="161"/>
                  <a:pt x="200" y="152"/>
                </a:cubicBezTo>
                <a:cubicBezTo>
                  <a:pt x="200" y="16"/>
                  <a:pt x="200" y="16"/>
                  <a:pt x="200" y="16"/>
                </a:cubicBezTo>
                <a:cubicBezTo>
                  <a:pt x="200" y="7"/>
                  <a:pt x="193" y="0"/>
                  <a:pt x="184"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50" name="矩形 49"/>
          <p:cNvSpPr/>
          <p:nvPr/>
        </p:nvSpPr>
        <p:spPr>
          <a:xfrm>
            <a:off x="1186390"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1" name="直接连接符 50"/>
          <p:cNvCxnSpPr/>
          <p:nvPr/>
        </p:nvCxnSpPr>
        <p:spPr>
          <a:xfrm flipH="1">
            <a:off x="1112596"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16259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3" name="直接连接符 52"/>
          <p:cNvCxnSpPr/>
          <p:nvPr/>
        </p:nvCxnSpPr>
        <p:spPr>
          <a:xfrm flipH="1">
            <a:off x="3088805"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5259971"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5" name="直接连接符 54"/>
          <p:cNvCxnSpPr/>
          <p:nvPr/>
        </p:nvCxnSpPr>
        <p:spPr>
          <a:xfrm flipH="1">
            <a:off x="5186178"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9412545"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7" name="直接连接符 56"/>
          <p:cNvCxnSpPr/>
          <p:nvPr/>
        </p:nvCxnSpPr>
        <p:spPr>
          <a:xfrm flipH="1">
            <a:off x="9338750"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3194992" y="1308582"/>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2" name="矩形 61"/>
          <p:cNvSpPr/>
          <p:nvPr/>
        </p:nvSpPr>
        <p:spPr>
          <a:xfrm>
            <a:off x="730827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63" name="直接连接符 62"/>
          <p:cNvCxnSpPr/>
          <p:nvPr/>
        </p:nvCxnSpPr>
        <p:spPr>
          <a:xfrm flipH="1">
            <a:off x="7234486"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5" name="Freeform 25"/>
          <p:cNvSpPr>
            <a:spLocks noEditPoints="1"/>
          </p:cNvSpPr>
          <p:nvPr/>
        </p:nvSpPr>
        <p:spPr bwMode="auto">
          <a:xfrm>
            <a:off x="5860131" y="3595855"/>
            <a:ext cx="433868" cy="433868"/>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164 w 192"/>
              <a:gd name="T11" fmla="*/ 152 h 192"/>
              <a:gd name="T12" fmla="*/ 122 w 192"/>
              <a:gd name="T13" fmla="*/ 137 h 192"/>
              <a:gd name="T14" fmla="*/ 121 w 192"/>
              <a:gd name="T15" fmla="*/ 133 h 192"/>
              <a:gd name="T16" fmla="*/ 124 w 192"/>
              <a:gd name="T17" fmla="*/ 122 h 192"/>
              <a:gd name="T18" fmla="*/ 128 w 192"/>
              <a:gd name="T19" fmla="*/ 107 h 192"/>
              <a:gd name="T20" fmla="*/ 134 w 192"/>
              <a:gd name="T21" fmla="*/ 92 h 192"/>
              <a:gd name="T22" fmla="*/ 134 w 192"/>
              <a:gd name="T23" fmla="*/ 79 h 192"/>
              <a:gd name="T24" fmla="*/ 134 w 192"/>
              <a:gd name="T25" fmla="*/ 78 h 192"/>
              <a:gd name="T26" fmla="*/ 135 w 192"/>
              <a:gd name="T27" fmla="*/ 60 h 192"/>
              <a:gd name="T28" fmla="*/ 128 w 192"/>
              <a:gd name="T29" fmla="*/ 37 h 192"/>
              <a:gd name="T30" fmla="*/ 101 w 192"/>
              <a:gd name="T31" fmla="*/ 24 h 192"/>
              <a:gd name="T32" fmla="*/ 93 w 192"/>
              <a:gd name="T33" fmla="*/ 24 h 192"/>
              <a:gd name="T34" fmla="*/ 66 w 192"/>
              <a:gd name="T35" fmla="*/ 37 h 192"/>
              <a:gd name="T36" fmla="*/ 59 w 192"/>
              <a:gd name="T37" fmla="*/ 60 h 192"/>
              <a:gd name="T38" fmla="*/ 61 w 192"/>
              <a:gd name="T39" fmla="*/ 78 h 192"/>
              <a:gd name="T40" fmla="*/ 60 w 192"/>
              <a:gd name="T41" fmla="*/ 79 h 192"/>
              <a:gd name="T42" fmla="*/ 60 w 192"/>
              <a:gd name="T43" fmla="*/ 92 h 192"/>
              <a:gd name="T44" fmla="*/ 67 w 192"/>
              <a:gd name="T45" fmla="*/ 107 h 192"/>
              <a:gd name="T46" fmla="*/ 71 w 192"/>
              <a:gd name="T47" fmla="*/ 122 h 192"/>
              <a:gd name="T48" fmla="*/ 73 w 192"/>
              <a:gd name="T49" fmla="*/ 133 h 192"/>
              <a:gd name="T50" fmla="*/ 71 w 192"/>
              <a:gd name="T51" fmla="*/ 138 h 192"/>
              <a:gd name="T52" fmla="*/ 29 w 192"/>
              <a:gd name="T53" fmla="*/ 153 h 192"/>
              <a:gd name="T54" fmla="*/ 8 w 192"/>
              <a:gd name="T55" fmla="*/ 96 h 192"/>
              <a:gd name="T56" fmla="*/ 96 w 192"/>
              <a:gd name="T57" fmla="*/ 8 h 192"/>
              <a:gd name="T58" fmla="*/ 184 w 192"/>
              <a:gd name="T59" fmla="*/ 96 h 192"/>
              <a:gd name="T60" fmla="*/ 164 w 192"/>
              <a:gd name="T61"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164" y="152"/>
                </a:moveTo>
                <a:cubicBezTo>
                  <a:pt x="155" y="148"/>
                  <a:pt x="135" y="141"/>
                  <a:pt x="122" y="137"/>
                </a:cubicBezTo>
                <a:cubicBezTo>
                  <a:pt x="121" y="137"/>
                  <a:pt x="121" y="137"/>
                  <a:pt x="121" y="133"/>
                </a:cubicBezTo>
                <a:cubicBezTo>
                  <a:pt x="121" y="129"/>
                  <a:pt x="122" y="125"/>
                  <a:pt x="124" y="122"/>
                </a:cubicBezTo>
                <a:cubicBezTo>
                  <a:pt x="125" y="118"/>
                  <a:pt x="127" y="112"/>
                  <a:pt x="128" y="107"/>
                </a:cubicBezTo>
                <a:cubicBezTo>
                  <a:pt x="130" y="105"/>
                  <a:pt x="132" y="100"/>
                  <a:pt x="134" y="92"/>
                </a:cubicBezTo>
                <a:cubicBezTo>
                  <a:pt x="136" y="85"/>
                  <a:pt x="135" y="82"/>
                  <a:pt x="134" y="79"/>
                </a:cubicBezTo>
                <a:cubicBezTo>
                  <a:pt x="134" y="79"/>
                  <a:pt x="134" y="79"/>
                  <a:pt x="134" y="78"/>
                </a:cubicBezTo>
                <a:cubicBezTo>
                  <a:pt x="133" y="77"/>
                  <a:pt x="134" y="68"/>
                  <a:pt x="135" y="60"/>
                </a:cubicBezTo>
                <a:cubicBezTo>
                  <a:pt x="136" y="56"/>
                  <a:pt x="135" y="45"/>
                  <a:pt x="128" y="37"/>
                </a:cubicBezTo>
                <a:cubicBezTo>
                  <a:pt x="124" y="31"/>
                  <a:pt x="116" y="25"/>
                  <a:pt x="101" y="24"/>
                </a:cubicBezTo>
                <a:cubicBezTo>
                  <a:pt x="93" y="24"/>
                  <a:pt x="93" y="24"/>
                  <a:pt x="93" y="24"/>
                </a:cubicBezTo>
                <a:cubicBezTo>
                  <a:pt x="79" y="25"/>
                  <a:pt x="70" y="31"/>
                  <a:pt x="66" y="37"/>
                </a:cubicBezTo>
                <a:cubicBezTo>
                  <a:pt x="60" y="45"/>
                  <a:pt x="58" y="56"/>
                  <a:pt x="59" y="60"/>
                </a:cubicBezTo>
                <a:cubicBezTo>
                  <a:pt x="61" y="68"/>
                  <a:pt x="61" y="77"/>
                  <a:pt x="61" y="78"/>
                </a:cubicBezTo>
                <a:cubicBezTo>
                  <a:pt x="61" y="79"/>
                  <a:pt x="61" y="79"/>
                  <a:pt x="60" y="79"/>
                </a:cubicBezTo>
                <a:cubicBezTo>
                  <a:pt x="60" y="82"/>
                  <a:pt x="59" y="85"/>
                  <a:pt x="60" y="92"/>
                </a:cubicBezTo>
                <a:cubicBezTo>
                  <a:pt x="62" y="100"/>
                  <a:pt x="65" y="105"/>
                  <a:pt x="67" y="107"/>
                </a:cubicBezTo>
                <a:cubicBezTo>
                  <a:pt x="67" y="112"/>
                  <a:pt x="69" y="118"/>
                  <a:pt x="71" y="122"/>
                </a:cubicBezTo>
                <a:cubicBezTo>
                  <a:pt x="72" y="124"/>
                  <a:pt x="73" y="128"/>
                  <a:pt x="73" y="133"/>
                </a:cubicBezTo>
                <a:cubicBezTo>
                  <a:pt x="73" y="137"/>
                  <a:pt x="72" y="137"/>
                  <a:pt x="71" y="138"/>
                </a:cubicBezTo>
                <a:cubicBezTo>
                  <a:pt x="58" y="142"/>
                  <a:pt x="37" y="149"/>
                  <a:pt x="29" y="153"/>
                </a:cubicBezTo>
                <a:cubicBezTo>
                  <a:pt x="16" y="137"/>
                  <a:pt x="8" y="117"/>
                  <a:pt x="8" y="96"/>
                </a:cubicBezTo>
                <a:cubicBezTo>
                  <a:pt x="8" y="47"/>
                  <a:pt x="48" y="8"/>
                  <a:pt x="96" y="8"/>
                </a:cubicBezTo>
                <a:cubicBezTo>
                  <a:pt x="145" y="8"/>
                  <a:pt x="184" y="47"/>
                  <a:pt x="184" y="96"/>
                </a:cubicBezTo>
                <a:cubicBezTo>
                  <a:pt x="184" y="117"/>
                  <a:pt x="177" y="137"/>
                  <a:pt x="164" y="1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grpSp>
        <p:nvGrpSpPr>
          <p:cNvPr id="66" name="组合 65"/>
          <p:cNvGrpSpPr/>
          <p:nvPr/>
        </p:nvGrpSpPr>
        <p:grpSpPr>
          <a:xfrm>
            <a:off x="7921970" y="3544553"/>
            <a:ext cx="452025" cy="452025"/>
            <a:chOff x="413379" y="7611656"/>
            <a:chExt cx="452025" cy="452025"/>
          </a:xfrm>
        </p:grpSpPr>
        <p:sp>
          <p:nvSpPr>
            <p:cNvPr id="67" name="Freeform 28"/>
            <p:cNvSpPr>
              <a:spLocks noEditPoints="1"/>
            </p:cNvSpPr>
            <p:nvPr/>
          </p:nvSpPr>
          <p:spPr bwMode="auto">
            <a:xfrm>
              <a:off x="413379" y="7611656"/>
              <a:ext cx="452025" cy="452025"/>
            </a:xfrm>
            <a:custGeom>
              <a:avLst/>
              <a:gdLst>
                <a:gd name="T0" fmla="*/ 100 w 200"/>
                <a:gd name="T1" fmla="*/ 0 h 200"/>
                <a:gd name="T2" fmla="*/ 100 w 200"/>
                <a:gd name="T3" fmla="*/ 0 h 200"/>
                <a:gd name="T4" fmla="*/ 100 w 200"/>
                <a:gd name="T5" fmla="*/ 0 h 200"/>
                <a:gd name="T6" fmla="*/ 100 w 200"/>
                <a:gd name="T7" fmla="*/ 0 h 200"/>
                <a:gd name="T8" fmla="*/ 0 w 200"/>
                <a:gd name="T9" fmla="*/ 100 h 200"/>
                <a:gd name="T10" fmla="*/ 100 w 200"/>
                <a:gd name="T11" fmla="*/ 200 h 200"/>
                <a:gd name="T12" fmla="*/ 100 w 200"/>
                <a:gd name="T13" fmla="*/ 200 h 200"/>
                <a:gd name="T14" fmla="*/ 100 w 200"/>
                <a:gd name="T15" fmla="*/ 200 h 200"/>
                <a:gd name="T16" fmla="*/ 100 w 200"/>
                <a:gd name="T17" fmla="*/ 200 h 200"/>
                <a:gd name="T18" fmla="*/ 200 w 200"/>
                <a:gd name="T19" fmla="*/ 100 h 200"/>
                <a:gd name="T20" fmla="*/ 100 w 200"/>
                <a:gd name="T21" fmla="*/ 0 h 200"/>
                <a:gd name="T22" fmla="*/ 100 w 200"/>
                <a:gd name="T23" fmla="*/ 192 h 200"/>
                <a:gd name="T24" fmla="*/ 100 w 200"/>
                <a:gd name="T25" fmla="*/ 192 h 200"/>
                <a:gd name="T26" fmla="*/ 100 w 200"/>
                <a:gd name="T27" fmla="*/ 192 h 200"/>
                <a:gd name="T28" fmla="*/ 100 w 200"/>
                <a:gd name="T29" fmla="*/ 192 h 200"/>
                <a:gd name="T30" fmla="*/ 8 w 200"/>
                <a:gd name="T31" fmla="*/ 100 h 200"/>
                <a:gd name="T32" fmla="*/ 100 w 200"/>
                <a:gd name="T33" fmla="*/ 8 h 200"/>
                <a:gd name="T34" fmla="*/ 100 w 200"/>
                <a:gd name="T35" fmla="*/ 8 h 200"/>
                <a:gd name="T36" fmla="*/ 100 w 200"/>
                <a:gd name="T37" fmla="*/ 8 h 200"/>
                <a:gd name="T38" fmla="*/ 100 w 200"/>
                <a:gd name="T39" fmla="*/ 8 h 200"/>
                <a:gd name="T40" fmla="*/ 192 w 200"/>
                <a:gd name="T41" fmla="*/ 100 h 200"/>
                <a:gd name="T42" fmla="*/ 100 w 200"/>
                <a:gd name="T43"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5"/>
                    <a:pt x="0" y="100"/>
                  </a:cubicBezTo>
                  <a:cubicBezTo>
                    <a:pt x="0" y="155"/>
                    <a:pt x="45" y="200"/>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5"/>
                    <a:pt x="156" y="0"/>
                    <a:pt x="100" y="0"/>
                  </a:cubicBezTo>
                  <a:close/>
                  <a:moveTo>
                    <a:pt x="100" y="192"/>
                  </a:moveTo>
                  <a:cubicBezTo>
                    <a:pt x="100" y="192"/>
                    <a:pt x="100" y="192"/>
                    <a:pt x="100" y="192"/>
                  </a:cubicBezTo>
                  <a:cubicBezTo>
                    <a:pt x="100" y="192"/>
                    <a:pt x="100" y="192"/>
                    <a:pt x="100" y="192"/>
                  </a:cubicBezTo>
                  <a:cubicBezTo>
                    <a:pt x="100" y="192"/>
                    <a:pt x="100" y="192"/>
                    <a:pt x="100" y="192"/>
                  </a:cubicBezTo>
                  <a:cubicBezTo>
                    <a:pt x="50" y="192"/>
                    <a:pt x="8" y="151"/>
                    <a:pt x="8" y="100"/>
                  </a:cubicBezTo>
                  <a:cubicBezTo>
                    <a:pt x="8" y="49"/>
                    <a:pt x="50" y="8"/>
                    <a:pt x="100" y="8"/>
                  </a:cubicBezTo>
                  <a:cubicBezTo>
                    <a:pt x="100" y="8"/>
                    <a:pt x="100" y="8"/>
                    <a:pt x="100" y="8"/>
                  </a:cubicBezTo>
                  <a:cubicBezTo>
                    <a:pt x="100" y="8"/>
                    <a:pt x="100" y="8"/>
                    <a:pt x="100" y="8"/>
                  </a:cubicBezTo>
                  <a:cubicBezTo>
                    <a:pt x="100" y="8"/>
                    <a:pt x="100" y="8"/>
                    <a:pt x="100" y="8"/>
                  </a:cubicBezTo>
                  <a:cubicBezTo>
                    <a:pt x="151" y="8"/>
                    <a:pt x="192" y="49"/>
                    <a:pt x="192" y="100"/>
                  </a:cubicBezTo>
                  <a:cubicBezTo>
                    <a:pt x="192" y="151"/>
                    <a:pt x="151" y="192"/>
                    <a:pt x="100" y="1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8" name="Freeform 29"/>
            <p:cNvSpPr/>
            <p:nvPr/>
          </p:nvSpPr>
          <p:spPr bwMode="auto">
            <a:xfrm>
              <a:off x="648470" y="7745447"/>
              <a:ext cx="74541" cy="83142"/>
            </a:xfrm>
            <a:custGeom>
              <a:avLst/>
              <a:gdLst>
                <a:gd name="T0" fmla="*/ 28 w 33"/>
                <a:gd name="T1" fmla="*/ 0 h 37"/>
                <a:gd name="T2" fmla="*/ 0 w 33"/>
                <a:gd name="T3" fmla="*/ 4 h 37"/>
                <a:gd name="T4" fmla="*/ 0 w 33"/>
                <a:gd name="T5" fmla="*/ 37 h 37"/>
                <a:gd name="T6" fmla="*/ 33 w 33"/>
                <a:gd name="T7" fmla="*/ 37 h 37"/>
                <a:gd name="T8" fmla="*/ 28 w 33"/>
                <a:gd name="T9" fmla="*/ 0 h 37"/>
              </a:gdLst>
              <a:ahLst/>
              <a:cxnLst>
                <a:cxn ang="0">
                  <a:pos x="T0" y="T1"/>
                </a:cxn>
                <a:cxn ang="0">
                  <a:pos x="T2" y="T3"/>
                </a:cxn>
                <a:cxn ang="0">
                  <a:pos x="T4" y="T5"/>
                </a:cxn>
                <a:cxn ang="0">
                  <a:pos x="T6" y="T7"/>
                </a:cxn>
                <a:cxn ang="0">
                  <a:pos x="T8" y="T9"/>
                </a:cxn>
              </a:cxnLst>
              <a:rect l="0" t="0" r="r" b="b"/>
              <a:pathLst>
                <a:path w="33" h="37">
                  <a:moveTo>
                    <a:pt x="28" y="0"/>
                  </a:moveTo>
                  <a:cubicBezTo>
                    <a:pt x="19" y="3"/>
                    <a:pt x="10" y="4"/>
                    <a:pt x="0" y="4"/>
                  </a:cubicBezTo>
                  <a:cubicBezTo>
                    <a:pt x="0" y="37"/>
                    <a:pt x="0" y="37"/>
                    <a:pt x="0" y="37"/>
                  </a:cubicBezTo>
                  <a:cubicBezTo>
                    <a:pt x="33" y="37"/>
                    <a:pt x="33" y="37"/>
                    <a:pt x="33" y="37"/>
                  </a:cubicBezTo>
                  <a:cubicBezTo>
                    <a:pt x="33" y="23"/>
                    <a:pt x="31" y="11"/>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9" name="Freeform 30"/>
            <p:cNvSpPr/>
            <p:nvPr/>
          </p:nvSpPr>
          <p:spPr bwMode="auto">
            <a:xfrm>
              <a:off x="648470" y="7649882"/>
              <a:ext cx="58295" cy="88876"/>
            </a:xfrm>
            <a:custGeom>
              <a:avLst/>
              <a:gdLst>
                <a:gd name="T0" fmla="*/ 0 w 26"/>
                <a:gd name="T1" fmla="*/ 0 h 39"/>
                <a:gd name="T2" fmla="*/ 0 w 26"/>
                <a:gd name="T3" fmla="*/ 39 h 39"/>
                <a:gd name="T4" fmla="*/ 26 w 26"/>
                <a:gd name="T5" fmla="*/ 35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9" y="39"/>
                    <a:pt x="18" y="37"/>
                    <a:pt x="26" y="35"/>
                  </a:cubicBezTo>
                  <a:cubicBezTo>
                    <a:pt x="20" y="15"/>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0" name="Freeform 31"/>
            <p:cNvSpPr/>
            <p:nvPr/>
          </p:nvSpPr>
          <p:spPr bwMode="auto">
            <a:xfrm>
              <a:off x="571062" y="7647970"/>
              <a:ext cx="59250" cy="90787"/>
            </a:xfrm>
            <a:custGeom>
              <a:avLst/>
              <a:gdLst>
                <a:gd name="T0" fmla="*/ 0 w 26"/>
                <a:gd name="T1" fmla="*/ 36 h 40"/>
                <a:gd name="T2" fmla="*/ 26 w 26"/>
                <a:gd name="T3" fmla="*/ 40 h 40"/>
                <a:gd name="T4" fmla="*/ 26 w 26"/>
                <a:gd name="T5" fmla="*/ 0 h 40"/>
                <a:gd name="T6" fmla="*/ 0 w 26"/>
                <a:gd name="T7" fmla="*/ 36 h 40"/>
              </a:gdLst>
              <a:ahLst/>
              <a:cxnLst>
                <a:cxn ang="0">
                  <a:pos x="T0" y="T1"/>
                </a:cxn>
                <a:cxn ang="0">
                  <a:pos x="T2" y="T3"/>
                </a:cxn>
                <a:cxn ang="0">
                  <a:pos x="T4" y="T5"/>
                </a:cxn>
                <a:cxn ang="0">
                  <a:pos x="T6" y="T7"/>
                </a:cxn>
              </a:cxnLst>
              <a:rect l="0" t="0" r="r" b="b"/>
              <a:pathLst>
                <a:path w="26" h="40">
                  <a:moveTo>
                    <a:pt x="0" y="36"/>
                  </a:moveTo>
                  <a:cubicBezTo>
                    <a:pt x="9" y="38"/>
                    <a:pt x="17" y="40"/>
                    <a:pt x="26" y="40"/>
                  </a:cubicBezTo>
                  <a:cubicBezTo>
                    <a:pt x="26" y="0"/>
                    <a:pt x="26" y="0"/>
                    <a:pt x="26" y="0"/>
                  </a:cubicBezTo>
                  <a:cubicBezTo>
                    <a:pt x="17" y="3"/>
                    <a:pt x="7" y="16"/>
                    <a:pt x="0"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1" name="Freeform 32"/>
            <p:cNvSpPr/>
            <p:nvPr/>
          </p:nvSpPr>
          <p:spPr bwMode="auto">
            <a:xfrm>
              <a:off x="684786" y="7652749"/>
              <a:ext cx="89832" cy="71674"/>
            </a:xfrm>
            <a:custGeom>
              <a:avLst/>
              <a:gdLst>
                <a:gd name="T0" fmla="*/ 40 w 40"/>
                <a:gd name="T1" fmla="*/ 23 h 32"/>
                <a:gd name="T2" fmla="*/ 0 w 40"/>
                <a:gd name="T3" fmla="*/ 0 h 32"/>
                <a:gd name="T4" fmla="*/ 17 w 40"/>
                <a:gd name="T5" fmla="*/ 32 h 32"/>
                <a:gd name="T6" fmla="*/ 40 w 40"/>
                <a:gd name="T7" fmla="*/ 23 h 32"/>
              </a:gdLst>
              <a:ahLst/>
              <a:cxnLst>
                <a:cxn ang="0">
                  <a:pos x="T0" y="T1"/>
                </a:cxn>
                <a:cxn ang="0">
                  <a:pos x="T2" y="T3"/>
                </a:cxn>
                <a:cxn ang="0">
                  <a:pos x="T4" y="T5"/>
                </a:cxn>
                <a:cxn ang="0">
                  <a:pos x="T6" y="T7"/>
                </a:cxn>
              </a:cxnLst>
              <a:rect l="0" t="0" r="r" b="b"/>
              <a:pathLst>
                <a:path w="40" h="32">
                  <a:moveTo>
                    <a:pt x="40" y="23"/>
                  </a:moveTo>
                  <a:cubicBezTo>
                    <a:pt x="29" y="12"/>
                    <a:pt x="16" y="4"/>
                    <a:pt x="0" y="0"/>
                  </a:cubicBezTo>
                  <a:cubicBezTo>
                    <a:pt x="7" y="8"/>
                    <a:pt x="13" y="19"/>
                    <a:pt x="17" y="32"/>
                  </a:cubicBezTo>
                  <a:cubicBezTo>
                    <a:pt x="25" y="30"/>
                    <a:pt x="33" y="27"/>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2" name="Freeform 33"/>
            <p:cNvSpPr/>
            <p:nvPr/>
          </p:nvSpPr>
          <p:spPr bwMode="auto">
            <a:xfrm>
              <a:off x="726835" y="7717733"/>
              <a:ext cx="102255" cy="110857"/>
            </a:xfrm>
            <a:custGeom>
              <a:avLst/>
              <a:gdLst>
                <a:gd name="T0" fmla="*/ 5 w 45"/>
                <a:gd name="T1" fmla="*/ 49 h 49"/>
                <a:gd name="T2" fmla="*/ 45 w 45"/>
                <a:gd name="T3" fmla="*/ 49 h 49"/>
                <a:gd name="T4" fmla="*/ 26 w 45"/>
                <a:gd name="T5" fmla="*/ 0 h 49"/>
                <a:gd name="T6" fmla="*/ 0 w 45"/>
                <a:gd name="T7" fmla="*/ 11 h 49"/>
                <a:gd name="T8" fmla="*/ 5 w 45"/>
                <a:gd name="T9" fmla="*/ 49 h 49"/>
              </a:gdLst>
              <a:ahLst/>
              <a:cxnLst>
                <a:cxn ang="0">
                  <a:pos x="T0" y="T1"/>
                </a:cxn>
                <a:cxn ang="0">
                  <a:pos x="T2" y="T3"/>
                </a:cxn>
                <a:cxn ang="0">
                  <a:pos x="T4" y="T5"/>
                </a:cxn>
                <a:cxn ang="0">
                  <a:pos x="T6" y="T7"/>
                </a:cxn>
                <a:cxn ang="0">
                  <a:pos x="T8" y="T9"/>
                </a:cxn>
              </a:cxnLst>
              <a:rect l="0" t="0" r="r" b="b"/>
              <a:pathLst>
                <a:path w="45" h="49">
                  <a:moveTo>
                    <a:pt x="5" y="49"/>
                  </a:moveTo>
                  <a:cubicBezTo>
                    <a:pt x="45" y="49"/>
                    <a:pt x="45" y="49"/>
                    <a:pt x="45" y="49"/>
                  </a:cubicBezTo>
                  <a:cubicBezTo>
                    <a:pt x="45" y="30"/>
                    <a:pt x="38" y="13"/>
                    <a:pt x="26" y="0"/>
                  </a:cubicBezTo>
                  <a:cubicBezTo>
                    <a:pt x="18" y="4"/>
                    <a:pt x="9" y="8"/>
                    <a:pt x="0" y="11"/>
                  </a:cubicBezTo>
                  <a:cubicBezTo>
                    <a:pt x="3" y="22"/>
                    <a:pt x="5" y="35"/>
                    <a:pt x="5"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3" name="Freeform 34"/>
            <p:cNvSpPr/>
            <p:nvPr/>
          </p:nvSpPr>
          <p:spPr bwMode="auto">
            <a:xfrm>
              <a:off x="557683" y="7745447"/>
              <a:ext cx="72630" cy="83142"/>
            </a:xfrm>
            <a:custGeom>
              <a:avLst/>
              <a:gdLst>
                <a:gd name="T0" fmla="*/ 0 w 32"/>
                <a:gd name="T1" fmla="*/ 37 h 37"/>
                <a:gd name="T2" fmla="*/ 32 w 32"/>
                <a:gd name="T3" fmla="*/ 37 h 37"/>
                <a:gd name="T4" fmla="*/ 32 w 32"/>
                <a:gd name="T5" fmla="*/ 4 h 37"/>
                <a:gd name="T6" fmla="*/ 4 w 32"/>
                <a:gd name="T7" fmla="*/ 0 h 37"/>
                <a:gd name="T8" fmla="*/ 0 w 32"/>
                <a:gd name="T9" fmla="*/ 37 h 37"/>
              </a:gdLst>
              <a:ahLst/>
              <a:cxnLst>
                <a:cxn ang="0">
                  <a:pos x="T0" y="T1"/>
                </a:cxn>
                <a:cxn ang="0">
                  <a:pos x="T2" y="T3"/>
                </a:cxn>
                <a:cxn ang="0">
                  <a:pos x="T4" y="T5"/>
                </a:cxn>
                <a:cxn ang="0">
                  <a:pos x="T6" y="T7"/>
                </a:cxn>
                <a:cxn ang="0">
                  <a:pos x="T8" y="T9"/>
                </a:cxn>
              </a:cxnLst>
              <a:rect l="0" t="0" r="r" b="b"/>
              <a:pathLst>
                <a:path w="32" h="37">
                  <a:moveTo>
                    <a:pt x="0" y="37"/>
                  </a:moveTo>
                  <a:cubicBezTo>
                    <a:pt x="32" y="37"/>
                    <a:pt x="32" y="37"/>
                    <a:pt x="32" y="37"/>
                  </a:cubicBezTo>
                  <a:cubicBezTo>
                    <a:pt x="32" y="4"/>
                    <a:pt x="32" y="4"/>
                    <a:pt x="32" y="4"/>
                  </a:cubicBezTo>
                  <a:cubicBezTo>
                    <a:pt x="23" y="4"/>
                    <a:pt x="13" y="3"/>
                    <a:pt x="4" y="0"/>
                  </a:cubicBezTo>
                  <a:cubicBezTo>
                    <a:pt x="2" y="11"/>
                    <a:pt x="0" y="23"/>
                    <a:pt x="0"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4" name="Freeform 35"/>
            <p:cNvSpPr/>
            <p:nvPr/>
          </p:nvSpPr>
          <p:spPr bwMode="auto">
            <a:xfrm>
              <a:off x="648470" y="7846747"/>
              <a:ext cx="74541" cy="81230"/>
            </a:xfrm>
            <a:custGeom>
              <a:avLst/>
              <a:gdLst>
                <a:gd name="T0" fmla="*/ 33 w 33"/>
                <a:gd name="T1" fmla="*/ 0 h 36"/>
                <a:gd name="T2" fmla="*/ 0 w 33"/>
                <a:gd name="T3" fmla="*/ 0 h 36"/>
                <a:gd name="T4" fmla="*/ 0 w 33"/>
                <a:gd name="T5" fmla="*/ 33 h 36"/>
                <a:gd name="T6" fmla="*/ 28 w 33"/>
                <a:gd name="T7" fmla="*/ 36 h 36"/>
                <a:gd name="T8" fmla="*/ 33 w 33"/>
                <a:gd name="T9" fmla="*/ 0 h 36"/>
              </a:gdLst>
              <a:ahLst/>
              <a:cxnLst>
                <a:cxn ang="0">
                  <a:pos x="T0" y="T1"/>
                </a:cxn>
                <a:cxn ang="0">
                  <a:pos x="T2" y="T3"/>
                </a:cxn>
                <a:cxn ang="0">
                  <a:pos x="T4" y="T5"/>
                </a:cxn>
                <a:cxn ang="0">
                  <a:pos x="T6" y="T7"/>
                </a:cxn>
                <a:cxn ang="0">
                  <a:pos x="T8" y="T9"/>
                </a:cxn>
              </a:cxnLst>
              <a:rect l="0" t="0" r="r" b="b"/>
              <a:pathLst>
                <a:path w="33" h="36">
                  <a:moveTo>
                    <a:pt x="33" y="0"/>
                  </a:moveTo>
                  <a:cubicBezTo>
                    <a:pt x="0" y="0"/>
                    <a:pt x="0" y="0"/>
                    <a:pt x="0" y="0"/>
                  </a:cubicBezTo>
                  <a:cubicBezTo>
                    <a:pt x="0" y="33"/>
                    <a:pt x="0" y="33"/>
                    <a:pt x="0" y="33"/>
                  </a:cubicBezTo>
                  <a:cubicBezTo>
                    <a:pt x="10" y="33"/>
                    <a:pt x="19" y="34"/>
                    <a:pt x="28" y="36"/>
                  </a:cubicBezTo>
                  <a:cubicBezTo>
                    <a:pt x="31" y="26"/>
                    <a:pt x="33" y="13"/>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5" name="Freeform 36"/>
            <p:cNvSpPr/>
            <p:nvPr/>
          </p:nvSpPr>
          <p:spPr bwMode="auto">
            <a:xfrm>
              <a:off x="557683" y="7846747"/>
              <a:ext cx="72630" cy="81230"/>
            </a:xfrm>
            <a:custGeom>
              <a:avLst/>
              <a:gdLst>
                <a:gd name="T0" fmla="*/ 4 w 32"/>
                <a:gd name="T1" fmla="*/ 36 h 36"/>
                <a:gd name="T2" fmla="*/ 32 w 32"/>
                <a:gd name="T3" fmla="*/ 33 h 36"/>
                <a:gd name="T4" fmla="*/ 32 w 32"/>
                <a:gd name="T5" fmla="*/ 0 h 36"/>
                <a:gd name="T6" fmla="*/ 0 w 32"/>
                <a:gd name="T7" fmla="*/ 0 h 36"/>
                <a:gd name="T8" fmla="*/ 4 w 32"/>
                <a:gd name="T9" fmla="*/ 36 h 36"/>
              </a:gdLst>
              <a:ahLst/>
              <a:cxnLst>
                <a:cxn ang="0">
                  <a:pos x="T0" y="T1"/>
                </a:cxn>
                <a:cxn ang="0">
                  <a:pos x="T2" y="T3"/>
                </a:cxn>
                <a:cxn ang="0">
                  <a:pos x="T4" y="T5"/>
                </a:cxn>
                <a:cxn ang="0">
                  <a:pos x="T6" y="T7"/>
                </a:cxn>
                <a:cxn ang="0">
                  <a:pos x="T8" y="T9"/>
                </a:cxn>
              </a:cxnLst>
              <a:rect l="0" t="0" r="r" b="b"/>
              <a:pathLst>
                <a:path w="32" h="36">
                  <a:moveTo>
                    <a:pt x="4" y="36"/>
                  </a:moveTo>
                  <a:cubicBezTo>
                    <a:pt x="13" y="34"/>
                    <a:pt x="23" y="33"/>
                    <a:pt x="32" y="33"/>
                  </a:cubicBezTo>
                  <a:cubicBezTo>
                    <a:pt x="32" y="0"/>
                    <a:pt x="32" y="0"/>
                    <a:pt x="32" y="0"/>
                  </a:cubicBezTo>
                  <a:cubicBezTo>
                    <a:pt x="0" y="0"/>
                    <a:pt x="0" y="0"/>
                    <a:pt x="0" y="0"/>
                  </a:cubicBezTo>
                  <a:cubicBezTo>
                    <a:pt x="0" y="13"/>
                    <a:pt x="2" y="26"/>
                    <a:pt x="4"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6" name="Freeform 37"/>
            <p:cNvSpPr/>
            <p:nvPr/>
          </p:nvSpPr>
          <p:spPr bwMode="auto">
            <a:xfrm>
              <a:off x="571062" y="7937534"/>
              <a:ext cx="59250" cy="87920"/>
            </a:xfrm>
            <a:custGeom>
              <a:avLst/>
              <a:gdLst>
                <a:gd name="T0" fmla="*/ 26 w 26"/>
                <a:gd name="T1" fmla="*/ 39 h 39"/>
                <a:gd name="T2" fmla="*/ 26 w 26"/>
                <a:gd name="T3" fmla="*/ 0 h 39"/>
                <a:gd name="T4" fmla="*/ 0 w 26"/>
                <a:gd name="T5" fmla="*/ 3 h 39"/>
                <a:gd name="T6" fmla="*/ 26 w 26"/>
                <a:gd name="T7" fmla="*/ 39 h 39"/>
              </a:gdLst>
              <a:ahLst/>
              <a:cxnLst>
                <a:cxn ang="0">
                  <a:pos x="T0" y="T1"/>
                </a:cxn>
                <a:cxn ang="0">
                  <a:pos x="T2" y="T3"/>
                </a:cxn>
                <a:cxn ang="0">
                  <a:pos x="T4" y="T5"/>
                </a:cxn>
                <a:cxn ang="0">
                  <a:pos x="T6" y="T7"/>
                </a:cxn>
              </a:cxnLst>
              <a:rect l="0" t="0" r="r" b="b"/>
              <a:pathLst>
                <a:path w="26" h="39">
                  <a:moveTo>
                    <a:pt x="26" y="39"/>
                  </a:moveTo>
                  <a:cubicBezTo>
                    <a:pt x="26" y="0"/>
                    <a:pt x="26" y="0"/>
                    <a:pt x="26" y="0"/>
                  </a:cubicBezTo>
                  <a:cubicBezTo>
                    <a:pt x="17" y="0"/>
                    <a:pt x="9" y="1"/>
                    <a:pt x="0" y="3"/>
                  </a:cubicBezTo>
                  <a:cubicBezTo>
                    <a:pt x="7" y="23"/>
                    <a:pt x="17" y="37"/>
                    <a:pt x="26"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7" name="Freeform 38"/>
            <p:cNvSpPr/>
            <p:nvPr/>
          </p:nvSpPr>
          <p:spPr bwMode="auto">
            <a:xfrm>
              <a:off x="684786" y="7948047"/>
              <a:ext cx="89832" cy="74541"/>
            </a:xfrm>
            <a:custGeom>
              <a:avLst/>
              <a:gdLst>
                <a:gd name="T0" fmla="*/ 0 w 40"/>
                <a:gd name="T1" fmla="*/ 33 h 33"/>
                <a:gd name="T2" fmla="*/ 40 w 40"/>
                <a:gd name="T3" fmla="*/ 10 h 33"/>
                <a:gd name="T4" fmla="*/ 17 w 40"/>
                <a:gd name="T5" fmla="*/ 0 h 33"/>
                <a:gd name="T6" fmla="*/ 0 w 40"/>
                <a:gd name="T7" fmla="*/ 33 h 33"/>
              </a:gdLst>
              <a:ahLst/>
              <a:cxnLst>
                <a:cxn ang="0">
                  <a:pos x="T0" y="T1"/>
                </a:cxn>
                <a:cxn ang="0">
                  <a:pos x="T2" y="T3"/>
                </a:cxn>
                <a:cxn ang="0">
                  <a:pos x="T4" y="T5"/>
                </a:cxn>
                <a:cxn ang="0">
                  <a:pos x="T6" y="T7"/>
                </a:cxn>
              </a:cxnLst>
              <a:rect l="0" t="0" r="r" b="b"/>
              <a:pathLst>
                <a:path w="40" h="33">
                  <a:moveTo>
                    <a:pt x="0" y="33"/>
                  </a:moveTo>
                  <a:cubicBezTo>
                    <a:pt x="16" y="29"/>
                    <a:pt x="30" y="21"/>
                    <a:pt x="40" y="10"/>
                  </a:cubicBezTo>
                  <a:cubicBezTo>
                    <a:pt x="33" y="6"/>
                    <a:pt x="25" y="3"/>
                    <a:pt x="17" y="0"/>
                  </a:cubicBezTo>
                  <a:cubicBezTo>
                    <a:pt x="13" y="14"/>
                    <a:pt x="7" y="25"/>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8" name="Freeform 39"/>
            <p:cNvSpPr/>
            <p:nvPr/>
          </p:nvSpPr>
          <p:spPr bwMode="auto">
            <a:xfrm>
              <a:off x="506078" y="7652749"/>
              <a:ext cx="89832" cy="71674"/>
            </a:xfrm>
            <a:custGeom>
              <a:avLst/>
              <a:gdLst>
                <a:gd name="T0" fmla="*/ 40 w 40"/>
                <a:gd name="T1" fmla="*/ 0 h 32"/>
                <a:gd name="T2" fmla="*/ 0 w 40"/>
                <a:gd name="T3" fmla="*/ 23 h 32"/>
                <a:gd name="T4" fmla="*/ 22 w 40"/>
                <a:gd name="T5" fmla="*/ 32 h 32"/>
                <a:gd name="T6" fmla="*/ 40 w 40"/>
                <a:gd name="T7" fmla="*/ 0 h 32"/>
              </a:gdLst>
              <a:ahLst/>
              <a:cxnLst>
                <a:cxn ang="0">
                  <a:pos x="T0" y="T1"/>
                </a:cxn>
                <a:cxn ang="0">
                  <a:pos x="T2" y="T3"/>
                </a:cxn>
                <a:cxn ang="0">
                  <a:pos x="T4" y="T5"/>
                </a:cxn>
                <a:cxn ang="0">
                  <a:pos x="T6" y="T7"/>
                </a:cxn>
              </a:cxnLst>
              <a:rect l="0" t="0" r="r" b="b"/>
              <a:pathLst>
                <a:path w="40" h="32">
                  <a:moveTo>
                    <a:pt x="40" y="0"/>
                  </a:moveTo>
                  <a:cubicBezTo>
                    <a:pt x="24" y="4"/>
                    <a:pt x="10" y="12"/>
                    <a:pt x="0" y="23"/>
                  </a:cubicBezTo>
                  <a:cubicBezTo>
                    <a:pt x="7" y="27"/>
                    <a:pt x="14" y="30"/>
                    <a:pt x="22" y="32"/>
                  </a:cubicBezTo>
                  <a:cubicBezTo>
                    <a:pt x="27" y="19"/>
                    <a:pt x="33" y="8"/>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9" name="Freeform 40"/>
            <p:cNvSpPr/>
            <p:nvPr/>
          </p:nvSpPr>
          <p:spPr bwMode="auto">
            <a:xfrm>
              <a:off x="726835" y="7846747"/>
              <a:ext cx="102255" cy="110857"/>
            </a:xfrm>
            <a:custGeom>
              <a:avLst/>
              <a:gdLst>
                <a:gd name="T0" fmla="*/ 0 w 45"/>
                <a:gd name="T1" fmla="*/ 38 h 49"/>
                <a:gd name="T2" fmla="*/ 26 w 45"/>
                <a:gd name="T3" fmla="*/ 49 h 49"/>
                <a:gd name="T4" fmla="*/ 45 w 45"/>
                <a:gd name="T5" fmla="*/ 0 h 49"/>
                <a:gd name="T6" fmla="*/ 5 w 45"/>
                <a:gd name="T7" fmla="*/ 0 h 49"/>
                <a:gd name="T8" fmla="*/ 0 w 45"/>
                <a:gd name="T9" fmla="*/ 38 h 49"/>
              </a:gdLst>
              <a:ahLst/>
              <a:cxnLst>
                <a:cxn ang="0">
                  <a:pos x="T0" y="T1"/>
                </a:cxn>
                <a:cxn ang="0">
                  <a:pos x="T2" y="T3"/>
                </a:cxn>
                <a:cxn ang="0">
                  <a:pos x="T4" y="T5"/>
                </a:cxn>
                <a:cxn ang="0">
                  <a:pos x="T6" y="T7"/>
                </a:cxn>
                <a:cxn ang="0">
                  <a:pos x="T8" y="T9"/>
                </a:cxn>
              </a:cxnLst>
              <a:rect l="0" t="0" r="r" b="b"/>
              <a:pathLst>
                <a:path w="45" h="49">
                  <a:moveTo>
                    <a:pt x="0" y="38"/>
                  </a:moveTo>
                  <a:cubicBezTo>
                    <a:pt x="10" y="41"/>
                    <a:pt x="18" y="45"/>
                    <a:pt x="26" y="49"/>
                  </a:cubicBezTo>
                  <a:cubicBezTo>
                    <a:pt x="38" y="36"/>
                    <a:pt x="45" y="19"/>
                    <a:pt x="45" y="0"/>
                  </a:cubicBezTo>
                  <a:cubicBezTo>
                    <a:pt x="5" y="0"/>
                    <a:pt x="5" y="0"/>
                    <a:pt x="5" y="0"/>
                  </a:cubicBezTo>
                  <a:cubicBezTo>
                    <a:pt x="5" y="14"/>
                    <a:pt x="3" y="27"/>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0" name="Freeform 41"/>
            <p:cNvSpPr/>
            <p:nvPr/>
          </p:nvSpPr>
          <p:spPr bwMode="auto">
            <a:xfrm>
              <a:off x="648470" y="7937534"/>
              <a:ext cx="58295" cy="87920"/>
            </a:xfrm>
            <a:custGeom>
              <a:avLst/>
              <a:gdLst>
                <a:gd name="T0" fmla="*/ 0 w 26"/>
                <a:gd name="T1" fmla="*/ 0 h 39"/>
                <a:gd name="T2" fmla="*/ 0 w 26"/>
                <a:gd name="T3" fmla="*/ 39 h 39"/>
                <a:gd name="T4" fmla="*/ 26 w 26"/>
                <a:gd name="T5" fmla="*/ 3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10" y="36"/>
                    <a:pt x="20" y="23"/>
                    <a:pt x="26" y="3"/>
                  </a:cubicBezTo>
                  <a:cubicBezTo>
                    <a:pt x="18" y="1"/>
                    <a:pt x="9"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1" name="Freeform 42"/>
            <p:cNvSpPr/>
            <p:nvPr/>
          </p:nvSpPr>
          <p:spPr bwMode="auto">
            <a:xfrm>
              <a:off x="449694" y="7717733"/>
              <a:ext cx="101300" cy="110857"/>
            </a:xfrm>
            <a:custGeom>
              <a:avLst/>
              <a:gdLst>
                <a:gd name="T0" fmla="*/ 45 w 45"/>
                <a:gd name="T1" fmla="*/ 10 h 49"/>
                <a:gd name="T2" fmla="*/ 19 w 45"/>
                <a:gd name="T3" fmla="*/ 0 h 49"/>
                <a:gd name="T4" fmla="*/ 0 w 45"/>
                <a:gd name="T5" fmla="*/ 49 h 49"/>
                <a:gd name="T6" fmla="*/ 40 w 45"/>
                <a:gd name="T7" fmla="*/ 49 h 49"/>
                <a:gd name="T8" fmla="*/ 45 w 45"/>
                <a:gd name="T9" fmla="*/ 10 h 49"/>
              </a:gdLst>
              <a:ahLst/>
              <a:cxnLst>
                <a:cxn ang="0">
                  <a:pos x="T0" y="T1"/>
                </a:cxn>
                <a:cxn ang="0">
                  <a:pos x="T2" y="T3"/>
                </a:cxn>
                <a:cxn ang="0">
                  <a:pos x="T4" y="T5"/>
                </a:cxn>
                <a:cxn ang="0">
                  <a:pos x="T6" y="T7"/>
                </a:cxn>
                <a:cxn ang="0">
                  <a:pos x="T8" y="T9"/>
                </a:cxn>
              </a:cxnLst>
              <a:rect l="0" t="0" r="r" b="b"/>
              <a:pathLst>
                <a:path w="45" h="49">
                  <a:moveTo>
                    <a:pt x="45" y="10"/>
                  </a:moveTo>
                  <a:cubicBezTo>
                    <a:pt x="36" y="8"/>
                    <a:pt x="28" y="4"/>
                    <a:pt x="19" y="0"/>
                  </a:cubicBezTo>
                  <a:cubicBezTo>
                    <a:pt x="8" y="13"/>
                    <a:pt x="1" y="30"/>
                    <a:pt x="0" y="49"/>
                  </a:cubicBezTo>
                  <a:cubicBezTo>
                    <a:pt x="40" y="49"/>
                    <a:pt x="40" y="49"/>
                    <a:pt x="40" y="49"/>
                  </a:cubicBezTo>
                  <a:cubicBezTo>
                    <a:pt x="41" y="35"/>
                    <a:pt x="42" y="22"/>
                    <a:pt x="45"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2" name="Freeform 43"/>
            <p:cNvSpPr/>
            <p:nvPr/>
          </p:nvSpPr>
          <p:spPr bwMode="auto">
            <a:xfrm>
              <a:off x="449694" y="7846747"/>
              <a:ext cx="101300" cy="110857"/>
            </a:xfrm>
            <a:custGeom>
              <a:avLst/>
              <a:gdLst>
                <a:gd name="T0" fmla="*/ 40 w 45"/>
                <a:gd name="T1" fmla="*/ 0 h 49"/>
                <a:gd name="T2" fmla="*/ 0 w 45"/>
                <a:gd name="T3" fmla="*/ 0 h 49"/>
                <a:gd name="T4" fmla="*/ 19 w 45"/>
                <a:gd name="T5" fmla="*/ 49 h 49"/>
                <a:gd name="T6" fmla="*/ 45 w 45"/>
                <a:gd name="T7" fmla="*/ 38 h 49"/>
                <a:gd name="T8" fmla="*/ 40 w 45"/>
                <a:gd name="T9" fmla="*/ 0 h 49"/>
              </a:gdLst>
              <a:ahLst/>
              <a:cxnLst>
                <a:cxn ang="0">
                  <a:pos x="T0" y="T1"/>
                </a:cxn>
                <a:cxn ang="0">
                  <a:pos x="T2" y="T3"/>
                </a:cxn>
                <a:cxn ang="0">
                  <a:pos x="T4" y="T5"/>
                </a:cxn>
                <a:cxn ang="0">
                  <a:pos x="T6" y="T7"/>
                </a:cxn>
                <a:cxn ang="0">
                  <a:pos x="T8" y="T9"/>
                </a:cxn>
              </a:cxnLst>
              <a:rect l="0" t="0" r="r" b="b"/>
              <a:pathLst>
                <a:path w="45" h="49">
                  <a:moveTo>
                    <a:pt x="40" y="0"/>
                  </a:moveTo>
                  <a:cubicBezTo>
                    <a:pt x="0" y="0"/>
                    <a:pt x="0" y="0"/>
                    <a:pt x="0" y="0"/>
                  </a:cubicBezTo>
                  <a:cubicBezTo>
                    <a:pt x="1" y="19"/>
                    <a:pt x="8" y="36"/>
                    <a:pt x="19" y="49"/>
                  </a:cubicBezTo>
                  <a:cubicBezTo>
                    <a:pt x="28" y="45"/>
                    <a:pt x="36" y="41"/>
                    <a:pt x="45" y="38"/>
                  </a:cubicBezTo>
                  <a:cubicBezTo>
                    <a:pt x="42" y="27"/>
                    <a:pt x="41" y="14"/>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3" name="Freeform 44"/>
            <p:cNvSpPr/>
            <p:nvPr/>
          </p:nvSpPr>
          <p:spPr bwMode="auto">
            <a:xfrm>
              <a:off x="503211" y="7948047"/>
              <a:ext cx="92699" cy="74541"/>
            </a:xfrm>
            <a:custGeom>
              <a:avLst/>
              <a:gdLst>
                <a:gd name="T0" fmla="*/ 0 w 41"/>
                <a:gd name="T1" fmla="*/ 10 h 33"/>
                <a:gd name="T2" fmla="*/ 41 w 41"/>
                <a:gd name="T3" fmla="*/ 33 h 33"/>
                <a:gd name="T4" fmla="*/ 23 w 41"/>
                <a:gd name="T5" fmla="*/ 0 h 33"/>
                <a:gd name="T6" fmla="*/ 0 w 41"/>
                <a:gd name="T7" fmla="*/ 10 h 33"/>
              </a:gdLst>
              <a:ahLst/>
              <a:cxnLst>
                <a:cxn ang="0">
                  <a:pos x="T0" y="T1"/>
                </a:cxn>
                <a:cxn ang="0">
                  <a:pos x="T2" y="T3"/>
                </a:cxn>
                <a:cxn ang="0">
                  <a:pos x="T4" y="T5"/>
                </a:cxn>
                <a:cxn ang="0">
                  <a:pos x="T6" y="T7"/>
                </a:cxn>
              </a:cxnLst>
              <a:rect l="0" t="0" r="r" b="b"/>
              <a:pathLst>
                <a:path w="41" h="33">
                  <a:moveTo>
                    <a:pt x="0" y="10"/>
                  </a:moveTo>
                  <a:cubicBezTo>
                    <a:pt x="11" y="21"/>
                    <a:pt x="25" y="29"/>
                    <a:pt x="41" y="33"/>
                  </a:cubicBezTo>
                  <a:cubicBezTo>
                    <a:pt x="33" y="25"/>
                    <a:pt x="28" y="14"/>
                    <a:pt x="23" y="0"/>
                  </a:cubicBezTo>
                  <a:cubicBezTo>
                    <a:pt x="15" y="3"/>
                    <a:pt x="8" y="6"/>
                    <a:pt x="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grpSp>
      <p:sp>
        <p:nvSpPr>
          <p:cNvPr id="84" name="Freeform 79"/>
          <p:cNvSpPr/>
          <p:nvPr/>
        </p:nvSpPr>
        <p:spPr bwMode="auto">
          <a:xfrm>
            <a:off x="9907491" y="3671654"/>
            <a:ext cx="542812" cy="341169"/>
          </a:xfrm>
          <a:custGeom>
            <a:avLst/>
            <a:gdLst>
              <a:gd name="T0" fmla="*/ 197 w 240"/>
              <a:gd name="T1" fmla="*/ 63 h 151"/>
              <a:gd name="T2" fmla="*/ 197 w 240"/>
              <a:gd name="T3" fmla="*/ 62 h 151"/>
              <a:gd name="T4" fmla="*/ 135 w 240"/>
              <a:gd name="T5" fmla="*/ 0 h 151"/>
              <a:gd name="T6" fmla="*/ 79 w 240"/>
              <a:gd name="T7" fmla="*/ 35 h 151"/>
              <a:gd name="T8" fmla="*/ 64 w 240"/>
              <a:gd name="T9" fmla="*/ 31 h 151"/>
              <a:gd name="T10" fmla="*/ 33 w 240"/>
              <a:gd name="T11" fmla="*/ 58 h 151"/>
              <a:gd name="T12" fmla="*/ 0 w 240"/>
              <a:gd name="T13" fmla="*/ 103 h 151"/>
              <a:gd name="T14" fmla="*/ 48 w 240"/>
              <a:gd name="T15" fmla="*/ 151 h 151"/>
              <a:gd name="T16" fmla="*/ 197 w 240"/>
              <a:gd name="T17" fmla="*/ 151 h 151"/>
              <a:gd name="T18" fmla="*/ 197 w 240"/>
              <a:gd name="T19" fmla="*/ 151 h 151"/>
              <a:gd name="T20" fmla="*/ 240 w 240"/>
              <a:gd name="T21" fmla="*/ 107 h 151"/>
              <a:gd name="T22" fmla="*/ 197 w 240"/>
              <a:gd name="T23" fmla="*/ 6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151">
                <a:moveTo>
                  <a:pt x="197" y="63"/>
                </a:moveTo>
                <a:cubicBezTo>
                  <a:pt x="197" y="63"/>
                  <a:pt x="197" y="62"/>
                  <a:pt x="197" y="62"/>
                </a:cubicBezTo>
                <a:cubicBezTo>
                  <a:pt x="197" y="27"/>
                  <a:pt x="169" y="0"/>
                  <a:pt x="135" y="0"/>
                </a:cubicBezTo>
                <a:cubicBezTo>
                  <a:pt x="110" y="0"/>
                  <a:pt x="89" y="14"/>
                  <a:pt x="79" y="35"/>
                </a:cubicBezTo>
                <a:cubicBezTo>
                  <a:pt x="74" y="33"/>
                  <a:pt x="70" y="31"/>
                  <a:pt x="64" y="31"/>
                </a:cubicBezTo>
                <a:cubicBezTo>
                  <a:pt x="49" y="31"/>
                  <a:pt x="35" y="43"/>
                  <a:pt x="33" y="58"/>
                </a:cubicBezTo>
                <a:cubicBezTo>
                  <a:pt x="14" y="65"/>
                  <a:pt x="0" y="82"/>
                  <a:pt x="0" y="103"/>
                </a:cubicBezTo>
                <a:cubicBezTo>
                  <a:pt x="0" y="130"/>
                  <a:pt x="22" y="151"/>
                  <a:pt x="48" y="151"/>
                </a:cubicBezTo>
                <a:cubicBezTo>
                  <a:pt x="197" y="151"/>
                  <a:pt x="197" y="151"/>
                  <a:pt x="197" y="151"/>
                </a:cubicBezTo>
                <a:cubicBezTo>
                  <a:pt x="197" y="151"/>
                  <a:pt x="197" y="151"/>
                  <a:pt x="197" y="151"/>
                </a:cubicBezTo>
                <a:cubicBezTo>
                  <a:pt x="221" y="151"/>
                  <a:pt x="240" y="132"/>
                  <a:pt x="240" y="107"/>
                </a:cubicBezTo>
                <a:cubicBezTo>
                  <a:pt x="240" y="83"/>
                  <a:pt x="221" y="64"/>
                  <a:pt x="197"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sp>
        <p:nvSpPr>
          <p:cNvPr id="85" name="文本框 84"/>
          <p:cNvSpPr txBox="1"/>
          <p:nvPr/>
        </p:nvSpPr>
        <p:spPr>
          <a:xfrm>
            <a:off x="7316680" y="1296811"/>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6" name="文本框 85"/>
          <p:cNvSpPr txBox="1"/>
          <p:nvPr/>
        </p:nvSpPr>
        <p:spPr>
          <a:xfrm>
            <a:off x="1186389"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7" name="文本框 86"/>
          <p:cNvSpPr txBox="1"/>
          <p:nvPr/>
        </p:nvSpPr>
        <p:spPr>
          <a:xfrm>
            <a:off x="5272724"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9432851" y="4855703"/>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试验不足之处</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2781300" y="20383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4057650" y="3314700"/>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781300" y="45910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1504950" y="3306412"/>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3133725" y="2091750"/>
            <a:ext cx="752475" cy="584775"/>
          </a:xfrm>
          <a:prstGeom prst="rect">
            <a:avLst/>
          </a:prstGeom>
          <a:noFill/>
        </p:spPr>
        <p:txBody>
          <a:bodyPr wrap="squar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1" name="文本框 90"/>
          <p:cNvSpPr txBox="1"/>
          <p:nvPr/>
        </p:nvSpPr>
        <p:spPr>
          <a:xfrm>
            <a:off x="4390061" y="3349783"/>
            <a:ext cx="752475" cy="584775"/>
          </a:xfrm>
          <a:prstGeom prst="rect">
            <a:avLst/>
          </a:prstGeom>
          <a:noFill/>
        </p:spPr>
        <p:txBody>
          <a:bodyPr wrap="squar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92" name="文本框 91"/>
          <p:cNvSpPr txBox="1"/>
          <p:nvPr/>
        </p:nvSpPr>
        <p:spPr>
          <a:xfrm>
            <a:off x="3133725" y="4644450"/>
            <a:ext cx="752475" cy="584775"/>
          </a:xfrm>
          <a:prstGeom prst="rect">
            <a:avLst/>
          </a:prstGeom>
          <a:noFill/>
        </p:spPr>
        <p:txBody>
          <a:bodyPr wrap="square" rtlCol="0">
            <a:spAutoFit/>
          </a:bodyPr>
          <a:lstStyle/>
          <a:p>
            <a:r>
              <a:rPr lang="en-US" altLang="zh-CN" sz="3200" b="1" dirty="0" smtClean="0">
                <a:solidFill>
                  <a:schemeClr val="bg1"/>
                </a:solidFill>
              </a:rPr>
              <a:t>04</a:t>
            </a:r>
            <a:endParaRPr lang="zh-CN" altLang="en-US" sz="3200" b="1" dirty="0">
              <a:solidFill>
                <a:schemeClr val="bg1"/>
              </a:solidFill>
            </a:endParaRPr>
          </a:p>
        </p:txBody>
      </p:sp>
      <p:sp>
        <p:nvSpPr>
          <p:cNvPr id="93" name="文本框 92"/>
          <p:cNvSpPr txBox="1"/>
          <p:nvPr/>
        </p:nvSpPr>
        <p:spPr>
          <a:xfrm>
            <a:off x="1850891" y="3378862"/>
            <a:ext cx="752475" cy="584775"/>
          </a:xfrm>
          <a:prstGeom prst="rect">
            <a:avLst/>
          </a:prstGeom>
          <a:noFill/>
        </p:spPr>
        <p:txBody>
          <a:bodyPr wrap="squar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98" name="Freeform 17"/>
          <p:cNvSpPr>
            <a:spLocks noEditPoints="1"/>
          </p:cNvSpPr>
          <p:nvPr/>
        </p:nvSpPr>
        <p:spPr bwMode="auto">
          <a:xfrm>
            <a:off x="3214581" y="2636435"/>
            <a:ext cx="455685" cy="449414"/>
          </a:xfrm>
          <a:custGeom>
            <a:avLst/>
            <a:gdLst/>
            <a:ahLst/>
            <a:cxnLst>
              <a:cxn ang="0">
                <a:pos x="0" y="212"/>
              </a:cxn>
              <a:cxn ang="0">
                <a:pos x="0" y="212"/>
              </a:cxn>
              <a:cxn ang="0">
                <a:pos x="0" y="212"/>
              </a:cxn>
              <a:cxn ang="0">
                <a:pos x="0" y="212"/>
              </a:cxn>
              <a:cxn ang="0">
                <a:pos x="424" y="204"/>
              </a:cxn>
              <a:cxn ang="0">
                <a:pos x="424" y="204"/>
              </a:cxn>
              <a:cxn ang="0">
                <a:pos x="422" y="202"/>
              </a:cxn>
              <a:cxn ang="0">
                <a:pos x="420" y="198"/>
              </a:cxn>
              <a:cxn ang="0">
                <a:pos x="224" y="2"/>
              </a:cxn>
              <a:cxn ang="0">
                <a:pos x="224" y="2"/>
              </a:cxn>
              <a:cxn ang="0">
                <a:pos x="222" y="0"/>
              </a:cxn>
              <a:cxn ang="0">
                <a:pos x="218" y="0"/>
              </a:cxn>
              <a:cxn ang="0">
                <a:pos x="218" y="0"/>
              </a:cxn>
              <a:cxn ang="0">
                <a:pos x="218" y="0"/>
              </a:cxn>
              <a:cxn ang="0">
                <a:pos x="214" y="0"/>
              </a:cxn>
              <a:cxn ang="0">
                <a:pos x="212" y="2"/>
              </a:cxn>
              <a:cxn ang="0">
                <a:pos x="16" y="198"/>
              </a:cxn>
              <a:cxn ang="0">
                <a:pos x="16" y="198"/>
              </a:cxn>
              <a:cxn ang="0">
                <a:pos x="14" y="202"/>
              </a:cxn>
              <a:cxn ang="0">
                <a:pos x="12" y="204"/>
              </a:cxn>
              <a:cxn ang="0">
                <a:pos x="12" y="204"/>
              </a:cxn>
              <a:cxn ang="0">
                <a:pos x="14" y="208"/>
              </a:cxn>
              <a:cxn ang="0">
                <a:pos x="14" y="210"/>
              </a:cxn>
              <a:cxn ang="0">
                <a:pos x="18" y="212"/>
              </a:cxn>
              <a:cxn ang="0">
                <a:pos x="20" y="214"/>
              </a:cxn>
              <a:cxn ang="0">
                <a:pos x="68" y="214"/>
              </a:cxn>
              <a:cxn ang="0">
                <a:pos x="68" y="252"/>
              </a:cxn>
              <a:cxn ang="0">
                <a:pos x="68" y="430"/>
              </a:cxn>
              <a:cxn ang="0">
                <a:pos x="176" y="430"/>
              </a:cxn>
              <a:cxn ang="0">
                <a:pos x="176" y="304"/>
              </a:cxn>
              <a:cxn ang="0">
                <a:pos x="176" y="304"/>
              </a:cxn>
              <a:cxn ang="0">
                <a:pos x="176" y="302"/>
              </a:cxn>
              <a:cxn ang="0">
                <a:pos x="178" y="300"/>
              </a:cxn>
              <a:cxn ang="0">
                <a:pos x="182" y="298"/>
              </a:cxn>
              <a:cxn ang="0">
                <a:pos x="184" y="296"/>
              </a:cxn>
              <a:cxn ang="0">
                <a:pos x="252" y="296"/>
              </a:cxn>
              <a:cxn ang="0">
                <a:pos x="252" y="296"/>
              </a:cxn>
              <a:cxn ang="0">
                <a:pos x="254" y="298"/>
              </a:cxn>
              <a:cxn ang="0">
                <a:pos x="258" y="300"/>
              </a:cxn>
              <a:cxn ang="0">
                <a:pos x="258" y="302"/>
              </a:cxn>
              <a:cxn ang="0">
                <a:pos x="260" y="304"/>
              </a:cxn>
              <a:cxn ang="0">
                <a:pos x="260" y="430"/>
              </a:cxn>
              <a:cxn ang="0">
                <a:pos x="368" y="430"/>
              </a:cxn>
              <a:cxn ang="0">
                <a:pos x="368" y="252"/>
              </a:cxn>
              <a:cxn ang="0">
                <a:pos x="368" y="212"/>
              </a:cxn>
              <a:cxn ang="0">
                <a:pos x="368" y="212"/>
              </a:cxn>
              <a:cxn ang="0">
                <a:pos x="414" y="212"/>
              </a:cxn>
              <a:cxn ang="0">
                <a:pos x="414" y="212"/>
              </a:cxn>
              <a:cxn ang="0">
                <a:pos x="418" y="212"/>
              </a:cxn>
              <a:cxn ang="0">
                <a:pos x="420" y="210"/>
              </a:cxn>
              <a:cxn ang="0">
                <a:pos x="422" y="208"/>
              </a:cxn>
              <a:cxn ang="0">
                <a:pos x="424" y="204"/>
              </a:cxn>
              <a:cxn ang="0">
                <a:pos x="436" y="214"/>
              </a:cxn>
              <a:cxn ang="0">
                <a:pos x="434" y="212"/>
              </a:cxn>
              <a:cxn ang="0">
                <a:pos x="434" y="214"/>
              </a:cxn>
              <a:cxn ang="0">
                <a:pos x="436" y="214"/>
              </a:cxn>
            </a:cxnLst>
            <a:rect l="0" t="0" r="r" b="b"/>
            <a:pathLst>
              <a:path w="436" h="430">
                <a:moveTo>
                  <a:pt x="0" y="212"/>
                </a:moveTo>
                <a:lnTo>
                  <a:pt x="0" y="212"/>
                </a:lnTo>
                <a:lnTo>
                  <a:pt x="0" y="212"/>
                </a:lnTo>
                <a:lnTo>
                  <a:pt x="0" y="212"/>
                </a:lnTo>
                <a:close/>
                <a:moveTo>
                  <a:pt x="424" y="204"/>
                </a:moveTo>
                <a:lnTo>
                  <a:pt x="424" y="204"/>
                </a:lnTo>
                <a:lnTo>
                  <a:pt x="422" y="202"/>
                </a:lnTo>
                <a:lnTo>
                  <a:pt x="420" y="198"/>
                </a:lnTo>
                <a:lnTo>
                  <a:pt x="224" y="2"/>
                </a:lnTo>
                <a:lnTo>
                  <a:pt x="224" y="2"/>
                </a:lnTo>
                <a:lnTo>
                  <a:pt x="222" y="0"/>
                </a:lnTo>
                <a:lnTo>
                  <a:pt x="218" y="0"/>
                </a:lnTo>
                <a:lnTo>
                  <a:pt x="218" y="0"/>
                </a:lnTo>
                <a:lnTo>
                  <a:pt x="218" y="0"/>
                </a:lnTo>
                <a:lnTo>
                  <a:pt x="214" y="0"/>
                </a:lnTo>
                <a:lnTo>
                  <a:pt x="212" y="2"/>
                </a:lnTo>
                <a:lnTo>
                  <a:pt x="16" y="198"/>
                </a:lnTo>
                <a:lnTo>
                  <a:pt x="16" y="198"/>
                </a:lnTo>
                <a:lnTo>
                  <a:pt x="14" y="202"/>
                </a:lnTo>
                <a:lnTo>
                  <a:pt x="12" y="204"/>
                </a:lnTo>
                <a:lnTo>
                  <a:pt x="12" y="204"/>
                </a:lnTo>
                <a:lnTo>
                  <a:pt x="14" y="208"/>
                </a:lnTo>
                <a:lnTo>
                  <a:pt x="14" y="210"/>
                </a:lnTo>
                <a:lnTo>
                  <a:pt x="18" y="212"/>
                </a:lnTo>
                <a:lnTo>
                  <a:pt x="20" y="214"/>
                </a:lnTo>
                <a:lnTo>
                  <a:pt x="68" y="214"/>
                </a:lnTo>
                <a:lnTo>
                  <a:pt x="68" y="252"/>
                </a:lnTo>
                <a:lnTo>
                  <a:pt x="68" y="430"/>
                </a:lnTo>
                <a:lnTo>
                  <a:pt x="176" y="430"/>
                </a:lnTo>
                <a:lnTo>
                  <a:pt x="176" y="304"/>
                </a:lnTo>
                <a:lnTo>
                  <a:pt x="176" y="304"/>
                </a:lnTo>
                <a:lnTo>
                  <a:pt x="176" y="302"/>
                </a:lnTo>
                <a:lnTo>
                  <a:pt x="178" y="300"/>
                </a:lnTo>
                <a:lnTo>
                  <a:pt x="182" y="298"/>
                </a:lnTo>
                <a:lnTo>
                  <a:pt x="184" y="296"/>
                </a:lnTo>
                <a:lnTo>
                  <a:pt x="252" y="296"/>
                </a:lnTo>
                <a:lnTo>
                  <a:pt x="252" y="296"/>
                </a:lnTo>
                <a:lnTo>
                  <a:pt x="254" y="298"/>
                </a:lnTo>
                <a:lnTo>
                  <a:pt x="258" y="300"/>
                </a:lnTo>
                <a:lnTo>
                  <a:pt x="258" y="302"/>
                </a:lnTo>
                <a:lnTo>
                  <a:pt x="260" y="304"/>
                </a:lnTo>
                <a:lnTo>
                  <a:pt x="260" y="430"/>
                </a:lnTo>
                <a:lnTo>
                  <a:pt x="368" y="430"/>
                </a:lnTo>
                <a:lnTo>
                  <a:pt x="368" y="252"/>
                </a:lnTo>
                <a:lnTo>
                  <a:pt x="368" y="212"/>
                </a:lnTo>
                <a:lnTo>
                  <a:pt x="368" y="212"/>
                </a:lnTo>
                <a:lnTo>
                  <a:pt x="414" y="212"/>
                </a:lnTo>
                <a:lnTo>
                  <a:pt x="414" y="212"/>
                </a:lnTo>
                <a:lnTo>
                  <a:pt x="418" y="212"/>
                </a:lnTo>
                <a:lnTo>
                  <a:pt x="420" y="210"/>
                </a:lnTo>
                <a:lnTo>
                  <a:pt x="422" y="208"/>
                </a:lnTo>
                <a:lnTo>
                  <a:pt x="424" y="204"/>
                </a:lnTo>
                <a:close/>
                <a:moveTo>
                  <a:pt x="436" y="214"/>
                </a:moveTo>
                <a:lnTo>
                  <a:pt x="434" y="212"/>
                </a:lnTo>
                <a:lnTo>
                  <a:pt x="434" y="214"/>
                </a:lnTo>
                <a:lnTo>
                  <a:pt x="436" y="214"/>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nvGrpSpPr>
          <p:cNvPr id="99" name="组 7"/>
          <p:cNvGrpSpPr/>
          <p:nvPr/>
        </p:nvGrpSpPr>
        <p:grpSpPr>
          <a:xfrm>
            <a:off x="3214581" y="5135438"/>
            <a:ext cx="490504" cy="573296"/>
            <a:chOff x="4333875" y="882650"/>
            <a:chExt cx="996950" cy="1165225"/>
          </a:xfrm>
          <a:solidFill>
            <a:schemeClr val="bg1"/>
          </a:solidFill>
        </p:grpSpPr>
        <p:sp>
          <p:nvSpPr>
            <p:cNvPr id="100" name="Freeform 67"/>
            <p:cNvSpPr/>
            <p:nvPr/>
          </p:nvSpPr>
          <p:spPr bwMode="auto">
            <a:xfrm>
              <a:off x="4724400" y="1838325"/>
              <a:ext cx="219075" cy="41275"/>
            </a:xfrm>
            <a:custGeom>
              <a:avLst/>
              <a:gdLst/>
              <a:ahLst/>
              <a:cxnLst>
                <a:cxn ang="0">
                  <a:pos x="138" y="14"/>
                </a:cxn>
                <a:cxn ang="0">
                  <a:pos x="138" y="14"/>
                </a:cxn>
                <a:cxn ang="0">
                  <a:pos x="136" y="18"/>
                </a:cxn>
                <a:cxn ang="0">
                  <a:pos x="134" y="22"/>
                </a:cxn>
                <a:cxn ang="0">
                  <a:pos x="130" y="26"/>
                </a:cxn>
                <a:cxn ang="0">
                  <a:pos x="126" y="26"/>
                </a:cxn>
                <a:cxn ang="0">
                  <a:pos x="10" y="26"/>
                </a:cxn>
                <a:cxn ang="0">
                  <a:pos x="10" y="26"/>
                </a:cxn>
                <a:cxn ang="0">
                  <a:pos x="6" y="26"/>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6"/>
                  </a:lnTo>
                  <a:lnTo>
                    <a:pt x="126" y="26"/>
                  </a:lnTo>
                  <a:lnTo>
                    <a:pt x="10" y="26"/>
                  </a:lnTo>
                  <a:lnTo>
                    <a:pt x="10" y="26"/>
                  </a:lnTo>
                  <a:lnTo>
                    <a:pt x="6" y="26"/>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1" name="Freeform 68"/>
            <p:cNvSpPr/>
            <p:nvPr/>
          </p:nvSpPr>
          <p:spPr bwMode="auto">
            <a:xfrm>
              <a:off x="4724400" y="1898650"/>
              <a:ext cx="219075" cy="41275"/>
            </a:xfrm>
            <a:custGeom>
              <a:avLst/>
              <a:gdLst/>
              <a:ahLst/>
              <a:cxnLst>
                <a:cxn ang="0">
                  <a:pos x="138" y="14"/>
                </a:cxn>
                <a:cxn ang="0">
                  <a:pos x="138" y="14"/>
                </a:cxn>
                <a:cxn ang="0">
                  <a:pos x="136" y="18"/>
                </a:cxn>
                <a:cxn ang="0">
                  <a:pos x="134" y="22"/>
                </a:cxn>
                <a:cxn ang="0">
                  <a:pos x="130" y="24"/>
                </a:cxn>
                <a:cxn ang="0">
                  <a:pos x="126" y="26"/>
                </a:cxn>
                <a:cxn ang="0">
                  <a:pos x="10" y="26"/>
                </a:cxn>
                <a:cxn ang="0">
                  <a:pos x="10" y="26"/>
                </a:cxn>
                <a:cxn ang="0">
                  <a:pos x="6" y="24"/>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4"/>
                  </a:lnTo>
                  <a:lnTo>
                    <a:pt x="126" y="26"/>
                  </a:lnTo>
                  <a:lnTo>
                    <a:pt x="10" y="26"/>
                  </a:lnTo>
                  <a:lnTo>
                    <a:pt x="10" y="26"/>
                  </a:lnTo>
                  <a:lnTo>
                    <a:pt x="6" y="24"/>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2" name="Freeform 69"/>
            <p:cNvSpPr/>
            <p:nvPr/>
          </p:nvSpPr>
          <p:spPr bwMode="auto">
            <a:xfrm>
              <a:off x="4724400" y="1958975"/>
              <a:ext cx="219075" cy="41275"/>
            </a:xfrm>
            <a:custGeom>
              <a:avLst/>
              <a:gdLst/>
              <a:ahLst/>
              <a:cxnLst>
                <a:cxn ang="0">
                  <a:pos x="138" y="12"/>
                </a:cxn>
                <a:cxn ang="0">
                  <a:pos x="138" y="12"/>
                </a:cxn>
                <a:cxn ang="0">
                  <a:pos x="136" y="18"/>
                </a:cxn>
                <a:cxn ang="0">
                  <a:pos x="134" y="22"/>
                </a:cxn>
                <a:cxn ang="0">
                  <a:pos x="130" y="24"/>
                </a:cxn>
                <a:cxn ang="0">
                  <a:pos x="126" y="26"/>
                </a:cxn>
                <a:cxn ang="0">
                  <a:pos x="10" y="26"/>
                </a:cxn>
                <a:cxn ang="0">
                  <a:pos x="10" y="26"/>
                </a:cxn>
                <a:cxn ang="0">
                  <a:pos x="6" y="24"/>
                </a:cxn>
                <a:cxn ang="0">
                  <a:pos x="2" y="22"/>
                </a:cxn>
                <a:cxn ang="0">
                  <a:pos x="0" y="18"/>
                </a:cxn>
                <a:cxn ang="0">
                  <a:pos x="0" y="12"/>
                </a:cxn>
                <a:cxn ang="0">
                  <a:pos x="0" y="12"/>
                </a:cxn>
                <a:cxn ang="0">
                  <a:pos x="0" y="12"/>
                </a:cxn>
                <a:cxn ang="0">
                  <a:pos x="0" y="8"/>
                </a:cxn>
                <a:cxn ang="0">
                  <a:pos x="2" y="4"/>
                </a:cxn>
                <a:cxn ang="0">
                  <a:pos x="6" y="2"/>
                </a:cxn>
                <a:cxn ang="0">
                  <a:pos x="10" y="0"/>
                </a:cxn>
                <a:cxn ang="0">
                  <a:pos x="126" y="0"/>
                </a:cxn>
                <a:cxn ang="0">
                  <a:pos x="126" y="0"/>
                </a:cxn>
                <a:cxn ang="0">
                  <a:pos x="130" y="2"/>
                </a:cxn>
                <a:cxn ang="0">
                  <a:pos x="134" y="4"/>
                </a:cxn>
                <a:cxn ang="0">
                  <a:pos x="136" y="8"/>
                </a:cxn>
                <a:cxn ang="0">
                  <a:pos x="138" y="12"/>
                </a:cxn>
                <a:cxn ang="0">
                  <a:pos x="138" y="12"/>
                </a:cxn>
              </a:cxnLst>
              <a:rect l="0" t="0" r="r" b="b"/>
              <a:pathLst>
                <a:path w="138" h="26">
                  <a:moveTo>
                    <a:pt x="138" y="12"/>
                  </a:moveTo>
                  <a:lnTo>
                    <a:pt x="138" y="12"/>
                  </a:lnTo>
                  <a:lnTo>
                    <a:pt x="136" y="18"/>
                  </a:lnTo>
                  <a:lnTo>
                    <a:pt x="134" y="22"/>
                  </a:lnTo>
                  <a:lnTo>
                    <a:pt x="130" y="24"/>
                  </a:lnTo>
                  <a:lnTo>
                    <a:pt x="126" y="26"/>
                  </a:lnTo>
                  <a:lnTo>
                    <a:pt x="10" y="26"/>
                  </a:lnTo>
                  <a:lnTo>
                    <a:pt x="10" y="26"/>
                  </a:lnTo>
                  <a:lnTo>
                    <a:pt x="6" y="24"/>
                  </a:lnTo>
                  <a:lnTo>
                    <a:pt x="2" y="22"/>
                  </a:lnTo>
                  <a:lnTo>
                    <a:pt x="0" y="18"/>
                  </a:lnTo>
                  <a:lnTo>
                    <a:pt x="0" y="12"/>
                  </a:lnTo>
                  <a:lnTo>
                    <a:pt x="0" y="12"/>
                  </a:lnTo>
                  <a:lnTo>
                    <a:pt x="0" y="12"/>
                  </a:lnTo>
                  <a:lnTo>
                    <a:pt x="0" y="8"/>
                  </a:lnTo>
                  <a:lnTo>
                    <a:pt x="2" y="4"/>
                  </a:lnTo>
                  <a:lnTo>
                    <a:pt x="6" y="2"/>
                  </a:lnTo>
                  <a:lnTo>
                    <a:pt x="10" y="0"/>
                  </a:lnTo>
                  <a:lnTo>
                    <a:pt x="126" y="0"/>
                  </a:lnTo>
                  <a:lnTo>
                    <a:pt x="126" y="0"/>
                  </a:lnTo>
                  <a:lnTo>
                    <a:pt x="130" y="2"/>
                  </a:lnTo>
                  <a:lnTo>
                    <a:pt x="134" y="4"/>
                  </a:lnTo>
                  <a:lnTo>
                    <a:pt x="136" y="8"/>
                  </a:lnTo>
                  <a:lnTo>
                    <a:pt x="138" y="12"/>
                  </a:lnTo>
                  <a:lnTo>
                    <a:pt x="138" y="1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3" name="Freeform 70"/>
            <p:cNvSpPr/>
            <p:nvPr/>
          </p:nvSpPr>
          <p:spPr bwMode="auto">
            <a:xfrm>
              <a:off x="4772025" y="2019300"/>
              <a:ext cx="120650" cy="28575"/>
            </a:xfrm>
            <a:custGeom>
              <a:avLst/>
              <a:gdLst/>
              <a:ahLst/>
              <a:cxnLst>
                <a:cxn ang="0">
                  <a:pos x="0" y="0"/>
                </a:cxn>
                <a:cxn ang="0">
                  <a:pos x="0" y="6"/>
                </a:cxn>
                <a:cxn ang="0">
                  <a:pos x="0" y="6"/>
                </a:cxn>
                <a:cxn ang="0">
                  <a:pos x="2" y="12"/>
                </a:cxn>
                <a:cxn ang="0">
                  <a:pos x="6" y="16"/>
                </a:cxn>
                <a:cxn ang="0">
                  <a:pos x="10" y="18"/>
                </a:cxn>
                <a:cxn ang="0">
                  <a:pos x="18" y="18"/>
                </a:cxn>
                <a:cxn ang="0">
                  <a:pos x="58" y="18"/>
                </a:cxn>
                <a:cxn ang="0">
                  <a:pos x="58" y="18"/>
                </a:cxn>
                <a:cxn ang="0">
                  <a:pos x="66" y="18"/>
                </a:cxn>
                <a:cxn ang="0">
                  <a:pos x="70" y="16"/>
                </a:cxn>
                <a:cxn ang="0">
                  <a:pos x="74" y="12"/>
                </a:cxn>
                <a:cxn ang="0">
                  <a:pos x="76" y="6"/>
                </a:cxn>
                <a:cxn ang="0">
                  <a:pos x="76" y="0"/>
                </a:cxn>
                <a:cxn ang="0">
                  <a:pos x="0" y="0"/>
                </a:cxn>
              </a:cxnLst>
              <a:rect l="0" t="0" r="r" b="b"/>
              <a:pathLst>
                <a:path w="76" h="18">
                  <a:moveTo>
                    <a:pt x="0" y="0"/>
                  </a:moveTo>
                  <a:lnTo>
                    <a:pt x="0" y="6"/>
                  </a:lnTo>
                  <a:lnTo>
                    <a:pt x="0" y="6"/>
                  </a:lnTo>
                  <a:lnTo>
                    <a:pt x="2" y="12"/>
                  </a:lnTo>
                  <a:lnTo>
                    <a:pt x="6" y="16"/>
                  </a:lnTo>
                  <a:lnTo>
                    <a:pt x="10" y="18"/>
                  </a:lnTo>
                  <a:lnTo>
                    <a:pt x="18" y="18"/>
                  </a:lnTo>
                  <a:lnTo>
                    <a:pt x="58" y="18"/>
                  </a:lnTo>
                  <a:lnTo>
                    <a:pt x="58" y="18"/>
                  </a:lnTo>
                  <a:lnTo>
                    <a:pt x="66" y="18"/>
                  </a:lnTo>
                  <a:lnTo>
                    <a:pt x="70" y="16"/>
                  </a:lnTo>
                  <a:lnTo>
                    <a:pt x="74" y="12"/>
                  </a:lnTo>
                  <a:lnTo>
                    <a:pt x="76" y="6"/>
                  </a:lnTo>
                  <a:lnTo>
                    <a:pt x="76" y="0"/>
                  </a:lnTo>
                  <a:lnTo>
                    <a:pt x="0"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4" name="Freeform 71"/>
            <p:cNvSpPr>
              <a:spLocks noEditPoints="1"/>
            </p:cNvSpPr>
            <p:nvPr/>
          </p:nvSpPr>
          <p:spPr bwMode="auto">
            <a:xfrm>
              <a:off x="4514850" y="1063625"/>
              <a:ext cx="635000" cy="755650"/>
            </a:xfrm>
            <a:custGeom>
              <a:avLst/>
              <a:gdLst/>
              <a:ahLst/>
              <a:cxnLst>
                <a:cxn ang="0">
                  <a:pos x="342" y="58"/>
                </a:cxn>
                <a:cxn ang="0">
                  <a:pos x="312" y="34"/>
                </a:cxn>
                <a:cxn ang="0">
                  <a:pos x="278" y="16"/>
                </a:cxn>
                <a:cxn ang="0">
                  <a:pos x="240" y="4"/>
                </a:cxn>
                <a:cxn ang="0">
                  <a:pos x="200" y="0"/>
                </a:cxn>
                <a:cxn ang="0">
                  <a:pos x="180" y="0"/>
                </a:cxn>
                <a:cxn ang="0">
                  <a:pos x="140" y="8"/>
                </a:cxn>
                <a:cxn ang="0">
                  <a:pos x="104" y="24"/>
                </a:cxn>
                <a:cxn ang="0">
                  <a:pos x="72" y="46"/>
                </a:cxn>
                <a:cxn ang="0">
                  <a:pos x="58" y="58"/>
                </a:cxn>
                <a:cxn ang="0">
                  <a:pos x="34" y="88"/>
                </a:cxn>
                <a:cxn ang="0">
                  <a:pos x="16" y="122"/>
                </a:cxn>
                <a:cxn ang="0">
                  <a:pos x="4" y="160"/>
                </a:cxn>
                <a:cxn ang="0">
                  <a:pos x="0" y="200"/>
                </a:cxn>
                <a:cxn ang="0">
                  <a:pos x="0" y="214"/>
                </a:cxn>
                <a:cxn ang="0">
                  <a:pos x="10" y="254"/>
                </a:cxn>
                <a:cxn ang="0">
                  <a:pos x="34" y="306"/>
                </a:cxn>
                <a:cxn ang="0">
                  <a:pos x="66" y="354"/>
                </a:cxn>
                <a:cxn ang="0">
                  <a:pos x="100" y="402"/>
                </a:cxn>
                <a:cxn ang="0">
                  <a:pos x="124" y="444"/>
                </a:cxn>
                <a:cxn ang="0">
                  <a:pos x="138" y="470"/>
                </a:cxn>
                <a:cxn ang="0">
                  <a:pos x="142" y="474"/>
                </a:cxn>
                <a:cxn ang="0">
                  <a:pos x="150" y="476"/>
                </a:cxn>
                <a:cxn ang="0">
                  <a:pos x="250" y="476"/>
                </a:cxn>
                <a:cxn ang="0">
                  <a:pos x="258" y="474"/>
                </a:cxn>
                <a:cxn ang="0">
                  <a:pos x="262" y="470"/>
                </a:cxn>
                <a:cxn ang="0">
                  <a:pos x="276" y="444"/>
                </a:cxn>
                <a:cxn ang="0">
                  <a:pos x="300" y="402"/>
                </a:cxn>
                <a:cxn ang="0">
                  <a:pos x="334" y="354"/>
                </a:cxn>
                <a:cxn ang="0">
                  <a:pos x="366" y="306"/>
                </a:cxn>
                <a:cxn ang="0">
                  <a:pos x="392" y="254"/>
                </a:cxn>
                <a:cxn ang="0">
                  <a:pos x="400" y="214"/>
                </a:cxn>
                <a:cxn ang="0">
                  <a:pos x="400" y="200"/>
                </a:cxn>
                <a:cxn ang="0">
                  <a:pos x="396" y="160"/>
                </a:cxn>
                <a:cxn ang="0">
                  <a:pos x="386" y="122"/>
                </a:cxn>
                <a:cxn ang="0">
                  <a:pos x="366" y="88"/>
                </a:cxn>
                <a:cxn ang="0">
                  <a:pos x="342" y="58"/>
                </a:cxn>
                <a:cxn ang="0">
                  <a:pos x="200" y="38"/>
                </a:cxn>
                <a:cxn ang="0">
                  <a:pos x="220" y="40"/>
                </a:cxn>
                <a:cxn ang="0">
                  <a:pos x="254" y="50"/>
                </a:cxn>
                <a:cxn ang="0">
                  <a:pos x="282" y="62"/>
                </a:cxn>
                <a:cxn ang="0">
                  <a:pos x="314" y="88"/>
                </a:cxn>
                <a:cxn ang="0">
                  <a:pos x="322" y="98"/>
                </a:cxn>
                <a:cxn ang="0">
                  <a:pos x="338" y="120"/>
                </a:cxn>
                <a:cxn ang="0">
                  <a:pos x="352" y="150"/>
                </a:cxn>
                <a:cxn ang="0">
                  <a:pos x="360" y="182"/>
                </a:cxn>
                <a:cxn ang="0">
                  <a:pos x="364" y="200"/>
                </a:cxn>
                <a:cxn ang="0">
                  <a:pos x="346" y="164"/>
                </a:cxn>
                <a:cxn ang="0">
                  <a:pos x="314" y="116"/>
                </a:cxn>
                <a:cxn ang="0">
                  <a:pos x="300" y="100"/>
                </a:cxn>
                <a:cxn ang="0">
                  <a:pos x="270" y="76"/>
                </a:cxn>
                <a:cxn ang="0">
                  <a:pos x="210" y="42"/>
                </a:cxn>
                <a:cxn ang="0">
                  <a:pos x="200" y="38"/>
                </a:cxn>
              </a:cxnLst>
              <a:rect l="0" t="0" r="r" b="b"/>
              <a:pathLst>
                <a:path w="400" h="476">
                  <a:moveTo>
                    <a:pt x="342" y="58"/>
                  </a:moveTo>
                  <a:lnTo>
                    <a:pt x="342" y="58"/>
                  </a:lnTo>
                  <a:lnTo>
                    <a:pt x="328" y="46"/>
                  </a:lnTo>
                  <a:lnTo>
                    <a:pt x="312" y="34"/>
                  </a:lnTo>
                  <a:lnTo>
                    <a:pt x="296" y="24"/>
                  </a:lnTo>
                  <a:lnTo>
                    <a:pt x="278" y="16"/>
                  </a:lnTo>
                  <a:lnTo>
                    <a:pt x="260" y="8"/>
                  </a:lnTo>
                  <a:lnTo>
                    <a:pt x="240" y="4"/>
                  </a:lnTo>
                  <a:lnTo>
                    <a:pt x="220" y="0"/>
                  </a:lnTo>
                  <a:lnTo>
                    <a:pt x="200" y="0"/>
                  </a:lnTo>
                  <a:lnTo>
                    <a:pt x="200" y="0"/>
                  </a:lnTo>
                  <a:lnTo>
                    <a:pt x="180" y="0"/>
                  </a:lnTo>
                  <a:lnTo>
                    <a:pt x="160" y="4"/>
                  </a:lnTo>
                  <a:lnTo>
                    <a:pt x="140" y="8"/>
                  </a:lnTo>
                  <a:lnTo>
                    <a:pt x="122" y="16"/>
                  </a:lnTo>
                  <a:lnTo>
                    <a:pt x="104" y="24"/>
                  </a:lnTo>
                  <a:lnTo>
                    <a:pt x="88" y="34"/>
                  </a:lnTo>
                  <a:lnTo>
                    <a:pt x="72" y="46"/>
                  </a:lnTo>
                  <a:lnTo>
                    <a:pt x="58" y="58"/>
                  </a:lnTo>
                  <a:lnTo>
                    <a:pt x="58" y="58"/>
                  </a:lnTo>
                  <a:lnTo>
                    <a:pt x="46" y="72"/>
                  </a:lnTo>
                  <a:lnTo>
                    <a:pt x="34" y="88"/>
                  </a:lnTo>
                  <a:lnTo>
                    <a:pt x="24" y="104"/>
                  </a:lnTo>
                  <a:lnTo>
                    <a:pt x="16" y="122"/>
                  </a:lnTo>
                  <a:lnTo>
                    <a:pt x="8" y="140"/>
                  </a:lnTo>
                  <a:lnTo>
                    <a:pt x="4" y="160"/>
                  </a:lnTo>
                  <a:lnTo>
                    <a:pt x="0" y="180"/>
                  </a:lnTo>
                  <a:lnTo>
                    <a:pt x="0" y="200"/>
                  </a:lnTo>
                  <a:lnTo>
                    <a:pt x="0" y="200"/>
                  </a:lnTo>
                  <a:lnTo>
                    <a:pt x="0" y="214"/>
                  </a:lnTo>
                  <a:lnTo>
                    <a:pt x="2" y="228"/>
                  </a:lnTo>
                  <a:lnTo>
                    <a:pt x="10" y="254"/>
                  </a:lnTo>
                  <a:lnTo>
                    <a:pt x="20" y="280"/>
                  </a:lnTo>
                  <a:lnTo>
                    <a:pt x="34" y="306"/>
                  </a:lnTo>
                  <a:lnTo>
                    <a:pt x="50" y="330"/>
                  </a:lnTo>
                  <a:lnTo>
                    <a:pt x="66" y="354"/>
                  </a:lnTo>
                  <a:lnTo>
                    <a:pt x="100" y="402"/>
                  </a:lnTo>
                  <a:lnTo>
                    <a:pt x="100" y="402"/>
                  </a:lnTo>
                  <a:lnTo>
                    <a:pt x="114" y="424"/>
                  </a:lnTo>
                  <a:lnTo>
                    <a:pt x="124" y="444"/>
                  </a:lnTo>
                  <a:lnTo>
                    <a:pt x="132" y="462"/>
                  </a:lnTo>
                  <a:lnTo>
                    <a:pt x="138" y="470"/>
                  </a:lnTo>
                  <a:lnTo>
                    <a:pt x="138" y="470"/>
                  </a:lnTo>
                  <a:lnTo>
                    <a:pt x="142" y="474"/>
                  </a:lnTo>
                  <a:lnTo>
                    <a:pt x="146" y="476"/>
                  </a:lnTo>
                  <a:lnTo>
                    <a:pt x="150" y="476"/>
                  </a:lnTo>
                  <a:lnTo>
                    <a:pt x="250" y="476"/>
                  </a:lnTo>
                  <a:lnTo>
                    <a:pt x="250" y="476"/>
                  </a:lnTo>
                  <a:lnTo>
                    <a:pt x="254" y="476"/>
                  </a:lnTo>
                  <a:lnTo>
                    <a:pt x="258" y="474"/>
                  </a:lnTo>
                  <a:lnTo>
                    <a:pt x="262" y="470"/>
                  </a:lnTo>
                  <a:lnTo>
                    <a:pt x="262" y="470"/>
                  </a:lnTo>
                  <a:lnTo>
                    <a:pt x="268" y="462"/>
                  </a:lnTo>
                  <a:lnTo>
                    <a:pt x="276" y="444"/>
                  </a:lnTo>
                  <a:lnTo>
                    <a:pt x="286" y="424"/>
                  </a:lnTo>
                  <a:lnTo>
                    <a:pt x="300" y="402"/>
                  </a:lnTo>
                  <a:lnTo>
                    <a:pt x="300" y="402"/>
                  </a:lnTo>
                  <a:lnTo>
                    <a:pt x="334" y="354"/>
                  </a:lnTo>
                  <a:lnTo>
                    <a:pt x="350" y="330"/>
                  </a:lnTo>
                  <a:lnTo>
                    <a:pt x="366" y="306"/>
                  </a:lnTo>
                  <a:lnTo>
                    <a:pt x="380" y="280"/>
                  </a:lnTo>
                  <a:lnTo>
                    <a:pt x="392" y="254"/>
                  </a:lnTo>
                  <a:lnTo>
                    <a:pt x="398" y="228"/>
                  </a:lnTo>
                  <a:lnTo>
                    <a:pt x="400" y="214"/>
                  </a:lnTo>
                  <a:lnTo>
                    <a:pt x="400" y="200"/>
                  </a:lnTo>
                  <a:lnTo>
                    <a:pt x="400" y="200"/>
                  </a:lnTo>
                  <a:lnTo>
                    <a:pt x="400" y="180"/>
                  </a:lnTo>
                  <a:lnTo>
                    <a:pt x="396" y="160"/>
                  </a:lnTo>
                  <a:lnTo>
                    <a:pt x="392" y="140"/>
                  </a:lnTo>
                  <a:lnTo>
                    <a:pt x="386" y="122"/>
                  </a:lnTo>
                  <a:lnTo>
                    <a:pt x="376" y="104"/>
                  </a:lnTo>
                  <a:lnTo>
                    <a:pt x="366" y="88"/>
                  </a:lnTo>
                  <a:lnTo>
                    <a:pt x="356" y="72"/>
                  </a:lnTo>
                  <a:lnTo>
                    <a:pt x="342" y="58"/>
                  </a:lnTo>
                  <a:lnTo>
                    <a:pt x="342" y="58"/>
                  </a:lnTo>
                  <a:close/>
                  <a:moveTo>
                    <a:pt x="200" y="38"/>
                  </a:moveTo>
                  <a:lnTo>
                    <a:pt x="200" y="38"/>
                  </a:lnTo>
                  <a:lnTo>
                    <a:pt x="220" y="40"/>
                  </a:lnTo>
                  <a:lnTo>
                    <a:pt x="238" y="44"/>
                  </a:lnTo>
                  <a:lnTo>
                    <a:pt x="254" y="50"/>
                  </a:lnTo>
                  <a:lnTo>
                    <a:pt x="268" y="56"/>
                  </a:lnTo>
                  <a:lnTo>
                    <a:pt x="282" y="62"/>
                  </a:lnTo>
                  <a:lnTo>
                    <a:pt x="292" y="70"/>
                  </a:lnTo>
                  <a:lnTo>
                    <a:pt x="314" y="88"/>
                  </a:lnTo>
                  <a:lnTo>
                    <a:pt x="314" y="88"/>
                  </a:lnTo>
                  <a:lnTo>
                    <a:pt x="322" y="98"/>
                  </a:lnTo>
                  <a:lnTo>
                    <a:pt x="330" y="108"/>
                  </a:lnTo>
                  <a:lnTo>
                    <a:pt x="338" y="120"/>
                  </a:lnTo>
                  <a:lnTo>
                    <a:pt x="346" y="134"/>
                  </a:lnTo>
                  <a:lnTo>
                    <a:pt x="352" y="150"/>
                  </a:lnTo>
                  <a:lnTo>
                    <a:pt x="356" y="166"/>
                  </a:lnTo>
                  <a:lnTo>
                    <a:pt x="360" y="182"/>
                  </a:lnTo>
                  <a:lnTo>
                    <a:pt x="364" y="200"/>
                  </a:lnTo>
                  <a:lnTo>
                    <a:pt x="364" y="200"/>
                  </a:lnTo>
                  <a:lnTo>
                    <a:pt x="358" y="190"/>
                  </a:lnTo>
                  <a:lnTo>
                    <a:pt x="346" y="164"/>
                  </a:lnTo>
                  <a:lnTo>
                    <a:pt x="326" y="132"/>
                  </a:lnTo>
                  <a:lnTo>
                    <a:pt x="314" y="116"/>
                  </a:lnTo>
                  <a:lnTo>
                    <a:pt x="300" y="100"/>
                  </a:lnTo>
                  <a:lnTo>
                    <a:pt x="300" y="100"/>
                  </a:lnTo>
                  <a:lnTo>
                    <a:pt x="286" y="88"/>
                  </a:lnTo>
                  <a:lnTo>
                    <a:pt x="270" y="76"/>
                  </a:lnTo>
                  <a:lnTo>
                    <a:pt x="238" y="56"/>
                  </a:lnTo>
                  <a:lnTo>
                    <a:pt x="210" y="42"/>
                  </a:lnTo>
                  <a:lnTo>
                    <a:pt x="200" y="38"/>
                  </a:lnTo>
                  <a:lnTo>
                    <a:pt x="200" y="3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5" name="Freeform 72"/>
            <p:cNvSpPr/>
            <p:nvPr/>
          </p:nvSpPr>
          <p:spPr bwMode="auto">
            <a:xfrm>
              <a:off x="4810125" y="882650"/>
              <a:ext cx="41275" cy="120650"/>
            </a:xfrm>
            <a:custGeom>
              <a:avLst/>
              <a:gdLst/>
              <a:ahLst/>
              <a:cxnLst>
                <a:cxn ang="0">
                  <a:pos x="14" y="0"/>
                </a:cxn>
                <a:cxn ang="0">
                  <a:pos x="14" y="0"/>
                </a:cxn>
                <a:cxn ang="0">
                  <a:pos x="8" y="0"/>
                </a:cxn>
                <a:cxn ang="0">
                  <a:pos x="4" y="4"/>
                </a:cxn>
                <a:cxn ang="0">
                  <a:pos x="2" y="6"/>
                </a:cxn>
                <a:cxn ang="0">
                  <a:pos x="0" y="12"/>
                </a:cxn>
                <a:cxn ang="0">
                  <a:pos x="0" y="38"/>
                </a:cxn>
                <a:cxn ang="0">
                  <a:pos x="0" y="64"/>
                </a:cxn>
                <a:cxn ang="0">
                  <a:pos x="0" y="64"/>
                </a:cxn>
                <a:cxn ang="0">
                  <a:pos x="2" y="68"/>
                </a:cxn>
                <a:cxn ang="0">
                  <a:pos x="4" y="72"/>
                </a:cxn>
                <a:cxn ang="0">
                  <a:pos x="8" y="74"/>
                </a:cxn>
                <a:cxn ang="0">
                  <a:pos x="14" y="76"/>
                </a:cxn>
                <a:cxn ang="0">
                  <a:pos x="14" y="76"/>
                </a:cxn>
                <a:cxn ang="0">
                  <a:pos x="18" y="74"/>
                </a:cxn>
                <a:cxn ang="0">
                  <a:pos x="22" y="72"/>
                </a:cxn>
                <a:cxn ang="0">
                  <a:pos x="26" y="68"/>
                </a:cxn>
                <a:cxn ang="0">
                  <a:pos x="26" y="64"/>
                </a:cxn>
                <a:cxn ang="0">
                  <a:pos x="26" y="38"/>
                </a:cxn>
                <a:cxn ang="0">
                  <a:pos x="26" y="12"/>
                </a:cxn>
                <a:cxn ang="0">
                  <a:pos x="26" y="12"/>
                </a:cxn>
                <a:cxn ang="0">
                  <a:pos x="26" y="6"/>
                </a:cxn>
                <a:cxn ang="0">
                  <a:pos x="22" y="4"/>
                </a:cxn>
                <a:cxn ang="0">
                  <a:pos x="18" y="0"/>
                </a:cxn>
                <a:cxn ang="0">
                  <a:pos x="14" y="0"/>
                </a:cxn>
                <a:cxn ang="0">
                  <a:pos x="14" y="0"/>
                </a:cxn>
              </a:cxnLst>
              <a:rect l="0" t="0" r="r" b="b"/>
              <a:pathLst>
                <a:path w="26" h="76">
                  <a:moveTo>
                    <a:pt x="14" y="0"/>
                  </a:moveTo>
                  <a:lnTo>
                    <a:pt x="14" y="0"/>
                  </a:lnTo>
                  <a:lnTo>
                    <a:pt x="8" y="0"/>
                  </a:lnTo>
                  <a:lnTo>
                    <a:pt x="4" y="4"/>
                  </a:lnTo>
                  <a:lnTo>
                    <a:pt x="2" y="6"/>
                  </a:lnTo>
                  <a:lnTo>
                    <a:pt x="0" y="12"/>
                  </a:lnTo>
                  <a:lnTo>
                    <a:pt x="0" y="38"/>
                  </a:lnTo>
                  <a:lnTo>
                    <a:pt x="0" y="64"/>
                  </a:lnTo>
                  <a:lnTo>
                    <a:pt x="0" y="64"/>
                  </a:lnTo>
                  <a:lnTo>
                    <a:pt x="2" y="68"/>
                  </a:lnTo>
                  <a:lnTo>
                    <a:pt x="4" y="72"/>
                  </a:lnTo>
                  <a:lnTo>
                    <a:pt x="8" y="74"/>
                  </a:lnTo>
                  <a:lnTo>
                    <a:pt x="14" y="76"/>
                  </a:lnTo>
                  <a:lnTo>
                    <a:pt x="14" y="76"/>
                  </a:lnTo>
                  <a:lnTo>
                    <a:pt x="18" y="74"/>
                  </a:lnTo>
                  <a:lnTo>
                    <a:pt x="22" y="72"/>
                  </a:lnTo>
                  <a:lnTo>
                    <a:pt x="26" y="68"/>
                  </a:lnTo>
                  <a:lnTo>
                    <a:pt x="26" y="64"/>
                  </a:lnTo>
                  <a:lnTo>
                    <a:pt x="26" y="38"/>
                  </a:lnTo>
                  <a:lnTo>
                    <a:pt x="26" y="12"/>
                  </a:lnTo>
                  <a:lnTo>
                    <a:pt x="26" y="12"/>
                  </a:lnTo>
                  <a:lnTo>
                    <a:pt x="26" y="6"/>
                  </a:lnTo>
                  <a:lnTo>
                    <a:pt x="22" y="4"/>
                  </a:lnTo>
                  <a:lnTo>
                    <a:pt x="18" y="0"/>
                  </a:lnTo>
                  <a:lnTo>
                    <a:pt x="14" y="0"/>
                  </a:lnTo>
                  <a:lnTo>
                    <a:pt x="1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6" name="Freeform 73"/>
            <p:cNvSpPr/>
            <p:nvPr/>
          </p:nvSpPr>
          <p:spPr bwMode="auto">
            <a:xfrm>
              <a:off x="5010150" y="946150"/>
              <a:ext cx="79375" cy="107950"/>
            </a:xfrm>
            <a:custGeom>
              <a:avLst/>
              <a:gdLst/>
              <a:ahLst/>
              <a:cxnLst>
                <a:cxn ang="0">
                  <a:pos x="44" y="2"/>
                </a:cxn>
                <a:cxn ang="0">
                  <a:pos x="44" y="2"/>
                </a:cxn>
                <a:cxn ang="0">
                  <a:pos x="40" y="0"/>
                </a:cxn>
                <a:cxn ang="0">
                  <a:pos x="34" y="0"/>
                </a:cxn>
                <a:cxn ang="0">
                  <a:pos x="30" y="2"/>
                </a:cxn>
                <a:cxn ang="0">
                  <a:pos x="28" y="6"/>
                </a:cxn>
                <a:cxn ang="0">
                  <a:pos x="14" y="28"/>
                </a:cxn>
                <a:cxn ang="0">
                  <a:pos x="2" y="50"/>
                </a:cxn>
                <a:cxn ang="0">
                  <a:pos x="2" y="50"/>
                </a:cxn>
                <a:cxn ang="0">
                  <a:pos x="0" y="56"/>
                </a:cxn>
                <a:cxn ang="0">
                  <a:pos x="0" y="60"/>
                </a:cxn>
                <a:cxn ang="0">
                  <a:pos x="2" y="64"/>
                </a:cxn>
                <a:cxn ang="0">
                  <a:pos x="6" y="68"/>
                </a:cxn>
                <a:cxn ang="0">
                  <a:pos x="6" y="68"/>
                </a:cxn>
                <a:cxn ang="0">
                  <a:pos x="12" y="68"/>
                </a:cxn>
                <a:cxn ang="0">
                  <a:pos x="16" y="68"/>
                </a:cxn>
                <a:cxn ang="0">
                  <a:pos x="20" y="66"/>
                </a:cxn>
                <a:cxn ang="0">
                  <a:pos x="24" y="64"/>
                </a:cxn>
                <a:cxn ang="0">
                  <a:pos x="36" y="40"/>
                </a:cxn>
                <a:cxn ang="0">
                  <a:pos x="50" y="18"/>
                </a:cxn>
                <a:cxn ang="0">
                  <a:pos x="50" y="18"/>
                </a:cxn>
                <a:cxn ang="0">
                  <a:pos x="50" y="14"/>
                </a:cxn>
                <a:cxn ang="0">
                  <a:pos x="50" y="10"/>
                </a:cxn>
                <a:cxn ang="0">
                  <a:pos x="48" y="6"/>
                </a:cxn>
                <a:cxn ang="0">
                  <a:pos x="44" y="2"/>
                </a:cxn>
                <a:cxn ang="0">
                  <a:pos x="44" y="2"/>
                </a:cxn>
              </a:cxnLst>
              <a:rect l="0" t="0" r="r" b="b"/>
              <a:pathLst>
                <a:path w="50" h="68">
                  <a:moveTo>
                    <a:pt x="44" y="2"/>
                  </a:moveTo>
                  <a:lnTo>
                    <a:pt x="44" y="2"/>
                  </a:lnTo>
                  <a:lnTo>
                    <a:pt x="40" y="0"/>
                  </a:lnTo>
                  <a:lnTo>
                    <a:pt x="34" y="0"/>
                  </a:lnTo>
                  <a:lnTo>
                    <a:pt x="30" y="2"/>
                  </a:lnTo>
                  <a:lnTo>
                    <a:pt x="28" y="6"/>
                  </a:lnTo>
                  <a:lnTo>
                    <a:pt x="14" y="28"/>
                  </a:lnTo>
                  <a:lnTo>
                    <a:pt x="2" y="50"/>
                  </a:lnTo>
                  <a:lnTo>
                    <a:pt x="2" y="50"/>
                  </a:lnTo>
                  <a:lnTo>
                    <a:pt x="0" y="56"/>
                  </a:lnTo>
                  <a:lnTo>
                    <a:pt x="0" y="60"/>
                  </a:lnTo>
                  <a:lnTo>
                    <a:pt x="2" y="64"/>
                  </a:lnTo>
                  <a:lnTo>
                    <a:pt x="6" y="68"/>
                  </a:lnTo>
                  <a:lnTo>
                    <a:pt x="6" y="68"/>
                  </a:lnTo>
                  <a:lnTo>
                    <a:pt x="12" y="68"/>
                  </a:lnTo>
                  <a:lnTo>
                    <a:pt x="16" y="68"/>
                  </a:lnTo>
                  <a:lnTo>
                    <a:pt x="20" y="66"/>
                  </a:lnTo>
                  <a:lnTo>
                    <a:pt x="24" y="64"/>
                  </a:lnTo>
                  <a:lnTo>
                    <a:pt x="36" y="40"/>
                  </a:lnTo>
                  <a:lnTo>
                    <a:pt x="50" y="18"/>
                  </a:lnTo>
                  <a:lnTo>
                    <a:pt x="50" y="18"/>
                  </a:lnTo>
                  <a:lnTo>
                    <a:pt x="50" y="14"/>
                  </a:lnTo>
                  <a:lnTo>
                    <a:pt x="50" y="10"/>
                  </a:lnTo>
                  <a:lnTo>
                    <a:pt x="48" y="6"/>
                  </a:lnTo>
                  <a:lnTo>
                    <a:pt x="44" y="2"/>
                  </a:lnTo>
                  <a:lnTo>
                    <a:pt x="44" y="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7" name="Freeform 74"/>
            <p:cNvSpPr/>
            <p:nvPr/>
          </p:nvSpPr>
          <p:spPr bwMode="auto">
            <a:xfrm>
              <a:off x="5156200" y="1120775"/>
              <a:ext cx="107950" cy="79375"/>
            </a:xfrm>
            <a:custGeom>
              <a:avLst/>
              <a:gdLst/>
              <a:ahLst/>
              <a:cxnLst>
                <a:cxn ang="0">
                  <a:pos x="68" y="6"/>
                </a:cxn>
                <a:cxn ang="0">
                  <a:pos x="68" y="6"/>
                </a:cxn>
                <a:cxn ang="0">
                  <a:pos x="64" y="2"/>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6" y="48"/>
                </a:cxn>
                <a:cxn ang="0">
                  <a:pos x="10" y="50"/>
                </a:cxn>
                <a:cxn ang="0">
                  <a:pos x="14" y="50"/>
                </a:cxn>
                <a:cxn ang="0">
                  <a:pos x="18" y="50"/>
                </a:cxn>
                <a:cxn ang="0">
                  <a:pos x="40" y="36"/>
                </a:cxn>
                <a:cxn ang="0">
                  <a:pos x="64" y="24"/>
                </a:cxn>
                <a:cxn ang="0">
                  <a:pos x="64" y="24"/>
                </a:cxn>
                <a:cxn ang="0">
                  <a:pos x="66" y="20"/>
                </a:cxn>
                <a:cxn ang="0">
                  <a:pos x="68" y="16"/>
                </a:cxn>
                <a:cxn ang="0">
                  <a:pos x="68" y="12"/>
                </a:cxn>
                <a:cxn ang="0">
                  <a:pos x="68" y="6"/>
                </a:cxn>
                <a:cxn ang="0">
                  <a:pos x="68" y="6"/>
                </a:cxn>
              </a:cxnLst>
              <a:rect l="0" t="0" r="r" b="b"/>
              <a:pathLst>
                <a:path w="68" h="50">
                  <a:moveTo>
                    <a:pt x="68" y="6"/>
                  </a:moveTo>
                  <a:lnTo>
                    <a:pt x="68" y="6"/>
                  </a:lnTo>
                  <a:lnTo>
                    <a:pt x="64" y="2"/>
                  </a:lnTo>
                  <a:lnTo>
                    <a:pt x="60" y="0"/>
                  </a:lnTo>
                  <a:lnTo>
                    <a:pt x="56" y="0"/>
                  </a:lnTo>
                  <a:lnTo>
                    <a:pt x="50" y="2"/>
                  </a:lnTo>
                  <a:lnTo>
                    <a:pt x="28" y="14"/>
                  </a:lnTo>
                  <a:lnTo>
                    <a:pt x="6" y="28"/>
                  </a:lnTo>
                  <a:lnTo>
                    <a:pt x="6" y="28"/>
                  </a:lnTo>
                  <a:lnTo>
                    <a:pt x="2" y="30"/>
                  </a:lnTo>
                  <a:lnTo>
                    <a:pt x="0" y="36"/>
                  </a:lnTo>
                  <a:lnTo>
                    <a:pt x="0" y="40"/>
                  </a:lnTo>
                  <a:lnTo>
                    <a:pt x="2" y="44"/>
                  </a:lnTo>
                  <a:lnTo>
                    <a:pt x="2" y="44"/>
                  </a:lnTo>
                  <a:lnTo>
                    <a:pt x="6" y="48"/>
                  </a:lnTo>
                  <a:lnTo>
                    <a:pt x="10" y="50"/>
                  </a:lnTo>
                  <a:lnTo>
                    <a:pt x="14" y="50"/>
                  </a:lnTo>
                  <a:lnTo>
                    <a:pt x="18" y="50"/>
                  </a:lnTo>
                  <a:lnTo>
                    <a:pt x="40" y="36"/>
                  </a:lnTo>
                  <a:lnTo>
                    <a:pt x="64" y="24"/>
                  </a:lnTo>
                  <a:lnTo>
                    <a:pt x="64" y="24"/>
                  </a:lnTo>
                  <a:lnTo>
                    <a:pt x="66" y="20"/>
                  </a:lnTo>
                  <a:lnTo>
                    <a:pt x="68" y="16"/>
                  </a:lnTo>
                  <a:lnTo>
                    <a:pt x="68" y="12"/>
                  </a:lnTo>
                  <a:lnTo>
                    <a:pt x="68" y="6"/>
                  </a:lnTo>
                  <a:lnTo>
                    <a:pt x="68" y="6"/>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8" name="Freeform 75"/>
            <p:cNvSpPr/>
            <p:nvPr/>
          </p:nvSpPr>
          <p:spPr bwMode="auto">
            <a:xfrm>
              <a:off x="52101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9" name="Freeform 76"/>
            <p:cNvSpPr/>
            <p:nvPr/>
          </p:nvSpPr>
          <p:spPr bwMode="auto">
            <a:xfrm>
              <a:off x="5156200" y="1558925"/>
              <a:ext cx="107950" cy="79375"/>
            </a:xfrm>
            <a:custGeom>
              <a:avLst/>
              <a:gdLst/>
              <a:ahLst/>
              <a:cxnLst>
                <a:cxn ang="0">
                  <a:pos x="64" y="28"/>
                </a:cxn>
                <a:cxn ang="0">
                  <a:pos x="40" y="14"/>
                </a:cxn>
                <a:cxn ang="0">
                  <a:pos x="18" y="2"/>
                </a:cxn>
                <a:cxn ang="0">
                  <a:pos x="18" y="2"/>
                </a:cxn>
                <a:cxn ang="0">
                  <a:pos x="14" y="0"/>
                </a:cxn>
                <a:cxn ang="0">
                  <a:pos x="10" y="0"/>
                </a:cxn>
                <a:cxn ang="0">
                  <a:pos x="6" y="4"/>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8" y="44"/>
                </a:cxn>
                <a:cxn ang="0">
                  <a:pos x="68"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6" y="4"/>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8" y="44"/>
                  </a:lnTo>
                  <a:lnTo>
                    <a:pt x="68"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0" name="Freeform 77"/>
            <p:cNvSpPr/>
            <p:nvPr/>
          </p:nvSpPr>
          <p:spPr bwMode="auto">
            <a:xfrm>
              <a:off x="4572000" y="946150"/>
              <a:ext cx="79375" cy="107950"/>
            </a:xfrm>
            <a:custGeom>
              <a:avLst/>
              <a:gdLst/>
              <a:ahLst/>
              <a:cxnLst>
                <a:cxn ang="0">
                  <a:pos x="50" y="50"/>
                </a:cxn>
                <a:cxn ang="0">
                  <a:pos x="36" y="28"/>
                </a:cxn>
                <a:cxn ang="0">
                  <a:pos x="24" y="6"/>
                </a:cxn>
                <a:cxn ang="0">
                  <a:pos x="24" y="6"/>
                </a:cxn>
                <a:cxn ang="0">
                  <a:pos x="20" y="2"/>
                </a:cxn>
                <a:cxn ang="0">
                  <a:pos x="16" y="0"/>
                </a:cxn>
                <a:cxn ang="0">
                  <a:pos x="12" y="0"/>
                </a:cxn>
                <a:cxn ang="0">
                  <a:pos x="6" y="2"/>
                </a:cxn>
                <a:cxn ang="0">
                  <a:pos x="6" y="2"/>
                </a:cxn>
                <a:cxn ang="0">
                  <a:pos x="2" y="6"/>
                </a:cxn>
                <a:cxn ang="0">
                  <a:pos x="0" y="10"/>
                </a:cxn>
                <a:cxn ang="0">
                  <a:pos x="0" y="14"/>
                </a:cxn>
                <a:cxn ang="0">
                  <a:pos x="2" y="18"/>
                </a:cxn>
                <a:cxn ang="0">
                  <a:pos x="14" y="40"/>
                </a:cxn>
                <a:cxn ang="0">
                  <a:pos x="28" y="64"/>
                </a:cxn>
                <a:cxn ang="0">
                  <a:pos x="28" y="64"/>
                </a:cxn>
                <a:cxn ang="0">
                  <a:pos x="30" y="66"/>
                </a:cxn>
                <a:cxn ang="0">
                  <a:pos x="34" y="68"/>
                </a:cxn>
                <a:cxn ang="0">
                  <a:pos x="40" y="68"/>
                </a:cxn>
                <a:cxn ang="0">
                  <a:pos x="44" y="68"/>
                </a:cxn>
                <a:cxn ang="0">
                  <a:pos x="44" y="68"/>
                </a:cxn>
                <a:cxn ang="0">
                  <a:pos x="48" y="64"/>
                </a:cxn>
                <a:cxn ang="0">
                  <a:pos x="50" y="60"/>
                </a:cxn>
                <a:cxn ang="0">
                  <a:pos x="50" y="56"/>
                </a:cxn>
                <a:cxn ang="0">
                  <a:pos x="50" y="50"/>
                </a:cxn>
                <a:cxn ang="0">
                  <a:pos x="50" y="50"/>
                </a:cxn>
              </a:cxnLst>
              <a:rect l="0" t="0" r="r" b="b"/>
              <a:pathLst>
                <a:path w="50" h="68">
                  <a:moveTo>
                    <a:pt x="50" y="50"/>
                  </a:moveTo>
                  <a:lnTo>
                    <a:pt x="36" y="28"/>
                  </a:lnTo>
                  <a:lnTo>
                    <a:pt x="24" y="6"/>
                  </a:lnTo>
                  <a:lnTo>
                    <a:pt x="24" y="6"/>
                  </a:lnTo>
                  <a:lnTo>
                    <a:pt x="20" y="2"/>
                  </a:lnTo>
                  <a:lnTo>
                    <a:pt x="16" y="0"/>
                  </a:lnTo>
                  <a:lnTo>
                    <a:pt x="12" y="0"/>
                  </a:lnTo>
                  <a:lnTo>
                    <a:pt x="6" y="2"/>
                  </a:lnTo>
                  <a:lnTo>
                    <a:pt x="6" y="2"/>
                  </a:lnTo>
                  <a:lnTo>
                    <a:pt x="2" y="6"/>
                  </a:lnTo>
                  <a:lnTo>
                    <a:pt x="0" y="10"/>
                  </a:lnTo>
                  <a:lnTo>
                    <a:pt x="0" y="14"/>
                  </a:lnTo>
                  <a:lnTo>
                    <a:pt x="2" y="18"/>
                  </a:lnTo>
                  <a:lnTo>
                    <a:pt x="14" y="40"/>
                  </a:lnTo>
                  <a:lnTo>
                    <a:pt x="28" y="64"/>
                  </a:lnTo>
                  <a:lnTo>
                    <a:pt x="28" y="64"/>
                  </a:lnTo>
                  <a:lnTo>
                    <a:pt x="30" y="66"/>
                  </a:lnTo>
                  <a:lnTo>
                    <a:pt x="34" y="68"/>
                  </a:lnTo>
                  <a:lnTo>
                    <a:pt x="40" y="68"/>
                  </a:lnTo>
                  <a:lnTo>
                    <a:pt x="44" y="68"/>
                  </a:lnTo>
                  <a:lnTo>
                    <a:pt x="44" y="68"/>
                  </a:lnTo>
                  <a:lnTo>
                    <a:pt x="48" y="64"/>
                  </a:lnTo>
                  <a:lnTo>
                    <a:pt x="50" y="60"/>
                  </a:lnTo>
                  <a:lnTo>
                    <a:pt x="50" y="56"/>
                  </a:lnTo>
                  <a:lnTo>
                    <a:pt x="50" y="50"/>
                  </a:lnTo>
                  <a:lnTo>
                    <a:pt x="50" y="5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1" name="Freeform 78"/>
            <p:cNvSpPr/>
            <p:nvPr/>
          </p:nvSpPr>
          <p:spPr bwMode="auto">
            <a:xfrm>
              <a:off x="4397375" y="1120775"/>
              <a:ext cx="107950" cy="79375"/>
            </a:xfrm>
            <a:custGeom>
              <a:avLst/>
              <a:gdLst/>
              <a:ahLst/>
              <a:cxnLst>
                <a:cxn ang="0">
                  <a:pos x="64" y="28"/>
                </a:cxn>
                <a:cxn ang="0">
                  <a:pos x="40" y="14"/>
                </a:cxn>
                <a:cxn ang="0">
                  <a:pos x="18" y="2"/>
                </a:cxn>
                <a:cxn ang="0">
                  <a:pos x="18" y="2"/>
                </a:cxn>
                <a:cxn ang="0">
                  <a:pos x="14" y="0"/>
                </a:cxn>
                <a:cxn ang="0">
                  <a:pos x="10" y="0"/>
                </a:cxn>
                <a:cxn ang="0">
                  <a:pos x="4" y="2"/>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6" y="44"/>
                </a:cxn>
                <a:cxn ang="0">
                  <a:pos x="66"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4" y="2"/>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6" y="44"/>
                  </a:lnTo>
                  <a:lnTo>
                    <a:pt x="66"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2" name="Freeform 79"/>
            <p:cNvSpPr/>
            <p:nvPr/>
          </p:nvSpPr>
          <p:spPr bwMode="auto">
            <a:xfrm>
              <a:off x="43338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3" name="Freeform 80"/>
            <p:cNvSpPr/>
            <p:nvPr/>
          </p:nvSpPr>
          <p:spPr bwMode="auto">
            <a:xfrm>
              <a:off x="4397375" y="1558925"/>
              <a:ext cx="107950" cy="79375"/>
            </a:xfrm>
            <a:custGeom>
              <a:avLst/>
              <a:gdLst/>
              <a:ahLst/>
              <a:cxnLst>
                <a:cxn ang="0">
                  <a:pos x="66" y="6"/>
                </a:cxn>
                <a:cxn ang="0">
                  <a:pos x="66" y="6"/>
                </a:cxn>
                <a:cxn ang="0">
                  <a:pos x="64" y="4"/>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4" y="48"/>
                </a:cxn>
                <a:cxn ang="0">
                  <a:pos x="10" y="50"/>
                </a:cxn>
                <a:cxn ang="0">
                  <a:pos x="14" y="50"/>
                </a:cxn>
                <a:cxn ang="0">
                  <a:pos x="18" y="50"/>
                </a:cxn>
                <a:cxn ang="0">
                  <a:pos x="40" y="36"/>
                </a:cxn>
                <a:cxn ang="0">
                  <a:pos x="64" y="24"/>
                </a:cxn>
                <a:cxn ang="0">
                  <a:pos x="64" y="24"/>
                </a:cxn>
                <a:cxn ang="0">
                  <a:pos x="66" y="20"/>
                </a:cxn>
                <a:cxn ang="0">
                  <a:pos x="68" y="16"/>
                </a:cxn>
                <a:cxn ang="0">
                  <a:pos x="68" y="12"/>
                </a:cxn>
                <a:cxn ang="0">
                  <a:pos x="66" y="6"/>
                </a:cxn>
                <a:cxn ang="0">
                  <a:pos x="66" y="6"/>
                </a:cxn>
              </a:cxnLst>
              <a:rect l="0" t="0" r="r" b="b"/>
              <a:pathLst>
                <a:path w="68" h="50">
                  <a:moveTo>
                    <a:pt x="66" y="6"/>
                  </a:moveTo>
                  <a:lnTo>
                    <a:pt x="66" y="6"/>
                  </a:lnTo>
                  <a:lnTo>
                    <a:pt x="64" y="4"/>
                  </a:lnTo>
                  <a:lnTo>
                    <a:pt x="60" y="0"/>
                  </a:lnTo>
                  <a:lnTo>
                    <a:pt x="56" y="0"/>
                  </a:lnTo>
                  <a:lnTo>
                    <a:pt x="50" y="2"/>
                  </a:lnTo>
                  <a:lnTo>
                    <a:pt x="28" y="14"/>
                  </a:lnTo>
                  <a:lnTo>
                    <a:pt x="6" y="28"/>
                  </a:lnTo>
                  <a:lnTo>
                    <a:pt x="6" y="28"/>
                  </a:lnTo>
                  <a:lnTo>
                    <a:pt x="2" y="30"/>
                  </a:lnTo>
                  <a:lnTo>
                    <a:pt x="0" y="36"/>
                  </a:lnTo>
                  <a:lnTo>
                    <a:pt x="0" y="40"/>
                  </a:lnTo>
                  <a:lnTo>
                    <a:pt x="2" y="44"/>
                  </a:lnTo>
                  <a:lnTo>
                    <a:pt x="2" y="44"/>
                  </a:lnTo>
                  <a:lnTo>
                    <a:pt x="4" y="48"/>
                  </a:lnTo>
                  <a:lnTo>
                    <a:pt x="10" y="50"/>
                  </a:lnTo>
                  <a:lnTo>
                    <a:pt x="14" y="50"/>
                  </a:lnTo>
                  <a:lnTo>
                    <a:pt x="18" y="50"/>
                  </a:lnTo>
                  <a:lnTo>
                    <a:pt x="40" y="36"/>
                  </a:lnTo>
                  <a:lnTo>
                    <a:pt x="64" y="24"/>
                  </a:lnTo>
                  <a:lnTo>
                    <a:pt x="64" y="24"/>
                  </a:lnTo>
                  <a:lnTo>
                    <a:pt x="66" y="20"/>
                  </a:lnTo>
                  <a:lnTo>
                    <a:pt x="68" y="16"/>
                  </a:lnTo>
                  <a:lnTo>
                    <a:pt x="68" y="12"/>
                  </a:lnTo>
                  <a:lnTo>
                    <a:pt x="66" y="6"/>
                  </a:lnTo>
                  <a:lnTo>
                    <a:pt x="66" y="6"/>
                  </a:lnTo>
                  <a:close/>
                </a:path>
              </a:pathLst>
            </a:custGeom>
            <a:grpFill/>
            <a:ln w="9525">
              <a:noFill/>
              <a:round/>
            </a:ln>
          </p:spPr>
          <p:txBody>
            <a:bodyPr vert="horz" wrap="square" lIns="91440" tIns="45720" rIns="91440" bIns="45720" numCol="1" anchor="t" anchorCtr="0" compatLnSpc="1"/>
            <a:lstStyle/>
            <a:p>
              <a:endParaRPr lang="zh-CN" altLang="en-US" u="sng"/>
            </a:p>
          </p:txBody>
        </p:sp>
      </p:grpSp>
      <p:sp>
        <p:nvSpPr>
          <p:cNvPr id="114" name="Freeform 124"/>
          <p:cNvSpPr>
            <a:spLocks noEditPoints="1"/>
          </p:cNvSpPr>
          <p:nvPr/>
        </p:nvSpPr>
        <p:spPr bwMode="auto">
          <a:xfrm>
            <a:off x="1917143" y="3923156"/>
            <a:ext cx="427104" cy="525467"/>
          </a:xfrm>
          <a:custGeom>
            <a:avLst/>
            <a:gdLst/>
            <a:ahLst/>
            <a:cxnLst>
              <a:cxn ang="0">
                <a:pos x="318" y="292"/>
              </a:cxn>
              <a:cxn ang="0">
                <a:pos x="288" y="262"/>
              </a:cxn>
              <a:cxn ang="0">
                <a:pos x="248" y="244"/>
              </a:cxn>
              <a:cxn ang="0">
                <a:pos x="220" y="346"/>
              </a:cxn>
              <a:cxn ang="0">
                <a:pos x="214" y="358"/>
              </a:cxn>
              <a:cxn ang="0">
                <a:pos x="202" y="362"/>
              </a:cxn>
              <a:cxn ang="0">
                <a:pos x="196" y="362"/>
              </a:cxn>
              <a:cxn ang="0">
                <a:pos x="186" y="352"/>
              </a:cxn>
              <a:cxn ang="0">
                <a:pos x="186" y="266"/>
              </a:cxn>
              <a:cxn ang="0">
                <a:pos x="184" y="258"/>
              </a:cxn>
              <a:cxn ang="0">
                <a:pos x="172" y="246"/>
              </a:cxn>
              <a:cxn ang="0">
                <a:pos x="164" y="244"/>
              </a:cxn>
              <a:cxn ang="0">
                <a:pos x="150" y="250"/>
              </a:cxn>
              <a:cxn ang="0">
                <a:pos x="144" y="266"/>
              </a:cxn>
              <a:cxn ang="0">
                <a:pos x="144" y="346"/>
              </a:cxn>
              <a:cxn ang="0">
                <a:pos x="138" y="358"/>
              </a:cxn>
              <a:cxn ang="0">
                <a:pos x="126" y="362"/>
              </a:cxn>
              <a:cxn ang="0">
                <a:pos x="120" y="362"/>
              </a:cxn>
              <a:cxn ang="0">
                <a:pos x="110" y="352"/>
              </a:cxn>
              <a:cxn ang="0">
                <a:pos x="80" y="244"/>
              </a:cxn>
              <a:cxn ang="0">
                <a:pos x="60" y="252"/>
              </a:cxn>
              <a:cxn ang="0">
                <a:pos x="24" y="276"/>
              </a:cxn>
              <a:cxn ang="0">
                <a:pos x="10" y="292"/>
              </a:cxn>
              <a:cxn ang="0">
                <a:pos x="2" y="310"/>
              </a:cxn>
              <a:cxn ang="0">
                <a:pos x="0" y="330"/>
              </a:cxn>
              <a:cxn ang="0">
                <a:pos x="0" y="354"/>
              </a:cxn>
              <a:cxn ang="0">
                <a:pos x="0" y="372"/>
              </a:cxn>
              <a:cxn ang="0">
                <a:pos x="2" y="384"/>
              </a:cxn>
              <a:cxn ang="0">
                <a:pos x="10" y="396"/>
              </a:cxn>
              <a:cxn ang="0">
                <a:pos x="20" y="402"/>
              </a:cxn>
              <a:cxn ang="0">
                <a:pos x="34" y="406"/>
              </a:cxn>
              <a:cxn ang="0">
                <a:pos x="296" y="406"/>
              </a:cxn>
              <a:cxn ang="0">
                <a:pos x="308" y="402"/>
              </a:cxn>
              <a:cxn ang="0">
                <a:pos x="320" y="396"/>
              </a:cxn>
              <a:cxn ang="0">
                <a:pos x="326" y="384"/>
              </a:cxn>
              <a:cxn ang="0">
                <a:pos x="330" y="372"/>
              </a:cxn>
              <a:cxn ang="0">
                <a:pos x="330" y="338"/>
              </a:cxn>
              <a:cxn ang="0">
                <a:pos x="330" y="330"/>
              </a:cxn>
              <a:cxn ang="0">
                <a:pos x="326" y="310"/>
              </a:cxn>
              <a:cxn ang="0">
                <a:pos x="318" y="292"/>
              </a:cxn>
              <a:cxn ang="0">
                <a:pos x="76" y="88"/>
              </a:cxn>
              <a:cxn ang="0">
                <a:pos x="78" y="108"/>
              </a:cxn>
              <a:cxn ang="0">
                <a:pos x="88" y="148"/>
              </a:cxn>
              <a:cxn ang="0">
                <a:pos x="110" y="186"/>
              </a:cxn>
              <a:cxn ang="0">
                <a:pos x="126" y="198"/>
              </a:cxn>
              <a:cxn ang="0">
                <a:pos x="144" y="208"/>
              </a:cxn>
              <a:cxn ang="0">
                <a:pos x="164" y="210"/>
              </a:cxn>
              <a:cxn ang="0">
                <a:pos x="174" y="210"/>
              </a:cxn>
              <a:cxn ang="0">
                <a:pos x="194" y="204"/>
              </a:cxn>
              <a:cxn ang="0">
                <a:pos x="210" y="192"/>
              </a:cxn>
              <a:cxn ang="0">
                <a:pos x="230" y="168"/>
              </a:cxn>
              <a:cxn ang="0">
                <a:pos x="248" y="128"/>
              </a:cxn>
              <a:cxn ang="0">
                <a:pos x="254" y="88"/>
              </a:cxn>
              <a:cxn ang="0">
                <a:pos x="252" y="70"/>
              </a:cxn>
              <a:cxn ang="0">
                <a:pos x="238" y="38"/>
              </a:cxn>
              <a:cxn ang="0">
                <a:pos x="214" y="14"/>
              </a:cxn>
              <a:cxn ang="0">
                <a:pos x="182" y="0"/>
              </a:cxn>
              <a:cxn ang="0">
                <a:pos x="164" y="0"/>
              </a:cxn>
              <a:cxn ang="0">
                <a:pos x="130" y="6"/>
              </a:cxn>
              <a:cxn ang="0">
                <a:pos x="102" y="26"/>
              </a:cxn>
              <a:cxn ang="0">
                <a:pos x="82" y="54"/>
              </a:cxn>
              <a:cxn ang="0">
                <a:pos x="76" y="88"/>
              </a:cxn>
            </a:cxnLst>
            <a:rect l="0" t="0" r="r" b="b"/>
            <a:pathLst>
              <a:path w="330" h="406">
                <a:moveTo>
                  <a:pt x="318" y="292"/>
                </a:moveTo>
                <a:lnTo>
                  <a:pt x="318" y="292"/>
                </a:lnTo>
                <a:lnTo>
                  <a:pt x="304" y="276"/>
                </a:lnTo>
                <a:lnTo>
                  <a:pt x="288" y="262"/>
                </a:lnTo>
                <a:lnTo>
                  <a:pt x="270" y="252"/>
                </a:lnTo>
                <a:lnTo>
                  <a:pt x="248" y="244"/>
                </a:lnTo>
                <a:lnTo>
                  <a:pt x="220" y="346"/>
                </a:lnTo>
                <a:lnTo>
                  <a:pt x="220" y="346"/>
                </a:lnTo>
                <a:lnTo>
                  <a:pt x="218" y="352"/>
                </a:lnTo>
                <a:lnTo>
                  <a:pt x="214" y="358"/>
                </a:lnTo>
                <a:lnTo>
                  <a:pt x="210" y="362"/>
                </a:lnTo>
                <a:lnTo>
                  <a:pt x="202" y="362"/>
                </a:lnTo>
                <a:lnTo>
                  <a:pt x="202" y="362"/>
                </a:lnTo>
                <a:lnTo>
                  <a:pt x="196" y="362"/>
                </a:lnTo>
                <a:lnTo>
                  <a:pt x="190" y="358"/>
                </a:lnTo>
                <a:lnTo>
                  <a:pt x="186" y="352"/>
                </a:lnTo>
                <a:lnTo>
                  <a:pt x="186" y="346"/>
                </a:lnTo>
                <a:lnTo>
                  <a:pt x="186" y="266"/>
                </a:lnTo>
                <a:lnTo>
                  <a:pt x="186" y="266"/>
                </a:lnTo>
                <a:lnTo>
                  <a:pt x="184" y="258"/>
                </a:lnTo>
                <a:lnTo>
                  <a:pt x="180" y="250"/>
                </a:lnTo>
                <a:lnTo>
                  <a:pt x="172" y="246"/>
                </a:lnTo>
                <a:lnTo>
                  <a:pt x="164" y="244"/>
                </a:lnTo>
                <a:lnTo>
                  <a:pt x="164" y="244"/>
                </a:lnTo>
                <a:lnTo>
                  <a:pt x="156" y="246"/>
                </a:lnTo>
                <a:lnTo>
                  <a:pt x="150" y="250"/>
                </a:lnTo>
                <a:lnTo>
                  <a:pt x="144" y="258"/>
                </a:lnTo>
                <a:lnTo>
                  <a:pt x="144" y="266"/>
                </a:lnTo>
                <a:lnTo>
                  <a:pt x="144" y="346"/>
                </a:lnTo>
                <a:lnTo>
                  <a:pt x="144" y="346"/>
                </a:lnTo>
                <a:lnTo>
                  <a:pt x="142" y="352"/>
                </a:lnTo>
                <a:lnTo>
                  <a:pt x="138" y="358"/>
                </a:lnTo>
                <a:lnTo>
                  <a:pt x="132" y="362"/>
                </a:lnTo>
                <a:lnTo>
                  <a:pt x="126" y="362"/>
                </a:lnTo>
                <a:lnTo>
                  <a:pt x="126" y="362"/>
                </a:lnTo>
                <a:lnTo>
                  <a:pt x="120" y="362"/>
                </a:lnTo>
                <a:lnTo>
                  <a:pt x="114" y="358"/>
                </a:lnTo>
                <a:lnTo>
                  <a:pt x="110" y="352"/>
                </a:lnTo>
                <a:lnTo>
                  <a:pt x="110" y="346"/>
                </a:lnTo>
                <a:lnTo>
                  <a:pt x="80" y="244"/>
                </a:lnTo>
                <a:lnTo>
                  <a:pt x="80" y="244"/>
                </a:lnTo>
                <a:lnTo>
                  <a:pt x="60" y="252"/>
                </a:lnTo>
                <a:lnTo>
                  <a:pt x="40" y="262"/>
                </a:lnTo>
                <a:lnTo>
                  <a:pt x="24" y="276"/>
                </a:lnTo>
                <a:lnTo>
                  <a:pt x="10" y="292"/>
                </a:lnTo>
                <a:lnTo>
                  <a:pt x="10" y="292"/>
                </a:lnTo>
                <a:lnTo>
                  <a:pt x="6" y="300"/>
                </a:lnTo>
                <a:lnTo>
                  <a:pt x="2" y="310"/>
                </a:lnTo>
                <a:lnTo>
                  <a:pt x="0" y="330"/>
                </a:lnTo>
                <a:lnTo>
                  <a:pt x="0" y="330"/>
                </a:lnTo>
                <a:lnTo>
                  <a:pt x="0" y="338"/>
                </a:lnTo>
                <a:lnTo>
                  <a:pt x="0" y="354"/>
                </a:lnTo>
                <a:lnTo>
                  <a:pt x="0" y="372"/>
                </a:lnTo>
                <a:lnTo>
                  <a:pt x="0" y="372"/>
                </a:lnTo>
                <a:lnTo>
                  <a:pt x="0" y="378"/>
                </a:lnTo>
                <a:lnTo>
                  <a:pt x="2" y="384"/>
                </a:lnTo>
                <a:lnTo>
                  <a:pt x="6" y="390"/>
                </a:lnTo>
                <a:lnTo>
                  <a:pt x="10" y="396"/>
                </a:lnTo>
                <a:lnTo>
                  <a:pt x="14" y="400"/>
                </a:lnTo>
                <a:lnTo>
                  <a:pt x="20" y="402"/>
                </a:lnTo>
                <a:lnTo>
                  <a:pt x="26" y="404"/>
                </a:lnTo>
                <a:lnTo>
                  <a:pt x="34" y="406"/>
                </a:lnTo>
                <a:lnTo>
                  <a:pt x="296" y="406"/>
                </a:lnTo>
                <a:lnTo>
                  <a:pt x="296" y="406"/>
                </a:lnTo>
                <a:lnTo>
                  <a:pt x="302" y="404"/>
                </a:lnTo>
                <a:lnTo>
                  <a:pt x="308" y="402"/>
                </a:lnTo>
                <a:lnTo>
                  <a:pt x="314" y="400"/>
                </a:lnTo>
                <a:lnTo>
                  <a:pt x="320" y="396"/>
                </a:lnTo>
                <a:lnTo>
                  <a:pt x="324" y="390"/>
                </a:lnTo>
                <a:lnTo>
                  <a:pt x="326" y="384"/>
                </a:lnTo>
                <a:lnTo>
                  <a:pt x="328" y="378"/>
                </a:lnTo>
                <a:lnTo>
                  <a:pt x="330" y="372"/>
                </a:lnTo>
                <a:lnTo>
                  <a:pt x="330" y="354"/>
                </a:lnTo>
                <a:lnTo>
                  <a:pt x="330" y="338"/>
                </a:lnTo>
                <a:lnTo>
                  <a:pt x="330" y="338"/>
                </a:lnTo>
                <a:lnTo>
                  <a:pt x="330" y="330"/>
                </a:lnTo>
                <a:lnTo>
                  <a:pt x="330" y="330"/>
                </a:lnTo>
                <a:lnTo>
                  <a:pt x="326" y="310"/>
                </a:lnTo>
                <a:lnTo>
                  <a:pt x="324" y="300"/>
                </a:lnTo>
                <a:lnTo>
                  <a:pt x="318" y="292"/>
                </a:lnTo>
                <a:lnTo>
                  <a:pt x="318" y="292"/>
                </a:lnTo>
                <a:close/>
                <a:moveTo>
                  <a:pt x="76" y="88"/>
                </a:moveTo>
                <a:lnTo>
                  <a:pt x="76" y="88"/>
                </a:lnTo>
                <a:lnTo>
                  <a:pt x="78" y="108"/>
                </a:lnTo>
                <a:lnTo>
                  <a:pt x="82" y="128"/>
                </a:lnTo>
                <a:lnTo>
                  <a:pt x="88" y="148"/>
                </a:lnTo>
                <a:lnTo>
                  <a:pt x="98" y="168"/>
                </a:lnTo>
                <a:lnTo>
                  <a:pt x="110" y="186"/>
                </a:lnTo>
                <a:lnTo>
                  <a:pt x="118" y="192"/>
                </a:lnTo>
                <a:lnTo>
                  <a:pt x="126" y="198"/>
                </a:lnTo>
                <a:lnTo>
                  <a:pt x="134" y="204"/>
                </a:lnTo>
                <a:lnTo>
                  <a:pt x="144" y="208"/>
                </a:lnTo>
                <a:lnTo>
                  <a:pt x="154" y="210"/>
                </a:lnTo>
                <a:lnTo>
                  <a:pt x="164" y="210"/>
                </a:lnTo>
                <a:lnTo>
                  <a:pt x="164" y="210"/>
                </a:lnTo>
                <a:lnTo>
                  <a:pt x="174" y="210"/>
                </a:lnTo>
                <a:lnTo>
                  <a:pt x="184" y="208"/>
                </a:lnTo>
                <a:lnTo>
                  <a:pt x="194" y="204"/>
                </a:lnTo>
                <a:lnTo>
                  <a:pt x="202" y="198"/>
                </a:lnTo>
                <a:lnTo>
                  <a:pt x="210" y="192"/>
                </a:lnTo>
                <a:lnTo>
                  <a:pt x="218" y="186"/>
                </a:lnTo>
                <a:lnTo>
                  <a:pt x="230" y="168"/>
                </a:lnTo>
                <a:lnTo>
                  <a:pt x="240" y="148"/>
                </a:lnTo>
                <a:lnTo>
                  <a:pt x="248" y="128"/>
                </a:lnTo>
                <a:lnTo>
                  <a:pt x="252" y="108"/>
                </a:lnTo>
                <a:lnTo>
                  <a:pt x="254" y="88"/>
                </a:lnTo>
                <a:lnTo>
                  <a:pt x="254" y="88"/>
                </a:lnTo>
                <a:lnTo>
                  <a:pt x="252" y="70"/>
                </a:lnTo>
                <a:lnTo>
                  <a:pt x="246" y="54"/>
                </a:lnTo>
                <a:lnTo>
                  <a:pt x="238" y="38"/>
                </a:lnTo>
                <a:lnTo>
                  <a:pt x="228" y="26"/>
                </a:lnTo>
                <a:lnTo>
                  <a:pt x="214" y="14"/>
                </a:lnTo>
                <a:lnTo>
                  <a:pt x="200" y="6"/>
                </a:lnTo>
                <a:lnTo>
                  <a:pt x="182" y="0"/>
                </a:lnTo>
                <a:lnTo>
                  <a:pt x="164" y="0"/>
                </a:lnTo>
                <a:lnTo>
                  <a:pt x="164" y="0"/>
                </a:lnTo>
                <a:lnTo>
                  <a:pt x="146" y="0"/>
                </a:lnTo>
                <a:lnTo>
                  <a:pt x="130" y="6"/>
                </a:lnTo>
                <a:lnTo>
                  <a:pt x="114" y="14"/>
                </a:lnTo>
                <a:lnTo>
                  <a:pt x="102" y="26"/>
                </a:lnTo>
                <a:lnTo>
                  <a:pt x="90" y="38"/>
                </a:lnTo>
                <a:lnTo>
                  <a:pt x="82" y="54"/>
                </a:lnTo>
                <a:lnTo>
                  <a:pt x="78" y="70"/>
                </a:lnTo>
                <a:lnTo>
                  <a:pt x="76" y="88"/>
                </a:lnTo>
                <a:lnTo>
                  <a:pt x="76" y="88"/>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sp>
        <p:nvSpPr>
          <p:cNvPr id="115" name="Freeform 20"/>
          <p:cNvSpPr>
            <a:spLocks noEditPoints="1"/>
          </p:cNvSpPr>
          <p:nvPr/>
        </p:nvSpPr>
        <p:spPr bwMode="auto">
          <a:xfrm>
            <a:off x="4448915" y="3928931"/>
            <a:ext cx="493820" cy="350400"/>
          </a:xfrm>
          <a:custGeom>
            <a:avLst/>
            <a:gdLst/>
            <a:ahLst/>
            <a:cxnLst>
              <a:cxn ang="0">
                <a:pos x="426" y="206"/>
              </a:cxn>
              <a:cxn ang="0">
                <a:pos x="598" y="34"/>
              </a:cxn>
              <a:cxn ang="0">
                <a:pos x="604" y="32"/>
              </a:cxn>
              <a:cxn ang="0">
                <a:pos x="606" y="38"/>
              </a:cxn>
              <a:cxn ang="0">
                <a:pos x="606" y="386"/>
              </a:cxn>
              <a:cxn ang="0">
                <a:pos x="604" y="392"/>
              </a:cxn>
              <a:cxn ang="0">
                <a:pos x="596" y="390"/>
              </a:cxn>
              <a:cxn ang="0">
                <a:pos x="336" y="296"/>
              </a:cxn>
              <a:cxn ang="0">
                <a:pos x="328" y="302"/>
              </a:cxn>
              <a:cxn ang="0">
                <a:pos x="310" y="310"/>
              </a:cxn>
              <a:cxn ang="0">
                <a:pos x="298" y="310"/>
              </a:cxn>
              <a:cxn ang="0">
                <a:pos x="288" y="310"/>
              </a:cxn>
              <a:cxn ang="0">
                <a:pos x="270" y="302"/>
              </a:cxn>
              <a:cxn ang="0">
                <a:pos x="210" y="244"/>
              </a:cxn>
              <a:cxn ang="0">
                <a:pos x="38" y="422"/>
              </a:cxn>
              <a:cxn ang="0">
                <a:pos x="36" y="428"/>
              </a:cxn>
              <a:cxn ang="0">
                <a:pos x="42" y="430"/>
              </a:cxn>
              <a:cxn ang="0">
                <a:pos x="568" y="430"/>
              </a:cxn>
              <a:cxn ang="0">
                <a:pos x="574" y="428"/>
              </a:cxn>
              <a:cxn ang="0">
                <a:pos x="572" y="422"/>
              </a:cxn>
              <a:cxn ang="0">
                <a:pos x="336" y="296"/>
              </a:cxn>
              <a:cxn ang="0">
                <a:pos x="298" y="272"/>
              </a:cxn>
              <a:cxn ang="0">
                <a:pos x="304" y="270"/>
              </a:cxn>
              <a:cxn ang="0">
                <a:pos x="568" y="8"/>
              </a:cxn>
              <a:cxn ang="0">
                <a:pos x="568" y="6"/>
              </a:cxn>
              <a:cxn ang="0">
                <a:pos x="566" y="0"/>
              </a:cxn>
              <a:cxn ang="0">
                <a:pos x="34" y="0"/>
              </a:cxn>
              <a:cxn ang="0">
                <a:pos x="30" y="0"/>
              </a:cxn>
              <a:cxn ang="0">
                <a:pos x="28" y="6"/>
              </a:cxn>
              <a:cxn ang="0">
                <a:pos x="290" y="268"/>
              </a:cxn>
              <a:cxn ang="0">
                <a:pos x="294" y="270"/>
              </a:cxn>
              <a:cxn ang="0">
                <a:pos x="298" y="272"/>
              </a:cxn>
              <a:cxn ang="0">
                <a:pos x="0" y="388"/>
              </a:cxn>
              <a:cxn ang="0">
                <a:pos x="2" y="392"/>
              </a:cxn>
              <a:cxn ang="0">
                <a:pos x="8" y="394"/>
              </a:cxn>
              <a:cxn ang="0">
                <a:pos x="182" y="216"/>
              </a:cxn>
              <a:cxn ang="0">
                <a:pos x="10" y="44"/>
              </a:cxn>
              <a:cxn ang="0">
                <a:pos x="4" y="44"/>
              </a:cxn>
              <a:cxn ang="0">
                <a:pos x="0" y="48"/>
              </a:cxn>
            </a:cxnLst>
            <a:rect l="0" t="0" r="r" b="b"/>
            <a:pathLst>
              <a:path w="606" h="430">
                <a:moveTo>
                  <a:pt x="596" y="390"/>
                </a:moveTo>
                <a:lnTo>
                  <a:pt x="426" y="206"/>
                </a:lnTo>
                <a:lnTo>
                  <a:pt x="598" y="34"/>
                </a:lnTo>
                <a:lnTo>
                  <a:pt x="598" y="34"/>
                </a:lnTo>
                <a:lnTo>
                  <a:pt x="600" y="32"/>
                </a:lnTo>
                <a:lnTo>
                  <a:pt x="604" y="32"/>
                </a:lnTo>
                <a:lnTo>
                  <a:pt x="606" y="34"/>
                </a:lnTo>
                <a:lnTo>
                  <a:pt x="606" y="38"/>
                </a:lnTo>
                <a:lnTo>
                  <a:pt x="606" y="386"/>
                </a:lnTo>
                <a:lnTo>
                  <a:pt x="606" y="386"/>
                </a:lnTo>
                <a:lnTo>
                  <a:pt x="606" y="390"/>
                </a:lnTo>
                <a:lnTo>
                  <a:pt x="604" y="392"/>
                </a:lnTo>
                <a:lnTo>
                  <a:pt x="600" y="392"/>
                </a:lnTo>
                <a:lnTo>
                  <a:pt x="596" y="390"/>
                </a:lnTo>
                <a:lnTo>
                  <a:pt x="596" y="390"/>
                </a:lnTo>
                <a:close/>
                <a:moveTo>
                  <a:pt x="336" y="296"/>
                </a:moveTo>
                <a:lnTo>
                  <a:pt x="336" y="296"/>
                </a:lnTo>
                <a:lnTo>
                  <a:pt x="328" y="302"/>
                </a:lnTo>
                <a:lnTo>
                  <a:pt x="320" y="306"/>
                </a:lnTo>
                <a:lnTo>
                  <a:pt x="310" y="310"/>
                </a:lnTo>
                <a:lnTo>
                  <a:pt x="300" y="310"/>
                </a:lnTo>
                <a:lnTo>
                  <a:pt x="298" y="310"/>
                </a:lnTo>
                <a:lnTo>
                  <a:pt x="298" y="310"/>
                </a:lnTo>
                <a:lnTo>
                  <a:pt x="288" y="310"/>
                </a:lnTo>
                <a:lnTo>
                  <a:pt x="278" y="306"/>
                </a:lnTo>
                <a:lnTo>
                  <a:pt x="270" y="302"/>
                </a:lnTo>
                <a:lnTo>
                  <a:pt x="262" y="296"/>
                </a:lnTo>
                <a:lnTo>
                  <a:pt x="210" y="244"/>
                </a:lnTo>
                <a:lnTo>
                  <a:pt x="38" y="422"/>
                </a:lnTo>
                <a:lnTo>
                  <a:pt x="38" y="422"/>
                </a:lnTo>
                <a:lnTo>
                  <a:pt x="36" y="424"/>
                </a:lnTo>
                <a:lnTo>
                  <a:pt x="36" y="428"/>
                </a:lnTo>
                <a:lnTo>
                  <a:pt x="38" y="430"/>
                </a:lnTo>
                <a:lnTo>
                  <a:pt x="42" y="430"/>
                </a:lnTo>
                <a:lnTo>
                  <a:pt x="568" y="430"/>
                </a:lnTo>
                <a:lnTo>
                  <a:pt x="568" y="430"/>
                </a:lnTo>
                <a:lnTo>
                  <a:pt x="572" y="430"/>
                </a:lnTo>
                <a:lnTo>
                  <a:pt x="574" y="428"/>
                </a:lnTo>
                <a:lnTo>
                  <a:pt x="574" y="424"/>
                </a:lnTo>
                <a:lnTo>
                  <a:pt x="572" y="422"/>
                </a:lnTo>
                <a:lnTo>
                  <a:pt x="398" y="234"/>
                </a:lnTo>
                <a:lnTo>
                  <a:pt x="336" y="296"/>
                </a:lnTo>
                <a:close/>
                <a:moveTo>
                  <a:pt x="298" y="272"/>
                </a:moveTo>
                <a:lnTo>
                  <a:pt x="298" y="272"/>
                </a:lnTo>
                <a:lnTo>
                  <a:pt x="298" y="272"/>
                </a:lnTo>
                <a:lnTo>
                  <a:pt x="304" y="270"/>
                </a:lnTo>
                <a:lnTo>
                  <a:pt x="308" y="268"/>
                </a:lnTo>
                <a:lnTo>
                  <a:pt x="568" y="8"/>
                </a:lnTo>
                <a:lnTo>
                  <a:pt x="568" y="8"/>
                </a:lnTo>
                <a:lnTo>
                  <a:pt x="568" y="6"/>
                </a:lnTo>
                <a:lnTo>
                  <a:pt x="568" y="2"/>
                </a:lnTo>
                <a:lnTo>
                  <a:pt x="566" y="0"/>
                </a:lnTo>
                <a:lnTo>
                  <a:pt x="564" y="0"/>
                </a:lnTo>
                <a:lnTo>
                  <a:pt x="34" y="0"/>
                </a:lnTo>
                <a:lnTo>
                  <a:pt x="34" y="0"/>
                </a:lnTo>
                <a:lnTo>
                  <a:pt x="30" y="0"/>
                </a:lnTo>
                <a:lnTo>
                  <a:pt x="28" y="2"/>
                </a:lnTo>
                <a:lnTo>
                  <a:pt x="28" y="6"/>
                </a:lnTo>
                <a:lnTo>
                  <a:pt x="30" y="8"/>
                </a:lnTo>
                <a:lnTo>
                  <a:pt x="290" y="268"/>
                </a:lnTo>
                <a:lnTo>
                  <a:pt x="290" y="268"/>
                </a:lnTo>
                <a:lnTo>
                  <a:pt x="294" y="270"/>
                </a:lnTo>
                <a:lnTo>
                  <a:pt x="298" y="272"/>
                </a:lnTo>
                <a:lnTo>
                  <a:pt x="298" y="272"/>
                </a:lnTo>
                <a:close/>
                <a:moveTo>
                  <a:pt x="0" y="48"/>
                </a:moveTo>
                <a:lnTo>
                  <a:pt x="0" y="388"/>
                </a:lnTo>
                <a:lnTo>
                  <a:pt x="0" y="388"/>
                </a:lnTo>
                <a:lnTo>
                  <a:pt x="2" y="392"/>
                </a:lnTo>
                <a:lnTo>
                  <a:pt x="4" y="394"/>
                </a:lnTo>
                <a:lnTo>
                  <a:pt x="8" y="394"/>
                </a:lnTo>
                <a:lnTo>
                  <a:pt x="10" y="392"/>
                </a:lnTo>
                <a:lnTo>
                  <a:pt x="182" y="216"/>
                </a:lnTo>
                <a:lnTo>
                  <a:pt x="10" y="44"/>
                </a:lnTo>
                <a:lnTo>
                  <a:pt x="10" y="44"/>
                </a:lnTo>
                <a:lnTo>
                  <a:pt x="8" y="42"/>
                </a:lnTo>
                <a:lnTo>
                  <a:pt x="4" y="44"/>
                </a:lnTo>
                <a:lnTo>
                  <a:pt x="2" y="46"/>
                </a:lnTo>
                <a:lnTo>
                  <a:pt x="0" y="48"/>
                </a:lnTo>
                <a:lnTo>
                  <a:pt x="0" y="4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文本框 115"/>
          <p:cNvSpPr txBox="1"/>
          <p:nvPr/>
        </p:nvSpPr>
        <p:spPr>
          <a:xfrm>
            <a:off x="6610350" y="2487585"/>
            <a:ext cx="3141597"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不足之处概述</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7" name="TextBox 18"/>
          <p:cNvSpPr txBox="1"/>
          <p:nvPr/>
        </p:nvSpPr>
        <p:spPr>
          <a:xfrm>
            <a:off x="6610350" y="3130784"/>
            <a:ext cx="3936797" cy="2613023"/>
          </a:xfrm>
          <a:prstGeom prst="rect">
            <a:avLst/>
          </a:prstGeom>
          <a:noFill/>
        </p:spPr>
        <p:txBody>
          <a:bodyPr wrap="square" rtlCol="0">
            <a:spAutoFit/>
          </a:bodyPr>
          <a:lstStyle/>
          <a:p>
            <a:pPr>
              <a:lnSpc>
                <a:spcPct val="130000"/>
              </a:lnSpc>
            </a:pPr>
            <a:r>
              <a:rPr lang="zh-CN" altLang="en-US"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a:t>
            </a:r>
          </a:p>
        </p:txBody>
      </p:sp>
      <p:sp>
        <p:nvSpPr>
          <p:cNvPr id="118" name="矩形 117"/>
          <p:cNvSpPr/>
          <p:nvPr/>
        </p:nvSpPr>
        <p:spPr>
          <a:xfrm>
            <a:off x="1297997" y="2132392"/>
            <a:ext cx="1396536" cy="923330"/>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试验准备工</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作不充分</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9" name="矩形 118"/>
          <p:cNvSpPr/>
          <p:nvPr/>
        </p:nvSpPr>
        <p:spPr>
          <a:xfrm>
            <a:off x="4103548" y="2133770"/>
            <a:ext cx="1396536"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试验数据分</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析不细致</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0" name="矩形 119"/>
          <p:cNvSpPr/>
          <p:nvPr/>
        </p:nvSpPr>
        <p:spPr>
          <a:xfrm>
            <a:off x="4168857" y="4754718"/>
            <a:ext cx="1165704"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未能控制</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变量因数</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1" name="矩形 120"/>
          <p:cNvSpPr/>
          <p:nvPr/>
        </p:nvSpPr>
        <p:spPr>
          <a:xfrm>
            <a:off x="1214044" y="4748906"/>
            <a:ext cx="1627369"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对试验过程把</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握控制不足</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2010737"/>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展望未来</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1766" name="文本框 1765"/>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展望未来</a:t>
            </a:r>
            <a:r>
              <a:rPr lang="en-US" altLang="zh-CN" sz="2400" dirty="0" smtClean="0">
                <a:solidFill>
                  <a:schemeClr val="bg1"/>
                </a:solidFill>
              </a:rPr>
              <a:t>1</a:t>
            </a:r>
          </a:p>
          <a:p>
            <a:pPr>
              <a:lnSpc>
                <a:spcPct val="150000"/>
              </a:lnSpc>
            </a:pPr>
            <a:r>
              <a:rPr lang="en-US" altLang="zh-CN" sz="2400" dirty="0" smtClean="0">
                <a:solidFill>
                  <a:schemeClr val="bg1"/>
                </a:solidFill>
              </a:rPr>
              <a:t>2.</a:t>
            </a:r>
            <a:r>
              <a:rPr lang="zh-CN" altLang="en-US" sz="2400" dirty="0" smtClean="0">
                <a:solidFill>
                  <a:schemeClr val="bg1"/>
                </a:solidFill>
              </a:rPr>
              <a:t>展望未来</a:t>
            </a:r>
            <a:r>
              <a:rPr lang="en-US" altLang="zh-CN" sz="2400" dirty="0" smtClean="0">
                <a:solidFill>
                  <a:schemeClr val="bg1"/>
                </a:solidFill>
              </a:rPr>
              <a:t>2</a:t>
            </a:r>
          </a:p>
          <a:p>
            <a:pPr>
              <a:lnSpc>
                <a:spcPct val="150000"/>
              </a:lnSpc>
            </a:pPr>
            <a:r>
              <a:rPr lang="en-US" altLang="zh-CN" sz="2400" dirty="0" smtClean="0">
                <a:solidFill>
                  <a:schemeClr val="bg1"/>
                </a:solidFill>
              </a:rPr>
              <a:t>3.</a:t>
            </a:r>
            <a:r>
              <a:rPr lang="zh-CN" altLang="en-US" sz="2400" dirty="0" smtClean="0">
                <a:solidFill>
                  <a:schemeClr val="bg1"/>
                </a:solidFill>
              </a:rPr>
              <a:t>展望未来</a:t>
            </a:r>
            <a:r>
              <a:rPr lang="en-US" altLang="zh-CN" sz="2400" dirty="0" smtClean="0">
                <a:solidFill>
                  <a:schemeClr val="bg1"/>
                </a:solidFill>
              </a:rPr>
              <a:t>3</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16200000">
            <a:off x="3368957" y="3908833"/>
            <a:ext cx="2244994"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5" name="直角三角形 4"/>
          <p:cNvSpPr/>
          <p:nvPr/>
        </p:nvSpPr>
        <p:spPr>
          <a:xfrm rot="8990440">
            <a:off x="5343007" y="504855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6" name="直角三角形 5"/>
          <p:cNvSpPr/>
          <p:nvPr/>
        </p:nvSpPr>
        <p:spPr>
          <a:xfrm rot="1800000">
            <a:off x="5343050" y="277174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0" name="矩形 7"/>
          <p:cNvSpPr>
            <a:spLocks noChangeArrowheads="1"/>
          </p:cNvSpPr>
          <p:nvPr/>
        </p:nvSpPr>
        <p:spPr bwMode="auto">
          <a:xfrm rot="1800000">
            <a:off x="5372712" y="3191685"/>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1" name="矩形 7"/>
          <p:cNvSpPr>
            <a:spLocks noChangeArrowheads="1"/>
          </p:cNvSpPr>
          <p:nvPr/>
        </p:nvSpPr>
        <p:spPr bwMode="auto">
          <a:xfrm rot="19800000" flipH="1">
            <a:off x="6371003" y="48522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2" name="矩形 7"/>
          <p:cNvSpPr>
            <a:spLocks noChangeArrowheads="1"/>
          </p:cNvSpPr>
          <p:nvPr/>
        </p:nvSpPr>
        <p:spPr bwMode="auto">
          <a:xfrm flipH="1">
            <a:off x="4270311" y="50365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8" name="TextBox 18"/>
          <p:cNvSpPr txBox="1"/>
          <p:nvPr/>
        </p:nvSpPr>
        <p:spPr>
          <a:xfrm>
            <a:off x="6805460" y="2704993"/>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0" name="矩形 29"/>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31" name="圆角矩形 30"/>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32" name="矩形 31"/>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33" name="圆角矩形 32"/>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35" name="矩形 34"/>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37" name="TextBox 18"/>
          <p:cNvSpPr txBox="1"/>
          <p:nvPr/>
        </p:nvSpPr>
        <p:spPr>
          <a:xfrm>
            <a:off x="7888755" y="51618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8" name="TextBox 18"/>
          <p:cNvSpPr txBox="1"/>
          <p:nvPr/>
        </p:nvSpPr>
        <p:spPr>
          <a:xfrm>
            <a:off x="1540950" y="42087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9" name="矩形 38"/>
          <p:cNvSpPr/>
          <p:nvPr/>
        </p:nvSpPr>
        <p:spPr>
          <a:xfrm>
            <a:off x="6802089" y="2055548"/>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7799324" y="4552888"/>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41" name="矩形 40"/>
          <p:cNvSpPr/>
          <p:nvPr/>
        </p:nvSpPr>
        <p:spPr>
          <a:xfrm>
            <a:off x="1522109" y="3498225"/>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098117" y="0"/>
            <a:ext cx="8155212" cy="6524171"/>
            <a:chOff x="1709736" y="995364"/>
            <a:chExt cx="6119806" cy="4895853"/>
          </a:xfrm>
          <a:solidFill>
            <a:schemeClr val="bg1">
              <a:lumMod val="85000"/>
            </a:schemeClr>
          </a:solidFill>
        </p:grpSpPr>
        <p:sp>
          <p:nvSpPr>
            <p:cNvPr id="6" name="Freeform 5"/>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7" name="Freeform 7"/>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8" name="Freeform 8"/>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9" name="Freeform 9"/>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0" name="Freeform 10"/>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1" name="Freeform 11"/>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2" name="Freeform 12"/>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3" name="Freeform 13"/>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4" name="Freeform 14"/>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5" name="Freeform 15"/>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6" name="Freeform 16"/>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17" name="Freeform 17"/>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8" name="Freeform 18"/>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9" name="Freeform 19"/>
            <p:cNvSpPr/>
            <p:nvPr/>
          </p:nvSpPr>
          <p:spPr bwMode="gray">
            <a:xfrm>
              <a:off x="5446708" y="485140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0" name="Freeform 20"/>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1" name="Freeform 21"/>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2" name="Freeform 22"/>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3" name="Freeform 23"/>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4" name="Freeform 24"/>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5" name="Freeform 25"/>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6" name="Freeform 26"/>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7" name="Freeform 27"/>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8" name="Freeform 28"/>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9" name="Freeform 29"/>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0" name="Freeform 30"/>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1" name="Freeform 31"/>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2" name="Freeform 32"/>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3" name="Freeform 33"/>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4" name="Freeform 34"/>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5" name="Freeform 35"/>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6" name="Freeform 36"/>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7" name="Freeform 37"/>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grpSp>
      <p:sp>
        <p:nvSpPr>
          <p:cNvPr id="41" name="空心弧 40"/>
          <p:cNvSpPr/>
          <p:nvPr/>
        </p:nvSpPr>
        <p:spPr>
          <a:xfrm rot="16200000" flipV="1">
            <a:off x="1937191"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2" name="空心弧 41"/>
          <p:cNvSpPr/>
          <p:nvPr/>
        </p:nvSpPr>
        <p:spPr>
          <a:xfrm rot="16200000" flipV="1">
            <a:off x="1937191" y="2555608"/>
            <a:ext cx="1587364" cy="1587364"/>
          </a:xfrm>
          <a:prstGeom prst="blockArc">
            <a:avLst>
              <a:gd name="adj1" fmla="val 1785573"/>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3" name="文本框 42"/>
          <p:cNvSpPr txBox="1"/>
          <p:nvPr/>
        </p:nvSpPr>
        <p:spPr>
          <a:xfrm>
            <a:off x="2281067"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87</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4" name="空心弧 43"/>
          <p:cNvSpPr/>
          <p:nvPr/>
        </p:nvSpPr>
        <p:spPr>
          <a:xfrm rot="16200000" flipV="1">
            <a:off x="536533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5" name="空心弧 44"/>
          <p:cNvSpPr/>
          <p:nvPr/>
        </p:nvSpPr>
        <p:spPr>
          <a:xfrm rot="16200000" flipV="1">
            <a:off x="5365332" y="2555608"/>
            <a:ext cx="1587364" cy="1587364"/>
          </a:xfrm>
          <a:prstGeom prst="blockArc">
            <a:avLst>
              <a:gd name="adj1" fmla="val 1535086"/>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6" name="文本框 45"/>
          <p:cNvSpPr txBox="1"/>
          <p:nvPr/>
        </p:nvSpPr>
        <p:spPr>
          <a:xfrm>
            <a:off x="570920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90</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7" name="空心弧 46"/>
          <p:cNvSpPr/>
          <p:nvPr/>
        </p:nvSpPr>
        <p:spPr>
          <a:xfrm rot="16200000" flipV="1">
            <a:off x="879347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8" name="空心弧 47"/>
          <p:cNvSpPr/>
          <p:nvPr/>
        </p:nvSpPr>
        <p:spPr>
          <a:xfrm rot="16200000" flipV="1">
            <a:off x="8793472" y="2555608"/>
            <a:ext cx="1587364" cy="1587364"/>
          </a:xfrm>
          <a:prstGeom prst="blockArc">
            <a:avLst>
              <a:gd name="adj1" fmla="val 5385050"/>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9" name="文本框 48"/>
          <p:cNvSpPr txBox="1"/>
          <p:nvPr/>
        </p:nvSpPr>
        <p:spPr>
          <a:xfrm>
            <a:off x="913734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75</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53" name="矩形 5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54" name="圆角矩形 5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55" name="矩形 54"/>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56" name="圆角矩形 5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58" name="矩形 57"/>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9" name="TextBox 18"/>
          <p:cNvSpPr txBox="1"/>
          <p:nvPr/>
        </p:nvSpPr>
        <p:spPr>
          <a:xfrm>
            <a:off x="1451624" y="5035861"/>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0" name="矩形 59"/>
          <p:cNvSpPr/>
          <p:nvPr/>
        </p:nvSpPr>
        <p:spPr>
          <a:xfrm>
            <a:off x="2078856" y="4266847"/>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1" name="TextBox 18"/>
          <p:cNvSpPr txBox="1"/>
          <p:nvPr/>
        </p:nvSpPr>
        <p:spPr>
          <a:xfrm>
            <a:off x="4946085" y="4999636"/>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2" name="矩形 61"/>
          <p:cNvSpPr/>
          <p:nvPr/>
        </p:nvSpPr>
        <p:spPr>
          <a:xfrm>
            <a:off x="5573317" y="4230622"/>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63" name="TextBox 18"/>
          <p:cNvSpPr txBox="1"/>
          <p:nvPr/>
        </p:nvSpPr>
        <p:spPr>
          <a:xfrm>
            <a:off x="8290526" y="4994525"/>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4" name="矩形 63"/>
          <p:cNvSpPr/>
          <p:nvPr/>
        </p:nvSpPr>
        <p:spPr>
          <a:xfrm>
            <a:off x="8917758" y="4225511"/>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64575" y="1761203"/>
            <a:ext cx="8174327" cy="2047168"/>
          </a:xfrm>
          <a:prstGeom prst="rect">
            <a:avLst/>
          </a:prstGeom>
          <a:blipFill rotWithShape="1">
            <a:blip r:embed="rId3"/>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6" name="矩形 5"/>
          <p:cNvSpPr/>
          <p:nvPr/>
        </p:nvSpPr>
        <p:spPr>
          <a:xfrm>
            <a:off x="7504340"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 12"/>
          <p:cNvGrpSpPr/>
          <p:nvPr/>
        </p:nvGrpSpPr>
        <p:grpSpPr>
          <a:xfrm>
            <a:off x="8165172" y="2046935"/>
            <a:ext cx="1312898" cy="1058996"/>
            <a:chOff x="6173119" y="2789590"/>
            <a:chExt cx="2133437" cy="1720851"/>
          </a:xfrm>
          <a:solidFill>
            <a:schemeClr val="bg1"/>
          </a:solidFill>
        </p:grpSpPr>
        <p:sp>
          <p:nvSpPr>
            <p:cNvPr id="8" name="Freeform 14"/>
            <p:cNvSpPr/>
            <p:nvPr/>
          </p:nvSpPr>
          <p:spPr bwMode="auto">
            <a:xfrm>
              <a:off x="6173119" y="4019515"/>
              <a:ext cx="2133437" cy="490926"/>
            </a:xfrm>
            <a:custGeom>
              <a:avLst/>
              <a:gdLst>
                <a:gd name="T0" fmla="*/ 0 w 1634"/>
                <a:gd name="T1" fmla="*/ 376 h 376"/>
                <a:gd name="T2" fmla="*/ 204 w 1634"/>
                <a:gd name="T3" fmla="*/ 0 h 376"/>
                <a:gd name="T4" fmla="*/ 1428 w 1634"/>
                <a:gd name="T5" fmla="*/ 0 h 376"/>
                <a:gd name="T6" fmla="*/ 1634 w 1634"/>
                <a:gd name="T7" fmla="*/ 376 h 376"/>
                <a:gd name="T8" fmla="*/ 0 w 1634"/>
                <a:gd name="T9" fmla="*/ 376 h 376"/>
              </a:gdLst>
              <a:ahLst/>
              <a:cxnLst>
                <a:cxn ang="0">
                  <a:pos x="T0" y="T1"/>
                </a:cxn>
                <a:cxn ang="0">
                  <a:pos x="T2" y="T3"/>
                </a:cxn>
                <a:cxn ang="0">
                  <a:pos x="T4" y="T5"/>
                </a:cxn>
                <a:cxn ang="0">
                  <a:pos x="T6" y="T7"/>
                </a:cxn>
                <a:cxn ang="0">
                  <a:pos x="T8" y="T9"/>
                </a:cxn>
              </a:cxnLst>
              <a:rect l="0" t="0" r="r" b="b"/>
              <a:pathLst>
                <a:path w="1634" h="376">
                  <a:moveTo>
                    <a:pt x="0" y="376"/>
                  </a:moveTo>
                  <a:lnTo>
                    <a:pt x="204" y="0"/>
                  </a:lnTo>
                  <a:lnTo>
                    <a:pt x="1428" y="0"/>
                  </a:lnTo>
                  <a:lnTo>
                    <a:pt x="1634" y="376"/>
                  </a:lnTo>
                  <a:lnTo>
                    <a:pt x="0" y="376"/>
                  </a:lnTo>
                  <a:close/>
                </a:path>
              </a:pathLst>
            </a:custGeom>
            <a:grpFill/>
            <a:ln>
              <a:noFill/>
            </a:ln>
          </p:spPr>
          <p:txBody>
            <a:bodyPr vert="horz" wrap="square" lIns="91440" tIns="45720" rIns="91440" bIns="45720" numCol="1" anchor="t" anchorCtr="0" compatLnSpc="1"/>
            <a:lstStyle/>
            <a:p>
              <a:endParaRPr lang="zh-CN" altLang="en-US"/>
            </a:p>
          </p:txBody>
        </p:sp>
        <p:sp>
          <p:nvSpPr>
            <p:cNvPr id="9" name="Freeform 15"/>
            <p:cNvSpPr>
              <a:spLocks noEditPoints="1"/>
            </p:cNvSpPr>
            <p:nvPr/>
          </p:nvSpPr>
          <p:spPr bwMode="auto">
            <a:xfrm>
              <a:off x="6439472" y="2789590"/>
              <a:ext cx="1598119" cy="1107194"/>
            </a:xfrm>
            <a:custGeom>
              <a:avLst/>
              <a:gdLst>
                <a:gd name="T0" fmla="*/ 0 w 1224"/>
                <a:gd name="T1" fmla="*/ 0 h 848"/>
                <a:gd name="T2" fmla="*/ 0 w 1224"/>
                <a:gd name="T3" fmla="*/ 848 h 848"/>
                <a:gd name="T4" fmla="*/ 1224 w 1224"/>
                <a:gd name="T5" fmla="*/ 848 h 848"/>
                <a:gd name="T6" fmla="*/ 1224 w 1224"/>
                <a:gd name="T7" fmla="*/ 0 h 848"/>
                <a:gd name="T8" fmla="*/ 0 w 1224"/>
                <a:gd name="T9" fmla="*/ 0 h 848"/>
                <a:gd name="T10" fmla="*/ 0 w 1224"/>
                <a:gd name="T11" fmla="*/ 0 h 848"/>
                <a:gd name="T12" fmla="*/ 1122 w 1224"/>
                <a:gd name="T13" fmla="*/ 754 h 848"/>
                <a:gd name="T14" fmla="*/ 102 w 1224"/>
                <a:gd name="T15" fmla="*/ 754 h 848"/>
                <a:gd name="T16" fmla="*/ 102 w 1224"/>
                <a:gd name="T17" fmla="*/ 94 h 848"/>
                <a:gd name="T18" fmla="*/ 1122 w 1224"/>
                <a:gd name="T19" fmla="*/ 94 h 848"/>
                <a:gd name="T20" fmla="*/ 1122 w 1224"/>
                <a:gd name="T21" fmla="*/ 75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24" h="848">
                  <a:moveTo>
                    <a:pt x="0" y="0"/>
                  </a:moveTo>
                  <a:lnTo>
                    <a:pt x="0" y="848"/>
                  </a:lnTo>
                  <a:lnTo>
                    <a:pt x="1224" y="848"/>
                  </a:lnTo>
                  <a:lnTo>
                    <a:pt x="1224" y="0"/>
                  </a:lnTo>
                  <a:lnTo>
                    <a:pt x="0" y="0"/>
                  </a:lnTo>
                  <a:lnTo>
                    <a:pt x="0" y="0"/>
                  </a:lnTo>
                  <a:close/>
                  <a:moveTo>
                    <a:pt x="1122" y="754"/>
                  </a:moveTo>
                  <a:lnTo>
                    <a:pt x="102" y="754"/>
                  </a:lnTo>
                  <a:lnTo>
                    <a:pt x="102" y="94"/>
                  </a:lnTo>
                  <a:lnTo>
                    <a:pt x="1122" y="94"/>
                  </a:lnTo>
                  <a:lnTo>
                    <a:pt x="1122" y="754"/>
                  </a:lnTo>
                  <a:close/>
                </a:path>
              </a:pathLst>
            </a:custGeom>
            <a:grpFill/>
            <a:ln>
              <a:noFill/>
            </a:ln>
          </p:spPr>
          <p:txBody>
            <a:bodyPr vert="horz" wrap="square" lIns="91440" tIns="45720" rIns="91440" bIns="45720" numCol="1" anchor="t" anchorCtr="0" compatLnSpc="1"/>
            <a:lstStyle/>
            <a:p>
              <a:endParaRPr lang="zh-CN" altLang="en-US"/>
            </a:p>
          </p:txBody>
        </p:sp>
        <p:sp>
          <p:nvSpPr>
            <p:cNvPr id="10" name="Freeform 16"/>
            <p:cNvSpPr>
              <a:spLocks noEditPoints="1"/>
            </p:cNvSpPr>
            <p:nvPr/>
          </p:nvSpPr>
          <p:spPr bwMode="auto">
            <a:xfrm>
              <a:off x="7047906" y="3131671"/>
              <a:ext cx="381251" cy="378639"/>
            </a:xfrm>
            <a:custGeom>
              <a:avLst/>
              <a:gdLst>
                <a:gd name="T0" fmla="*/ 0 w 292"/>
                <a:gd name="T1" fmla="*/ 248 h 290"/>
                <a:gd name="T2" fmla="*/ 118 w 292"/>
                <a:gd name="T3" fmla="*/ 266 h 290"/>
                <a:gd name="T4" fmla="*/ 118 w 292"/>
                <a:gd name="T5" fmla="*/ 154 h 290"/>
                <a:gd name="T6" fmla="*/ 0 w 292"/>
                <a:gd name="T7" fmla="*/ 154 h 290"/>
                <a:gd name="T8" fmla="*/ 0 w 292"/>
                <a:gd name="T9" fmla="*/ 248 h 290"/>
                <a:gd name="T10" fmla="*/ 0 w 292"/>
                <a:gd name="T11" fmla="*/ 138 h 290"/>
                <a:gd name="T12" fmla="*/ 118 w 292"/>
                <a:gd name="T13" fmla="*/ 138 h 290"/>
                <a:gd name="T14" fmla="*/ 118 w 292"/>
                <a:gd name="T15" fmla="*/ 26 h 290"/>
                <a:gd name="T16" fmla="*/ 0 w 292"/>
                <a:gd name="T17" fmla="*/ 42 h 290"/>
                <a:gd name="T18" fmla="*/ 0 w 292"/>
                <a:gd name="T19" fmla="*/ 138 h 290"/>
                <a:gd name="T20" fmla="*/ 134 w 292"/>
                <a:gd name="T21" fmla="*/ 268 h 290"/>
                <a:gd name="T22" fmla="*/ 292 w 292"/>
                <a:gd name="T23" fmla="*/ 290 h 290"/>
                <a:gd name="T24" fmla="*/ 292 w 292"/>
                <a:gd name="T25" fmla="*/ 154 h 290"/>
                <a:gd name="T26" fmla="*/ 134 w 292"/>
                <a:gd name="T27" fmla="*/ 154 h 290"/>
                <a:gd name="T28" fmla="*/ 134 w 292"/>
                <a:gd name="T29" fmla="*/ 268 h 290"/>
                <a:gd name="T30" fmla="*/ 134 w 292"/>
                <a:gd name="T31" fmla="*/ 22 h 290"/>
                <a:gd name="T32" fmla="*/ 134 w 292"/>
                <a:gd name="T33" fmla="*/ 138 h 290"/>
                <a:gd name="T34" fmla="*/ 292 w 292"/>
                <a:gd name="T35" fmla="*/ 138 h 290"/>
                <a:gd name="T36" fmla="*/ 292 w 292"/>
                <a:gd name="T37" fmla="*/ 0 h 290"/>
                <a:gd name="T38" fmla="*/ 134 w 292"/>
                <a:gd name="T39" fmla="*/ 22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2" h="290">
                  <a:moveTo>
                    <a:pt x="0" y="248"/>
                  </a:moveTo>
                  <a:lnTo>
                    <a:pt x="118" y="266"/>
                  </a:lnTo>
                  <a:lnTo>
                    <a:pt x="118" y="154"/>
                  </a:lnTo>
                  <a:lnTo>
                    <a:pt x="0" y="154"/>
                  </a:lnTo>
                  <a:lnTo>
                    <a:pt x="0" y="248"/>
                  </a:lnTo>
                  <a:close/>
                  <a:moveTo>
                    <a:pt x="0" y="138"/>
                  </a:moveTo>
                  <a:lnTo>
                    <a:pt x="118" y="138"/>
                  </a:lnTo>
                  <a:lnTo>
                    <a:pt x="118" y="26"/>
                  </a:lnTo>
                  <a:lnTo>
                    <a:pt x="0" y="42"/>
                  </a:lnTo>
                  <a:lnTo>
                    <a:pt x="0" y="138"/>
                  </a:lnTo>
                  <a:close/>
                  <a:moveTo>
                    <a:pt x="134" y="268"/>
                  </a:moveTo>
                  <a:lnTo>
                    <a:pt x="292" y="290"/>
                  </a:lnTo>
                  <a:lnTo>
                    <a:pt x="292" y="154"/>
                  </a:lnTo>
                  <a:lnTo>
                    <a:pt x="134" y="154"/>
                  </a:lnTo>
                  <a:lnTo>
                    <a:pt x="134" y="268"/>
                  </a:lnTo>
                  <a:close/>
                  <a:moveTo>
                    <a:pt x="134" y="22"/>
                  </a:moveTo>
                  <a:lnTo>
                    <a:pt x="134" y="138"/>
                  </a:lnTo>
                  <a:lnTo>
                    <a:pt x="292" y="138"/>
                  </a:lnTo>
                  <a:lnTo>
                    <a:pt x="292" y="0"/>
                  </a:lnTo>
                  <a:lnTo>
                    <a:pt x="134" y="22"/>
                  </a:lnTo>
                  <a:close/>
                </a:path>
              </a:pathLst>
            </a:custGeom>
            <a:grpFill/>
            <a:ln>
              <a:noFill/>
            </a:ln>
          </p:spPr>
          <p:txBody>
            <a:bodyPr vert="horz" wrap="square" lIns="91440" tIns="45720" rIns="91440" bIns="45720" numCol="1" anchor="t" anchorCtr="0" compatLnSpc="1"/>
            <a:lstStyle/>
            <a:p>
              <a:endParaRPr lang="zh-CN" altLang="en-US"/>
            </a:p>
          </p:txBody>
        </p:sp>
      </p:grpSp>
      <p:sp>
        <p:nvSpPr>
          <p:cNvPr id="11" name="文本框 10"/>
          <p:cNvSpPr txBox="1"/>
          <p:nvPr/>
        </p:nvSpPr>
        <p:spPr>
          <a:xfrm>
            <a:off x="7950403" y="3222805"/>
            <a:ext cx="1817028" cy="338554"/>
          </a:xfrm>
          <a:prstGeom prst="rect">
            <a:avLst/>
          </a:prstGeom>
          <a:noFill/>
        </p:spPr>
        <p:txBody>
          <a:bodyPr wrap="square" rtlCol="0">
            <a:spAutoFit/>
          </a:bodyPr>
          <a:lstStyle/>
          <a:p>
            <a:r>
              <a:rPr lang="zh-CN" altLang="en-US" sz="1600" b="1" dirty="0" smtClean="0">
                <a:solidFill>
                  <a:schemeClr val="bg1"/>
                </a:solidFill>
                <a:latin typeface="微软雅黑" pitchFamily="34" charset="-122"/>
                <a:ea typeface="微软雅黑" pitchFamily="34" charset="-122"/>
              </a:rPr>
              <a:t>点击此处添加标题</a:t>
            </a:r>
            <a:endParaRPr lang="zh-CN" altLang="en-US" sz="1600" b="1" dirty="0">
              <a:solidFill>
                <a:schemeClr val="bg1"/>
              </a:solidFill>
              <a:latin typeface="微软雅黑" pitchFamily="34" charset="-122"/>
              <a:ea typeface="微软雅黑" pitchFamily="34" charset="-122"/>
            </a:endParaRPr>
          </a:p>
        </p:txBody>
      </p:sp>
      <p:sp>
        <p:nvSpPr>
          <p:cNvPr id="12" name="TextBox 18"/>
          <p:cNvSpPr txBox="1"/>
          <p:nvPr/>
        </p:nvSpPr>
        <p:spPr>
          <a:xfrm>
            <a:off x="1871662" y="4148548"/>
            <a:ext cx="8320088" cy="1341521"/>
          </a:xfrm>
          <a:prstGeom prst="rect">
            <a:avLst/>
          </a:prstGeom>
          <a:noFill/>
        </p:spPr>
        <p:txBody>
          <a:bodyPr wrap="square" rtlCol="0">
            <a:spAutoFit/>
          </a:bodyPr>
          <a:lstStyle/>
          <a:p>
            <a:pPr algn="ct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a:t>
            </a:r>
          </a:p>
        </p:txBody>
      </p:sp>
      <p:sp>
        <p:nvSpPr>
          <p:cNvPr id="14" name="矩形 1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5" name="圆角矩形 1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16" name="矩形 15"/>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17" name="圆角矩形 1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9" name="矩形 18"/>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5" name="矩形 14"/>
          <p:cNvSpPr/>
          <p:nvPr/>
        </p:nvSpPr>
        <p:spPr>
          <a:xfrm>
            <a:off x="4633191" y="2637994"/>
            <a:ext cx="5277407" cy="1446550"/>
          </a:xfrm>
          <a:prstGeom prst="rect">
            <a:avLst/>
          </a:prstGeom>
        </p:spPr>
        <p:txBody>
          <a:bodyPr wrap="none">
            <a:spAutoFit/>
          </a:bodyPr>
          <a:lstStyle/>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再次感谢导师的指导</a:t>
            </a:r>
            <a:endParaRPr kumimoji="1" lang="en-US" altLang="zh-CN" sz="4400" b="1" dirty="0" smtClean="0">
              <a:solidFill>
                <a:srgbClr val="157E9F"/>
              </a:solidFill>
              <a:latin typeface="方正清刻本悦宋简体" panose="02000000000000000000" pitchFamily="2" charset="-122"/>
              <a:ea typeface="方正清刻本悦宋简体" panose="02000000000000000000" pitchFamily="2" charset="-122"/>
            </a:endParaRPr>
          </a:p>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感激大学给我的人生</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1951336" y="245100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896463" y="1223644"/>
              <a:ext cx="164527"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cxnSp>
        <p:nvCxnSpPr>
          <p:cNvPr id="69" name="直接连接符 68"/>
          <p:cNvCxnSpPr/>
          <p:nvPr/>
        </p:nvCxnSpPr>
        <p:spPr>
          <a:xfrm>
            <a:off x="4725501" y="2592712"/>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725501" y="4084188"/>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2259</Words>
  <Application>Microsoft Office PowerPoint</Application>
  <PresentationFormat>宽屏</PresentationFormat>
  <Paragraphs>280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Levenim MT</vt:lpstr>
      <vt:lpstr>方正清刻本悦宋简体</vt:lpstr>
      <vt:lpstr>宋体</vt:lpstr>
      <vt:lpstr>微软雅黑</vt:lpstr>
      <vt:lpstr>Arial</vt:lpstr>
      <vt:lpstr>Calibri</vt:lpstr>
      <vt:lpstr>Calibri Light</vt:lpstr>
      <vt:lpstr>Century Gothic</vt:lpstr>
      <vt:lpstr>Eras Light ITC</vt:lpstr>
      <vt:lpstr>Open Sans Light</vt:lpstr>
      <vt:lpstr>Segoe UI Light</vt:lpstr>
      <vt:lpstr>Segoe UI Semilight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faith123</cp:lastModifiedBy>
  <cp:revision>78</cp:revision>
  <dcterms:created xsi:type="dcterms:W3CDTF">2015-07-31T01:43:00Z</dcterms:created>
  <dcterms:modified xsi:type="dcterms:W3CDTF">2019-03-12T06:06:31Z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