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notesSlides/notesSlide2.xml" ContentType="application/vnd.openxmlformats-officedocument.presentationml.notesSlide+xml"/>
  <Override PartName="/ppt/theme/themeOverride2.xml" ContentType="application/vnd.openxmlformats-officedocument.themeOverride+xml"/>
  <Override PartName="/ppt/tags/tag2.xml" ContentType="application/vnd.openxmlformats-officedocument.presentationml.tags+xml"/>
  <Override PartName="/ppt/notesSlides/notesSlide3.xml" ContentType="application/vnd.openxmlformats-officedocument.presentationml.notesSlide+xml"/>
  <Override PartName="/ppt/theme/themeOverride3.xml" ContentType="application/vnd.openxmlformats-officedocument.themeOverride+xml"/>
  <Override PartName="/ppt/notesSlides/notesSlide4.xml" ContentType="application/vnd.openxmlformats-officedocument.presentationml.notesSlide+xml"/>
  <Override PartName="/ppt/theme/themeOverride4.xml" ContentType="application/vnd.openxmlformats-officedocument.themeOverride+xml"/>
  <Override PartName="/ppt/notesSlides/notesSlide5.xml" ContentType="application/vnd.openxmlformats-officedocument.presentationml.notesSlide+xml"/>
  <Override PartName="/ppt/theme/themeOverride5.xml" ContentType="application/vnd.openxmlformats-officedocument.themeOverride+xml"/>
  <Override PartName="/ppt/notesSlides/notesSlide6.xml" ContentType="application/vnd.openxmlformats-officedocument.presentationml.notesSlide+xml"/>
  <Override PartName="/ppt/theme/themeOverride6.xml" ContentType="application/vnd.openxmlformats-officedocument.themeOverride+xml"/>
  <Override PartName="/ppt/notesSlides/notesSlide7.xml" ContentType="application/vnd.openxmlformats-officedocument.presentationml.notesSlide+xml"/>
  <Override PartName="/ppt/theme/themeOverride7.xml" ContentType="application/vnd.openxmlformats-officedocument.themeOverride+xml"/>
  <Override PartName="/ppt/notesSlides/notesSlide8.xml" ContentType="application/vnd.openxmlformats-officedocument.presentationml.notesSlide+xml"/>
  <Override PartName="/ppt/tags/tag3.xml" ContentType="application/vnd.openxmlformats-officedocument.presentationml.tags+xml"/>
  <Override PartName="/ppt/notesSlides/notesSlide9.xml" ContentType="application/vnd.openxmlformats-officedocument.presentationml.notesSlide+xml"/>
  <Override PartName="/ppt/theme/themeOverride8.xml" ContentType="application/vnd.openxmlformats-officedocument.themeOverride+xml"/>
  <Override PartName="/ppt/notesSlides/notesSlide10.xml" ContentType="application/vnd.openxmlformats-officedocument.presentationml.notesSlide+xml"/>
  <Override PartName="/ppt/theme/themeOverride9.xml" ContentType="application/vnd.openxmlformats-officedocument.themeOverride+xml"/>
  <Override PartName="/ppt/notesSlides/notesSlide11.xml" ContentType="application/vnd.openxmlformats-officedocument.presentationml.notesSlide+xml"/>
  <Override PartName="/ppt/theme/themeOverride10.xml" ContentType="application/vnd.openxmlformats-officedocument.themeOverride+xml"/>
  <Override PartName="/ppt/notesSlides/notesSlide12.xml" ContentType="application/vnd.openxmlformats-officedocument.presentationml.notesSlide+xml"/>
  <Override PartName="/ppt/theme/themeOverride11.xml" ContentType="application/vnd.openxmlformats-officedocument.themeOverride+xml"/>
  <Override PartName="/ppt/notesSlides/notesSlide13.xml" ContentType="application/vnd.openxmlformats-officedocument.presentationml.notesSlide+xml"/>
  <Override PartName="/ppt/theme/themeOverride1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theme/themeOverride13.xml" ContentType="application/vnd.openxmlformats-officedocument.themeOverride+xml"/>
  <Override PartName="/ppt/notesSlides/notesSlide16.xml" ContentType="application/vnd.openxmlformats-officedocument.presentationml.notesSlide+xml"/>
  <Override PartName="/ppt/theme/themeOverride14.xml" ContentType="application/vnd.openxmlformats-officedocument.themeOverride+xml"/>
  <Override PartName="/ppt/notesSlides/notesSlide17.xml" ContentType="application/vnd.openxmlformats-officedocument.presentationml.notesSlide+xml"/>
  <Override PartName="/ppt/theme/themeOverride15.xml" ContentType="application/vnd.openxmlformats-officedocument.themeOverride+xml"/>
  <Override PartName="/ppt/notesSlides/notesSlide18.xml" ContentType="application/vnd.openxmlformats-officedocument.presentationml.notesSlide+xml"/>
  <Override PartName="/ppt/theme/themeOverride16.xml" ContentType="application/vnd.openxmlformats-officedocument.themeOverr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theme/themeOverride17.xml" ContentType="application/vnd.openxmlformats-officedocument.themeOverride+xml"/>
  <Override PartName="/ppt/notesSlides/notesSlide21.xml" ContentType="application/vnd.openxmlformats-officedocument.presentationml.notesSlide+xml"/>
  <Override PartName="/ppt/theme/themeOverride18.xml" ContentType="application/vnd.openxmlformats-officedocument.themeOverride+xml"/>
  <Override PartName="/ppt/notesSlides/notesSlide22.xml" ContentType="application/vnd.openxmlformats-officedocument.presentationml.notesSlide+xml"/>
  <Override PartName="/ppt/theme/themeOverride19.xml" ContentType="application/vnd.openxmlformats-officedocument.themeOverride+xml"/>
  <Override PartName="/ppt/notesSlides/notesSlide23.xml" ContentType="application/vnd.openxmlformats-officedocument.presentationml.notesSlide+xml"/>
  <Override PartName="/ppt/theme/themeOverride20.xml" ContentType="application/vnd.openxmlformats-officedocument.themeOverr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2"/>
  </p:sldMasterIdLst>
  <p:notesMasterIdLst>
    <p:notesMasterId r:id="rId28"/>
  </p:notesMasterIdLst>
  <p:sldIdLst>
    <p:sldId id="287" r:id="rId3"/>
    <p:sldId id="257" r:id="rId4"/>
    <p:sldId id="258" r:id="rId5"/>
    <p:sldId id="261" r:id="rId6"/>
    <p:sldId id="262" r:id="rId7"/>
    <p:sldId id="263" r:id="rId8"/>
    <p:sldId id="264" r:id="rId9"/>
    <p:sldId id="265" r:id="rId10"/>
    <p:sldId id="283" r:id="rId11"/>
    <p:sldId id="267" r:id="rId12"/>
    <p:sldId id="268" r:id="rId13"/>
    <p:sldId id="269" r:id="rId14"/>
    <p:sldId id="270" r:id="rId15"/>
    <p:sldId id="271" r:id="rId16"/>
    <p:sldId id="284" r:id="rId17"/>
    <p:sldId id="280" r:id="rId18"/>
    <p:sldId id="272" r:id="rId19"/>
    <p:sldId id="273" r:id="rId20"/>
    <p:sldId id="274" r:id="rId21"/>
    <p:sldId id="285" r:id="rId22"/>
    <p:sldId id="276" r:id="rId23"/>
    <p:sldId id="275" r:id="rId24"/>
    <p:sldId id="278" r:id="rId25"/>
    <p:sldId id="281" r:id="rId26"/>
    <p:sldId id="288" r:id="rId27"/>
  </p:sldIdLst>
  <p:sldSz cx="12192000" cy="6858000"/>
  <p:notesSz cx="7104063" cy="10234613"/>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354"/>
    <a:srgbClr val="62FFFF"/>
    <a:srgbClr val="4DD0DC"/>
    <a:srgbClr val="41C4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41" autoAdjust="0"/>
    <p:restoredTop sz="94660"/>
  </p:normalViewPr>
  <p:slideViewPr>
    <p:cSldViewPr snapToGrid="0">
      <p:cViewPr varScale="1">
        <p:scale>
          <a:sx n="90" d="100"/>
          <a:sy n="90" d="100"/>
        </p:scale>
        <p:origin x="10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2018/6/23</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372505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20985624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0193302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4785559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D21E8CE-9CC8-49CD-83DC-F491AC292ADE}" type="slidenum">
              <a:rPr lang="zh-CN" altLang="en-US" smtClean="0"/>
              <a:pPr/>
              <a:t>4</a:t>
            </a:fld>
            <a:endParaRPr lang="zh-CN" altLang="en-US"/>
          </a:p>
        </p:txBody>
      </p:sp>
    </p:spTree>
    <p:extLst>
      <p:ext uri="{BB962C8B-B14F-4D97-AF65-F5344CB8AC3E}">
        <p14:creationId xmlns:p14="http://schemas.microsoft.com/office/powerpoint/2010/main" val="31923798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5</a:t>
            </a:fld>
            <a:endParaRPr lang="zh-CN" altLang="en-US"/>
          </a:p>
        </p:txBody>
      </p:sp>
    </p:spTree>
    <p:extLst>
      <p:ext uri="{BB962C8B-B14F-4D97-AF65-F5344CB8AC3E}">
        <p14:creationId xmlns:p14="http://schemas.microsoft.com/office/powerpoint/2010/main" val="3226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6</a:t>
            </a:fld>
            <a:endParaRPr lang="zh-CN" altLang="en-US"/>
          </a:p>
        </p:txBody>
      </p:sp>
    </p:spTree>
    <p:extLst>
      <p:ext uri="{BB962C8B-B14F-4D97-AF65-F5344CB8AC3E}">
        <p14:creationId xmlns:p14="http://schemas.microsoft.com/office/powerpoint/2010/main" val="34370497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7</a:t>
            </a:fld>
            <a:endParaRPr lang="zh-CN" altLang="en-US"/>
          </a:p>
        </p:txBody>
      </p:sp>
    </p:spTree>
    <p:extLst>
      <p:ext uri="{BB962C8B-B14F-4D97-AF65-F5344CB8AC3E}">
        <p14:creationId xmlns:p14="http://schemas.microsoft.com/office/powerpoint/2010/main" val="1790025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481013" y="1279525"/>
            <a:ext cx="6140450" cy="3454400"/>
          </a:xfrm>
          <a:ln/>
        </p:spPr>
      </p:sp>
      <p:sp>
        <p:nvSpPr>
          <p:cNvPr id="3789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24424001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613858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10</a:t>
            </a:fld>
            <a:endParaRPr lang="zh-CN" altLang="en-US"/>
          </a:p>
        </p:txBody>
      </p:sp>
    </p:spTree>
    <p:extLst>
      <p:ext uri="{BB962C8B-B14F-4D97-AF65-F5344CB8AC3E}">
        <p14:creationId xmlns:p14="http://schemas.microsoft.com/office/powerpoint/2010/main" val="1274705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t>11</a:t>
            </a:fld>
            <a:endParaRPr lang="zh-CN" altLang="en-US"/>
          </a:p>
        </p:txBody>
      </p:sp>
    </p:spTree>
    <p:extLst>
      <p:ext uri="{BB962C8B-B14F-4D97-AF65-F5344CB8AC3E}">
        <p14:creationId xmlns:p14="http://schemas.microsoft.com/office/powerpoint/2010/main" val="24243915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12</a:t>
            </a:fld>
            <a:endParaRPr lang="zh-CN" altLang="en-US"/>
          </a:p>
        </p:txBody>
      </p:sp>
    </p:spTree>
    <p:extLst>
      <p:ext uri="{BB962C8B-B14F-4D97-AF65-F5344CB8AC3E}">
        <p14:creationId xmlns:p14="http://schemas.microsoft.com/office/powerpoint/2010/main" val="2277342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13</a:t>
            </a:fld>
            <a:endParaRPr lang="zh-CN" altLang="en-US"/>
          </a:p>
        </p:txBody>
      </p:sp>
    </p:spTree>
    <p:extLst>
      <p:ext uri="{BB962C8B-B14F-4D97-AF65-F5344CB8AC3E}">
        <p14:creationId xmlns:p14="http://schemas.microsoft.com/office/powerpoint/2010/main" val="3975721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1439046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2697125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37469726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en-US"/>
          </a:p>
        </p:txBody>
      </p:sp>
      <p:sp>
        <p:nvSpPr>
          <p:cNvPr id="4" name="灯片编号占位符 3"/>
          <p:cNvSpPr>
            <a:spLocks noGrp="1"/>
          </p:cNvSpPr>
          <p:nvPr>
            <p:ph type="sldNum" sz="quarter" idx="10"/>
          </p:nvPr>
        </p:nvSpPr>
        <p:spPr/>
        <p:txBody>
          <a:bodyPr/>
          <a:lstStyle/>
          <a:p>
            <a:fld id="{4AE1D939-3E60-4063-B05E-56844F97CE60}" type="slidenum">
              <a:rPr lang="zh-CN" altLang="en-US" smtClean="0"/>
              <a:t>17</a:t>
            </a:fld>
            <a:endParaRPr lang="zh-CN" altLang="en-US"/>
          </a:p>
        </p:txBody>
      </p:sp>
    </p:spTree>
    <p:extLst>
      <p:ext uri="{BB962C8B-B14F-4D97-AF65-F5344CB8AC3E}">
        <p14:creationId xmlns:p14="http://schemas.microsoft.com/office/powerpoint/2010/main" val="36102302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t>18</a:t>
            </a:fld>
            <a:endParaRPr lang="zh-CN" altLang="en-US"/>
          </a:p>
        </p:txBody>
      </p:sp>
    </p:spTree>
    <p:extLst>
      <p:ext uri="{BB962C8B-B14F-4D97-AF65-F5344CB8AC3E}">
        <p14:creationId xmlns:p14="http://schemas.microsoft.com/office/powerpoint/2010/main" val="232561863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28571039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16341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FC212A0-7918-443B-BC26-B2C355370BBD}" type="slidenum">
              <a:rPr lang="zh-CN" altLang="en-US" smtClean="0"/>
              <a:t>21</a:t>
            </a:fld>
            <a:endParaRPr lang="zh-CN" altLang="en-US"/>
          </a:p>
        </p:txBody>
      </p:sp>
    </p:spTree>
    <p:extLst>
      <p:ext uri="{BB962C8B-B14F-4D97-AF65-F5344CB8AC3E}">
        <p14:creationId xmlns:p14="http://schemas.microsoft.com/office/powerpoint/2010/main" val="33024460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22</a:t>
            </a:fld>
            <a:endParaRPr lang="zh-CN" altLang="en-US"/>
          </a:p>
        </p:txBody>
      </p:sp>
    </p:spTree>
    <p:extLst>
      <p:ext uri="{BB962C8B-B14F-4D97-AF65-F5344CB8AC3E}">
        <p14:creationId xmlns:p14="http://schemas.microsoft.com/office/powerpoint/2010/main" val="11119609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23</a:t>
            </a:fld>
            <a:endParaRPr lang="en-GB"/>
          </a:p>
        </p:txBody>
      </p:sp>
    </p:spTree>
    <p:extLst>
      <p:ext uri="{BB962C8B-B14F-4D97-AF65-F5344CB8AC3E}">
        <p14:creationId xmlns:p14="http://schemas.microsoft.com/office/powerpoint/2010/main" val="8227904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24</a:t>
            </a:fld>
            <a:endParaRPr lang="zh-CN" altLang="en-US"/>
          </a:p>
        </p:txBody>
      </p:sp>
    </p:spTree>
    <p:extLst>
      <p:ext uri="{BB962C8B-B14F-4D97-AF65-F5344CB8AC3E}">
        <p14:creationId xmlns:p14="http://schemas.microsoft.com/office/powerpoint/2010/main" val="40528474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2148044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2018/6/23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2018/6/23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2018/6/23</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2018/6/23</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2018/6/23</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t>2018/6/23</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997614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7114803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7"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2018/6/23</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5" r:id="rId2"/>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2354"/>
        </a:solidFill>
        <a:effectLst/>
      </p:bgPr>
    </p:bg>
    <p:spTree>
      <p:nvGrpSpPr>
        <p:cNvPr id="1" name=""/>
        <p:cNvGrpSpPr/>
        <p:nvPr/>
      </p:nvGrpSpPr>
      <p:grpSpPr>
        <a:xfrm>
          <a:off x="0" y="0"/>
          <a:ext cx="0" cy="0"/>
          <a:chOff x="0" y="0"/>
          <a:chExt cx="0" cy="0"/>
        </a:xfrm>
      </p:grpSpPr>
      <p:sp>
        <p:nvSpPr>
          <p:cNvPr id="10" name="椭圆 106"/>
          <p:cNvSpPr/>
          <p:nvPr userDrawn="1"/>
        </p:nvSpPr>
        <p:spPr>
          <a:xfrm>
            <a:off x="317725" y="224046"/>
            <a:ext cx="350190" cy="360978"/>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gradFill>
                <a:gsLst>
                  <a:gs pos="0">
                    <a:srgbClr val="41C4FF"/>
                  </a:gs>
                  <a:gs pos="100000">
                    <a:srgbClr val="4DD0DC"/>
                  </a:gs>
                </a:gsLst>
                <a:lin ang="5400000" scaled="0"/>
              </a:gradFill>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5" r:id="rId3"/>
    <p:sldLayoutId id="2147483666" r:id="rId4"/>
    <p:sldLayoutId id="2147483670" r:id="rId5"/>
    <p:sldLayoutId id="2147483671" r:id="rId6"/>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hemeOverride" Target="../theme/themeOverride2.xml"/><Relationship Id="rId5" Type="http://schemas.openxmlformats.org/officeDocument/2006/relationships/image" Target="../media/image3.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6.xml"/><Relationship Id="rId1" Type="http://schemas.openxmlformats.org/officeDocument/2006/relationships/themeOverride" Target="../theme/themeOverride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notesSlide" Target="../notesSlides/notesSlide5.xml"/><Relationship Id="rId7" Type="http://schemas.openxmlformats.org/officeDocument/2006/relationships/image" Target="../media/image8.png"/><Relationship Id="rId2" Type="http://schemas.openxmlformats.org/officeDocument/2006/relationships/slideLayout" Target="../slideLayouts/slideLayout6.xml"/><Relationship Id="rId1" Type="http://schemas.openxmlformats.org/officeDocument/2006/relationships/themeOverride" Target="../theme/themeOverride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6.xml"/><Relationship Id="rId1" Type="http://schemas.openxmlformats.org/officeDocument/2006/relationships/themeOverride" Target="../theme/themeOverride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6.xml"/><Relationship Id="rId1" Type="http://schemas.openxmlformats.org/officeDocument/2006/relationships/themeOverride" Target="../theme/themeOverride6.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6.xml"/><Relationship Id="rId1" Type="http://schemas.openxmlformats.org/officeDocument/2006/relationships/themeOverride" Target="../theme/themeOverride8.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6.xml"/><Relationship Id="rId1" Type="http://schemas.openxmlformats.org/officeDocument/2006/relationships/themeOverride" Target="../theme/themeOverride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6.xml"/><Relationship Id="rId1" Type="http://schemas.openxmlformats.org/officeDocument/2006/relationships/themeOverride" Target="../theme/themeOverride10.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6.xml"/><Relationship Id="rId1" Type="http://schemas.openxmlformats.org/officeDocument/2006/relationships/themeOverride" Target="../theme/themeOverride11.xml"/></Relationships>
</file>

<file path=ppt/slides/_rels/slide14.xml.rels><?xml version="1.0" encoding="UTF-8" standalone="yes"?>
<Relationships xmlns="http://schemas.openxmlformats.org/package/2006/relationships"><Relationship Id="rId3" Type="http://schemas.openxmlformats.org/officeDocument/2006/relationships/tags" Target="../tags/tag5.xml"/><Relationship Id="rId7" Type="http://schemas.openxmlformats.org/officeDocument/2006/relationships/notesSlide" Target="../notesSlides/notesSlide14.xml"/><Relationship Id="rId2" Type="http://schemas.openxmlformats.org/officeDocument/2006/relationships/tags" Target="../tags/tag4.xml"/><Relationship Id="rId1" Type="http://schemas.openxmlformats.org/officeDocument/2006/relationships/themeOverride" Target="../theme/themeOverride12.xml"/><Relationship Id="rId6" Type="http://schemas.openxmlformats.org/officeDocument/2006/relationships/slideLayout" Target="../slideLayouts/slideLayout3.xml"/><Relationship Id="rId5" Type="http://schemas.openxmlformats.org/officeDocument/2006/relationships/tags" Target="../tags/tag7.xml"/><Relationship Id="rId4" Type="http://schemas.openxmlformats.org/officeDocument/2006/relationships/tags" Target="../tags/tag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3.xml"/><Relationship Id="rId1" Type="http://schemas.openxmlformats.org/officeDocument/2006/relationships/themeOverride" Target="../theme/themeOverride13.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6.xml"/><Relationship Id="rId1" Type="http://schemas.openxmlformats.org/officeDocument/2006/relationships/themeOverride" Target="../theme/themeOverride14.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6.xml"/><Relationship Id="rId1" Type="http://schemas.openxmlformats.org/officeDocument/2006/relationships/themeOverride" Target="../theme/themeOverride1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8.xml"/><Relationship Id="rId1" Type="http://schemas.openxmlformats.org/officeDocument/2006/relationships/themeOverride" Target="../theme/themeOverride16.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xml"/><Relationship Id="rId1" Type="http://schemas.openxmlformats.org/officeDocument/2006/relationships/themeOverride" Target="../theme/themeOverride1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3.xml"/><Relationship Id="rId1" Type="http://schemas.openxmlformats.org/officeDocument/2006/relationships/themeOverride" Target="../theme/themeOverride18.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5.xml"/><Relationship Id="rId1" Type="http://schemas.openxmlformats.org/officeDocument/2006/relationships/themeOverride" Target="../theme/themeOverride19.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3.xml"/><Relationship Id="rId1" Type="http://schemas.openxmlformats.org/officeDocument/2006/relationships/themeOverride" Target="../theme/themeOverride20.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16" y="-42817"/>
            <a:ext cx="14196861" cy="6900817"/>
          </a:xfrm>
          <a:prstGeom prst="rect">
            <a:avLst/>
          </a:prstGeom>
        </p:spPr>
      </p:pic>
      <p:sp>
        <p:nvSpPr>
          <p:cNvPr id="15" name="矩形 14"/>
          <p:cNvSpPr/>
          <p:nvPr/>
        </p:nvSpPr>
        <p:spPr>
          <a:xfrm>
            <a:off x="1187631" y="766298"/>
            <a:ext cx="10044430" cy="5310505"/>
          </a:xfrm>
          <a:prstGeom prst="rect">
            <a:avLst/>
          </a:prstGeom>
          <a:solidFill>
            <a:schemeClr val="accent5">
              <a:lumMod val="50000"/>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TextBox 84"/>
          <p:cNvSpPr txBox="1"/>
          <p:nvPr/>
        </p:nvSpPr>
        <p:spPr>
          <a:xfrm>
            <a:off x="2264556" y="2795212"/>
            <a:ext cx="8752115" cy="738664"/>
          </a:xfrm>
          <a:prstGeom prst="rect">
            <a:avLst/>
          </a:prstGeom>
          <a:noFill/>
          <a:ln>
            <a:noFill/>
          </a:ln>
        </p:spPr>
        <p:txBody>
          <a:bodyPr vert="horz" wrap="square" lIns="0" tIns="0" rIns="0" bIns="0" rtlCol="0">
            <a:spAutoFit/>
          </a:bodyPr>
          <a:lstStyle/>
          <a:p>
            <a:r>
              <a:rPr lang="zh-CN" altLang="en-US" sz="4800" spc="600" dirty="0">
                <a:solidFill>
                  <a:schemeClr val="bg1"/>
                </a:solidFill>
                <a:effectLst>
                  <a:outerShdw blurRad="50800" dist="38100" dir="2700000" algn="tl" rotWithShape="0">
                    <a:prstClr val="black">
                      <a:alpha val="40000"/>
                    </a:prstClr>
                  </a:outerShdw>
                </a:effectLst>
                <a:cs typeface="+mn-ea"/>
                <a:sym typeface="+mn-lt"/>
              </a:rPr>
              <a:t>区块链智能科技峰会</a:t>
            </a:r>
            <a:r>
              <a:rPr lang="en-US" altLang="zh-CN" sz="4800" spc="600" dirty="0" err="1">
                <a:solidFill>
                  <a:schemeClr val="bg1"/>
                </a:solidFill>
                <a:effectLst>
                  <a:outerShdw blurRad="50800" dist="38100" dir="2700000" algn="tl" rotWithShape="0">
                    <a:prstClr val="black">
                      <a:alpha val="40000"/>
                    </a:prstClr>
                  </a:outerShdw>
                </a:effectLst>
                <a:cs typeface="+mn-ea"/>
                <a:sym typeface="+mn-lt"/>
              </a:rPr>
              <a:t>ppt</a:t>
            </a:r>
            <a:r>
              <a:rPr lang="zh-CN" altLang="en-US" sz="4800" spc="600" dirty="0">
                <a:solidFill>
                  <a:schemeClr val="bg1"/>
                </a:solidFill>
                <a:effectLst>
                  <a:outerShdw blurRad="50800" dist="38100" dir="2700000" algn="tl" rotWithShape="0">
                    <a:prstClr val="black">
                      <a:alpha val="40000"/>
                    </a:prstClr>
                  </a:outerShdw>
                </a:effectLst>
                <a:cs typeface="+mn-ea"/>
                <a:sym typeface="+mn-lt"/>
              </a:rPr>
              <a:t>模板</a:t>
            </a:r>
            <a:endParaRPr lang="zh-CN" altLang="en-US" sz="4800" spc="600" dirty="0" smtClean="0">
              <a:solidFill>
                <a:schemeClr val="bg1"/>
              </a:solidFill>
              <a:effectLst>
                <a:outerShdw blurRad="50800" dist="38100" dir="2700000" algn="tl" rotWithShape="0">
                  <a:prstClr val="black">
                    <a:alpha val="40000"/>
                  </a:prstClr>
                </a:outerShdw>
              </a:effectLst>
              <a:cs typeface="+mn-ea"/>
              <a:sym typeface="+mn-lt"/>
            </a:endParaRPr>
          </a:p>
        </p:txBody>
      </p:sp>
      <p:cxnSp>
        <p:nvCxnSpPr>
          <p:cNvPr id="17" name="直接连接符 16"/>
          <p:cNvCxnSpPr/>
          <p:nvPr/>
        </p:nvCxnSpPr>
        <p:spPr>
          <a:xfrm>
            <a:off x="2788874" y="3958830"/>
            <a:ext cx="607875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Freeform 5"/>
          <p:cNvSpPr/>
          <p:nvPr/>
        </p:nvSpPr>
        <p:spPr bwMode="auto">
          <a:xfrm>
            <a:off x="1672382" y="1626245"/>
            <a:ext cx="3782142" cy="3590613"/>
          </a:xfrm>
          <a:custGeom>
            <a:avLst/>
            <a:gdLst>
              <a:gd name="T0" fmla="*/ 3357 w 3357"/>
              <a:gd name="T1" fmla="*/ 514 h 3187"/>
              <a:gd name="T2" fmla="*/ 3357 w 3357"/>
              <a:gd name="T3" fmla="*/ 0 h 3187"/>
              <a:gd name="T4" fmla="*/ 0 w 3357"/>
              <a:gd name="T5" fmla="*/ 0 h 3187"/>
              <a:gd name="T6" fmla="*/ 0 w 3357"/>
              <a:gd name="T7" fmla="*/ 3187 h 3187"/>
              <a:gd name="T8" fmla="*/ 3357 w 3357"/>
              <a:gd name="T9" fmla="*/ 3187 h 3187"/>
              <a:gd name="T10" fmla="*/ 3357 w 3357"/>
              <a:gd name="T11" fmla="*/ 2673 h 3187"/>
            </a:gdLst>
            <a:ahLst/>
            <a:cxnLst>
              <a:cxn ang="0">
                <a:pos x="T0" y="T1"/>
              </a:cxn>
              <a:cxn ang="0">
                <a:pos x="T2" y="T3"/>
              </a:cxn>
              <a:cxn ang="0">
                <a:pos x="T4" y="T5"/>
              </a:cxn>
              <a:cxn ang="0">
                <a:pos x="T6" y="T7"/>
              </a:cxn>
              <a:cxn ang="0">
                <a:pos x="T8" y="T9"/>
              </a:cxn>
              <a:cxn ang="0">
                <a:pos x="T10" y="T11"/>
              </a:cxn>
            </a:cxnLst>
            <a:rect l="0" t="0" r="r" b="b"/>
            <a:pathLst>
              <a:path w="3357" h="3187">
                <a:moveTo>
                  <a:pt x="3357" y="514"/>
                </a:moveTo>
                <a:lnTo>
                  <a:pt x="3357" y="0"/>
                </a:lnTo>
                <a:lnTo>
                  <a:pt x="0" y="0"/>
                </a:lnTo>
                <a:lnTo>
                  <a:pt x="0" y="3187"/>
                </a:lnTo>
                <a:lnTo>
                  <a:pt x="3357" y="3187"/>
                </a:lnTo>
                <a:lnTo>
                  <a:pt x="3357" y="2673"/>
                </a:lnTo>
              </a:path>
            </a:pathLst>
          </a:custGeom>
          <a:noFill/>
          <a:ln w="381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0" name="文本框 19"/>
          <p:cNvSpPr txBox="1"/>
          <p:nvPr/>
        </p:nvSpPr>
        <p:spPr>
          <a:xfrm>
            <a:off x="2745860" y="4090005"/>
            <a:ext cx="6386830" cy="368300"/>
          </a:xfrm>
          <a:prstGeom prst="rect">
            <a:avLst/>
          </a:prstGeom>
          <a:noFill/>
        </p:spPr>
        <p:txBody>
          <a:bodyPr wrap="square" rtlCol="0" anchor="t">
            <a:spAutoFit/>
          </a:bodyPr>
          <a:lstStyle/>
          <a:p>
            <a:r>
              <a:rPr lang="en-US" altLang="zh-CN" dirty="0">
                <a:solidFill>
                  <a:schemeClr val="bg1"/>
                </a:solidFill>
                <a:cs typeface="+mn-ea"/>
                <a:sym typeface="+mn-lt"/>
              </a:rPr>
              <a:t>2018 block chain intelligence technology summit</a:t>
            </a:r>
          </a:p>
        </p:txBody>
      </p:sp>
    </p:spTree>
    <p:extLst>
      <p:ext uri="{BB962C8B-B14F-4D97-AF65-F5344CB8AC3E}">
        <p14:creationId xmlns:p14="http://schemas.microsoft.com/office/powerpoint/2010/main" val="2448164461"/>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additive="base">
                                        <p:cTn id="7" dur="750"/>
                                        <p:tgtEl>
                                          <p:spTgt spid="16"/>
                                        </p:tgtEl>
                                        <p:attrNameLst>
                                          <p:attrName>ppt_y</p:attrName>
                                        </p:attrNameLst>
                                      </p:cBhvr>
                                      <p:tavLst>
                                        <p:tav tm="0">
                                          <p:val>
                                            <p:strVal val="#ppt_y+#ppt_h*1.125000"/>
                                          </p:val>
                                        </p:tav>
                                        <p:tav tm="100000">
                                          <p:val>
                                            <p:strVal val="#ppt_y"/>
                                          </p:val>
                                        </p:tav>
                                      </p:tavLst>
                                    </p:anim>
                                    <p:animEffect transition="in" filter="wipe(up)">
                                      <p:cBhvr>
                                        <p:cTn id="8" dur="750"/>
                                        <p:tgtEl>
                                          <p:spTgt spid="16"/>
                                        </p:tgtEl>
                                      </p:cBhvr>
                                    </p:animEffect>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outHorizontal)">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bldLvl="0" animBg="1"/>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资源 234302"/>
          <p:cNvPicPr>
            <a:picLocks noChangeAspect="1"/>
          </p:cNvPicPr>
          <p:nvPr/>
        </p:nvPicPr>
        <p:blipFill>
          <a:blip r:embed="rId4"/>
          <a:srcRect l="254" b="22143"/>
          <a:stretch>
            <a:fillRect/>
          </a:stretch>
        </p:blipFill>
        <p:spPr>
          <a:xfrm>
            <a:off x="10160" y="-58420"/>
            <a:ext cx="12202160" cy="6896735"/>
          </a:xfrm>
          <a:prstGeom prst="rect">
            <a:avLst/>
          </a:prstGeom>
        </p:spPr>
      </p:pic>
      <p:sp>
        <p:nvSpPr>
          <p:cNvPr id="2" name="文本框 1"/>
          <p:cNvSpPr txBox="1"/>
          <p:nvPr/>
        </p:nvSpPr>
        <p:spPr>
          <a:xfrm>
            <a:off x="4143551" y="412153"/>
            <a:ext cx="3903634" cy="1015663"/>
          </a:xfrm>
          <a:prstGeom prst="rect">
            <a:avLst/>
          </a:prstGeom>
          <a:noFill/>
        </p:spPr>
        <p:txBody>
          <a:bodyPr wrap="none" rtlCol="0">
            <a:spAutoFit/>
            <a:scene3d>
              <a:camera prst="orthographicFront"/>
              <a:lightRig rig="threePt" dir="t"/>
            </a:scene3d>
          </a:bodyPr>
          <a:lstStyle/>
          <a:p>
            <a:pPr algn="ctr"/>
            <a:r>
              <a:rPr lang="en-US" altLang="zh-CN" sz="6000" dirty="0">
                <a:gradFill flip="none" rotWithShape="1">
                  <a:gsLst>
                    <a:gs pos="0">
                      <a:srgbClr val="62FFFF"/>
                    </a:gs>
                    <a:gs pos="100000">
                      <a:srgbClr val="0D69FF"/>
                    </a:gs>
                  </a:gsLst>
                  <a:lin ang="2700000" scaled="1"/>
                  <a:tileRect/>
                </a:gradFill>
                <a:cs typeface="+mn-ea"/>
                <a:sym typeface="+mn-lt"/>
              </a:rPr>
              <a:t>CONTENT</a:t>
            </a:r>
            <a:endParaRPr lang="zh-CN" altLang="en-US" sz="6000" dirty="0">
              <a:gradFill flip="none" rotWithShape="1">
                <a:gsLst>
                  <a:gs pos="0">
                    <a:srgbClr val="62FFFF"/>
                  </a:gs>
                  <a:gs pos="100000">
                    <a:srgbClr val="0D69FF"/>
                  </a:gs>
                </a:gsLst>
                <a:lin ang="2700000" scaled="1"/>
                <a:tileRect/>
              </a:gradFill>
              <a:cs typeface="+mn-ea"/>
              <a:sym typeface="+mn-lt"/>
            </a:endParaRPr>
          </a:p>
        </p:txBody>
      </p:sp>
      <p:cxnSp>
        <p:nvCxnSpPr>
          <p:cNvPr id="3" name="直接连接符 2"/>
          <p:cNvCxnSpPr/>
          <p:nvPr/>
        </p:nvCxnSpPr>
        <p:spPr>
          <a:xfrm>
            <a:off x="5614787" y="1453216"/>
            <a:ext cx="961157" cy="0"/>
          </a:xfrm>
          <a:prstGeom prst="line">
            <a:avLst/>
          </a:prstGeom>
          <a:ln w="38100">
            <a:solidFill>
              <a:srgbClr val="0D69FF"/>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383860" y="2954733"/>
            <a:ext cx="4868985" cy="676536"/>
            <a:chOff x="520218" y="418450"/>
            <a:chExt cx="5658081" cy="786180"/>
          </a:xfrm>
        </p:grpSpPr>
        <p:sp>
          <p:nvSpPr>
            <p:cNvPr id="6" name="矩形: 圆角 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gradFill>
                  <a:gsLst>
                    <a:gs pos="0">
                      <a:srgbClr val="41C4FF"/>
                    </a:gs>
                    <a:gs pos="100000">
                      <a:srgbClr val="4DD0DC"/>
                    </a:gs>
                  </a:gsLst>
                  <a:lin ang="5400000" scaled="0"/>
                </a:gradFill>
                <a:cs typeface="+mn-ea"/>
                <a:sym typeface="+mn-lt"/>
              </a:endParaRPr>
            </a:p>
          </p:txBody>
        </p:sp>
        <p:grpSp>
          <p:nvGrpSpPr>
            <p:cNvPr id="7" name="组合 6"/>
            <p:cNvGrpSpPr/>
            <p:nvPr/>
          </p:nvGrpSpPr>
          <p:grpSpPr>
            <a:xfrm>
              <a:off x="1301959" y="418450"/>
              <a:ext cx="4876340" cy="786180"/>
              <a:chOff x="1292231" y="418450"/>
              <a:chExt cx="4876340" cy="786180"/>
            </a:xfrm>
          </p:grpSpPr>
          <p:sp>
            <p:nvSpPr>
              <p:cNvPr id="8" name="文本框 7"/>
              <p:cNvSpPr txBox="1"/>
              <p:nvPr/>
            </p:nvSpPr>
            <p:spPr>
              <a:xfrm>
                <a:off x="1292231" y="418450"/>
                <a:ext cx="3295074" cy="536486"/>
              </a:xfrm>
              <a:prstGeom prst="rect">
                <a:avLst/>
              </a:prstGeom>
              <a:noFill/>
            </p:spPr>
            <p:txBody>
              <a:bodyPr wrap="square" rtlCol="0">
                <a:spAutoFit/>
                <a:scene3d>
                  <a:camera prst="orthographicFront"/>
                  <a:lightRig rig="threePt" dir="t"/>
                </a:scene3d>
                <a:sp3d contourW="12700"/>
              </a:bodyPr>
              <a:lstStyle/>
              <a:p>
                <a:pPr lvl="0">
                  <a:defRPr/>
                </a:pPr>
                <a:r>
                  <a:rPr lang="zh-CN" altLang="en-US" sz="2400" b="1" dirty="0">
                    <a:gradFill>
                      <a:gsLst>
                        <a:gs pos="0">
                          <a:srgbClr val="41C4FF"/>
                        </a:gs>
                        <a:gs pos="100000">
                          <a:srgbClr val="4DD0DC"/>
                        </a:gs>
                      </a:gsLst>
                      <a:lin ang="5400000" scaled="0"/>
                    </a:gradFill>
                    <a:cs typeface="+mn-ea"/>
                    <a:sym typeface="+mn-lt"/>
                  </a:rPr>
                  <a:t>区块链的定义</a:t>
                </a:r>
                <a:endParaRPr kumimoji="0" lang="zh-CN" altLang="en-US" sz="2400" b="1" i="0" u="none" strike="noStrike" kern="1200" cap="none" spc="0" normalizeH="0" baseline="0" noProof="0" dirty="0">
                  <a:ln>
                    <a:noFill/>
                  </a:ln>
                  <a:gradFill>
                    <a:gsLst>
                      <a:gs pos="0">
                        <a:srgbClr val="41C4FF"/>
                      </a:gs>
                      <a:gs pos="100000">
                        <a:srgbClr val="4DD0DC"/>
                      </a:gs>
                    </a:gsLst>
                    <a:lin ang="5400000" scaled="0"/>
                  </a:gradFill>
                  <a:effectLst/>
                  <a:uLnTx/>
                  <a:uFillTx/>
                  <a:cs typeface="+mn-ea"/>
                  <a:sym typeface="+mn-lt"/>
                </a:endParaRPr>
              </a:p>
            </p:txBody>
          </p:sp>
          <p:sp>
            <p:nvSpPr>
              <p:cNvPr id="9" name="文本框 8"/>
              <p:cNvSpPr txBox="1"/>
              <p:nvPr/>
            </p:nvSpPr>
            <p:spPr>
              <a:xfrm>
                <a:off x="1292231" y="902086"/>
                <a:ext cx="4876340" cy="302544"/>
              </a:xfrm>
              <a:prstGeom prst="rect">
                <a:avLst/>
              </a:prstGeom>
              <a:noFill/>
            </p:spPr>
            <p:txBody>
              <a:bodyPr wrap="square" rtlCol="0">
                <a:spAutoFit/>
                <a:scene3d>
                  <a:camera prst="orthographicFront"/>
                  <a:lightRig rig="threePt" dir="t"/>
                </a:scene3d>
                <a:sp3d contourW="12700"/>
              </a:bodyPr>
              <a:lstStyle/>
              <a:p>
                <a:r>
                  <a:rPr lang="en-US" altLang="zh-CN" sz="1100" dirty="0">
                    <a:gradFill>
                      <a:gsLst>
                        <a:gs pos="0">
                          <a:srgbClr val="41C4FF"/>
                        </a:gs>
                        <a:gs pos="100000">
                          <a:srgbClr val="4DD0DC"/>
                        </a:gs>
                      </a:gsLst>
                      <a:lin ang="5400000" scaled="0"/>
                    </a:gradFill>
                    <a:cs typeface="+mn-ea"/>
                    <a:sym typeface="+mn-lt"/>
                  </a:rPr>
                  <a:t>ADD YOUR TITLE HERE</a:t>
                </a:r>
              </a:p>
            </p:txBody>
          </p:sp>
        </p:grpSp>
        <p:sp>
          <p:nvSpPr>
            <p:cNvPr id="10"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gradFill>
                  <a:gsLst>
                    <a:gs pos="0">
                      <a:srgbClr val="41C4FF"/>
                    </a:gs>
                    <a:gs pos="100000">
                      <a:srgbClr val="4DD0DC"/>
                    </a:gs>
                  </a:gsLst>
                  <a:lin ang="5400000" scaled="0"/>
                </a:gradFill>
                <a:cs typeface="+mn-ea"/>
                <a:sym typeface="+mn-lt"/>
              </a:endParaRPr>
            </a:p>
          </p:txBody>
        </p:sp>
      </p:grpSp>
      <p:grpSp>
        <p:nvGrpSpPr>
          <p:cNvPr id="11" name="组合 10"/>
          <p:cNvGrpSpPr/>
          <p:nvPr/>
        </p:nvGrpSpPr>
        <p:grpSpPr>
          <a:xfrm>
            <a:off x="1383860" y="4190600"/>
            <a:ext cx="4868985" cy="676536"/>
            <a:chOff x="520218" y="418450"/>
            <a:chExt cx="5658081" cy="786180"/>
          </a:xfrm>
        </p:grpSpPr>
        <p:sp>
          <p:nvSpPr>
            <p:cNvPr id="12" name="矩形: 圆角 1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gradFill>
                  <a:gsLst>
                    <a:gs pos="0">
                      <a:srgbClr val="41C4FF"/>
                    </a:gs>
                    <a:gs pos="100000">
                      <a:srgbClr val="4DD0DC"/>
                    </a:gs>
                  </a:gsLst>
                  <a:lin ang="5400000" scaled="0"/>
                </a:gradFill>
                <a:cs typeface="+mn-ea"/>
                <a:sym typeface="+mn-lt"/>
              </a:endParaRPr>
            </a:p>
          </p:txBody>
        </p:sp>
        <p:grpSp>
          <p:nvGrpSpPr>
            <p:cNvPr id="13" name="组合 12"/>
            <p:cNvGrpSpPr/>
            <p:nvPr/>
          </p:nvGrpSpPr>
          <p:grpSpPr>
            <a:xfrm>
              <a:off x="1301959" y="418450"/>
              <a:ext cx="4876340" cy="786180"/>
              <a:chOff x="1292231" y="418450"/>
              <a:chExt cx="4876340" cy="786180"/>
            </a:xfrm>
          </p:grpSpPr>
          <p:sp>
            <p:nvSpPr>
              <p:cNvPr id="14" name="文本框 13"/>
              <p:cNvSpPr txBox="1"/>
              <p:nvPr/>
            </p:nvSpPr>
            <p:spPr>
              <a:xfrm>
                <a:off x="1292231" y="418450"/>
                <a:ext cx="3295074" cy="536486"/>
              </a:xfrm>
              <a:prstGeom prst="rect">
                <a:avLst/>
              </a:prstGeom>
              <a:noFill/>
            </p:spPr>
            <p:txBody>
              <a:bodyPr wrap="square" rtlCol="0">
                <a:spAutoFit/>
                <a:scene3d>
                  <a:camera prst="orthographicFront"/>
                  <a:lightRig rig="threePt" dir="t"/>
                </a:scene3d>
                <a:sp3d contourW="12700"/>
              </a:bodyPr>
              <a:lstStyle/>
              <a:p>
                <a:pPr lvl="0">
                  <a:defRPr/>
                </a:pPr>
                <a:r>
                  <a:rPr lang="zh-CN" altLang="en-US" sz="2400" b="1" dirty="0">
                    <a:gradFill>
                      <a:gsLst>
                        <a:gs pos="0">
                          <a:srgbClr val="41C4FF"/>
                        </a:gs>
                        <a:gs pos="100000">
                          <a:srgbClr val="4DD0DC"/>
                        </a:gs>
                      </a:gsLst>
                      <a:lin ang="5400000" scaled="0"/>
                    </a:gradFill>
                    <a:cs typeface="+mn-ea"/>
                    <a:sym typeface="+mn-lt"/>
                  </a:rPr>
                  <a:t>区块链的其他应用</a:t>
                </a:r>
                <a:endParaRPr kumimoji="0" lang="zh-CN" altLang="en-US" sz="2400" b="1" i="0" u="none" strike="noStrike" kern="1200" cap="none" spc="0" normalizeH="0" baseline="0" noProof="0" dirty="0">
                  <a:ln>
                    <a:noFill/>
                  </a:ln>
                  <a:gradFill>
                    <a:gsLst>
                      <a:gs pos="0">
                        <a:srgbClr val="41C4FF"/>
                      </a:gs>
                      <a:gs pos="100000">
                        <a:srgbClr val="4DD0DC"/>
                      </a:gs>
                    </a:gsLst>
                    <a:lin ang="5400000" scaled="0"/>
                  </a:gradFill>
                  <a:effectLst/>
                  <a:uLnTx/>
                  <a:uFillTx/>
                  <a:cs typeface="+mn-ea"/>
                  <a:sym typeface="+mn-lt"/>
                </a:endParaRPr>
              </a:p>
            </p:txBody>
          </p:sp>
          <p:sp>
            <p:nvSpPr>
              <p:cNvPr id="15" name="文本框 14"/>
              <p:cNvSpPr txBox="1"/>
              <p:nvPr/>
            </p:nvSpPr>
            <p:spPr>
              <a:xfrm>
                <a:off x="1292231" y="902086"/>
                <a:ext cx="4876340" cy="302544"/>
              </a:xfrm>
              <a:prstGeom prst="rect">
                <a:avLst/>
              </a:prstGeom>
              <a:noFill/>
            </p:spPr>
            <p:txBody>
              <a:bodyPr wrap="square" rtlCol="0">
                <a:spAutoFit/>
                <a:scene3d>
                  <a:camera prst="orthographicFront"/>
                  <a:lightRig rig="threePt" dir="t"/>
                </a:scene3d>
                <a:sp3d contourW="12700"/>
              </a:bodyPr>
              <a:lstStyle/>
              <a:p>
                <a:r>
                  <a:rPr lang="en-US" altLang="zh-CN" sz="1100" dirty="0">
                    <a:gradFill>
                      <a:gsLst>
                        <a:gs pos="0">
                          <a:srgbClr val="41C4FF"/>
                        </a:gs>
                        <a:gs pos="100000">
                          <a:srgbClr val="4DD0DC"/>
                        </a:gs>
                      </a:gsLst>
                      <a:lin ang="5400000" scaled="0"/>
                    </a:gradFill>
                    <a:cs typeface="+mn-ea"/>
                    <a:sym typeface="+mn-lt"/>
                  </a:rPr>
                  <a:t>ADD YOUR TITLE HERE</a:t>
                </a:r>
              </a:p>
            </p:txBody>
          </p:sp>
        </p:grpSp>
        <p:sp>
          <p:nvSpPr>
            <p:cNvPr id="16"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gradFill>
                  <a:gsLst>
                    <a:gs pos="0">
                      <a:srgbClr val="41C4FF"/>
                    </a:gs>
                    <a:gs pos="100000">
                      <a:srgbClr val="4DD0DC"/>
                    </a:gs>
                  </a:gsLst>
                  <a:lin ang="5400000" scaled="0"/>
                </a:gradFill>
                <a:cs typeface="+mn-ea"/>
                <a:sym typeface="+mn-lt"/>
              </a:endParaRPr>
            </a:p>
          </p:txBody>
        </p:sp>
      </p:grpSp>
      <p:grpSp>
        <p:nvGrpSpPr>
          <p:cNvPr id="34" name="组合 33"/>
          <p:cNvGrpSpPr/>
          <p:nvPr/>
        </p:nvGrpSpPr>
        <p:grpSpPr>
          <a:xfrm>
            <a:off x="6576120" y="2954733"/>
            <a:ext cx="4868985" cy="676536"/>
            <a:chOff x="520218" y="418450"/>
            <a:chExt cx="5658081" cy="786180"/>
          </a:xfrm>
        </p:grpSpPr>
        <p:sp>
          <p:nvSpPr>
            <p:cNvPr id="35" name="矩形: 圆角 34"/>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gradFill>
                  <a:gsLst>
                    <a:gs pos="0">
                      <a:srgbClr val="41C4FF"/>
                    </a:gs>
                    <a:gs pos="100000">
                      <a:srgbClr val="4DD0DC"/>
                    </a:gs>
                  </a:gsLst>
                  <a:lin ang="5400000" scaled="0"/>
                </a:gradFill>
                <a:cs typeface="+mn-ea"/>
                <a:sym typeface="+mn-lt"/>
              </a:endParaRPr>
            </a:p>
          </p:txBody>
        </p:sp>
        <p:grpSp>
          <p:nvGrpSpPr>
            <p:cNvPr id="36" name="组合 35"/>
            <p:cNvGrpSpPr/>
            <p:nvPr/>
          </p:nvGrpSpPr>
          <p:grpSpPr>
            <a:xfrm>
              <a:off x="1301959" y="418450"/>
              <a:ext cx="4876340" cy="786180"/>
              <a:chOff x="1292231" y="418450"/>
              <a:chExt cx="4876340" cy="786180"/>
            </a:xfrm>
          </p:grpSpPr>
          <p:sp>
            <p:nvSpPr>
              <p:cNvPr id="38" name="文本框 37"/>
              <p:cNvSpPr txBox="1"/>
              <p:nvPr/>
            </p:nvSpPr>
            <p:spPr>
              <a:xfrm>
                <a:off x="1292231" y="418450"/>
                <a:ext cx="3295074" cy="536486"/>
              </a:xfrm>
              <a:prstGeom prst="rect">
                <a:avLst/>
              </a:prstGeom>
              <a:noFill/>
            </p:spPr>
            <p:txBody>
              <a:bodyPr wrap="square" rtlCol="0">
                <a:spAutoFit/>
                <a:scene3d>
                  <a:camera prst="orthographicFront"/>
                  <a:lightRig rig="threePt" dir="t"/>
                </a:scene3d>
                <a:sp3d contourW="12700"/>
              </a:bodyPr>
              <a:lstStyle/>
              <a:p>
                <a:pPr lvl="0">
                  <a:defRPr/>
                </a:pPr>
                <a:r>
                  <a:rPr lang="zh-CN" altLang="en-US" sz="2400" b="1" dirty="0">
                    <a:gradFill>
                      <a:gsLst>
                        <a:gs pos="0">
                          <a:srgbClr val="41C4FF"/>
                        </a:gs>
                        <a:gs pos="100000">
                          <a:srgbClr val="4DD0DC"/>
                        </a:gs>
                      </a:gsLst>
                      <a:lin ang="5400000" scaled="0"/>
                    </a:gradFill>
                    <a:cs typeface="+mn-ea"/>
                    <a:sym typeface="+mn-lt"/>
                  </a:rPr>
                  <a:t>区块链与比特币</a:t>
                </a:r>
                <a:endParaRPr kumimoji="0" lang="zh-CN" altLang="en-US" sz="2400" b="1" i="0" u="none" strike="noStrike" kern="1200" cap="none" spc="0" normalizeH="0" baseline="0" noProof="0" dirty="0">
                  <a:ln>
                    <a:noFill/>
                  </a:ln>
                  <a:gradFill>
                    <a:gsLst>
                      <a:gs pos="0">
                        <a:srgbClr val="41C4FF"/>
                      </a:gs>
                      <a:gs pos="100000">
                        <a:srgbClr val="4DD0DC"/>
                      </a:gs>
                    </a:gsLst>
                    <a:lin ang="5400000" scaled="0"/>
                  </a:gradFill>
                  <a:effectLst/>
                  <a:uLnTx/>
                  <a:uFillTx/>
                  <a:cs typeface="+mn-ea"/>
                  <a:sym typeface="+mn-lt"/>
                </a:endParaRPr>
              </a:p>
            </p:txBody>
          </p:sp>
          <p:sp>
            <p:nvSpPr>
              <p:cNvPr id="39" name="文本框 38"/>
              <p:cNvSpPr txBox="1"/>
              <p:nvPr/>
            </p:nvSpPr>
            <p:spPr>
              <a:xfrm>
                <a:off x="1292231" y="902086"/>
                <a:ext cx="4876340" cy="302544"/>
              </a:xfrm>
              <a:prstGeom prst="rect">
                <a:avLst/>
              </a:prstGeom>
              <a:noFill/>
            </p:spPr>
            <p:txBody>
              <a:bodyPr wrap="square" rtlCol="0">
                <a:spAutoFit/>
                <a:scene3d>
                  <a:camera prst="orthographicFront"/>
                  <a:lightRig rig="threePt" dir="t"/>
                </a:scene3d>
                <a:sp3d contourW="12700"/>
              </a:bodyPr>
              <a:lstStyle/>
              <a:p>
                <a:r>
                  <a:rPr lang="en-US" altLang="zh-CN" sz="1100" dirty="0">
                    <a:gradFill>
                      <a:gsLst>
                        <a:gs pos="0">
                          <a:srgbClr val="41C4FF"/>
                        </a:gs>
                        <a:gs pos="100000">
                          <a:srgbClr val="4DD0DC"/>
                        </a:gs>
                      </a:gsLst>
                      <a:lin ang="5400000" scaled="0"/>
                    </a:gradFill>
                    <a:cs typeface="+mn-ea"/>
                    <a:sym typeface="+mn-lt"/>
                  </a:rPr>
                  <a:t>ADD YOUR TITLE HERE</a:t>
                </a:r>
              </a:p>
            </p:txBody>
          </p:sp>
        </p:grpSp>
        <p:sp>
          <p:nvSpPr>
            <p:cNvPr id="37"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gradFill>
                  <a:gsLst>
                    <a:gs pos="0">
                      <a:srgbClr val="41C4FF"/>
                    </a:gs>
                    <a:gs pos="100000">
                      <a:srgbClr val="4DD0DC"/>
                    </a:gs>
                  </a:gsLst>
                  <a:lin ang="5400000" scaled="0"/>
                </a:gradFill>
                <a:cs typeface="+mn-ea"/>
                <a:sym typeface="+mn-lt"/>
              </a:endParaRPr>
            </a:p>
          </p:txBody>
        </p:sp>
      </p:grpSp>
      <p:grpSp>
        <p:nvGrpSpPr>
          <p:cNvPr id="40" name="组合 39"/>
          <p:cNvGrpSpPr/>
          <p:nvPr/>
        </p:nvGrpSpPr>
        <p:grpSpPr>
          <a:xfrm>
            <a:off x="6576120" y="4190600"/>
            <a:ext cx="4868985" cy="676536"/>
            <a:chOff x="520218" y="418450"/>
            <a:chExt cx="5658081" cy="786180"/>
          </a:xfrm>
        </p:grpSpPr>
        <p:sp>
          <p:nvSpPr>
            <p:cNvPr id="41" name="矩形: 圆角 40"/>
            <p:cNvSpPr/>
            <p:nvPr/>
          </p:nvSpPr>
          <p:spPr>
            <a:xfrm>
              <a:off x="520218" y="437796"/>
              <a:ext cx="684468" cy="691752"/>
            </a:xfrm>
            <a:prstGeom prst="roundRect">
              <a:avLst/>
            </a:prstGeom>
            <a:noFill/>
            <a:ln w="34925">
              <a:gradFill>
                <a:gsLst>
                  <a:gs pos="0">
                    <a:srgbClr val="62FFFF"/>
                  </a:gs>
                  <a:gs pos="68000">
                    <a:srgbClr val="0D69FF"/>
                  </a:gs>
                  <a:gs pos="43000">
                    <a:srgbClr val="0D69FF"/>
                  </a:gs>
                  <a:gs pos="100000">
                    <a:srgbClr val="62FFF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gradFill>
                  <a:gsLst>
                    <a:gs pos="0">
                      <a:srgbClr val="41C4FF"/>
                    </a:gs>
                    <a:gs pos="100000">
                      <a:srgbClr val="4DD0DC"/>
                    </a:gs>
                  </a:gsLst>
                  <a:lin ang="5400000" scaled="0"/>
                </a:gradFill>
                <a:cs typeface="+mn-ea"/>
                <a:sym typeface="+mn-lt"/>
              </a:endParaRPr>
            </a:p>
          </p:txBody>
        </p:sp>
        <p:grpSp>
          <p:nvGrpSpPr>
            <p:cNvPr id="42" name="组合 41"/>
            <p:cNvGrpSpPr/>
            <p:nvPr/>
          </p:nvGrpSpPr>
          <p:grpSpPr>
            <a:xfrm>
              <a:off x="1301959" y="418450"/>
              <a:ext cx="4876340" cy="786180"/>
              <a:chOff x="1292231" y="418450"/>
              <a:chExt cx="4876340" cy="786180"/>
            </a:xfrm>
          </p:grpSpPr>
          <p:sp>
            <p:nvSpPr>
              <p:cNvPr id="44" name="文本框 43"/>
              <p:cNvSpPr txBox="1"/>
              <p:nvPr/>
            </p:nvSpPr>
            <p:spPr>
              <a:xfrm>
                <a:off x="1292231" y="418450"/>
                <a:ext cx="3295074" cy="536486"/>
              </a:xfrm>
              <a:prstGeom prst="rect">
                <a:avLst/>
              </a:prstGeom>
              <a:noFill/>
            </p:spPr>
            <p:txBody>
              <a:bodyPr wrap="square" rtlCol="0">
                <a:spAutoFit/>
                <a:scene3d>
                  <a:camera prst="orthographicFront"/>
                  <a:lightRig rig="threePt" dir="t"/>
                </a:scene3d>
                <a:sp3d contourW="12700"/>
              </a:bodyPr>
              <a:lstStyle/>
              <a:p>
                <a:pPr lvl="0">
                  <a:defRPr/>
                </a:pPr>
                <a:r>
                  <a:rPr lang="zh-CN" altLang="en-US" sz="2400" b="1" dirty="0">
                    <a:gradFill>
                      <a:gsLst>
                        <a:gs pos="0">
                          <a:srgbClr val="41C4FF"/>
                        </a:gs>
                        <a:gs pos="100000">
                          <a:srgbClr val="4DD0DC"/>
                        </a:gs>
                      </a:gsLst>
                      <a:lin ang="5400000" scaled="0"/>
                    </a:gradFill>
                    <a:cs typeface="+mn-ea"/>
                    <a:sym typeface="+mn-lt"/>
                  </a:rPr>
                  <a:t>区块链方案</a:t>
                </a:r>
                <a:endParaRPr kumimoji="0" lang="zh-CN" altLang="en-US" sz="2400" b="1" i="0" u="none" strike="noStrike" kern="1200" cap="none" spc="0" normalizeH="0" baseline="0" noProof="0" dirty="0">
                  <a:ln>
                    <a:noFill/>
                  </a:ln>
                  <a:gradFill>
                    <a:gsLst>
                      <a:gs pos="0">
                        <a:srgbClr val="41C4FF"/>
                      </a:gs>
                      <a:gs pos="100000">
                        <a:srgbClr val="4DD0DC"/>
                      </a:gs>
                    </a:gsLst>
                    <a:lin ang="5400000" scaled="0"/>
                  </a:gradFill>
                  <a:effectLst/>
                  <a:uLnTx/>
                  <a:uFillTx/>
                  <a:cs typeface="+mn-ea"/>
                  <a:sym typeface="+mn-lt"/>
                </a:endParaRPr>
              </a:p>
            </p:txBody>
          </p:sp>
          <p:sp>
            <p:nvSpPr>
              <p:cNvPr id="45" name="文本框 44"/>
              <p:cNvSpPr txBox="1"/>
              <p:nvPr/>
            </p:nvSpPr>
            <p:spPr>
              <a:xfrm>
                <a:off x="1292231" y="902086"/>
                <a:ext cx="4876340" cy="302544"/>
              </a:xfrm>
              <a:prstGeom prst="rect">
                <a:avLst/>
              </a:prstGeom>
              <a:noFill/>
            </p:spPr>
            <p:txBody>
              <a:bodyPr wrap="square" rtlCol="0">
                <a:spAutoFit/>
                <a:scene3d>
                  <a:camera prst="orthographicFront"/>
                  <a:lightRig rig="threePt" dir="t"/>
                </a:scene3d>
                <a:sp3d contourW="12700"/>
              </a:bodyPr>
              <a:lstStyle/>
              <a:p>
                <a:r>
                  <a:rPr lang="en-US" altLang="zh-CN" sz="1100" dirty="0">
                    <a:gradFill>
                      <a:gsLst>
                        <a:gs pos="0">
                          <a:srgbClr val="41C4FF"/>
                        </a:gs>
                        <a:gs pos="100000">
                          <a:srgbClr val="4DD0DC"/>
                        </a:gs>
                      </a:gsLst>
                      <a:lin ang="5400000" scaled="0"/>
                    </a:gradFill>
                    <a:cs typeface="+mn-ea"/>
                    <a:sym typeface="+mn-lt"/>
                  </a:rPr>
                  <a:t>ADD YOUR TITLE HERE</a:t>
                </a:r>
              </a:p>
            </p:txBody>
          </p:sp>
        </p:grpSp>
        <p:sp>
          <p:nvSpPr>
            <p:cNvPr id="43" name="椭圆 106"/>
            <p:cNvSpPr/>
            <p:nvPr/>
          </p:nvSpPr>
          <p:spPr>
            <a:xfrm>
              <a:off x="658980" y="573932"/>
              <a:ext cx="406944" cy="41948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rgbClr val="62FF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gradFill>
                  <a:gsLst>
                    <a:gs pos="0">
                      <a:srgbClr val="41C4FF"/>
                    </a:gs>
                    <a:gs pos="100000">
                      <a:srgbClr val="4DD0DC"/>
                    </a:gs>
                  </a:gsLst>
                  <a:lin ang="5400000" scaled="0"/>
                </a:gradFill>
                <a:cs typeface="+mn-ea"/>
                <a:sym typeface="+mn-lt"/>
              </a:endParaRP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ppt_x</p:attrName>
                                        </p:attrNameLst>
                                      </p:cBhvr>
                                      <p:tavLst>
                                        <p:tav tm="0">
                                          <p:val>
                                            <p:strVal val="#ppt_x-#ppt_w*1.125000"/>
                                          </p:val>
                                        </p:tav>
                                        <p:tav tm="100000">
                                          <p:val>
                                            <p:strVal val="#ppt_x"/>
                                          </p:val>
                                        </p:tav>
                                      </p:tavLst>
                                    </p:anim>
                                    <p:animEffect transition="in" filter="wipe(right)">
                                      <p:cBhvr>
                                        <p:cTn id="8" dur="500"/>
                                        <p:tgtEl>
                                          <p:spTgt spid="4"/>
                                        </p:tgtEl>
                                      </p:cBhvr>
                                    </p:animEffect>
                                  </p:childTnLst>
                                </p:cTn>
                              </p:par>
                              <p:par>
                                <p:cTn id="9" presetID="12" presetClass="entr" presetSubtype="8" fill="hold" nodeType="withEffect">
                                  <p:stCondLst>
                                    <p:cond delay="250"/>
                                  </p:stCondLst>
                                  <p:childTnLst>
                                    <p:set>
                                      <p:cBhvr>
                                        <p:cTn id="10" dur="1" fill="hold">
                                          <p:stCondLst>
                                            <p:cond delay="0"/>
                                          </p:stCondLst>
                                        </p:cTn>
                                        <p:tgtEl>
                                          <p:spTgt spid="34"/>
                                        </p:tgtEl>
                                        <p:attrNameLst>
                                          <p:attrName>style.visibility</p:attrName>
                                        </p:attrNameLst>
                                      </p:cBhvr>
                                      <p:to>
                                        <p:strVal val="visible"/>
                                      </p:to>
                                    </p:set>
                                    <p:anim calcmode="lin" valueType="num">
                                      <p:cBhvr additive="base">
                                        <p:cTn id="11" dur="500"/>
                                        <p:tgtEl>
                                          <p:spTgt spid="34"/>
                                        </p:tgtEl>
                                        <p:attrNameLst>
                                          <p:attrName>ppt_x</p:attrName>
                                        </p:attrNameLst>
                                      </p:cBhvr>
                                      <p:tavLst>
                                        <p:tav tm="0">
                                          <p:val>
                                            <p:strVal val="#ppt_x-#ppt_w*1.125000"/>
                                          </p:val>
                                        </p:tav>
                                        <p:tav tm="100000">
                                          <p:val>
                                            <p:strVal val="#ppt_x"/>
                                          </p:val>
                                        </p:tav>
                                      </p:tavLst>
                                    </p:anim>
                                    <p:animEffect transition="in" filter="wipe(right)">
                                      <p:cBhvr>
                                        <p:cTn id="12" dur="500"/>
                                        <p:tgtEl>
                                          <p:spTgt spid="34"/>
                                        </p:tgtEl>
                                      </p:cBhvr>
                                    </p:animEffect>
                                  </p:childTnLst>
                                </p:cTn>
                              </p:par>
                              <p:par>
                                <p:cTn id="13" presetID="12" presetClass="entr" presetSubtype="8" fill="hold" nodeType="withEffect">
                                  <p:stCondLst>
                                    <p:cond delay="50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p:tgtEl>
                                          <p:spTgt spid="11"/>
                                        </p:tgtEl>
                                        <p:attrNameLst>
                                          <p:attrName>ppt_x</p:attrName>
                                        </p:attrNameLst>
                                      </p:cBhvr>
                                      <p:tavLst>
                                        <p:tav tm="0">
                                          <p:val>
                                            <p:strVal val="#ppt_x-#ppt_w*1.125000"/>
                                          </p:val>
                                        </p:tav>
                                        <p:tav tm="100000">
                                          <p:val>
                                            <p:strVal val="#ppt_x"/>
                                          </p:val>
                                        </p:tav>
                                      </p:tavLst>
                                    </p:anim>
                                    <p:animEffect transition="in" filter="wipe(right)">
                                      <p:cBhvr>
                                        <p:cTn id="16" dur="500"/>
                                        <p:tgtEl>
                                          <p:spTgt spid="11"/>
                                        </p:tgtEl>
                                      </p:cBhvr>
                                    </p:animEffect>
                                  </p:childTnLst>
                                </p:cTn>
                              </p:par>
                              <p:par>
                                <p:cTn id="17" presetID="12" presetClass="entr" presetSubtype="8" fill="hold" nodeType="withEffect">
                                  <p:stCondLst>
                                    <p:cond delay="75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500"/>
                                        <p:tgtEl>
                                          <p:spTgt spid="40"/>
                                        </p:tgtEl>
                                        <p:attrNameLst>
                                          <p:attrName>ppt_x</p:attrName>
                                        </p:attrNameLst>
                                      </p:cBhvr>
                                      <p:tavLst>
                                        <p:tav tm="0">
                                          <p:val>
                                            <p:strVal val="#ppt_x-#ppt_w*1.125000"/>
                                          </p:val>
                                        </p:tav>
                                        <p:tav tm="100000">
                                          <p:val>
                                            <p:strVal val="#ppt_x"/>
                                          </p:val>
                                        </p:tav>
                                      </p:tavLst>
                                    </p:anim>
                                    <p:animEffect transition="in" filter="wipe(right)">
                                      <p:cBhvr>
                                        <p:cTn id="2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354"/>
        </a:solidFill>
        <a:effectLst/>
      </p:bgPr>
    </p:bg>
    <p:spTree>
      <p:nvGrpSpPr>
        <p:cNvPr id="1" name=""/>
        <p:cNvGrpSpPr/>
        <p:nvPr/>
      </p:nvGrpSpPr>
      <p:grpSpPr>
        <a:xfrm>
          <a:off x="0" y="0"/>
          <a:ext cx="0" cy="0"/>
          <a:chOff x="0" y="0"/>
          <a:chExt cx="0" cy="0"/>
        </a:xfrm>
      </p:grpSpPr>
      <p:pic>
        <p:nvPicPr>
          <p:cNvPr id="2" name="图片 1" descr="资源 434302"/>
          <p:cNvPicPr>
            <a:picLocks noChangeAspect="1"/>
          </p:cNvPicPr>
          <p:nvPr/>
        </p:nvPicPr>
        <p:blipFill>
          <a:blip r:embed="rId5"/>
          <a:srcRect l="13057" t="1336" r="21157" b="12564"/>
          <a:stretch>
            <a:fillRect/>
          </a:stretch>
        </p:blipFill>
        <p:spPr>
          <a:xfrm rot="16200000">
            <a:off x="4403725" y="-909320"/>
            <a:ext cx="6899275" cy="8677275"/>
          </a:xfrm>
          <a:prstGeom prst="rect">
            <a:avLst/>
          </a:prstGeom>
        </p:spPr>
      </p:pic>
      <p:sp>
        <p:nvSpPr>
          <p:cNvPr id="4" name="文本框 3"/>
          <p:cNvSpPr txBox="1"/>
          <p:nvPr/>
        </p:nvSpPr>
        <p:spPr>
          <a:xfrm>
            <a:off x="934863" y="1813986"/>
            <a:ext cx="2787366"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rPr>
              <a:t>PART  01</a:t>
            </a:r>
            <a:endParaRPr kumimoji="0" 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endParaRPr>
          </a:p>
        </p:txBody>
      </p:sp>
      <p:cxnSp>
        <p:nvCxnSpPr>
          <p:cNvPr id="7" name="直接连接符 6"/>
          <p:cNvCxnSpPr/>
          <p:nvPr>
            <p:custDataLst>
              <p:tags r:id="rId2"/>
            </p:custDataLst>
          </p:nvPr>
        </p:nvCxnSpPr>
        <p:spPr>
          <a:xfrm>
            <a:off x="498044" y="3751580"/>
            <a:ext cx="3456194" cy="0"/>
          </a:xfrm>
          <a:prstGeom prst="line">
            <a:avLst/>
          </a:prstGeom>
          <a:ln w="12700">
            <a:gradFill>
              <a:gsLst>
                <a:gs pos="0">
                  <a:srgbClr val="4DD0DC"/>
                </a:gs>
                <a:gs pos="100000">
                  <a:srgbClr val="41C4FF"/>
                </a:gs>
              </a:gsLst>
              <a:lin ang="5400000" scaled="1"/>
            </a:gradFill>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684951" y="3120780"/>
            <a:ext cx="4104763" cy="615553"/>
          </a:xfrm>
          <a:prstGeom prst="rect">
            <a:avLst/>
          </a:prstGeom>
        </p:spPr>
        <p:txBody>
          <a:bodyPr wrap="square" lIns="0" tIns="0" rIns="0" bIns="0">
            <a:spAutoFit/>
          </a:bodyPr>
          <a:lstStyle/>
          <a:p>
            <a:pPr lvl="0">
              <a:defRPr/>
            </a:pPr>
            <a:r>
              <a:rPr lang="zh-CN" altLang="en-US" sz="4000" b="1" dirty="0">
                <a:gradFill>
                  <a:gsLst>
                    <a:gs pos="0">
                      <a:srgbClr val="41C4FF"/>
                    </a:gs>
                    <a:gs pos="100000">
                      <a:srgbClr val="4DD0DC"/>
                    </a:gs>
                  </a:gsLst>
                  <a:lin ang="5400000" scaled="0"/>
                </a:gradFill>
                <a:cs typeface="+mn-ea"/>
                <a:sym typeface="+mn-lt"/>
              </a:rPr>
              <a:t>区块链的定义</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strVal val="4*#ppt_w"/>
                                          </p:val>
                                        </p:tav>
                                        <p:tav tm="100000">
                                          <p:val>
                                            <p:strVal val="#ppt_w"/>
                                          </p:val>
                                        </p:tav>
                                      </p:tavLst>
                                    </p:anim>
                                    <p:anim calcmode="lin" valueType="num">
                                      <p:cBhvr>
                                        <p:cTn id="13"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521" y="1938064"/>
            <a:ext cx="4223250" cy="4223250"/>
          </a:xfrm>
          <a:prstGeom prst="rect">
            <a:avLst/>
          </a:prstGeom>
        </p:spPr>
      </p:pic>
      <p:sp>
        <p:nvSpPr>
          <p:cNvPr id="9" name="文本框 8"/>
          <p:cNvSpPr txBox="1"/>
          <p:nvPr/>
        </p:nvSpPr>
        <p:spPr>
          <a:xfrm>
            <a:off x="5515428" y="2320370"/>
            <a:ext cx="6168572" cy="3139321"/>
          </a:xfrm>
          <a:prstGeom prst="rect">
            <a:avLst/>
          </a:prstGeom>
          <a:noFill/>
        </p:spPr>
        <p:txBody>
          <a:bodyPr wrap="square" rtlCol="0">
            <a:spAutoFit/>
          </a:bodyPr>
          <a:lstStyle/>
          <a:p>
            <a:r>
              <a:rPr lang="zh-CN" altLang="en-US" b="1" dirty="0" smtClean="0">
                <a:solidFill>
                  <a:schemeClr val="bg1"/>
                </a:solidFill>
                <a:cs typeface="+mn-ea"/>
                <a:sym typeface="+mn-lt"/>
              </a:rPr>
              <a:t>狭义</a:t>
            </a:r>
            <a:r>
              <a:rPr lang="zh-CN" altLang="en-US" b="1" dirty="0">
                <a:solidFill>
                  <a:schemeClr val="bg1"/>
                </a:solidFill>
                <a:cs typeface="+mn-ea"/>
                <a:sym typeface="+mn-lt"/>
              </a:rPr>
              <a:t>来讲，</a:t>
            </a:r>
            <a:r>
              <a:rPr lang="zh-CN" altLang="en-US" dirty="0">
                <a:solidFill>
                  <a:schemeClr val="bg1"/>
                </a:solidFill>
                <a:cs typeface="+mn-ea"/>
                <a:sym typeface="+mn-lt"/>
              </a:rPr>
              <a:t>区块链是一种按照时间顺序将数据区块以顺序相连的斱式组合成的一 种链式数据结构， 幵以密码学斱式保证的丌可篡改和丌可伪造的</a:t>
            </a:r>
            <a:r>
              <a:rPr lang="zh-CN" altLang="en-US" b="1" dirty="0">
                <a:solidFill>
                  <a:schemeClr val="bg1"/>
                </a:solidFill>
                <a:cs typeface="+mn-ea"/>
                <a:sym typeface="+mn-lt"/>
              </a:rPr>
              <a:t>分布式账本</a:t>
            </a:r>
            <a:r>
              <a:rPr lang="zh-CN" altLang="en-US" dirty="0">
                <a:solidFill>
                  <a:schemeClr val="bg1"/>
                </a:solidFill>
                <a:cs typeface="+mn-ea"/>
                <a:sym typeface="+mn-lt"/>
              </a:rPr>
              <a:t>。 </a:t>
            </a:r>
            <a:endParaRPr lang="en-US" altLang="zh-CN" dirty="0" smtClean="0">
              <a:solidFill>
                <a:schemeClr val="bg1"/>
              </a:solidFill>
              <a:cs typeface="+mn-ea"/>
              <a:sym typeface="+mn-lt"/>
            </a:endParaRPr>
          </a:p>
          <a:p>
            <a:endParaRPr lang="en-US" altLang="zh-CN" dirty="0">
              <a:solidFill>
                <a:schemeClr val="bg1"/>
              </a:solidFill>
              <a:cs typeface="+mn-ea"/>
              <a:sym typeface="+mn-lt"/>
            </a:endParaRPr>
          </a:p>
          <a:p>
            <a:endParaRPr lang="zh-CN" altLang="en-US" dirty="0">
              <a:solidFill>
                <a:schemeClr val="bg1"/>
              </a:solidFill>
              <a:cs typeface="+mn-ea"/>
              <a:sym typeface="+mn-lt"/>
            </a:endParaRPr>
          </a:p>
          <a:p>
            <a:r>
              <a:rPr lang="zh-CN" altLang="en-US" b="1" dirty="0" smtClean="0">
                <a:solidFill>
                  <a:schemeClr val="bg1"/>
                </a:solidFill>
                <a:cs typeface="+mn-ea"/>
                <a:sym typeface="+mn-lt"/>
              </a:rPr>
              <a:t>广义</a:t>
            </a:r>
            <a:r>
              <a:rPr lang="zh-CN" altLang="en-US" b="1" dirty="0">
                <a:solidFill>
                  <a:schemeClr val="bg1"/>
                </a:solidFill>
                <a:cs typeface="+mn-ea"/>
                <a:sym typeface="+mn-lt"/>
              </a:rPr>
              <a:t>来讲，</a:t>
            </a:r>
            <a:r>
              <a:rPr lang="zh-CN" altLang="en-US" dirty="0">
                <a:solidFill>
                  <a:schemeClr val="bg1"/>
                </a:solidFill>
                <a:cs typeface="+mn-ea"/>
                <a:sym typeface="+mn-lt"/>
              </a:rPr>
              <a:t>区块链技术是利用块链式数据结构来验证不存储数据、利用分布式节点共识算法来生成和更新数据、利用密码学的斱式保证数据传输和访问的安全、利用由自劢化脚本代码组成的智能合约来编程和操作数据的一种全新的</a:t>
            </a:r>
            <a:r>
              <a:rPr lang="zh-CN" altLang="en-US" b="1" dirty="0">
                <a:solidFill>
                  <a:schemeClr val="bg1"/>
                </a:solidFill>
                <a:cs typeface="+mn-ea"/>
                <a:sym typeface="+mn-lt"/>
              </a:rPr>
              <a:t>分布式基础架构与计算范式。 </a:t>
            </a:r>
            <a:endParaRPr lang="zh-CN" altLang="en-US" dirty="0">
              <a:solidFill>
                <a:schemeClr val="bg1"/>
              </a:solidFill>
              <a:cs typeface="+mn-ea"/>
              <a:sym typeface="+mn-lt"/>
            </a:endParaRPr>
          </a:p>
          <a:p>
            <a:endParaRPr lang="zh-CN" altLang="en-US" dirty="0">
              <a:solidFill>
                <a:schemeClr val="bg1"/>
              </a:solidFill>
              <a:cs typeface="+mn-ea"/>
              <a:sym typeface="+mn-lt"/>
            </a:endParaRPr>
          </a:p>
        </p:txBody>
      </p:sp>
    </p:spTree>
    <p:extLst>
      <p:ext uri="{BB962C8B-B14F-4D97-AF65-F5344CB8AC3E}">
        <p14:creationId xmlns:p14="http://schemas.microsoft.com/office/powerpoint/2010/main" val="121256977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1135214" y="3266321"/>
            <a:ext cx="10118455" cy="1588"/>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91447" tIns="45723" rIns="91447" bIns="45723"/>
          <a:lstStyle/>
          <a:p>
            <a:endParaRPr lang="zh-CN" altLang="en-US" sz="2400" dirty="0">
              <a:solidFill>
                <a:schemeClr val="bg2">
                  <a:lumMod val="90000"/>
                </a:schemeClr>
              </a:solidFill>
              <a:cs typeface="+mn-ea"/>
              <a:sym typeface="+mn-lt"/>
            </a:endParaRPr>
          </a:p>
        </p:txBody>
      </p:sp>
      <p:sp>
        <p:nvSpPr>
          <p:cNvPr id="6" name="椭圆 2"/>
          <p:cNvSpPr>
            <a:spLocks noChangeArrowheads="1"/>
          </p:cNvSpPr>
          <p:nvPr/>
        </p:nvSpPr>
        <p:spPr bwMode="auto">
          <a:xfrm>
            <a:off x="5072725" y="2196593"/>
            <a:ext cx="2052904" cy="2052163"/>
          </a:xfrm>
          <a:prstGeom prst="ellipse">
            <a:avLst/>
          </a:prstGeom>
          <a:solidFill>
            <a:schemeClr val="accent3"/>
          </a:solidFill>
          <a:ln>
            <a:noFill/>
          </a:ln>
        </p:spPr>
        <p:txBody>
          <a:bodyPr lIns="91447" tIns="45723" rIns="91447" bIns="45723" anchor="ctr"/>
          <a:lstStyle/>
          <a:p>
            <a:pPr algn="ctr" eaLnBrk="1" hangingPunct="1">
              <a:buFont typeface="Arial" charset="0"/>
              <a:buNone/>
            </a:pPr>
            <a:endParaRPr lang="zh-CN" altLang="en-US" sz="2400" dirty="0">
              <a:solidFill>
                <a:schemeClr val="bg2">
                  <a:lumMod val="90000"/>
                </a:schemeClr>
              </a:solidFill>
              <a:cs typeface="+mn-ea"/>
              <a:sym typeface="+mn-lt"/>
            </a:endParaRPr>
          </a:p>
        </p:txBody>
      </p:sp>
      <p:sp>
        <p:nvSpPr>
          <p:cNvPr id="7" name="椭圆 3"/>
          <p:cNvSpPr>
            <a:spLocks noChangeArrowheads="1"/>
          </p:cNvSpPr>
          <p:nvPr/>
        </p:nvSpPr>
        <p:spPr bwMode="auto">
          <a:xfrm>
            <a:off x="2918209" y="2558458"/>
            <a:ext cx="1308271" cy="1307799"/>
          </a:xfrm>
          <a:prstGeom prst="ellipse">
            <a:avLst/>
          </a:prstGeom>
          <a:solidFill>
            <a:schemeClr val="accent2"/>
          </a:solidFill>
          <a:ln>
            <a:noFill/>
          </a:ln>
        </p:spPr>
        <p:txBody>
          <a:bodyPr lIns="91447" tIns="45723" rIns="91447" bIns="45723" anchor="ctr"/>
          <a:lstStyle/>
          <a:p>
            <a:pPr algn="ctr" eaLnBrk="1" hangingPunct="1">
              <a:buFont typeface="Arial" charset="0"/>
              <a:buNone/>
            </a:pPr>
            <a:endParaRPr lang="zh-CN" altLang="en-US" sz="2400" dirty="0">
              <a:solidFill>
                <a:schemeClr val="bg2">
                  <a:lumMod val="90000"/>
                </a:schemeClr>
              </a:solidFill>
              <a:cs typeface="+mn-ea"/>
              <a:sym typeface="+mn-lt"/>
            </a:endParaRPr>
          </a:p>
        </p:txBody>
      </p:sp>
      <p:sp>
        <p:nvSpPr>
          <p:cNvPr id="9" name="椭圆 4"/>
          <p:cNvSpPr>
            <a:spLocks noChangeArrowheads="1"/>
          </p:cNvSpPr>
          <p:nvPr/>
        </p:nvSpPr>
        <p:spPr bwMode="auto">
          <a:xfrm>
            <a:off x="770042"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charset="0"/>
              <a:buNone/>
            </a:pPr>
            <a:endParaRPr lang="zh-CN" altLang="en-US" sz="2400" dirty="0">
              <a:solidFill>
                <a:schemeClr val="bg2">
                  <a:lumMod val="90000"/>
                </a:schemeClr>
              </a:solidFill>
              <a:cs typeface="+mn-ea"/>
              <a:sym typeface="+mn-lt"/>
            </a:endParaRPr>
          </a:p>
        </p:txBody>
      </p:sp>
      <p:sp>
        <p:nvSpPr>
          <p:cNvPr id="10" name="椭圆 5"/>
          <p:cNvSpPr>
            <a:spLocks noChangeArrowheads="1"/>
          </p:cNvSpPr>
          <p:nvPr/>
        </p:nvSpPr>
        <p:spPr bwMode="auto">
          <a:xfrm>
            <a:off x="7968703" y="2567982"/>
            <a:ext cx="1308271" cy="1307799"/>
          </a:xfrm>
          <a:prstGeom prst="ellipse">
            <a:avLst/>
          </a:prstGeom>
          <a:solidFill>
            <a:schemeClr val="accent4"/>
          </a:solidFill>
          <a:ln>
            <a:noFill/>
          </a:ln>
        </p:spPr>
        <p:txBody>
          <a:bodyPr lIns="91447" tIns="45723" rIns="91447" bIns="45723" anchor="ctr"/>
          <a:lstStyle/>
          <a:p>
            <a:pPr algn="ctr" eaLnBrk="1" hangingPunct="1">
              <a:buFont typeface="Arial" charset="0"/>
              <a:buNone/>
            </a:pPr>
            <a:endParaRPr lang="zh-CN" altLang="en-US" sz="2400" dirty="0">
              <a:solidFill>
                <a:schemeClr val="bg2">
                  <a:lumMod val="90000"/>
                </a:schemeClr>
              </a:solidFill>
              <a:cs typeface="+mn-ea"/>
              <a:sym typeface="+mn-lt"/>
            </a:endParaRPr>
          </a:p>
        </p:txBody>
      </p:sp>
      <p:sp>
        <p:nvSpPr>
          <p:cNvPr id="11" name="椭圆 6"/>
          <p:cNvSpPr>
            <a:spLocks noChangeArrowheads="1"/>
          </p:cNvSpPr>
          <p:nvPr/>
        </p:nvSpPr>
        <p:spPr bwMode="auto">
          <a:xfrm>
            <a:off x="10118458" y="2569569"/>
            <a:ext cx="1308271" cy="1307799"/>
          </a:xfrm>
          <a:prstGeom prst="ellipse">
            <a:avLst/>
          </a:prstGeom>
          <a:solidFill>
            <a:schemeClr val="accent1"/>
          </a:solidFill>
          <a:ln>
            <a:noFill/>
          </a:ln>
        </p:spPr>
        <p:txBody>
          <a:bodyPr lIns="91447" tIns="45723" rIns="91447" bIns="45723" anchor="ctr"/>
          <a:lstStyle/>
          <a:p>
            <a:pPr algn="ctr" eaLnBrk="1" hangingPunct="1">
              <a:buFont typeface="Arial" charset="0"/>
              <a:buNone/>
            </a:pPr>
            <a:endParaRPr lang="zh-CN" altLang="en-US" sz="2400" dirty="0">
              <a:solidFill>
                <a:schemeClr val="bg2">
                  <a:lumMod val="90000"/>
                </a:schemeClr>
              </a:solidFill>
              <a:cs typeface="+mn-ea"/>
              <a:sym typeface="+mn-lt"/>
            </a:endParaRPr>
          </a:p>
        </p:txBody>
      </p:sp>
      <p:sp>
        <p:nvSpPr>
          <p:cNvPr id="12" name="文本框 13"/>
          <p:cNvSpPr>
            <a:spLocks noChangeArrowheads="1"/>
          </p:cNvSpPr>
          <p:nvPr/>
        </p:nvSpPr>
        <p:spPr bwMode="auto">
          <a:xfrm>
            <a:off x="431855" y="4570942"/>
            <a:ext cx="2168809" cy="1938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7" tIns="45723" rIns="91447" bIns="45723">
            <a:spAutoFit/>
          </a:bodyPr>
          <a:lstStyle/>
          <a:p>
            <a:r>
              <a:rPr lang="zh-CN" altLang="en-US" sz="2400" dirty="0" smtClean="0">
                <a:solidFill>
                  <a:schemeClr val="bg2">
                    <a:lumMod val="90000"/>
                  </a:schemeClr>
                </a:solidFill>
                <a:cs typeface="+mn-ea"/>
                <a:sym typeface="+mn-lt"/>
              </a:rPr>
              <a:t>       节点</a:t>
            </a:r>
            <a:endParaRPr lang="en-US" altLang="zh-CN" sz="2400" dirty="0">
              <a:solidFill>
                <a:schemeClr val="bg2">
                  <a:lumMod val="90000"/>
                </a:schemeClr>
              </a:solidFill>
              <a:cs typeface="+mn-ea"/>
              <a:sym typeface="+mn-lt"/>
            </a:endParaRPr>
          </a:p>
          <a:p>
            <a:r>
              <a:rPr lang="zh-CN" altLang="en-US" sz="1600" dirty="0">
                <a:solidFill>
                  <a:schemeClr val="bg2">
                    <a:lumMod val="90000"/>
                  </a:schemeClr>
                </a:solidFill>
                <a:cs typeface="+mn-ea"/>
                <a:sym typeface="+mn-lt"/>
              </a:rPr>
              <a:t>系统中接入的每一台计算机称为“节点”，参不到这个系统中的每个节点都是中心，每个节点都保存一份完整的账本。</a:t>
            </a:r>
          </a:p>
        </p:txBody>
      </p:sp>
      <p:sp>
        <p:nvSpPr>
          <p:cNvPr id="13" name="文本框 14"/>
          <p:cNvSpPr>
            <a:spLocks noChangeArrowheads="1"/>
          </p:cNvSpPr>
          <p:nvPr/>
        </p:nvSpPr>
        <p:spPr bwMode="auto">
          <a:xfrm>
            <a:off x="2600665" y="4553484"/>
            <a:ext cx="1989238" cy="2185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7" tIns="45723" rIns="91447" bIns="45723">
            <a:spAutoFit/>
          </a:bodyPr>
          <a:lstStyle/>
          <a:p>
            <a:r>
              <a:rPr lang="zh-CN" altLang="en-US" sz="2400" dirty="0">
                <a:solidFill>
                  <a:schemeClr val="bg2">
                    <a:lumMod val="90000"/>
                  </a:schemeClr>
                </a:solidFill>
                <a:cs typeface="+mn-ea"/>
                <a:sym typeface="+mn-lt"/>
              </a:rPr>
              <a:t>去</a:t>
            </a:r>
            <a:r>
              <a:rPr lang="zh-CN" altLang="en-US" sz="2400" dirty="0" smtClean="0">
                <a:solidFill>
                  <a:schemeClr val="bg2">
                    <a:lumMod val="90000"/>
                  </a:schemeClr>
                </a:solidFill>
                <a:cs typeface="+mn-ea"/>
                <a:sym typeface="+mn-lt"/>
              </a:rPr>
              <a:t>中心化</a:t>
            </a:r>
            <a:endParaRPr lang="en-US" altLang="zh-CN" sz="2400" dirty="0" smtClean="0">
              <a:solidFill>
                <a:schemeClr val="bg2">
                  <a:lumMod val="90000"/>
                </a:schemeClr>
              </a:solidFill>
              <a:cs typeface="+mn-ea"/>
              <a:sym typeface="+mn-lt"/>
            </a:endParaRPr>
          </a:p>
          <a:p>
            <a:r>
              <a:rPr lang="zh-CN" altLang="en-US" sz="1600" dirty="0">
                <a:solidFill>
                  <a:schemeClr val="bg2">
                    <a:lumMod val="90000"/>
                  </a:schemeClr>
                </a:solidFill>
                <a:cs typeface="+mn-ea"/>
                <a:sym typeface="+mn-lt"/>
              </a:rPr>
              <a:t>不银行、支付宝</a:t>
            </a:r>
            <a:r>
              <a:rPr lang="zh-CN" altLang="en-US" sz="1600" dirty="0" smtClean="0">
                <a:solidFill>
                  <a:schemeClr val="bg2">
                    <a:lumMod val="90000"/>
                  </a:schemeClr>
                </a:solidFill>
                <a:cs typeface="+mn-ea"/>
                <a:sym typeface="+mn-lt"/>
              </a:rPr>
              <a:t>有所</a:t>
            </a:r>
            <a:r>
              <a:rPr lang="zh-CN" altLang="en-US" sz="1600" dirty="0">
                <a:solidFill>
                  <a:schemeClr val="bg2">
                    <a:lumMod val="90000"/>
                  </a:schemeClr>
                </a:solidFill>
                <a:cs typeface="+mn-ea"/>
                <a:sym typeface="+mn-lt"/>
              </a:rPr>
              <a:t>不</a:t>
            </a:r>
            <a:r>
              <a:rPr lang="zh-CN" altLang="en-US" sz="1600" dirty="0" smtClean="0">
                <a:solidFill>
                  <a:schemeClr val="bg2">
                    <a:lumMod val="90000"/>
                  </a:schemeClr>
                </a:solidFill>
                <a:cs typeface="+mn-ea"/>
                <a:sym typeface="+mn-lt"/>
              </a:rPr>
              <a:t>同</a:t>
            </a:r>
            <a:r>
              <a:rPr lang="zh-CN" altLang="en-US" sz="1600" dirty="0">
                <a:solidFill>
                  <a:schemeClr val="bg2">
                    <a:lumMod val="90000"/>
                  </a:schemeClr>
                </a:solidFill>
                <a:cs typeface="+mn-ea"/>
                <a:sym typeface="+mn-lt"/>
              </a:rPr>
              <a:t>的是，比特币的交易</a:t>
            </a:r>
            <a:r>
              <a:rPr lang="zh-CN" altLang="en-US" sz="1600" dirty="0" smtClean="0">
                <a:solidFill>
                  <a:schemeClr val="bg2">
                    <a:lumMod val="90000"/>
                  </a:schemeClr>
                </a:solidFill>
                <a:cs typeface="+mn-ea"/>
                <a:sym typeface="+mn-lt"/>
              </a:rPr>
              <a:t>信息不保存</a:t>
            </a:r>
            <a:r>
              <a:rPr lang="zh-CN" altLang="en-US" sz="1600" dirty="0">
                <a:solidFill>
                  <a:schemeClr val="bg2">
                    <a:lumMod val="90000"/>
                  </a:schemeClr>
                </a:solidFill>
                <a:cs typeface="+mn-ea"/>
                <a:sym typeface="+mn-lt"/>
              </a:rPr>
              <a:t>在中央服务器中，却保存在所有连接到比特币网络的电脑里。</a:t>
            </a:r>
          </a:p>
        </p:txBody>
      </p:sp>
      <p:sp>
        <p:nvSpPr>
          <p:cNvPr id="14" name="文本框 15"/>
          <p:cNvSpPr>
            <a:spLocks noChangeArrowheads="1"/>
          </p:cNvSpPr>
          <p:nvPr/>
        </p:nvSpPr>
        <p:spPr bwMode="auto">
          <a:xfrm>
            <a:off x="7660685" y="4539198"/>
            <a:ext cx="2296115" cy="1938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7" tIns="45723" rIns="91447" bIns="45723">
            <a:spAutoFit/>
          </a:bodyPr>
          <a:lstStyle/>
          <a:p>
            <a:r>
              <a:rPr lang="zh-CN" altLang="en-US" sz="2400" dirty="0">
                <a:solidFill>
                  <a:schemeClr val="bg2">
                    <a:lumMod val="90000"/>
                  </a:schemeClr>
                </a:solidFill>
                <a:cs typeface="+mn-ea"/>
                <a:sym typeface="+mn-lt"/>
              </a:rPr>
              <a:t>全局账本</a:t>
            </a:r>
            <a:r>
              <a:rPr lang="zh-CN" altLang="en-US" sz="2400" dirty="0" smtClean="0">
                <a:solidFill>
                  <a:schemeClr val="bg2">
                    <a:lumMod val="90000"/>
                  </a:schemeClr>
                </a:solidFill>
                <a:cs typeface="+mn-ea"/>
                <a:sym typeface="+mn-lt"/>
              </a:rPr>
              <a:t>更新</a:t>
            </a:r>
            <a:endParaRPr lang="en-US" altLang="zh-CN" sz="2400" dirty="0" smtClean="0">
              <a:solidFill>
                <a:schemeClr val="bg2">
                  <a:lumMod val="90000"/>
                </a:schemeClr>
              </a:solidFill>
              <a:cs typeface="+mn-ea"/>
              <a:sym typeface="+mn-lt"/>
            </a:endParaRPr>
          </a:p>
          <a:p>
            <a:r>
              <a:rPr lang="zh-CN" altLang="en-US" sz="1600" dirty="0" smtClean="0">
                <a:solidFill>
                  <a:schemeClr val="bg2">
                    <a:lumMod val="90000"/>
                  </a:schemeClr>
                </a:solidFill>
                <a:cs typeface="+mn-ea"/>
                <a:sym typeface="+mn-lt"/>
              </a:rPr>
              <a:t>比特</a:t>
            </a:r>
            <a:r>
              <a:rPr lang="zh-CN" altLang="en-US" sz="1600" dirty="0">
                <a:solidFill>
                  <a:schemeClr val="bg2">
                    <a:lumMod val="90000"/>
                  </a:schemeClr>
                </a:solidFill>
                <a:cs typeface="+mn-ea"/>
                <a:sym typeface="+mn-lt"/>
              </a:rPr>
              <a:t>币所有的交易节点都是平等的，每个节点负责维护一个账本，隔一段时间所有账本会同步一次</a:t>
            </a:r>
            <a:r>
              <a:rPr lang="zh-CN" altLang="en-US" sz="1600" dirty="0" smtClean="0">
                <a:solidFill>
                  <a:schemeClr val="bg2">
                    <a:lumMod val="90000"/>
                  </a:schemeClr>
                </a:solidFill>
                <a:cs typeface="+mn-ea"/>
                <a:sym typeface="+mn-lt"/>
              </a:rPr>
              <a:t>；</a:t>
            </a:r>
            <a:endParaRPr lang="en-US" altLang="zh-CN" sz="1600" dirty="0" smtClean="0">
              <a:solidFill>
                <a:schemeClr val="bg2">
                  <a:lumMod val="90000"/>
                </a:schemeClr>
              </a:solidFill>
              <a:cs typeface="+mn-ea"/>
              <a:sym typeface="+mn-lt"/>
            </a:endParaRPr>
          </a:p>
          <a:p>
            <a:endParaRPr lang="zh-CN" altLang="en-US" sz="1600" dirty="0">
              <a:solidFill>
                <a:schemeClr val="bg2">
                  <a:lumMod val="90000"/>
                </a:schemeClr>
              </a:solidFill>
              <a:cs typeface="+mn-ea"/>
              <a:sym typeface="+mn-lt"/>
            </a:endParaRPr>
          </a:p>
        </p:txBody>
      </p:sp>
      <p:sp>
        <p:nvSpPr>
          <p:cNvPr id="15" name="文本框 16"/>
          <p:cNvSpPr>
            <a:spLocks noChangeArrowheads="1"/>
          </p:cNvSpPr>
          <p:nvPr/>
        </p:nvSpPr>
        <p:spPr bwMode="auto">
          <a:xfrm>
            <a:off x="9785039" y="4553484"/>
            <a:ext cx="2406961" cy="2431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7" tIns="45723" rIns="91447" bIns="45723">
            <a:spAutoFit/>
          </a:bodyPr>
          <a:lstStyle/>
          <a:p>
            <a:r>
              <a:rPr lang="zh-CN" altLang="en-US" sz="2400" dirty="0">
                <a:solidFill>
                  <a:schemeClr val="bg2">
                    <a:lumMod val="90000"/>
                  </a:schemeClr>
                </a:solidFill>
                <a:cs typeface="+mn-ea"/>
                <a:sym typeface="+mn-lt"/>
              </a:rPr>
              <a:t>区块链</a:t>
            </a:r>
            <a:r>
              <a:rPr lang="zh-CN" altLang="en-US" sz="2400" dirty="0" smtClean="0">
                <a:solidFill>
                  <a:schemeClr val="bg2">
                    <a:lumMod val="90000"/>
                  </a:schemeClr>
                </a:solidFill>
                <a:cs typeface="+mn-ea"/>
                <a:sym typeface="+mn-lt"/>
              </a:rPr>
              <a:t>分叉</a:t>
            </a:r>
            <a:endParaRPr lang="en-US" altLang="zh-CN" sz="2400" dirty="0" smtClean="0">
              <a:solidFill>
                <a:schemeClr val="bg2">
                  <a:lumMod val="90000"/>
                </a:schemeClr>
              </a:solidFill>
              <a:cs typeface="+mn-ea"/>
              <a:sym typeface="+mn-lt"/>
            </a:endParaRPr>
          </a:p>
          <a:p>
            <a:r>
              <a:rPr lang="zh-CN" altLang="en-US" sz="1600" dirty="0">
                <a:solidFill>
                  <a:schemeClr val="bg2">
                    <a:lumMod val="90000"/>
                  </a:schemeClr>
                </a:solidFill>
                <a:cs typeface="+mn-ea"/>
                <a:sym typeface="+mn-lt"/>
              </a:rPr>
              <a:t>如果两个矿工同时为一个区块产生丌同的有效解，两者</a:t>
            </a:r>
            <a:r>
              <a:rPr lang="zh-CN" altLang="en-US" sz="1600" dirty="0" smtClean="0">
                <a:solidFill>
                  <a:schemeClr val="bg2">
                    <a:lumMod val="90000"/>
                  </a:schemeClr>
                </a:solidFill>
                <a:cs typeface="+mn-ea"/>
                <a:sym typeface="+mn-lt"/>
              </a:rPr>
              <a:t>相互不知</a:t>
            </a:r>
            <a:r>
              <a:rPr lang="zh-CN" altLang="en-US" sz="1600" dirty="0">
                <a:solidFill>
                  <a:schemeClr val="bg2">
                    <a:lumMod val="90000"/>
                  </a:schemeClr>
                </a:solidFill>
                <a:cs typeface="+mn-ea"/>
                <a:sym typeface="+mn-lt"/>
              </a:rPr>
              <a:t>，网络会在一段短时间内消除这些分叉，该链仅有一个分支存活， 具有最大难度的“最长”块链作为有效链。</a:t>
            </a:r>
          </a:p>
        </p:txBody>
      </p:sp>
      <p:sp>
        <p:nvSpPr>
          <p:cNvPr id="16" name="文本框 17"/>
          <p:cNvSpPr>
            <a:spLocks noChangeArrowheads="1"/>
          </p:cNvSpPr>
          <p:nvPr/>
        </p:nvSpPr>
        <p:spPr bwMode="auto">
          <a:xfrm>
            <a:off x="5069548" y="4550313"/>
            <a:ext cx="2726251" cy="2308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7" tIns="45723" rIns="91447" bIns="45723">
            <a:spAutoFit/>
          </a:bodyPr>
          <a:lstStyle/>
          <a:p>
            <a:r>
              <a:rPr lang="zh-CN" altLang="en-US" sz="1600" dirty="0">
                <a:solidFill>
                  <a:schemeClr val="bg2">
                    <a:lumMod val="90000"/>
                  </a:schemeClr>
                </a:solidFill>
                <a:cs typeface="+mn-ea"/>
                <a:sym typeface="+mn-lt"/>
              </a:rPr>
              <a:t>算力</a:t>
            </a:r>
            <a:r>
              <a:rPr lang="zh-CN" altLang="en-US" sz="1600" dirty="0" smtClean="0">
                <a:solidFill>
                  <a:schemeClr val="bg2">
                    <a:lumMod val="90000"/>
                  </a:schemeClr>
                </a:solidFill>
                <a:cs typeface="+mn-ea"/>
                <a:sym typeface="+mn-lt"/>
              </a:rPr>
              <a:t>竞争</a:t>
            </a:r>
            <a:endParaRPr lang="en-US" altLang="zh-CN" sz="1600" dirty="0" smtClean="0">
              <a:solidFill>
                <a:schemeClr val="bg2">
                  <a:lumMod val="90000"/>
                </a:schemeClr>
              </a:solidFill>
              <a:cs typeface="+mn-ea"/>
              <a:sym typeface="+mn-lt"/>
            </a:endParaRPr>
          </a:p>
          <a:p>
            <a:r>
              <a:rPr lang="zh-CN" altLang="en-US" sz="1600" dirty="0">
                <a:solidFill>
                  <a:schemeClr val="bg2">
                    <a:lumMod val="90000"/>
                  </a:schemeClr>
                </a:solidFill>
                <a:cs typeface="+mn-ea"/>
                <a:sym typeface="+mn-lt"/>
              </a:rPr>
              <a:t>就是以每个节点的计算能力即“算力”来竞争记账权的一种机制，大约每十分钟进行一轮记账权竞赛，竞赛的胜利者，就获得一次记账的权力，只有竞争的胜利者才能记账幵向其他节点同步新增账本信息。</a:t>
            </a:r>
            <a:endParaRPr lang="zh-CN" altLang="en-US" sz="1333" dirty="0">
              <a:solidFill>
                <a:schemeClr val="bg2">
                  <a:lumMod val="90000"/>
                </a:schemeClr>
              </a:solidFill>
              <a:cs typeface="+mn-ea"/>
              <a:sym typeface="+mn-lt"/>
            </a:endParaRPr>
          </a:p>
        </p:txBody>
      </p:sp>
      <p:pic>
        <p:nvPicPr>
          <p:cNvPr id="17" name="图片 2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364043" y="2952069"/>
            <a:ext cx="568399" cy="539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69093" y="2898107"/>
            <a:ext cx="662073" cy="647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70930" y="2925089"/>
            <a:ext cx="600153" cy="60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572852" y="2788595"/>
            <a:ext cx="1052651" cy="757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108220" y="2925088"/>
            <a:ext cx="574749" cy="5745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6771486"/>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
          <p:cNvGrpSpPr/>
          <p:nvPr/>
        </p:nvGrpSpPr>
        <p:grpSpPr>
          <a:xfrm>
            <a:off x="1952845" y="2146751"/>
            <a:ext cx="1513865" cy="1513317"/>
            <a:chOff x="2019765" y="1757191"/>
            <a:chExt cx="1513668" cy="1513668"/>
          </a:xfrm>
          <a:solidFill>
            <a:schemeClr val="accent1"/>
          </a:solidFill>
        </p:grpSpPr>
        <p:grpSp>
          <p:nvGrpSpPr>
            <p:cNvPr id="3" name="Group 20"/>
            <p:cNvGrpSpPr/>
            <p:nvPr/>
          </p:nvGrpSpPr>
          <p:grpSpPr>
            <a:xfrm>
              <a:off x="2019765" y="1757191"/>
              <a:ext cx="1513668" cy="1513668"/>
              <a:chOff x="2019765" y="1694131"/>
              <a:chExt cx="1513668" cy="1513668"/>
            </a:xfrm>
            <a:grpFill/>
          </p:grpSpPr>
          <p:sp>
            <p:nvSpPr>
              <p:cNvPr id="13" name="Teardrop 9"/>
              <p:cNvSpPr/>
              <p:nvPr/>
            </p:nvSpPr>
            <p:spPr>
              <a:xfrm rot="8028697">
                <a:off x="20197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2">
                      <a:lumMod val="90000"/>
                    </a:schemeClr>
                  </a:solidFill>
                  <a:cs typeface="+mn-ea"/>
                  <a:sym typeface="+mn-lt"/>
                </a:endParaRPr>
              </a:p>
            </p:txBody>
          </p:sp>
          <p:sp>
            <p:nvSpPr>
              <p:cNvPr id="14" name="Teardrop 3"/>
              <p:cNvSpPr/>
              <p:nvPr/>
            </p:nvSpPr>
            <p:spPr>
              <a:xfrm rot="8028697">
                <a:off x="2084879"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2">
                      <a:lumMod val="90000"/>
                    </a:schemeClr>
                  </a:solidFill>
                  <a:cs typeface="+mn-ea"/>
                  <a:sym typeface="+mn-lt"/>
                </a:endParaRPr>
              </a:p>
            </p:txBody>
          </p:sp>
        </p:grpSp>
        <p:sp>
          <p:nvSpPr>
            <p:cNvPr id="12" name="Rectangle 60"/>
            <p:cNvSpPr/>
            <p:nvPr/>
          </p:nvSpPr>
          <p:spPr>
            <a:xfrm>
              <a:off x="2295505" y="2294437"/>
              <a:ext cx="1011683" cy="584911"/>
            </a:xfrm>
            <a:prstGeom prst="rect">
              <a:avLst/>
            </a:prstGeom>
            <a:grpFill/>
            <a:ln>
              <a:noFill/>
            </a:ln>
          </p:spPr>
          <p:txBody>
            <a:bodyPr wrap="none">
              <a:spAutoFit/>
            </a:bodyPr>
            <a:lstStyle/>
            <a:p>
              <a:pPr algn="ctr"/>
              <a:r>
                <a:rPr lang="zh-CN" altLang="en-US" sz="1600" b="1" dirty="0">
                  <a:solidFill>
                    <a:schemeClr val="bg2">
                      <a:lumMod val="90000"/>
                    </a:schemeClr>
                  </a:solidFill>
                  <a:cs typeface="+mn-ea"/>
                  <a:sym typeface="+mn-lt"/>
                </a:rPr>
                <a:t>取得成果</a:t>
              </a:r>
              <a:endParaRPr lang="en-US" altLang="zh-CN" sz="1600" b="1" dirty="0">
                <a:solidFill>
                  <a:schemeClr val="bg2">
                    <a:lumMod val="90000"/>
                  </a:schemeClr>
                </a:solidFill>
                <a:cs typeface="+mn-ea"/>
                <a:sym typeface="+mn-lt"/>
              </a:endParaRPr>
            </a:p>
            <a:p>
              <a:pPr algn="ctr"/>
              <a:r>
                <a:rPr lang="zh-CN" altLang="en-US" sz="1600" b="1" dirty="0">
                  <a:solidFill>
                    <a:schemeClr val="bg2">
                      <a:lumMod val="90000"/>
                    </a:schemeClr>
                  </a:solidFill>
                  <a:cs typeface="+mn-ea"/>
                  <a:sym typeface="+mn-lt"/>
                </a:rPr>
                <a:t>承担责任</a:t>
              </a:r>
              <a:endParaRPr lang="en-US" sz="1600" b="1" dirty="0">
                <a:solidFill>
                  <a:schemeClr val="bg2">
                    <a:lumMod val="90000"/>
                  </a:schemeClr>
                </a:solidFill>
                <a:cs typeface="+mn-ea"/>
                <a:sym typeface="+mn-lt"/>
              </a:endParaRPr>
            </a:p>
          </p:txBody>
        </p:sp>
      </p:grpSp>
      <p:grpSp>
        <p:nvGrpSpPr>
          <p:cNvPr id="4" name="Group 23"/>
          <p:cNvGrpSpPr/>
          <p:nvPr/>
        </p:nvGrpSpPr>
        <p:grpSpPr>
          <a:xfrm>
            <a:off x="5296561" y="2115642"/>
            <a:ext cx="1513865" cy="1513317"/>
            <a:chOff x="5339165" y="1757191"/>
            <a:chExt cx="1513668" cy="1513668"/>
          </a:xfrm>
          <a:solidFill>
            <a:schemeClr val="accent2"/>
          </a:solidFill>
        </p:grpSpPr>
        <p:grpSp>
          <p:nvGrpSpPr>
            <p:cNvPr id="5" name="Group 19"/>
            <p:cNvGrpSpPr/>
            <p:nvPr/>
          </p:nvGrpSpPr>
          <p:grpSpPr>
            <a:xfrm>
              <a:off x="5339165" y="1757191"/>
              <a:ext cx="1513668" cy="1513668"/>
              <a:chOff x="5339165" y="1694131"/>
              <a:chExt cx="1513668" cy="1513668"/>
            </a:xfrm>
            <a:grpFill/>
          </p:grpSpPr>
          <p:sp>
            <p:nvSpPr>
              <p:cNvPr id="18" name="Teardrop 10"/>
              <p:cNvSpPr/>
              <p:nvPr/>
            </p:nvSpPr>
            <p:spPr>
              <a:xfrm rot="8028697">
                <a:off x="5339165"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2">
                      <a:lumMod val="90000"/>
                    </a:schemeClr>
                  </a:solidFill>
                  <a:cs typeface="+mn-ea"/>
                  <a:sym typeface="+mn-lt"/>
                </a:endParaRPr>
              </a:p>
            </p:txBody>
          </p:sp>
          <p:sp>
            <p:nvSpPr>
              <p:cNvPr id="19" name="Teardrop 4"/>
              <p:cNvSpPr/>
              <p:nvPr/>
            </p:nvSpPr>
            <p:spPr>
              <a:xfrm rot="8028697">
                <a:off x="5404278" y="1759242"/>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2400" b="1">
                  <a:solidFill>
                    <a:schemeClr val="bg2">
                      <a:lumMod val="90000"/>
                    </a:schemeClr>
                  </a:solidFill>
                  <a:cs typeface="+mn-ea"/>
                  <a:sym typeface="+mn-lt"/>
                </a:endParaRPr>
              </a:p>
            </p:txBody>
          </p:sp>
        </p:grpSp>
        <p:sp>
          <p:nvSpPr>
            <p:cNvPr id="17" name="Rectangle 61"/>
            <p:cNvSpPr/>
            <p:nvPr/>
          </p:nvSpPr>
          <p:spPr>
            <a:xfrm>
              <a:off x="5422645" y="2252752"/>
              <a:ext cx="1291848" cy="318174"/>
            </a:xfrm>
            <a:prstGeom prst="rect">
              <a:avLst/>
            </a:prstGeom>
            <a:grpFill/>
          </p:spPr>
          <p:txBody>
            <a:bodyPr wrap="square">
              <a:spAutoFit/>
            </a:bodyPr>
            <a:lstStyle/>
            <a:p>
              <a:pPr algn="ctr"/>
              <a:r>
                <a:rPr lang="zh-CN" altLang="en-US" sz="1467" b="1" dirty="0">
                  <a:solidFill>
                    <a:schemeClr val="bg2">
                      <a:lumMod val="90000"/>
                    </a:schemeClr>
                  </a:solidFill>
                  <a:cs typeface="+mn-ea"/>
                  <a:sym typeface="+mn-lt"/>
                </a:rPr>
                <a:t>鼓舞、委任</a:t>
              </a:r>
              <a:endParaRPr lang="vi-VN" sz="1467" b="1" dirty="0">
                <a:solidFill>
                  <a:schemeClr val="bg2">
                    <a:lumMod val="90000"/>
                  </a:schemeClr>
                </a:solidFill>
                <a:cs typeface="+mn-ea"/>
                <a:sym typeface="+mn-lt"/>
              </a:endParaRPr>
            </a:p>
          </p:txBody>
        </p:sp>
      </p:grpSp>
      <p:grpSp>
        <p:nvGrpSpPr>
          <p:cNvPr id="8" name="Group 25"/>
          <p:cNvGrpSpPr/>
          <p:nvPr/>
        </p:nvGrpSpPr>
        <p:grpSpPr>
          <a:xfrm>
            <a:off x="8592506" y="2146751"/>
            <a:ext cx="1513865" cy="1513317"/>
            <a:chOff x="8658562" y="1757191"/>
            <a:chExt cx="1513668" cy="1513668"/>
          </a:xfrm>
          <a:solidFill>
            <a:schemeClr val="accent3"/>
          </a:solidFill>
        </p:grpSpPr>
        <p:grpSp>
          <p:nvGrpSpPr>
            <p:cNvPr id="9" name="Group 18"/>
            <p:cNvGrpSpPr/>
            <p:nvPr/>
          </p:nvGrpSpPr>
          <p:grpSpPr>
            <a:xfrm>
              <a:off x="8658562" y="1757191"/>
              <a:ext cx="1513668" cy="1513668"/>
              <a:chOff x="8658562" y="1694131"/>
              <a:chExt cx="1513668" cy="1513668"/>
            </a:xfrm>
            <a:grpFill/>
          </p:grpSpPr>
          <p:sp>
            <p:nvSpPr>
              <p:cNvPr id="23" name="Teardrop 11"/>
              <p:cNvSpPr/>
              <p:nvPr/>
            </p:nvSpPr>
            <p:spPr>
              <a:xfrm rot="8028697">
                <a:off x="8658562" y="1694131"/>
                <a:ext cx="1513668" cy="1513668"/>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2">
                      <a:lumMod val="90000"/>
                    </a:schemeClr>
                  </a:solidFill>
                  <a:cs typeface="+mn-ea"/>
                  <a:sym typeface="+mn-lt"/>
                </a:endParaRPr>
              </a:p>
            </p:txBody>
          </p:sp>
          <p:sp>
            <p:nvSpPr>
              <p:cNvPr id="24" name="Teardrop 5"/>
              <p:cNvSpPr/>
              <p:nvPr/>
            </p:nvSpPr>
            <p:spPr>
              <a:xfrm rot="8028697">
                <a:off x="8723676" y="1759244"/>
                <a:ext cx="1383446" cy="1383446"/>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sz="1600" b="1" dirty="0">
                  <a:solidFill>
                    <a:schemeClr val="bg2">
                      <a:lumMod val="90000"/>
                    </a:schemeClr>
                  </a:solidFill>
                  <a:cs typeface="+mn-ea"/>
                  <a:sym typeface="+mn-lt"/>
                </a:endParaRPr>
              </a:p>
            </p:txBody>
          </p:sp>
        </p:grpSp>
        <p:sp>
          <p:nvSpPr>
            <p:cNvPr id="22" name="Rectangle 62"/>
            <p:cNvSpPr/>
            <p:nvPr/>
          </p:nvSpPr>
          <p:spPr>
            <a:xfrm>
              <a:off x="8973102" y="2225007"/>
              <a:ext cx="1011683" cy="584911"/>
            </a:xfrm>
            <a:prstGeom prst="rect">
              <a:avLst/>
            </a:prstGeom>
            <a:grpFill/>
          </p:spPr>
          <p:txBody>
            <a:bodyPr wrap="none">
              <a:spAutoFit/>
            </a:bodyPr>
            <a:lstStyle/>
            <a:p>
              <a:pPr algn="ctr"/>
              <a:r>
                <a:rPr lang="zh-CN" altLang="en-US" sz="1600" b="1" dirty="0">
                  <a:solidFill>
                    <a:schemeClr val="bg2">
                      <a:lumMod val="90000"/>
                    </a:schemeClr>
                  </a:solidFill>
                  <a:cs typeface="+mn-ea"/>
                  <a:sym typeface="+mn-lt"/>
                </a:rPr>
                <a:t>谈判达成</a:t>
              </a:r>
              <a:endParaRPr lang="en-US" altLang="zh-CN" sz="1600" b="1" dirty="0">
                <a:solidFill>
                  <a:schemeClr val="bg2">
                    <a:lumMod val="90000"/>
                  </a:schemeClr>
                </a:solidFill>
                <a:cs typeface="+mn-ea"/>
                <a:sym typeface="+mn-lt"/>
              </a:endParaRPr>
            </a:p>
            <a:p>
              <a:pPr algn="ctr"/>
              <a:r>
                <a:rPr lang="zh-CN" altLang="en-US" sz="1600" b="1" dirty="0">
                  <a:solidFill>
                    <a:schemeClr val="bg2">
                      <a:lumMod val="90000"/>
                    </a:schemeClr>
                  </a:solidFill>
                  <a:cs typeface="+mn-ea"/>
                  <a:sym typeface="+mn-lt"/>
                </a:rPr>
                <a:t>交易</a:t>
              </a:r>
              <a:endParaRPr lang="vi-VN" sz="1600" b="1" dirty="0">
                <a:solidFill>
                  <a:schemeClr val="bg2">
                    <a:lumMod val="90000"/>
                  </a:schemeClr>
                </a:solidFill>
                <a:cs typeface="+mn-ea"/>
                <a:sym typeface="+mn-lt"/>
              </a:endParaRPr>
            </a:p>
          </p:txBody>
        </p:sp>
      </p:grpSp>
      <p:grpSp>
        <p:nvGrpSpPr>
          <p:cNvPr id="10" name="组合 24"/>
          <p:cNvGrpSpPr/>
          <p:nvPr/>
        </p:nvGrpSpPr>
        <p:grpSpPr>
          <a:xfrm>
            <a:off x="1256238" y="4004363"/>
            <a:ext cx="3026393" cy="465011"/>
            <a:chOff x="3002037" y="1465798"/>
            <a:chExt cx="7067433" cy="369332"/>
          </a:xfrm>
          <a:solidFill>
            <a:schemeClr val="accent1"/>
          </a:solidFill>
          <a:effectLst/>
        </p:grpSpPr>
        <p:sp>
          <p:nvSpPr>
            <p:cNvPr id="26" name="矩形 25"/>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solidFill>
                  <a:schemeClr val="bg2">
                    <a:lumMod val="90000"/>
                  </a:schemeClr>
                </a:solidFill>
                <a:cs typeface="+mn-ea"/>
                <a:sym typeface="+mn-lt"/>
              </a:endParaRPr>
            </a:p>
          </p:txBody>
        </p:sp>
        <p:sp>
          <p:nvSpPr>
            <p:cNvPr id="27" name="TextBox 4"/>
            <p:cNvSpPr txBox="1"/>
            <p:nvPr/>
          </p:nvSpPr>
          <p:spPr>
            <a:xfrm>
              <a:off x="3691436" y="1500686"/>
              <a:ext cx="5688629" cy="301539"/>
            </a:xfrm>
            <a:prstGeom prst="rect">
              <a:avLst/>
            </a:prstGeom>
            <a:grpFill/>
            <a:ln>
              <a:noFill/>
            </a:ln>
          </p:spPr>
          <p:txBody>
            <a:bodyPr wrap="square" rtlCol="0">
              <a:spAutoFit/>
            </a:bodyPr>
            <a:lstStyle/>
            <a:p>
              <a:pPr algn="ctr"/>
              <a:r>
                <a:rPr lang="en-US" altLang="zh-CN" sz="1867" dirty="0" smtClean="0">
                  <a:solidFill>
                    <a:schemeClr val="bg2">
                      <a:lumMod val="90000"/>
                    </a:schemeClr>
                  </a:solidFill>
                  <a:cs typeface="+mn-ea"/>
                  <a:sym typeface="+mn-lt"/>
                </a:rPr>
                <a:t>UTXO</a:t>
              </a:r>
              <a:r>
                <a:rPr lang="zh-CN" altLang="en-US" sz="1867" dirty="0" smtClean="0">
                  <a:solidFill>
                    <a:schemeClr val="bg2">
                      <a:lumMod val="90000"/>
                    </a:schemeClr>
                  </a:solidFill>
                  <a:cs typeface="+mn-ea"/>
                  <a:sym typeface="+mn-lt"/>
                </a:rPr>
                <a:t>的</a:t>
              </a:r>
              <a:r>
                <a:rPr lang="zh-CN" altLang="en-US" sz="1867" dirty="0">
                  <a:solidFill>
                    <a:schemeClr val="bg2">
                      <a:lumMod val="90000"/>
                    </a:schemeClr>
                  </a:solidFill>
                  <a:cs typeface="+mn-ea"/>
                  <a:sym typeface="+mn-lt"/>
                </a:rPr>
                <a:t>基本单位</a:t>
              </a:r>
            </a:p>
          </p:txBody>
        </p:sp>
      </p:grpSp>
      <p:sp>
        <p:nvSpPr>
          <p:cNvPr id="28" name="TextBox 9"/>
          <p:cNvSpPr txBox="1"/>
          <p:nvPr/>
        </p:nvSpPr>
        <p:spPr>
          <a:xfrm>
            <a:off x="1256238" y="4568281"/>
            <a:ext cx="3026393" cy="1586531"/>
          </a:xfrm>
          <a:prstGeom prst="rect">
            <a:avLst/>
          </a:prstGeom>
          <a:noFill/>
        </p:spPr>
        <p:txBody>
          <a:bodyPr wrap="square" lIns="91447" tIns="45723" rIns="91447" bIns="45723" rtlCol="0">
            <a:spAutoFit/>
          </a:bodyPr>
          <a:lstStyle/>
          <a:p>
            <a:pPr algn="ctr">
              <a:lnSpc>
                <a:spcPct val="130000"/>
              </a:lnSpc>
            </a:pPr>
            <a:r>
              <a:rPr lang="en-US" altLang="zh-CN" sz="1067" dirty="0">
                <a:solidFill>
                  <a:schemeClr val="bg2">
                    <a:lumMod val="90000"/>
                  </a:schemeClr>
                </a:solidFill>
                <a:cs typeface="+mn-ea"/>
                <a:sym typeface="+mn-lt"/>
              </a:rPr>
              <a:t>UTXO</a:t>
            </a:r>
            <a:r>
              <a:rPr lang="zh-CN" altLang="en-US" sz="1067" dirty="0">
                <a:solidFill>
                  <a:schemeClr val="bg2">
                    <a:lumMod val="90000"/>
                  </a:schemeClr>
                </a:solidFill>
                <a:cs typeface="+mn-ea"/>
                <a:sym typeface="+mn-lt"/>
              </a:rPr>
              <a:t>（</a:t>
            </a:r>
            <a:r>
              <a:rPr lang="en-US" altLang="zh-CN" sz="1067" dirty="0">
                <a:solidFill>
                  <a:schemeClr val="bg2">
                    <a:lumMod val="90000"/>
                  </a:schemeClr>
                </a:solidFill>
                <a:cs typeface="+mn-ea"/>
                <a:sym typeface="+mn-lt"/>
              </a:rPr>
              <a:t>Unspent Transaction Outputs</a:t>
            </a:r>
            <a:r>
              <a:rPr lang="zh-CN" altLang="en-US" sz="1067" dirty="0">
                <a:solidFill>
                  <a:schemeClr val="bg2">
                    <a:lumMod val="90000"/>
                  </a:schemeClr>
                </a:solidFill>
                <a:cs typeface="+mn-ea"/>
                <a:sym typeface="+mn-lt"/>
              </a:rPr>
              <a:t>）是未花费的交易输出，所有合法的比特币交易都可以追溯到前向一个或多个交易的输出，这些链条的源头都是挖矿奖励，末尾则是当前未花费的交易输出。每个比特币的节点都会存储当前整个区块链上的</a:t>
            </a:r>
            <a:r>
              <a:rPr lang="en-US" altLang="zh-CN" sz="1067" dirty="0">
                <a:solidFill>
                  <a:schemeClr val="bg2">
                    <a:lumMod val="90000"/>
                  </a:schemeClr>
                </a:solidFill>
                <a:cs typeface="+mn-ea"/>
                <a:sym typeface="+mn-lt"/>
              </a:rPr>
              <a:t>UTXO</a:t>
            </a:r>
            <a:r>
              <a:rPr lang="zh-CN" altLang="en-US" sz="1067" dirty="0">
                <a:solidFill>
                  <a:schemeClr val="bg2">
                    <a:lumMod val="90000"/>
                  </a:schemeClr>
                </a:solidFill>
                <a:cs typeface="+mn-ea"/>
                <a:sym typeface="+mn-lt"/>
              </a:rPr>
              <a:t>，节点丌需要追溯历叱就可以验证新交易的合法性。</a:t>
            </a:r>
          </a:p>
        </p:txBody>
      </p:sp>
      <p:grpSp>
        <p:nvGrpSpPr>
          <p:cNvPr id="11" name="组合 28"/>
          <p:cNvGrpSpPr/>
          <p:nvPr/>
        </p:nvGrpSpPr>
        <p:grpSpPr>
          <a:xfrm>
            <a:off x="4568581" y="4004363"/>
            <a:ext cx="3026393" cy="465011"/>
            <a:chOff x="3002037" y="1465798"/>
            <a:chExt cx="7067433" cy="369332"/>
          </a:xfrm>
          <a:solidFill>
            <a:schemeClr val="accent1">
              <a:lumMod val="75000"/>
            </a:schemeClr>
          </a:solidFill>
          <a:effectLst/>
        </p:grpSpPr>
        <p:sp>
          <p:nvSpPr>
            <p:cNvPr id="30" name="矩形 29"/>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solidFill>
                  <a:schemeClr val="bg2">
                    <a:lumMod val="90000"/>
                  </a:schemeClr>
                </a:solidFill>
                <a:cs typeface="+mn-ea"/>
                <a:sym typeface="+mn-lt"/>
              </a:endParaRPr>
            </a:p>
          </p:txBody>
        </p:sp>
        <p:sp>
          <p:nvSpPr>
            <p:cNvPr id="31"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7" dirty="0">
                  <a:solidFill>
                    <a:schemeClr val="bg2">
                      <a:lumMod val="90000"/>
                    </a:schemeClr>
                  </a:solidFill>
                  <a:cs typeface="+mn-ea"/>
                  <a:sym typeface="+mn-lt"/>
                </a:rPr>
                <a:t>单击此处添加标题</a:t>
              </a:r>
            </a:p>
          </p:txBody>
        </p:sp>
      </p:grpSp>
      <p:sp>
        <p:nvSpPr>
          <p:cNvPr id="32" name="TextBox 9"/>
          <p:cNvSpPr txBox="1"/>
          <p:nvPr/>
        </p:nvSpPr>
        <p:spPr>
          <a:xfrm>
            <a:off x="4568581"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7" dirty="0">
                <a:solidFill>
                  <a:schemeClr val="bg2">
                    <a:lumMod val="9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grpSp>
        <p:nvGrpSpPr>
          <p:cNvPr id="15" name="组合 32"/>
          <p:cNvGrpSpPr/>
          <p:nvPr/>
        </p:nvGrpSpPr>
        <p:grpSpPr>
          <a:xfrm>
            <a:off x="7847465" y="4004363"/>
            <a:ext cx="3026393" cy="465011"/>
            <a:chOff x="3002037" y="1465798"/>
            <a:chExt cx="7067433" cy="369332"/>
          </a:xfrm>
          <a:solidFill>
            <a:schemeClr val="accent3"/>
          </a:solidFill>
          <a:effectLst/>
        </p:grpSpPr>
        <p:sp>
          <p:nvSpPr>
            <p:cNvPr id="34" name="矩形 33"/>
            <p:cNvSpPr/>
            <p:nvPr/>
          </p:nvSpPr>
          <p:spPr bwMode="auto">
            <a:xfrm>
              <a:off x="3002037" y="1465798"/>
              <a:ext cx="7067433" cy="369332"/>
            </a:xfrm>
            <a:prstGeom prst="rect">
              <a:avLst/>
            </a:prstGeom>
            <a:grpFill/>
            <a:ln w="38100" cap="flat" cmpd="sng" algn="ctr">
              <a:noFill/>
              <a:prstDash val="solid"/>
              <a:round/>
              <a:headEnd type="none" w="med" len="med"/>
              <a:tailEnd type="none" w="med" len="med"/>
            </a:ln>
            <a:effectLst/>
          </p:spPr>
          <p:txBody>
            <a:bodyPr vert="horz" wrap="square" lIns="162560" tIns="81280" rIns="162560" bIns="81280" numCol="1" rtlCol="0" anchor="t" anchorCtr="0" compatLnSpc="1"/>
            <a:lstStyle/>
            <a:p>
              <a:pPr algn="ctr" fontAlgn="base">
                <a:spcBef>
                  <a:spcPct val="0"/>
                </a:spcBef>
                <a:spcAft>
                  <a:spcPct val="0"/>
                </a:spcAft>
              </a:pPr>
              <a:endParaRPr lang="zh-CN" altLang="en-US" sz="1333" dirty="0">
                <a:solidFill>
                  <a:schemeClr val="bg2">
                    <a:lumMod val="90000"/>
                  </a:schemeClr>
                </a:solidFill>
                <a:cs typeface="+mn-ea"/>
                <a:sym typeface="+mn-lt"/>
              </a:endParaRPr>
            </a:p>
          </p:txBody>
        </p:sp>
        <p:sp>
          <p:nvSpPr>
            <p:cNvPr id="35" name="TextBox 4"/>
            <p:cNvSpPr txBox="1"/>
            <p:nvPr/>
          </p:nvSpPr>
          <p:spPr>
            <a:xfrm>
              <a:off x="3691436" y="1500686"/>
              <a:ext cx="5688629" cy="301540"/>
            </a:xfrm>
            <a:prstGeom prst="rect">
              <a:avLst/>
            </a:prstGeom>
            <a:grpFill/>
            <a:ln>
              <a:noFill/>
            </a:ln>
          </p:spPr>
          <p:txBody>
            <a:bodyPr wrap="square" rtlCol="0">
              <a:spAutoFit/>
            </a:bodyPr>
            <a:lstStyle/>
            <a:p>
              <a:pPr algn="ctr"/>
              <a:r>
                <a:rPr lang="zh-CN" altLang="en-US" sz="1867" dirty="0">
                  <a:solidFill>
                    <a:schemeClr val="bg2">
                      <a:lumMod val="90000"/>
                    </a:schemeClr>
                  </a:solidFill>
                  <a:cs typeface="+mn-ea"/>
                  <a:sym typeface="+mn-lt"/>
                </a:rPr>
                <a:t>单击此处添加标题</a:t>
              </a:r>
            </a:p>
          </p:txBody>
        </p:sp>
      </p:grpSp>
      <p:sp>
        <p:nvSpPr>
          <p:cNvPr id="36" name="TextBox 9"/>
          <p:cNvSpPr txBox="1"/>
          <p:nvPr/>
        </p:nvSpPr>
        <p:spPr>
          <a:xfrm>
            <a:off x="7847465" y="4568281"/>
            <a:ext cx="3026393" cy="1373074"/>
          </a:xfrm>
          <a:prstGeom prst="rect">
            <a:avLst/>
          </a:prstGeom>
          <a:noFill/>
        </p:spPr>
        <p:txBody>
          <a:bodyPr wrap="square" lIns="91447" tIns="45723" rIns="91447" bIns="45723" rtlCol="0">
            <a:spAutoFit/>
          </a:bodyPr>
          <a:lstStyle/>
          <a:p>
            <a:pPr algn="ctr">
              <a:lnSpc>
                <a:spcPct val="130000"/>
              </a:lnSpc>
            </a:pPr>
            <a:r>
              <a:rPr lang="zh-CN" altLang="en-US" sz="1067" dirty="0">
                <a:solidFill>
                  <a:schemeClr val="bg2">
                    <a:lumMod val="90000"/>
                  </a:schemeClr>
                </a:solidFill>
                <a:cs typeface="+mn-ea"/>
                <a:sym typeface="+mn-lt"/>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p>
        </p:txBody>
      </p:sp>
    </p:spTree>
    <p:extLst>
      <p:ext uri="{BB962C8B-B14F-4D97-AF65-F5344CB8AC3E}">
        <p14:creationId xmlns:p14="http://schemas.microsoft.com/office/powerpoint/2010/main" val="303253296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
                                          </p:val>
                                        </p:tav>
                                        <p:tav tm="100000">
                                          <p:val>
                                            <p:strVal val="#ppt_x"/>
                                          </p:val>
                                        </p:tav>
                                      </p:tavLst>
                                    </p:anim>
                                    <p:anim calcmode="lin" valueType="num">
                                      <p:cBhvr>
                                        <p:cTn id="21" dur="5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8" fill="hold"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left)">
                                      <p:cBhvr>
                                        <p:cTn id="25" dur="750"/>
                                        <p:tgtEl>
                                          <p:spTgt spid="10"/>
                                        </p:tgtEl>
                                      </p:cBhvr>
                                    </p:animEffect>
                                  </p:childTnLst>
                                </p:cTn>
                              </p:par>
                            </p:childTnLst>
                          </p:cTn>
                        </p:par>
                        <p:par>
                          <p:cTn id="26" fill="hold">
                            <p:stCondLst>
                              <p:cond delay="2250"/>
                            </p:stCondLst>
                            <p:childTnLst>
                              <p:par>
                                <p:cTn id="27" presetID="12" presetClass="entr" presetSubtype="4" fill="hold" grpId="0" nodeType="afterEffect">
                                  <p:stCondLst>
                                    <p:cond delay="0"/>
                                  </p:stCondLst>
                                  <p:iterate type="lt">
                                    <p:tmPct val="5983"/>
                                  </p:iterate>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50"/>
                                        <p:tgtEl>
                                          <p:spTgt spid="28"/>
                                        </p:tgtEl>
                                        <p:attrNameLst>
                                          <p:attrName>ppt_y</p:attrName>
                                        </p:attrNameLst>
                                      </p:cBhvr>
                                      <p:tavLst>
                                        <p:tav tm="0">
                                          <p:val>
                                            <p:strVal val="#ppt_y+#ppt_h*1.125000"/>
                                          </p:val>
                                        </p:tav>
                                        <p:tav tm="100000">
                                          <p:val>
                                            <p:strVal val="#ppt_y"/>
                                          </p:val>
                                        </p:tav>
                                      </p:tavLst>
                                    </p:anim>
                                    <p:animEffect transition="in" filter="wipe(up)">
                                      <p:cBhvr>
                                        <p:cTn id="30" dur="250"/>
                                        <p:tgtEl>
                                          <p:spTgt spid="28"/>
                                        </p:tgtEl>
                                      </p:cBhvr>
                                    </p:animEffect>
                                  </p:childTnLst>
                                </p:cTn>
                              </p:par>
                            </p:childTnLst>
                          </p:cTn>
                        </p:par>
                        <p:par>
                          <p:cTn id="31" fill="hold">
                            <p:stCondLst>
                              <p:cond delay="4684"/>
                            </p:stCondLst>
                            <p:childTnLst>
                              <p:par>
                                <p:cTn id="32" presetID="22" presetClass="entr" presetSubtype="8"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left)">
                                      <p:cBhvr>
                                        <p:cTn id="34" dur="750"/>
                                        <p:tgtEl>
                                          <p:spTgt spid="11"/>
                                        </p:tgtEl>
                                      </p:cBhvr>
                                    </p:animEffect>
                                  </p:childTnLst>
                                </p:cTn>
                              </p:par>
                            </p:childTnLst>
                          </p:cTn>
                        </p:par>
                        <p:par>
                          <p:cTn id="35" fill="hold">
                            <p:stCondLst>
                              <p:cond delay="5434"/>
                            </p:stCondLst>
                            <p:childTnLst>
                              <p:par>
                                <p:cTn id="36" presetID="12" presetClass="entr" presetSubtype="4" fill="hold" grpId="0" nodeType="afterEffect">
                                  <p:stCondLst>
                                    <p:cond delay="0"/>
                                  </p:stCondLst>
                                  <p:iterate type="lt">
                                    <p:tmPct val="5983"/>
                                  </p:iterate>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250"/>
                                        <p:tgtEl>
                                          <p:spTgt spid="32"/>
                                        </p:tgtEl>
                                        <p:attrNameLst>
                                          <p:attrName>ppt_y</p:attrName>
                                        </p:attrNameLst>
                                      </p:cBhvr>
                                      <p:tavLst>
                                        <p:tav tm="0">
                                          <p:val>
                                            <p:strVal val="#ppt_y+#ppt_h*1.125000"/>
                                          </p:val>
                                        </p:tav>
                                        <p:tav tm="100000">
                                          <p:val>
                                            <p:strVal val="#ppt_y"/>
                                          </p:val>
                                        </p:tav>
                                      </p:tavLst>
                                    </p:anim>
                                    <p:animEffect transition="in" filter="wipe(up)">
                                      <p:cBhvr>
                                        <p:cTn id="39" dur="250"/>
                                        <p:tgtEl>
                                          <p:spTgt spid="32"/>
                                        </p:tgtEl>
                                      </p:cBhvr>
                                    </p:animEffect>
                                  </p:childTnLst>
                                </p:cTn>
                              </p:par>
                            </p:childTnLst>
                          </p:cTn>
                        </p:par>
                        <p:par>
                          <p:cTn id="40" fill="hold">
                            <p:stCondLst>
                              <p:cond delay="7299"/>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750"/>
                                        <p:tgtEl>
                                          <p:spTgt spid="15"/>
                                        </p:tgtEl>
                                      </p:cBhvr>
                                    </p:animEffect>
                                  </p:childTnLst>
                                </p:cTn>
                              </p:par>
                            </p:childTnLst>
                          </p:cTn>
                        </p:par>
                        <p:par>
                          <p:cTn id="44" fill="hold">
                            <p:stCondLst>
                              <p:cond delay="8049"/>
                            </p:stCondLst>
                            <p:childTnLst>
                              <p:par>
                                <p:cTn id="45" presetID="12" presetClass="entr" presetSubtype="4" fill="hold" grpId="0" nodeType="afterEffect">
                                  <p:stCondLst>
                                    <p:cond delay="0"/>
                                  </p:stCondLst>
                                  <p:iterate type="lt">
                                    <p:tmPct val="5983"/>
                                  </p:iterate>
                                  <p:childTnLst>
                                    <p:set>
                                      <p:cBhvr>
                                        <p:cTn id="46" dur="1" fill="hold">
                                          <p:stCondLst>
                                            <p:cond delay="0"/>
                                          </p:stCondLst>
                                        </p:cTn>
                                        <p:tgtEl>
                                          <p:spTgt spid="36"/>
                                        </p:tgtEl>
                                        <p:attrNameLst>
                                          <p:attrName>style.visibility</p:attrName>
                                        </p:attrNameLst>
                                      </p:cBhvr>
                                      <p:to>
                                        <p:strVal val="visible"/>
                                      </p:to>
                                    </p:set>
                                    <p:anim calcmode="lin" valueType="num">
                                      <p:cBhvr additive="base">
                                        <p:cTn id="47" dur="250"/>
                                        <p:tgtEl>
                                          <p:spTgt spid="36"/>
                                        </p:tgtEl>
                                        <p:attrNameLst>
                                          <p:attrName>ppt_y</p:attrName>
                                        </p:attrNameLst>
                                      </p:cBhvr>
                                      <p:tavLst>
                                        <p:tav tm="0">
                                          <p:val>
                                            <p:strVal val="#ppt_y+#ppt_h*1.125000"/>
                                          </p:val>
                                        </p:tav>
                                        <p:tav tm="100000">
                                          <p:val>
                                            <p:strVal val="#ppt_y"/>
                                          </p:val>
                                        </p:tav>
                                      </p:tavLst>
                                    </p:anim>
                                    <p:animEffect transition="in" filter="wipe(up)">
                                      <p:cBhvr>
                                        <p:cTn id="48"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2" grpId="0"/>
      <p:bldP spid="3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40"/>
          <p:cNvSpPr>
            <a:spLocks/>
          </p:cNvSpPr>
          <p:nvPr/>
        </p:nvSpPr>
        <p:spPr bwMode="auto">
          <a:xfrm>
            <a:off x="1273847" y="922939"/>
            <a:ext cx="9830980" cy="3628957"/>
          </a:xfrm>
          <a:custGeom>
            <a:avLst/>
            <a:gdLst/>
            <a:ahLst/>
            <a:cxnLst>
              <a:cxn ang="0">
                <a:pos x="1532" y="272"/>
              </a:cxn>
              <a:cxn ang="0">
                <a:pos x="984" y="0"/>
              </a:cxn>
              <a:cxn ang="0">
                <a:pos x="984" y="162"/>
              </a:cxn>
              <a:cxn ang="0">
                <a:pos x="0" y="658"/>
              </a:cxn>
              <a:cxn ang="0">
                <a:pos x="984" y="388"/>
              </a:cxn>
              <a:cxn ang="0">
                <a:pos x="984" y="385"/>
              </a:cxn>
              <a:cxn ang="0">
                <a:pos x="984" y="533"/>
              </a:cxn>
              <a:cxn ang="0">
                <a:pos x="1532" y="272"/>
              </a:cxn>
            </a:cxnLst>
            <a:rect l="0" t="0" r="r" b="b"/>
            <a:pathLst>
              <a:path w="1532" h="658">
                <a:moveTo>
                  <a:pt x="1532" y="272"/>
                </a:moveTo>
                <a:cubicBezTo>
                  <a:pt x="984" y="0"/>
                  <a:pt x="984" y="0"/>
                  <a:pt x="984" y="0"/>
                </a:cubicBezTo>
                <a:cubicBezTo>
                  <a:pt x="984" y="162"/>
                  <a:pt x="984" y="162"/>
                  <a:pt x="984" y="162"/>
                </a:cubicBezTo>
                <a:cubicBezTo>
                  <a:pt x="914" y="167"/>
                  <a:pt x="243" y="222"/>
                  <a:pt x="0" y="658"/>
                </a:cubicBezTo>
                <a:cubicBezTo>
                  <a:pt x="0" y="658"/>
                  <a:pt x="302" y="350"/>
                  <a:pt x="984" y="388"/>
                </a:cubicBezTo>
                <a:cubicBezTo>
                  <a:pt x="984" y="385"/>
                  <a:pt x="984" y="385"/>
                  <a:pt x="984" y="385"/>
                </a:cubicBezTo>
                <a:cubicBezTo>
                  <a:pt x="984" y="533"/>
                  <a:pt x="984" y="533"/>
                  <a:pt x="984" y="533"/>
                </a:cubicBezTo>
                <a:lnTo>
                  <a:pt x="1532" y="272"/>
                </a:lnTo>
                <a:close/>
              </a:path>
            </a:pathLst>
          </a:custGeom>
          <a:solidFill>
            <a:schemeClr val="accent2"/>
          </a:solidFill>
          <a:ln w="9525">
            <a:noFill/>
            <a:round/>
            <a:headEnd/>
            <a:tailEnd/>
          </a:ln>
        </p:spPr>
        <p:txBody>
          <a:bodyPr vert="horz" wrap="square" lIns="91435" tIns="45717" rIns="91435" bIns="45717" numCol="1" anchor="t" anchorCtr="0" compatLnSpc="1">
            <a:prstTxWarp prst="textNoShape">
              <a:avLst/>
            </a:prstTxWarp>
          </a:bodyPr>
          <a:lstStyle/>
          <a:p>
            <a:endParaRPr lang="en-US" sz="1707">
              <a:solidFill>
                <a:schemeClr val="tx1">
                  <a:lumMod val="75000"/>
                  <a:lumOff val="25000"/>
                </a:schemeClr>
              </a:solidFill>
              <a:cs typeface="+mn-ea"/>
              <a:sym typeface="+mn-lt"/>
            </a:endParaRPr>
          </a:p>
        </p:txBody>
      </p:sp>
      <p:cxnSp>
        <p:nvCxnSpPr>
          <p:cNvPr id="27" name="Straight Connector 26"/>
          <p:cNvCxnSpPr/>
          <p:nvPr/>
        </p:nvCxnSpPr>
        <p:spPr>
          <a:xfrm rot="5400000">
            <a:off x="3114703" y="4719946"/>
            <a:ext cx="2190629" cy="1588"/>
          </a:xfrm>
          <a:prstGeom prst="line">
            <a:avLst/>
          </a:prstGeom>
          <a:ln w="9525">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5400000">
            <a:off x="5876352" y="4557235"/>
            <a:ext cx="2666853" cy="1588"/>
          </a:xfrm>
          <a:prstGeom prst="line">
            <a:avLst/>
          </a:prstGeom>
          <a:ln w="9525">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2694111" y="3140539"/>
            <a:ext cx="511583" cy="511583"/>
            <a:chOff x="3237545" y="4561747"/>
            <a:chExt cx="1146960" cy="1146960"/>
          </a:xfrm>
        </p:grpSpPr>
        <p:sp>
          <p:nvSpPr>
            <p:cNvPr id="25" name="圆角矩形 24"/>
            <p:cNvSpPr/>
            <p:nvPr/>
          </p:nvSpPr>
          <p:spPr>
            <a:xfrm>
              <a:off x="3237545" y="4561747"/>
              <a:ext cx="1146960" cy="1146960"/>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75000"/>
                    <a:lumOff val="25000"/>
                  </a:schemeClr>
                </a:solidFill>
                <a:cs typeface="+mn-ea"/>
                <a:sym typeface="+mn-lt"/>
              </a:endParaRPr>
            </a:p>
          </p:txBody>
        </p:sp>
        <p:sp>
          <p:nvSpPr>
            <p:cNvPr id="26" name="圆角矩形 25"/>
            <p:cNvSpPr/>
            <p:nvPr/>
          </p:nvSpPr>
          <p:spPr>
            <a:xfrm>
              <a:off x="3351015" y="4675219"/>
              <a:ext cx="920024" cy="920024"/>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35" b="1" dirty="0">
                  <a:solidFill>
                    <a:schemeClr val="tx1">
                      <a:lumMod val="75000"/>
                      <a:lumOff val="25000"/>
                    </a:schemeClr>
                  </a:solidFill>
                  <a:cs typeface="+mn-ea"/>
                  <a:sym typeface="+mn-lt"/>
                </a:rPr>
                <a:t>1</a:t>
              </a:r>
              <a:endParaRPr lang="zh-CN" altLang="en-US" sz="3035" b="1" dirty="0">
                <a:solidFill>
                  <a:schemeClr val="tx1">
                    <a:lumMod val="75000"/>
                    <a:lumOff val="25000"/>
                  </a:schemeClr>
                </a:solidFill>
                <a:cs typeface="+mn-ea"/>
                <a:sym typeface="+mn-lt"/>
              </a:endParaRPr>
            </a:p>
          </p:txBody>
        </p:sp>
      </p:grpSp>
      <p:grpSp>
        <p:nvGrpSpPr>
          <p:cNvPr id="29" name="组合 28"/>
          <p:cNvGrpSpPr/>
          <p:nvPr/>
        </p:nvGrpSpPr>
        <p:grpSpPr>
          <a:xfrm>
            <a:off x="4700929" y="2314746"/>
            <a:ext cx="760455" cy="760455"/>
            <a:chOff x="3237545" y="4561747"/>
            <a:chExt cx="1146960" cy="1146960"/>
          </a:xfrm>
          <a:solidFill>
            <a:srgbClr val="FF6907"/>
          </a:solidFill>
        </p:grpSpPr>
        <p:sp>
          <p:nvSpPr>
            <p:cNvPr id="30" name="圆角矩形 29"/>
            <p:cNvSpPr/>
            <p:nvPr/>
          </p:nvSpPr>
          <p:spPr>
            <a:xfrm>
              <a:off x="3237545" y="4561747"/>
              <a:ext cx="1146960" cy="1146960"/>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75000"/>
                    <a:lumOff val="25000"/>
                  </a:schemeClr>
                </a:solidFill>
                <a:cs typeface="+mn-ea"/>
                <a:sym typeface="+mn-lt"/>
              </a:endParaRPr>
            </a:p>
          </p:txBody>
        </p:sp>
        <p:sp>
          <p:nvSpPr>
            <p:cNvPr id="31" name="圆角矩形 30"/>
            <p:cNvSpPr/>
            <p:nvPr/>
          </p:nvSpPr>
          <p:spPr>
            <a:xfrm>
              <a:off x="3351015" y="4675219"/>
              <a:ext cx="920024" cy="920024"/>
            </a:xfrm>
            <a:prstGeom prst="roundRect">
              <a:avLst>
                <a:gd name="adj" fmla="val 50000"/>
              </a:avLst>
            </a:prstGeom>
            <a:solidFill>
              <a:schemeClr val="bg1"/>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35" b="1" dirty="0">
                  <a:solidFill>
                    <a:schemeClr val="tx1">
                      <a:lumMod val="75000"/>
                      <a:lumOff val="25000"/>
                    </a:schemeClr>
                  </a:solidFill>
                  <a:cs typeface="+mn-ea"/>
                  <a:sym typeface="+mn-lt"/>
                </a:rPr>
                <a:t>2</a:t>
              </a:r>
              <a:endParaRPr lang="zh-CN" altLang="en-US" sz="3035" b="1" dirty="0">
                <a:solidFill>
                  <a:schemeClr val="tx1">
                    <a:lumMod val="75000"/>
                    <a:lumOff val="25000"/>
                  </a:schemeClr>
                </a:solidFill>
                <a:cs typeface="+mn-ea"/>
                <a:sym typeface="+mn-lt"/>
              </a:endParaRPr>
            </a:p>
          </p:txBody>
        </p:sp>
      </p:grpSp>
      <p:grpSp>
        <p:nvGrpSpPr>
          <p:cNvPr id="32" name="组合 31"/>
          <p:cNvGrpSpPr/>
          <p:nvPr/>
        </p:nvGrpSpPr>
        <p:grpSpPr>
          <a:xfrm>
            <a:off x="6956617" y="1945626"/>
            <a:ext cx="1082471" cy="1082471"/>
            <a:chOff x="3237545" y="4561747"/>
            <a:chExt cx="1146960" cy="1146960"/>
          </a:xfrm>
        </p:grpSpPr>
        <p:sp>
          <p:nvSpPr>
            <p:cNvPr id="33" name="圆角矩形 32"/>
            <p:cNvSpPr/>
            <p:nvPr/>
          </p:nvSpPr>
          <p:spPr>
            <a:xfrm>
              <a:off x="3237545" y="4561747"/>
              <a:ext cx="1146960" cy="1146960"/>
            </a:xfrm>
            <a:prstGeom prst="roundRect">
              <a:avLst>
                <a:gd name="adj" fmla="val 50000"/>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1">
                <a:solidFill>
                  <a:schemeClr val="tx1">
                    <a:lumMod val="75000"/>
                    <a:lumOff val="25000"/>
                  </a:schemeClr>
                </a:solidFill>
                <a:cs typeface="+mn-ea"/>
                <a:sym typeface="+mn-lt"/>
              </a:endParaRPr>
            </a:p>
          </p:txBody>
        </p:sp>
        <p:sp>
          <p:nvSpPr>
            <p:cNvPr id="34" name="圆角矩形 33"/>
            <p:cNvSpPr/>
            <p:nvPr/>
          </p:nvSpPr>
          <p:spPr>
            <a:xfrm>
              <a:off x="3351015" y="4675219"/>
              <a:ext cx="920024" cy="920024"/>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035" b="1" dirty="0">
                  <a:solidFill>
                    <a:schemeClr val="tx1">
                      <a:lumMod val="75000"/>
                      <a:lumOff val="25000"/>
                    </a:schemeClr>
                  </a:solidFill>
                  <a:cs typeface="+mn-ea"/>
                  <a:sym typeface="+mn-lt"/>
                </a:rPr>
                <a:t>3</a:t>
              </a:r>
              <a:endParaRPr lang="zh-CN" altLang="en-US" sz="3035" b="1" dirty="0">
                <a:solidFill>
                  <a:schemeClr val="tx1">
                    <a:lumMod val="75000"/>
                    <a:lumOff val="25000"/>
                  </a:schemeClr>
                </a:solidFill>
                <a:cs typeface="+mn-ea"/>
                <a:sym typeface="+mn-lt"/>
              </a:endParaRPr>
            </a:p>
          </p:txBody>
        </p:sp>
      </p:grpSp>
      <p:sp>
        <p:nvSpPr>
          <p:cNvPr id="35" name="TextBox 41"/>
          <p:cNvSpPr txBox="1"/>
          <p:nvPr/>
        </p:nvSpPr>
        <p:spPr>
          <a:xfrm>
            <a:off x="1273847" y="5103377"/>
            <a:ext cx="2597060" cy="514510"/>
          </a:xfrm>
          <a:prstGeom prst="rect">
            <a:avLst/>
          </a:prstGeom>
          <a:noFill/>
        </p:spPr>
        <p:txBody>
          <a:bodyPr wrap="square" lIns="81225" tIns="40613" rIns="81225" bIns="40613" rtlCol="0">
            <a:spAutoFit/>
          </a:bodyPr>
          <a:lstStyle/>
          <a:p>
            <a:pPr>
              <a:lnSpc>
                <a:spcPct val="130000"/>
              </a:lnSpc>
            </a:pPr>
            <a:r>
              <a:rPr lang="zh-CN" altLang="en-US" sz="1137" dirty="0">
                <a:solidFill>
                  <a:schemeClr val="bg2">
                    <a:lumMod val="90000"/>
                  </a:schemeClr>
                </a:solidFill>
                <a:cs typeface="+mn-ea"/>
                <a:sym typeface="+mn-lt"/>
              </a:rPr>
              <a:t>时期为</a:t>
            </a:r>
            <a:r>
              <a:rPr lang="en-US" altLang="zh-CN" sz="1137" dirty="0">
                <a:solidFill>
                  <a:schemeClr val="bg2">
                    <a:lumMod val="90000"/>
                  </a:schemeClr>
                </a:solidFill>
                <a:cs typeface="+mn-ea"/>
                <a:sym typeface="+mn-lt"/>
              </a:rPr>
              <a:t>2009-2012</a:t>
            </a:r>
            <a:r>
              <a:rPr lang="zh-CN" altLang="en-US" sz="1137" dirty="0">
                <a:solidFill>
                  <a:schemeClr val="bg2">
                    <a:lumMod val="90000"/>
                  </a:schemeClr>
                </a:solidFill>
                <a:cs typeface="+mn-ea"/>
                <a:sym typeface="+mn-lt"/>
              </a:rPr>
              <a:t>年，经济形态以比特币及其产业生态为主。</a:t>
            </a:r>
            <a:endParaRPr lang="en-GB" altLang="zh-CN" sz="1137" dirty="0">
              <a:solidFill>
                <a:schemeClr val="bg2">
                  <a:lumMod val="90000"/>
                </a:schemeClr>
              </a:solidFill>
              <a:cs typeface="+mn-ea"/>
              <a:sym typeface="+mn-lt"/>
            </a:endParaRPr>
          </a:p>
        </p:txBody>
      </p:sp>
      <p:sp>
        <p:nvSpPr>
          <p:cNvPr id="36" name="TextBox 170"/>
          <p:cNvSpPr txBox="1"/>
          <p:nvPr/>
        </p:nvSpPr>
        <p:spPr>
          <a:xfrm>
            <a:off x="1273847" y="4660872"/>
            <a:ext cx="2304215" cy="442547"/>
          </a:xfrm>
          <a:prstGeom prst="rect">
            <a:avLst/>
          </a:prstGeom>
          <a:noFill/>
        </p:spPr>
        <p:txBody>
          <a:bodyPr wrap="square" lIns="91431" tIns="45715" rIns="91431" bIns="45715" rtlCol="0">
            <a:spAutoFit/>
          </a:bodyPr>
          <a:lstStyle/>
          <a:p>
            <a:pPr>
              <a:defRPr/>
            </a:pPr>
            <a:r>
              <a:rPr lang="zh-CN" altLang="en-US" sz="2276" b="1" dirty="0">
                <a:solidFill>
                  <a:schemeClr val="bg2">
                    <a:lumMod val="90000"/>
                  </a:schemeClr>
                </a:solidFill>
                <a:cs typeface="+mn-ea"/>
                <a:sym typeface="+mn-lt"/>
              </a:rPr>
              <a:t>酝酿期</a:t>
            </a:r>
          </a:p>
        </p:txBody>
      </p:sp>
      <p:sp>
        <p:nvSpPr>
          <p:cNvPr id="37" name="TextBox 41"/>
          <p:cNvSpPr txBox="1"/>
          <p:nvPr/>
        </p:nvSpPr>
        <p:spPr>
          <a:xfrm>
            <a:off x="4285723" y="5103377"/>
            <a:ext cx="2597060" cy="1219510"/>
          </a:xfrm>
          <a:prstGeom prst="rect">
            <a:avLst/>
          </a:prstGeom>
          <a:noFill/>
        </p:spPr>
        <p:txBody>
          <a:bodyPr wrap="square" lIns="81225" tIns="40613" rIns="81225" bIns="40613" rtlCol="0">
            <a:spAutoFit/>
          </a:bodyPr>
          <a:lstStyle/>
          <a:p>
            <a:pPr>
              <a:lnSpc>
                <a:spcPct val="130000"/>
              </a:lnSpc>
            </a:pPr>
            <a:r>
              <a:rPr lang="zh-CN" altLang="en-US" sz="1137" dirty="0">
                <a:solidFill>
                  <a:schemeClr val="bg2">
                    <a:lumMod val="90000"/>
                  </a:schemeClr>
                </a:solidFill>
                <a:cs typeface="+mn-ea"/>
                <a:sym typeface="+mn-lt"/>
              </a:rPr>
              <a:t>时期为</a:t>
            </a:r>
            <a:r>
              <a:rPr lang="en-US" altLang="zh-CN" sz="1137" dirty="0">
                <a:solidFill>
                  <a:schemeClr val="bg2">
                    <a:lumMod val="90000"/>
                  </a:schemeClr>
                </a:solidFill>
                <a:cs typeface="+mn-ea"/>
                <a:sym typeface="+mn-lt"/>
              </a:rPr>
              <a:t>2012-2015</a:t>
            </a:r>
            <a:r>
              <a:rPr lang="zh-CN" altLang="en-US" sz="1137" dirty="0">
                <a:solidFill>
                  <a:schemeClr val="bg2">
                    <a:lumMod val="90000"/>
                  </a:schemeClr>
                </a:solidFill>
                <a:cs typeface="+mn-ea"/>
                <a:sym typeface="+mn-lt"/>
              </a:rPr>
              <a:t>年，区块链随着比特币进入公众视野，新生的钱包支付和汇款公司出现，区块链经济扩散到金融领域。区块链底层技术创新不断。区块链技术从比特币系统中剥离出来。</a:t>
            </a:r>
            <a:endParaRPr lang="en-GB" altLang="zh-CN" sz="1137" dirty="0">
              <a:solidFill>
                <a:schemeClr val="bg2">
                  <a:lumMod val="90000"/>
                </a:schemeClr>
              </a:solidFill>
              <a:cs typeface="+mn-ea"/>
              <a:sym typeface="+mn-lt"/>
            </a:endParaRPr>
          </a:p>
        </p:txBody>
      </p:sp>
      <p:sp>
        <p:nvSpPr>
          <p:cNvPr id="38" name="TextBox 170"/>
          <p:cNvSpPr txBox="1"/>
          <p:nvPr/>
        </p:nvSpPr>
        <p:spPr>
          <a:xfrm>
            <a:off x="4285723" y="4660872"/>
            <a:ext cx="2304215" cy="442547"/>
          </a:xfrm>
          <a:prstGeom prst="rect">
            <a:avLst/>
          </a:prstGeom>
          <a:noFill/>
        </p:spPr>
        <p:txBody>
          <a:bodyPr wrap="square" lIns="91431" tIns="45715" rIns="91431" bIns="45715" rtlCol="0">
            <a:spAutoFit/>
          </a:bodyPr>
          <a:lstStyle/>
          <a:p>
            <a:pPr>
              <a:defRPr/>
            </a:pPr>
            <a:r>
              <a:rPr lang="zh-CN" altLang="en-US" sz="2276" b="1" dirty="0">
                <a:solidFill>
                  <a:schemeClr val="bg2">
                    <a:lumMod val="90000"/>
                  </a:schemeClr>
                </a:solidFill>
                <a:cs typeface="+mn-ea"/>
                <a:sym typeface="+mn-lt"/>
              </a:rPr>
              <a:t>萌芽期</a:t>
            </a:r>
          </a:p>
        </p:txBody>
      </p:sp>
      <p:sp>
        <p:nvSpPr>
          <p:cNvPr id="39" name="TextBox 41"/>
          <p:cNvSpPr txBox="1"/>
          <p:nvPr/>
        </p:nvSpPr>
        <p:spPr>
          <a:xfrm>
            <a:off x="7297599" y="5103377"/>
            <a:ext cx="3181715" cy="1219510"/>
          </a:xfrm>
          <a:prstGeom prst="rect">
            <a:avLst/>
          </a:prstGeom>
          <a:noFill/>
        </p:spPr>
        <p:txBody>
          <a:bodyPr wrap="square" lIns="81225" tIns="40613" rIns="81225" bIns="40613" rtlCol="0">
            <a:spAutoFit/>
          </a:bodyPr>
          <a:lstStyle/>
          <a:p>
            <a:pPr>
              <a:lnSpc>
                <a:spcPct val="130000"/>
              </a:lnSpc>
            </a:pPr>
            <a:r>
              <a:rPr lang="zh-CN" altLang="en-US" sz="1137" dirty="0">
                <a:solidFill>
                  <a:schemeClr val="bg2">
                    <a:lumMod val="90000"/>
                  </a:schemeClr>
                </a:solidFill>
                <a:cs typeface="+mn-ea"/>
                <a:sym typeface="+mn-lt"/>
              </a:rPr>
              <a:t>请替换文字内容，点击添加相关标题文字，修改文字内容，也可以直接复制你的内容到</a:t>
            </a:r>
            <a:r>
              <a:rPr lang="zh-CN" altLang="en-US" sz="1137" dirty="0" smtClean="0">
                <a:solidFill>
                  <a:schemeClr val="bg2">
                    <a:lumMod val="90000"/>
                  </a:schemeClr>
                </a:solidFill>
                <a:cs typeface="+mn-ea"/>
                <a:sym typeface="+mn-lt"/>
              </a:rPr>
              <a:t>此</a:t>
            </a:r>
            <a:r>
              <a:rPr lang="en-US" altLang="zh-CN" sz="1137" dirty="0">
                <a:solidFill>
                  <a:schemeClr val="bg2">
                    <a:lumMod val="90000"/>
                  </a:schemeClr>
                </a:solidFill>
                <a:cs typeface="+mn-ea"/>
                <a:sym typeface="+mn-lt"/>
              </a:rPr>
              <a:t>2016</a:t>
            </a:r>
            <a:r>
              <a:rPr lang="zh-CN" altLang="en-US" sz="1137" dirty="0">
                <a:solidFill>
                  <a:schemeClr val="bg2">
                    <a:lumMod val="90000"/>
                  </a:schemeClr>
                </a:solidFill>
                <a:cs typeface="+mn-ea"/>
                <a:sym typeface="+mn-lt"/>
              </a:rPr>
              <a:t>年开始探索行业应用，出现了大量区块链创业公司。预计</a:t>
            </a:r>
            <a:r>
              <a:rPr lang="en-US" altLang="zh-CN" sz="1137" dirty="0">
                <a:solidFill>
                  <a:schemeClr val="bg2">
                    <a:lumMod val="90000"/>
                  </a:schemeClr>
                </a:solidFill>
                <a:cs typeface="+mn-ea"/>
                <a:sym typeface="+mn-lt"/>
              </a:rPr>
              <a:t>2017</a:t>
            </a:r>
            <a:r>
              <a:rPr lang="zh-CN" altLang="en-US" sz="1137" dirty="0">
                <a:solidFill>
                  <a:schemeClr val="bg2">
                    <a:lumMod val="90000"/>
                  </a:schemeClr>
                </a:solidFill>
                <a:cs typeface="+mn-ea"/>
                <a:sym typeface="+mn-lt"/>
              </a:rPr>
              <a:t>年将进入到行业应用的爆发期。区块链经济的前景极为壮阔</a:t>
            </a:r>
            <a:r>
              <a:rPr lang="zh-CN" altLang="en-US" sz="1137" dirty="0" smtClean="0">
                <a:solidFill>
                  <a:schemeClr val="bg2">
                    <a:lumMod val="90000"/>
                  </a:schemeClr>
                </a:solidFill>
                <a:cs typeface="+mn-ea"/>
                <a:sym typeface="+mn-lt"/>
              </a:rPr>
              <a:t>。</a:t>
            </a:r>
            <a:endParaRPr lang="en-GB" altLang="zh-CN" sz="1137" dirty="0">
              <a:solidFill>
                <a:schemeClr val="bg2">
                  <a:lumMod val="90000"/>
                </a:schemeClr>
              </a:solidFill>
              <a:cs typeface="+mn-ea"/>
              <a:sym typeface="+mn-lt"/>
            </a:endParaRPr>
          </a:p>
        </p:txBody>
      </p:sp>
      <p:sp>
        <p:nvSpPr>
          <p:cNvPr id="40" name="TextBox 170"/>
          <p:cNvSpPr txBox="1"/>
          <p:nvPr/>
        </p:nvSpPr>
        <p:spPr>
          <a:xfrm>
            <a:off x="7297601" y="4660872"/>
            <a:ext cx="2304215" cy="442547"/>
          </a:xfrm>
          <a:prstGeom prst="rect">
            <a:avLst/>
          </a:prstGeom>
          <a:noFill/>
        </p:spPr>
        <p:txBody>
          <a:bodyPr wrap="square" lIns="91431" tIns="45715" rIns="91431" bIns="45715" rtlCol="0">
            <a:spAutoFit/>
          </a:bodyPr>
          <a:lstStyle/>
          <a:p>
            <a:pPr>
              <a:defRPr/>
            </a:pPr>
            <a:r>
              <a:rPr lang="zh-CN" altLang="en-US" sz="2276" b="1" dirty="0">
                <a:solidFill>
                  <a:schemeClr val="bg2">
                    <a:lumMod val="90000"/>
                  </a:schemeClr>
                </a:solidFill>
                <a:cs typeface="+mn-ea"/>
                <a:sym typeface="+mn-lt"/>
              </a:rPr>
              <a:t>发展期</a:t>
            </a:r>
          </a:p>
        </p:txBody>
      </p:sp>
    </p:spTree>
    <p:extLst>
      <p:ext uri="{BB962C8B-B14F-4D97-AF65-F5344CB8AC3E}">
        <p14:creationId xmlns:p14="http://schemas.microsoft.com/office/powerpoint/2010/main" val="148556181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23" presetClass="entr" presetSubtype="32"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fill="hold"/>
                                        <p:tgtEl>
                                          <p:spTgt spid="24"/>
                                        </p:tgtEl>
                                        <p:attrNameLst>
                                          <p:attrName>ppt_w</p:attrName>
                                        </p:attrNameLst>
                                      </p:cBhvr>
                                      <p:tavLst>
                                        <p:tav tm="0">
                                          <p:val>
                                            <p:strVal val="4*#ppt_w"/>
                                          </p:val>
                                        </p:tav>
                                        <p:tav tm="100000">
                                          <p:val>
                                            <p:strVal val="#ppt_w"/>
                                          </p:val>
                                        </p:tav>
                                      </p:tavLst>
                                    </p:anim>
                                    <p:anim calcmode="lin" valueType="num">
                                      <p:cBhvr>
                                        <p:cTn id="12" dur="500" fill="hold"/>
                                        <p:tgtEl>
                                          <p:spTgt spid="24"/>
                                        </p:tgtEl>
                                        <p:attrNameLst>
                                          <p:attrName>ppt_h</p:attrName>
                                        </p:attrNameLst>
                                      </p:cBhvr>
                                      <p:tavLst>
                                        <p:tav tm="0">
                                          <p:val>
                                            <p:strVal val="4*#ppt_h"/>
                                          </p:val>
                                        </p:tav>
                                        <p:tav tm="100000">
                                          <p:val>
                                            <p:strVal val="#ppt_h"/>
                                          </p:val>
                                        </p:tav>
                                      </p:tavLst>
                                    </p:anim>
                                  </p:childTnLst>
                                </p:cTn>
                              </p:par>
                              <p:par>
                                <p:cTn id="13" presetID="47"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ppt_x</p:attrName>
                                        </p:attrNameLst>
                                      </p:cBhvr>
                                      <p:tavLst>
                                        <p:tav tm="0">
                                          <p:val>
                                            <p:strVal val="#ppt_x"/>
                                          </p:val>
                                        </p:tav>
                                        <p:tav tm="100000">
                                          <p:val>
                                            <p:strVal val="#ppt_x"/>
                                          </p:val>
                                        </p:tav>
                                      </p:tavLst>
                                    </p:anim>
                                    <p:anim calcmode="lin" valueType="num">
                                      <p:cBhvr>
                                        <p:cTn id="17" dur="500" fill="hold"/>
                                        <p:tgtEl>
                                          <p:spTgt spid="36"/>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anim calcmode="lin" valueType="num">
                                      <p:cBhvr>
                                        <p:cTn id="21" dur="500" fill="hold"/>
                                        <p:tgtEl>
                                          <p:spTgt spid="35"/>
                                        </p:tgtEl>
                                        <p:attrNameLst>
                                          <p:attrName>ppt_x</p:attrName>
                                        </p:attrNameLst>
                                      </p:cBhvr>
                                      <p:tavLst>
                                        <p:tav tm="0">
                                          <p:val>
                                            <p:strVal val="#ppt_x"/>
                                          </p:val>
                                        </p:tav>
                                        <p:tav tm="100000">
                                          <p:val>
                                            <p:strVal val="#ppt_x"/>
                                          </p:val>
                                        </p:tav>
                                      </p:tavLst>
                                    </p:anim>
                                    <p:anim calcmode="lin" valueType="num">
                                      <p:cBhvr>
                                        <p:cTn id="22" dur="500" fill="hold"/>
                                        <p:tgtEl>
                                          <p:spTgt spid="35"/>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2" presetClass="entr" presetSubtype="1" fill="hold" nodeType="after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up)">
                                      <p:cBhvr>
                                        <p:cTn id="26" dur="500"/>
                                        <p:tgtEl>
                                          <p:spTgt spid="27"/>
                                        </p:tgtEl>
                                      </p:cBhvr>
                                    </p:animEffect>
                                  </p:childTnLst>
                                </p:cTn>
                              </p:par>
                            </p:childTnLst>
                          </p:cTn>
                        </p:par>
                        <p:par>
                          <p:cTn id="27" fill="hold">
                            <p:stCondLst>
                              <p:cond delay="1500"/>
                            </p:stCondLst>
                            <p:childTnLst>
                              <p:par>
                                <p:cTn id="28" presetID="23" presetClass="entr" presetSubtype="32"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strVal val="4*#ppt_w"/>
                                          </p:val>
                                        </p:tav>
                                        <p:tav tm="100000">
                                          <p:val>
                                            <p:strVal val="#ppt_w"/>
                                          </p:val>
                                        </p:tav>
                                      </p:tavLst>
                                    </p:anim>
                                    <p:anim calcmode="lin" valueType="num">
                                      <p:cBhvr>
                                        <p:cTn id="31" dur="500" fill="hold"/>
                                        <p:tgtEl>
                                          <p:spTgt spid="29"/>
                                        </p:tgtEl>
                                        <p:attrNameLst>
                                          <p:attrName>ppt_h</p:attrName>
                                        </p:attrNameLst>
                                      </p:cBhvr>
                                      <p:tavLst>
                                        <p:tav tm="0">
                                          <p:val>
                                            <p:strVal val="4*#ppt_h"/>
                                          </p:val>
                                        </p:tav>
                                        <p:tav tm="100000">
                                          <p:val>
                                            <p:strVal val="#ppt_h"/>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anim calcmode="lin" valueType="num">
                                      <p:cBhvr>
                                        <p:cTn id="35" dur="500" fill="hold"/>
                                        <p:tgtEl>
                                          <p:spTgt spid="38"/>
                                        </p:tgtEl>
                                        <p:attrNameLst>
                                          <p:attrName>ppt_x</p:attrName>
                                        </p:attrNameLst>
                                      </p:cBhvr>
                                      <p:tavLst>
                                        <p:tav tm="0">
                                          <p:val>
                                            <p:strVal val="#ppt_x"/>
                                          </p:val>
                                        </p:tav>
                                        <p:tav tm="100000">
                                          <p:val>
                                            <p:strVal val="#ppt_x"/>
                                          </p:val>
                                        </p:tav>
                                      </p:tavLst>
                                    </p:anim>
                                    <p:anim calcmode="lin" valueType="num">
                                      <p:cBhvr>
                                        <p:cTn id="36" dur="500" fill="hold"/>
                                        <p:tgtEl>
                                          <p:spTgt spid="38"/>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fade">
                                      <p:cBhvr>
                                        <p:cTn id="39" dur="500"/>
                                        <p:tgtEl>
                                          <p:spTgt spid="37"/>
                                        </p:tgtEl>
                                      </p:cBhvr>
                                    </p:animEffect>
                                    <p:anim calcmode="lin" valueType="num">
                                      <p:cBhvr>
                                        <p:cTn id="40" dur="500" fill="hold"/>
                                        <p:tgtEl>
                                          <p:spTgt spid="37"/>
                                        </p:tgtEl>
                                        <p:attrNameLst>
                                          <p:attrName>ppt_x</p:attrName>
                                        </p:attrNameLst>
                                      </p:cBhvr>
                                      <p:tavLst>
                                        <p:tav tm="0">
                                          <p:val>
                                            <p:strVal val="#ppt_x"/>
                                          </p:val>
                                        </p:tav>
                                        <p:tav tm="100000">
                                          <p:val>
                                            <p:strVal val="#ppt_x"/>
                                          </p:val>
                                        </p:tav>
                                      </p:tavLst>
                                    </p:anim>
                                    <p:anim calcmode="lin" valueType="num">
                                      <p:cBhvr>
                                        <p:cTn id="41" dur="500" fill="hold"/>
                                        <p:tgtEl>
                                          <p:spTgt spid="37"/>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22" presetClass="entr" presetSubtype="1"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up)">
                                      <p:cBhvr>
                                        <p:cTn id="45" dur="500"/>
                                        <p:tgtEl>
                                          <p:spTgt spid="28"/>
                                        </p:tgtEl>
                                      </p:cBhvr>
                                    </p:animEffect>
                                  </p:childTnLst>
                                </p:cTn>
                              </p:par>
                            </p:childTnLst>
                          </p:cTn>
                        </p:par>
                        <p:par>
                          <p:cTn id="46" fill="hold">
                            <p:stCondLst>
                              <p:cond delay="2500"/>
                            </p:stCondLst>
                            <p:childTnLst>
                              <p:par>
                                <p:cTn id="47" presetID="23" presetClass="entr" presetSubtype="32"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p:cTn id="49" dur="500" fill="hold"/>
                                        <p:tgtEl>
                                          <p:spTgt spid="32"/>
                                        </p:tgtEl>
                                        <p:attrNameLst>
                                          <p:attrName>ppt_w</p:attrName>
                                        </p:attrNameLst>
                                      </p:cBhvr>
                                      <p:tavLst>
                                        <p:tav tm="0">
                                          <p:val>
                                            <p:strVal val="4*#ppt_w"/>
                                          </p:val>
                                        </p:tav>
                                        <p:tav tm="100000">
                                          <p:val>
                                            <p:strVal val="#ppt_w"/>
                                          </p:val>
                                        </p:tav>
                                      </p:tavLst>
                                    </p:anim>
                                    <p:anim calcmode="lin" valueType="num">
                                      <p:cBhvr>
                                        <p:cTn id="50" dur="500" fill="hold"/>
                                        <p:tgtEl>
                                          <p:spTgt spid="32"/>
                                        </p:tgtEl>
                                        <p:attrNameLst>
                                          <p:attrName>ppt_h</p:attrName>
                                        </p:attrNameLst>
                                      </p:cBhvr>
                                      <p:tavLst>
                                        <p:tav tm="0">
                                          <p:val>
                                            <p:strVal val="4*#ppt_h"/>
                                          </p:val>
                                        </p:tav>
                                        <p:tav tm="100000">
                                          <p:val>
                                            <p:strVal val="#ppt_h"/>
                                          </p:val>
                                        </p:tav>
                                      </p:tavLst>
                                    </p:anim>
                                  </p:childTnLst>
                                </p:cTn>
                              </p:par>
                              <p:par>
                                <p:cTn id="51" presetID="47" presetClass="entr" presetSubtype="0"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fade">
                                      <p:cBhvr>
                                        <p:cTn id="53" dur="500"/>
                                        <p:tgtEl>
                                          <p:spTgt spid="40"/>
                                        </p:tgtEl>
                                      </p:cBhvr>
                                    </p:animEffect>
                                    <p:anim calcmode="lin" valueType="num">
                                      <p:cBhvr>
                                        <p:cTn id="54" dur="500" fill="hold"/>
                                        <p:tgtEl>
                                          <p:spTgt spid="40"/>
                                        </p:tgtEl>
                                        <p:attrNameLst>
                                          <p:attrName>ppt_x</p:attrName>
                                        </p:attrNameLst>
                                      </p:cBhvr>
                                      <p:tavLst>
                                        <p:tav tm="0">
                                          <p:val>
                                            <p:strVal val="#ppt_x"/>
                                          </p:val>
                                        </p:tav>
                                        <p:tav tm="100000">
                                          <p:val>
                                            <p:strVal val="#ppt_x"/>
                                          </p:val>
                                        </p:tav>
                                      </p:tavLst>
                                    </p:anim>
                                    <p:anim calcmode="lin" valueType="num">
                                      <p:cBhvr>
                                        <p:cTn id="55" dur="500" fill="hold"/>
                                        <p:tgtEl>
                                          <p:spTgt spid="40"/>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39"/>
                                        </p:tgtEl>
                                        <p:attrNameLst>
                                          <p:attrName>style.visibility</p:attrName>
                                        </p:attrNameLst>
                                      </p:cBhvr>
                                      <p:to>
                                        <p:strVal val="visible"/>
                                      </p:to>
                                    </p:set>
                                    <p:animEffect transition="in" filter="fade">
                                      <p:cBhvr>
                                        <p:cTn id="58" dur="500"/>
                                        <p:tgtEl>
                                          <p:spTgt spid="39"/>
                                        </p:tgtEl>
                                      </p:cBhvr>
                                    </p:animEffect>
                                    <p:anim calcmode="lin" valueType="num">
                                      <p:cBhvr>
                                        <p:cTn id="59" dur="500" fill="hold"/>
                                        <p:tgtEl>
                                          <p:spTgt spid="39"/>
                                        </p:tgtEl>
                                        <p:attrNameLst>
                                          <p:attrName>ppt_x</p:attrName>
                                        </p:attrNameLst>
                                      </p:cBhvr>
                                      <p:tavLst>
                                        <p:tav tm="0">
                                          <p:val>
                                            <p:strVal val="#ppt_x"/>
                                          </p:val>
                                        </p:tav>
                                        <p:tav tm="100000">
                                          <p:val>
                                            <p:strVal val="#ppt_x"/>
                                          </p:val>
                                        </p:tav>
                                      </p:tavLst>
                                    </p:anim>
                                    <p:anim calcmode="lin" valueType="num">
                                      <p:cBhvr>
                                        <p:cTn id="60" dur="5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35" grpId="0"/>
      <p:bldP spid="36" grpId="0"/>
      <p:bldP spid="37" grpId="0"/>
      <p:bldP spid="38" grpId="0"/>
      <p:bldP spid="39" grpId="0"/>
      <p:bldP spid="4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 y="1382439"/>
            <a:ext cx="10640652" cy="1540744"/>
            <a:chOff x="-793" y="1457841"/>
            <a:chExt cx="10536524" cy="1625003"/>
          </a:xfrm>
          <a:solidFill>
            <a:schemeClr val="accent1"/>
          </a:solidFill>
        </p:grpSpPr>
        <p:sp>
          <p:nvSpPr>
            <p:cNvPr id="8" name="矩形 7"/>
            <p:cNvSpPr/>
            <p:nvPr/>
          </p:nvSpPr>
          <p:spPr>
            <a:xfrm>
              <a:off x="8024567" y="1457841"/>
              <a:ext cx="2511164" cy="984375"/>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2" name="矩形 11"/>
            <p:cNvSpPr/>
            <p:nvPr/>
          </p:nvSpPr>
          <p:spPr>
            <a:xfrm>
              <a:off x="-793" y="2721236"/>
              <a:ext cx="5315534" cy="361608"/>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6" name="任意多边形 10"/>
            <p:cNvSpPr/>
            <p:nvPr/>
          </p:nvSpPr>
          <p:spPr>
            <a:xfrm>
              <a:off x="5308044" y="1462305"/>
              <a:ext cx="2734380" cy="1616074"/>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grpSp>
      <p:grpSp>
        <p:nvGrpSpPr>
          <p:cNvPr id="23" name="组合 22"/>
          <p:cNvGrpSpPr/>
          <p:nvPr/>
        </p:nvGrpSpPr>
        <p:grpSpPr>
          <a:xfrm>
            <a:off x="2" y="3953869"/>
            <a:ext cx="11553607" cy="1534395"/>
            <a:chOff x="-794" y="4169897"/>
            <a:chExt cx="11440545" cy="1618307"/>
          </a:xfrm>
          <a:solidFill>
            <a:schemeClr val="accent4"/>
          </a:solidFill>
        </p:grpSpPr>
        <p:sp>
          <p:nvSpPr>
            <p:cNvPr id="9" name="矩形 8"/>
            <p:cNvSpPr/>
            <p:nvPr/>
          </p:nvSpPr>
          <p:spPr>
            <a:xfrm>
              <a:off x="8024567" y="4808292"/>
              <a:ext cx="3415184" cy="979912"/>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5" name="矩形 14"/>
            <p:cNvSpPr/>
            <p:nvPr/>
          </p:nvSpPr>
          <p:spPr>
            <a:xfrm>
              <a:off x="-794" y="4169898"/>
              <a:ext cx="5315535" cy="359240"/>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7" name="任意多边形 11"/>
            <p:cNvSpPr/>
            <p:nvPr/>
          </p:nvSpPr>
          <p:spPr>
            <a:xfrm flipV="1">
              <a:off x="5292419" y="4169897"/>
              <a:ext cx="2732147" cy="1618307"/>
            </a:xfrm>
            <a:custGeom>
              <a:avLst/>
              <a:gdLst>
                <a:gd name="connsiteX0" fmla="*/ 0 w 1955800"/>
                <a:gd name="connsiteY0" fmla="*/ 1003300 h 1289050"/>
                <a:gd name="connsiteX1" fmla="*/ 0 w 1955800"/>
                <a:gd name="connsiteY1" fmla="*/ 1289050 h 1289050"/>
                <a:gd name="connsiteX2" fmla="*/ 1955800 w 1955800"/>
                <a:gd name="connsiteY2" fmla="*/ 781050 h 1289050"/>
                <a:gd name="connsiteX3" fmla="*/ 1955800 w 1955800"/>
                <a:gd name="connsiteY3" fmla="*/ 0 h 1289050"/>
                <a:gd name="connsiteX4" fmla="*/ 0 w 1955800"/>
                <a:gd name="connsiteY4" fmla="*/ 1003300 h 1289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00" h="1289050">
                  <a:moveTo>
                    <a:pt x="0" y="1003300"/>
                  </a:moveTo>
                  <a:lnTo>
                    <a:pt x="0" y="1289050"/>
                  </a:lnTo>
                  <a:lnTo>
                    <a:pt x="1955800" y="781050"/>
                  </a:lnTo>
                  <a:lnTo>
                    <a:pt x="1955800" y="0"/>
                  </a:lnTo>
                  <a:lnTo>
                    <a:pt x="0" y="1003300"/>
                  </a:lnTo>
                  <a:close/>
                </a:path>
              </a:pathLst>
            </a:custGeom>
            <a:grpFill/>
            <a:ln w="3175"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grpSp>
      <p:grpSp>
        <p:nvGrpSpPr>
          <p:cNvPr id="3" name="组合 2"/>
          <p:cNvGrpSpPr/>
          <p:nvPr/>
        </p:nvGrpSpPr>
        <p:grpSpPr>
          <a:xfrm>
            <a:off x="1" y="2489555"/>
            <a:ext cx="11146971" cy="950693"/>
            <a:chOff x="-794" y="2564534"/>
            <a:chExt cx="11037888" cy="1002684"/>
          </a:xfrm>
          <a:solidFill>
            <a:schemeClr val="accent2"/>
          </a:solidFill>
        </p:grpSpPr>
        <p:sp>
          <p:nvSpPr>
            <p:cNvPr id="11" name="矩形 10"/>
            <p:cNvSpPr/>
            <p:nvPr/>
          </p:nvSpPr>
          <p:spPr>
            <a:xfrm>
              <a:off x="8024568" y="2567217"/>
              <a:ext cx="3012526" cy="986608"/>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3" name="矩形 12"/>
            <p:cNvSpPr/>
            <p:nvPr/>
          </p:nvSpPr>
          <p:spPr>
            <a:xfrm>
              <a:off x="-794" y="3203379"/>
              <a:ext cx="5315535" cy="363839"/>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8" name="流程图: 手动输入 12"/>
            <p:cNvSpPr/>
            <p:nvPr/>
          </p:nvSpPr>
          <p:spPr>
            <a:xfrm>
              <a:off x="5308044" y="2564534"/>
              <a:ext cx="2723218" cy="991073"/>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5" fmla="*/ 4 w 10004"/>
                <a:gd name="connsiteY5" fmla="*/ 2000 h 10000"/>
                <a:gd name="connsiteX0" fmla="*/ 0 w 10004"/>
                <a:gd name="connsiteY0" fmla="*/ 6467 h 10046"/>
                <a:gd name="connsiteX1" fmla="*/ 10004 w 10004"/>
                <a:gd name="connsiteY1" fmla="*/ 46 h 10046"/>
                <a:gd name="connsiteX2" fmla="*/ 10004 w 10004"/>
                <a:gd name="connsiteY2" fmla="*/ 10046 h 10046"/>
                <a:gd name="connsiteX3" fmla="*/ 4 w 10004"/>
                <a:gd name="connsiteY3" fmla="*/ 10046 h 10046"/>
                <a:gd name="connsiteX4" fmla="*/ 0 w 10004"/>
                <a:gd name="connsiteY4" fmla="*/ 6467 h 10046"/>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grpSp>
      <p:grpSp>
        <p:nvGrpSpPr>
          <p:cNvPr id="4" name="组合 3"/>
          <p:cNvGrpSpPr/>
          <p:nvPr/>
        </p:nvGrpSpPr>
        <p:grpSpPr>
          <a:xfrm>
            <a:off x="1" y="3492495"/>
            <a:ext cx="10895689" cy="937568"/>
            <a:chOff x="-795" y="3683290"/>
            <a:chExt cx="10789065" cy="988841"/>
          </a:xfrm>
          <a:solidFill>
            <a:schemeClr val="accent3"/>
          </a:solidFill>
        </p:grpSpPr>
        <p:sp>
          <p:nvSpPr>
            <p:cNvPr id="10" name="矩形 9"/>
            <p:cNvSpPr/>
            <p:nvPr/>
          </p:nvSpPr>
          <p:spPr>
            <a:xfrm>
              <a:off x="8024567" y="3689986"/>
              <a:ext cx="2763703" cy="982145"/>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4" name="矩形 13"/>
            <p:cNvSpPr/>
            <p:nvPr/>
          </p:nvSpPr>
          <p:spPr>
            <a:xfrm>
              <a:off x="-795" y="3687754"/>
              <a:ext cx="5315536" cy="361608"/>
            </a:xfrm>
            <a:prstGeom prst="rect">
              <a:avLst/>
            </a:prstGeom>
            <a:grpFill/>
            <a:ln w="25400"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sp>
          <p:nvSpPr>
            <p:cNvPr id="19" name="流程图: 手动输入 12"/>
            <p:cNvSpPr/>
            <p:nvPr/>
          </p:nvSpPr>
          <p:spPr>
            <a:xfrm flipV="1">
              <a:off x="5296884" y="3683290"/>
              <a:ext cx="2745540" cy="98884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 fmla="*/ 4 w 10004"/>
                <a:gd name="connsiteY0" fmla="*/ 2000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5" fmla="*/ 4 w 10004"/>
                <a:gd name="connsiteY5" fmla="*/ 2000 h 10000"/>
                <a:gd name="connsiteX0" fmla="*/ 0 w 10004"/>
                <a:gd name="connsiteY0" fmla="*/ 6467 h 10046"/>
                <a:gd name="connsiteX1" fmla="*/ 10004 w 10004"/>
                <a:gd name="connsiteY1" fmla="*/ 46 h 10046"/>
                <a:gd name="connsiteX2" fmla="*/ 10004 w 10004"/>
                <a:gd name="connsiteY2" fmla="*/ 10046 h 10046"/>
                <a:gd name="connsiteX3" fmla="*/ 4 w 10004"/>
                <a:gd name="connsiteY3" fmla="*/ 10046 h 10046"/>
                <a:gd name="connsiteX4" fmla="*/ 0 w 10004"/>
                <a:gd name="connsiteY4" fmla="*/ 6467 h 10046"/>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 name="connsiteX0" fmla="*/ 0 w 10004"/>
                <a:gd name="connsiteY0" fmla="*/ 6421 h 10000"/>
                <a:gd name="connsiteX1" fmla="*/ 10004 w 10004"/>
                <a:gd name="connsiteY1" fmla="*/ 0 h 10000"/>
                <a:gd name="connsiteX2" fmla="*/ 10004 w 10004"/>
                <a:gd name="connsiteY2" fmla="*/ 10000 h 10000"/>
                <a:gd name="connsiteX3" fmla="*/ 4 w 10004"/>
                <a:gd name="connsiteY3" fmla="*/ 10000 h 10000"/>
                <a:gd name="connsiteX4" fmla="*/ 0 w 10004"/>
                <a:gd name="connsiteY4" fmla="*/ 6421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4" h="10000">
                  <a:moveTo>
                    <a:pt x="0" y="6421"/>
                  </a:moveTo>
                  <a:cubicBezTo>
                    <a:pt x="2010" y="5177"/>
                    <a:pt x="5002" y="3210"/>
                    <a:pt x="10004" y="0"/>
                  </a:cubicBezTo>
                  <a:lnTo>
                    <a:pt x="10004" y="10000"/>
                  </a:lnTo>
                  <a:lnTo>
                    <a:pt x="4" y="10000"/>
                  </a:lnTo>
                  <a:cubicBezTo>
                    <a:pt x="3" y="8807"/>
                    <a:pt x="2" y="8210"/>
                    <a:pt x="0" y="6421"/>
                  </a:cubicBezTo>
                  <a:close/>
                </a:path>
              </a:pathLst>
            </a:custGeom>
            <a:grpFill/>
            <a:ln w="3175" cap="flat" cmpd="sng" algn="ctr">
              <a:noFill/>
              <a:prstDash val="solid"/>
            </a:ln>
            <a:effectLst/>
          </p:spPr>
          <p:txBody>
            <a:bodyPr anchor="ctr"/>
            <a:lstStyle/>
            <a:p>
              <a:pPr algn="ctr" defTabSz="1219020">
                <a:defRPr/>
              </a:pPr>
              <a:endParaRPr lang="zh-CN" altLang="en-US" sz="1333" kern="0">
                <a:solidFill>
                  <a:sysClr val="window" lastClr="FFFFFF"/>
                </a:solidFill>
                <a:cs typeface="+mn-ea"/>
                <a:sym typeface="+mn-lt"/>
              </a:endParaRPr>
            </a:p>
          </p:txBody>
        </p:sp>
      </p:grpSp>
      <p:sp>
        <p:nvSpPr>
          <p:cNvPr id="64" name="文本框 63"/>
          <p:cNvSpPr txBox="1"/>
          <p:nvPr/>
        </p:nvSpPr>
        <p:spPr>
          <a:xfrm>
            <a:off x="2108073" y="3958101"/>
            <a:ext cx="864339" cy="296684"/>
          </a:xfrm>
          <a:prstGeom prst="rect">
            <a:avLst/>
          </a:prstGeom>
          <a:noFill/>
        </p:spPr>
        <p:txBody>
          <a:bodyPr wrap="none">
            <a:spAutoFit/>
          </a:bodyPr>
          <a:lstStyle/>
          <a:p>
            <a:pPr algn="ctr">
              <a:defRPr/>
            </a:pPr>
            <a:r>
              <a:rPr lang="zh-CN" altLang="en-US" sz="1328" dirty="0">
                <a:solidFill>
                  <a:schemeClr val="bg1"/>
                </a:solidFill>
                <a:cs typeface="+mn-ea"/>
                <a:sym typeface="+mn-lt"/>
              </a:rPr>
              <a:t>医疗健康</a:t>
            </a:r>
            <a:endParaRPr lang="zh-CN" altLang="en-US" sz="1328" b="1" dirty="0">
              <a:solidFill>
                <a:schemeClr val="bg1"/>
              </a:solidFill>
              <a:cs typeface="+mn-ea"/>
              <a:sym typeface="+mn-lt"/>
            </a:endParaRPr>
          </a:p>
        </p:txBody>
      </p:sp>
      <p:sp>
        <p:nvSpPr>
          <p:cNvPr id="65" name="文本框 64"/>
          <p:cNvSpPr txBox="1"/>
          <p:nvPr/>
        </p:nvSpPr>
        <p:spPr>
          <a:xfrm>
            <a:off x="2108073" y="3526355"/>
            <a:ext cx="864339" cy="296684"/>
          </a:xfrm>
          <a:prstGeom prst="rect">
            <a:avLst/>
          </a:prstGeom>
          <a:noFill/>
        </p:spPr>
        <p:txBody>
          <a:bodyPr wrap="none">
            <a:spAutoFit/>
          </a:bodyPr>
          <a:lstStyle/>
          <a:p>
            <a:pPr algn="ctr">
              <a:defRPr/>
            </a:pPr>
            <a:r>
              <a:rPr lang="zh-CN" altLang="en-US" sz="1328" dirty="0">
                <a:solidFill>
                  <a:schemeClr val="bg1"/>
                </a:solidFill>
                <a:cs typeface="+mn-ea"/>
                <a:sym typeface="+mn-lt"/>
              </a:rPr>
              <a:t>产权登记</a:t>
            </a:r>
            <a:endParaRPr lang="zh-CN" altLang="en-US" sz="1328" b="1" dirty="0">
              <a:solidFill>
                <a:schemeClr val="bg1"/>
              </a:solidFill>
              <a:cs typeface="+mn-ea"/>
              <a:sym typeface="+mn-lt"/>
            </a:endParaRPr>
          </a:p>
        </p:txBody>
      </p:sp>
      <p:sp>
        <p:nvSpPr>
          <p:cNvPr id="66" name="文本框 65"/>
          <p:cNvSpPr txBox="1"/>
          <p:nvPr/>
        </p:nvSpPr>
        <p:spPr>
          <a:xfrm>
            <a:off x="2277991" y="3081909"/>
            <a:ext cx="524503" cy="296684"/>
          </a:xfrm>
          <a:prstGeom prst="rect">
            <a:avLst/>
          </a:prstGeom>
          <a:noFill/>
        </p:spPr>
        <p:txBody>
          <a:bodyPr wrap="none">
            <a:spAutoFit/>
          </a:bodyPr>
          <a:lstStyle/>
          <a:p>
            <a:pPr algn="ctr">
              <a:defRPr/>
            </a:pPr>
            <a:r>
              <a:rPr lang="zh-CN" altLang="en-US" sz="1328" dirty="0">
                <a:solidFill>
                  <a:schemeClr val="bg1"/>
                </a:solidFill>
                <a:cs typeface="+mn-ea"/>
                <a:sym typeface="+mn-lt"/>
              </a:rPr>
              <a:t>教育</a:t>
            </a:r>
            <a:endParaRPr lang="zh-CN" altLang="en-US" sz="1328" b="1" dirty="0">
              <a:solidFill>
                <a:schemeClr val="bg1"/>
              </a:solidFill>
              <a:cs typeface="+mn-ea"/>
              <a:sym typeface="+mn-lt"/>
            </a:endParaRPr>
          </a:p>
        </p:txBody>
      </p:sp>
      <p:sp>
        <p:nvSpPr>
          <p:cNvPr id="67" name="文本框 66"/>
          <p:cNvSpPr txBox="1"/>
          <p:nvPr/>
        </p:nvSpPr>
        <p:spPr>
          <a:xfrm>
            <a:off x="2277991" y="2622651"/>
            <a:ext cx="524503" cy="296684"/>
          </a:xfrm>
          <a:prstGeom prst="rect">
            <a:avLst/>
          </a:prstGeom>
          <a:noFill/>
        </p:spPr>
        <p:txBody>
          <a:bodyPr wrap="none">
            <a:spAutoFit/>
          </a:bodyPr>
          <a:lstStyle/>
          <a:p>
            <a:pPr algn="ctr">
              <a:defRPr/>
            </a:pPr>
            <a:r>
              <a:rPr lang="zh-CN" altLang="en-US" sz="1328" dirty="0">
                <a:solidFill>
                  <a:schemeClr val="bg1"/>
                </a:solidFill>
                <a:cs typeface="+mn-ea"/>
                <a:sym typeface="+mn-lt"/>
              </a:rPr>
              <a:t>文化</a:t>
            </a:r>
            <a:endParaRPr lang="zh-CN" altLang="en-US" sz="1328" b="1" dirty="0">
              <a:solidFill>
                <a:schemeClr val="bg1"/>
              </a:solidFill>
              <a:cs typeface="+mn-ea"/>
              <a:sym typeface="+mn-lt"/>
            </a:endParaRPr>
          </a:p>
        </p:txBody>
      </p:sp>
      <p:sp>
        <p:nvSpPr>
          <p:cNvPr id="74" name="TextBox 175"/>
          <p:cNvSpPr txBox="1"/>
          <p:nvPr/>
        </p:nvSpPr>
        <p:spPr>
          <a:xfrm>
            <a:off x="8468203" y="1490417"/>
            <a:ext cx="1894997" cy="926910"/>
          </a:xfrm>
          <a:prstGeom prst="rect">
            <a:avLst/>
          </a:prstGeom>
          <a:noFill/>
        </p:spPr>
        <p:txBody>
          <a:bodyPr wrap="square" lIns="91431" tIns="45715" rIns="91431" bIns="45715" rtlCol="0">
            <a:spAutoFit/>
          </a:bodyPr>
          <a:lstStyle/>
          <a:p>
            <a:pPr>
              <a:lnSpc>
                <a:spcPct val="130000"/>
              </a:lnSpc>
            </a:pPr>
            <a:r>
              <a:rPr lang="zh-CN" altLang="en-US" sz="1043" dirty="0">
                <a:solidFill>
                  <a:schemeClr val="bg1"/>
                </a:solidFill>
                <a:cs typeface="+mn-ea"/>
                <a:sym typeface="+mn-lt"/>
              </a:rPr>
              <a:t>利用区块链技术，将文化产业链条中的的各环节加以整合、加速流通，有效缩短价值创造周期</a:t>
            </a:r>
            <a:r>
              <a:rPr lang="zh-CN" altLang="en-US" sz="1043" dirty="0" smtClean="0">
                <a:solidFill>
                  <a:schemeClr val="bg1"/>
                </a:solidFill>
                <a:cs typeface="+mn-ea"/>
                <a:sym typeface="+mn-lt"/>
              </a:rPr>
              <a:t>。</a:t>
            </a:r>
            <a:endParaRPr lang="en-GB" altLang="zh-CN" sz="1043" dirty="0">
              <a:solidFill>
                <a:schemeClr val="bg1"/>
              </a:solidFill>
              <a:cs typeface="+mn-ea"/>
              <a:sym typeface="+mn-lt"/>
            </a:endParaRPr>
          </a:p>
        </p:txBody>
      </p:sp>
      <p:sp>
        <p:nvSpPr>
          <p:cNvPr id="76" name="TextBox 175"/>
          <p:cNvSpPr txBox="1"/>
          <p:nvPr/>
        </p:nvSpPr>
        <p:spPr>
          <a:xfrm>
            <a:off x="8468203" y="3591032"/>
            <a:ext cx="2100780" cy="718263"/>
          </a:xfrm>
          <a:prstGeom prst="rect">
            <a:avLst/>
          </a:prstGeom>
          <a:noFill/>
        </p:spPr>
        <p:txBody>
          <a:bodyPr wrap="square" lIns="91431" tIns="45715" rIns="91431" bIns="45715" rtlCol="0">
            <a:spAutoFit/>
          </a:bodyPr>
          <a:lstStyle/>
          <a:p>
            <a:pPr>
              <a:lnSpc>
                <a:spcPct val="130000"/>
              </a:lnSpc>
            </a:pPr>
            <a:r>
              <a:rPr lang="zh-CN" altLang="en-US" sz="1043" dirty="0">
                <a:solidFill>
                  <a:schemeClr val="bg1"/>
                </a:solidFill>
                <a:cs typeface="+mn-ea"/>
                <a:sym typeface="+mn-lt"/>
              </a:rPr>
              <a:t>实现产权信息共享，避免房产交易过程中的欺诈行为，提高房地产行业的运行效率。</a:t>
            </a:r>
            <a:endParaRPr lang="en-GB" altLang="zh-CN" sz="1043" dirty="0">
              <a:solidFill>
                <a:schemeClr val="bg1"/>
              </a:solidFill>
              <a:cs typeface="+mn-ea"/>
              <a:sym typeface="+mn-lt"/>
            </a:endParaRPr>
          </a:p>
        </p:txBody>
      </p:sp>
      <p:sp>
        <p:nvSpPr>
          <p:cNvPr id="77" name="TextBox 175"/>
          <p:cNvSpPr txBox="1"/>
          <p:nvPr/>
        </p:nvSpPr>
        <p:spPr>
          <a:xfrm>
            <a:off x="8468203" y="4768904"/>
            <a:ext cx="2100780" cy="489035"/>
          </a:xfrm>
          <a:prstGeom prst="rect">
            <a:avLst/>
          </a:prstGeom>
          <a:noFill/>
        </p:spPr>
        <p:txBody>
          <a:bodyPr wrap="square" lIns="91431" tIns="45715" rIns="91431" bIns="45715" rtlCol="0">
            <a:spAutoFit/>
          </a:bodyPr>
          <a:lstStyle/>
          <a:p>
            <a:pPr>
              <a:lnSpc>
                <a:spcPct val="130000"/>
              </a:lnSpc>
            </a:pPr>
            <a:r>
              <a:rPr lang="zh-CN" altLang="en-US" sz="1043" dirty="0" smtClean="0">
                <a:solidFill>
                  <a:schemeClr val="bg1"/>
                </a:solidFill>
                <a:cs typeface="+mn-ea"/>
                <a:sym typeface="+mn-lt"/>
              </a:rPr>
              <a:t>有助于</a:t>
            </a:r>
            <a:r>
              <a:rPr lang="zh-CN" altLang="en-US" sz="1043" dirty="0">
                <a:solidFill>
                  <a:schemeClr val="bg1"/>
                </a:solidFill>
                <a:cs typeface="+mn-ea"/>
                <a:sym typeface="+mn-lt"/>
              </a:rPr>
              <a:t>进一步提高诊断准确率，改善治疗效果，降低医疗成本。</a:t>
            </a:r>
            <a:endParaRPr lang="en-GB" altLang="zh-CN" sz="1043" dirty="0">
              <a:solidFill>
                <a:schemeClr val="bg1"/>
              </a:solidFill>
              <a:cs typeface="+mn-ea"/>
              <a:sym typeface="+mn-lt"/>
            </a:endParaRPr>
          </a:p>
        </p:txBody>
      </p:sp>
      <p:sp>
        <p:nvSpPr>
          <p:cNvPr id="26" name="TextBox 175"/>
          <p:cNvSpPr txBox="1"/>
          <p:nvPr/>
        </p:nvSpPr>
        <p:spPr>
          <a:xfrm>
            <a:off x="8468203" y="2535385"/>
            <a:ext cx="2100780" cy="926910"/>
          </a:xfrm>
          <a:prstGeom prst="rect">
            <a:avLst/>
          </a:prstGeom>
          <a:noFill/>
        </p:spPr>
        <p:txBody>
          <a:bodyPr wrap="square" lIns="91431" tIns="45715" rIns="91431" bIns="45715" rtlCol="0">
            <a:spAutoFit/>
          </a:bodyPr>
          <a:lstStyle/>
          <a:p>
            <a:pPr>
              <a:lnSpc>
                <a:spcPct val="130000"/>
              </a:lnSpc>
            </a:pPr>
            <a:r>
              <a:rPr lang="zh-CN" altLang="en-US" sz="1043" dirty="0">
                <a:solidFill>
                  <a:schemeClr val="bg1"/>
                </a:solidFill>
                <a:cs typeface="+mn-ea"/>
                <a:sym typeface="+mn-lt"/>
              </a:rPr>
              <a:t>利用区块链技术，解决现有的学生信用体系不完整、数据维度局限、缺乏验证手段等问题，简化流程和提高运营</a:t>
            </a:r>
            <a:r>
              <a:rPr lang="zh-CN" altLang="en-US" sz="1043" dirty="0" smtClean="0">
                <a:solidFill>
                  <a:schemeClr val="bg1"/>
                </a:solidFill>
                <a:cs typeface="+mn-ea"/>
                <a:sym typeface="+mn-lt"/>
              </a:rPr>
              <a:t>效率</a:t>
            </a:r>
            <a:endParaRPr lang="en-GB" altLang="zh-CN" sz="1043" dirty="0">
              <a:solidFill>
                <a:schemeClr val="bg1"/>
              </a:solidFill>
              <a:cs typeface="+mn-ea"/>
              <a:sym typeface="+mn-lt"/>
            </a:endParaRPr>
          </a:p>
        </p:txBody>
      </p:sp>
    </p:spTree>
    <p:extLst>
      <p:ext uri="{BB962C8B-B14F-4D97-AF65-F5344CB8AC3E}">
        <p14:creationId xmlns:p14="http://schemas.microsoft.com/office/powerpoint/2010/main" val="97464172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nodeType="withEffect">
                                  <p:stCondLst>
                                    <p:cond delay="5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500"/>
                                        <p:tgtEl>
                                          <p:spTgt spid="4"/>
                                        </p:tgtEl>
                                      </p:cBhvr>
                                    </p:animEffect>
                                  </p:childTnLst>
                                </p:cTn>
                              </p:par>
                              <p:par>
                                <p:cTn id="14" presetID="22" presetClass="entr" presetSubtype="8" fill="hold" nodeType="withEffect">
                                  <p:stCondLst>
                                    <p:cond delay="750"/>
                                  </p:stCondLst>
                                  <p:childTnLst>
                                    <p:set>
                                      <p:cBhvr>
                                        <p:cTn id="15" dur="1" fill="hold">
                                          <p:stCondLst>
                                            <p:cond delay="0"/>
                                          </p:stCondLst>
                                        </p:cTn>
                                        <p:tgtEl>
                                          <p:spTgt spid="23"/>
                                        </p:tgtEl>
                                        <p:attrNameLst>
                                          <p:attrName>style.visibility</p:attrName>
                                        </p:attrNameLst>
                                      </p:cBhvr>
                                      <p:to>
                                        <p:strVal val="visible"/>
                                      </p:to>
                                    </p:set>
                                    <p:animEffect transition="in" filter="wipe(left)">
                                      <p:cBhvr>
                                        <p:cTn id="16" dur="500"/>
                                        <p:tgtEl>
                                          <p:spTgt spid="23"/>
                                        </p:tgtEl>
                                      </p:cBhvr>
                                    </p:animEffect>
                                  </p:childTnLst>
                                </p:cTn>
                              </p:par>
                            </p:childTnLst>
                          </p:cTn>
                        </p:par>
                        <p:par>
                          <p:cTn id="17" fill="hold">
                            <p:stCondLst>
                              <p:cond delay="1250"/>
                            </p:stCondLst>
                            <p:childTnLst>
                              <p:par>
                                <p:cTn id="18" presetID="22" presetClass="entr" presetSubtype="8"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wipe(left)">
                                      <p:cBhvr>
                                        <p:cTn id="20" dur="500"/>
                                        <p:tgtEl>
                                          <p:spTgt spid="67"/>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 calcmode="lin" valueType="num">
                                      <p:cBhvr additive="base">
                                        <p:cTn id="23" dur="500"/>
                                        <p:tgtEl>
                                          <p:spTgt spid="74"/>
                                        </p:tgtEl>
                                        <p:attrNameLst>
                                          <p:attrName>ppt_x</p:attrName>
                                        </p:attrNameLst>
                                      </p:cBhvr>
                                      <p:tavLst>
                                        <p:tav tm="0">
                                          <p:val>
                                            <p:strVal val="#ppt_x+#ppt_w*1.125000"/>
                                          </p:val>
                                        </p:tav>
                                        <p:tav tm="100000">
                                          <p:val>
                                            <p:strVal val="#ppt_x"/>
                                          </p:val>
                                        </p:tav>
                                      </p:tavLst>
                                    </p:anim>
                                    <p:animEffect transition="in" filter="wipe(left)">
                                      <p:cBhvr>
                                        <p:cTn id="24" dur="500"/>
                                        <p:tgtEl>
                                          <p:spTgt spid="74"/>
                                        </p:tgtEl>
                                      </p:cBhvr>
                                    </p:animEffect>
                                  </p:childTnLst>
                                </p:cTn>
                              </p:par>
                            </p:childTnLst>
                          </p:cTn>
                        </p:par>
                        <p:par>
                          <p:cTn id="25" fill="hold">
                            <p:stCondLst>
                              <p:cond delay="1750"/>
                            </p:stCondLst>
                            <p:childTnLst>
                              <p:par>
                                <p:cTn id="26" presetID="22" presetClass="entr" presetSubtype="8" fill="hold" grpId="0" nodeType="afterEffect">
                                  <p:stCondLst>
                                    <p:cond delay="0"/>
                                  </p:stCondLst>
                                  <p:childTnLst>
                                    <p:set>
                                      <p:cBhvr>
                                        <p:cTn id="27" dur="1" fill="hold">
                                          <p:stCondLst>
                                            <p:cond delay="0"/>
                                          </p:stCondLst>
                                        </p:cTn>
                                        <p:tgtEl>
                                          <p:spTgt spid="66"/>
                                        </p:tgtEl>
                                        <p:attrNameLst>
                                          <p:attrName>style.visibility</p:attrName>
                                        </p:attrNameLst>
                                      </p:cBhvr>
                                      <p:to>
                                        <p:strVal val="visible"/>
                                      </p:to>
                                    </p:set>
                                    <p:animEffect transition="in" filter="wipe(left)">
                                      <p:cBhvr>
                                        <p:cTn id="28" dur="500"/>
                                        <p:tgtEl>
                                          <p:spTgt spid="66"/>
                                        </p:tgtEl>
                                      </p:cBhvr>
                                    </p:animEffect>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Effect transition="in" filter="wipe(left)">
                                      <p:cBhvr>
                                        <p:cTn id="32" dur="500"/>
                                        <p:tgtEl>
                                          <p:spTgt spid="65"/>
                                        </p:tgtEl>
                                      </p:cBhvr>
                                    </p:animEffect>
                                  </p:childTnLst>
                                </p:cTn>
                              </p:par>
                              <p:par>
                                <p:cTn id="33" presetID="12" presetClass="entr" presetSubtype="2" fill="hold" grpId="0" nodeType="withEffect">
                                  <p:stCondLst>
                                    <p:cond delay="0"/>
                                  </p:stCondLst>
                                  <p:childTnLst>
                                    <p:set>
                                      <p:cBhvr>
                                        <p:cTn id="34" dur="1" fill="hold">
                                          <p:stCondLst>
                                            <p:cond delay="0"/>
                                          </p:stCondLst>
                                        </p:cTn>
                                        <p:tgtEl>
                                          <p:spTgt spid="76"/>
                                        </p:tgtEl>
                                        <p:attrNameLst>
                                          <p:attrName>style.visibility</p:attrName>
                                        </p:attrNameLst>
                                      </p:cBhvr>
                                      <p:to>
                                        <p:strVal val="visible"/>
                                      </p:to>
                                    </p:set>
                                    <p:anim calcmode="lin" valueType="num">
                                      <p:cBhvr additive="base">
                                        <p:cTn id="35" dur="500"/>
                                        <p:tgtEl>
                                          <p:spTgt spid="76"/>
                                        </p:tgtEl>
                                        <p:attrNameLst>
                                          <p:attrName>ppt_x</p:attrName>
                                        </p:attrNameLst>
                                      </p:cBhvr>
                                      <p:tavLst>
                                        <p:tav tm="0">
                                          <p:val>
                                            <p:strVal val="#ppt_x+#ppt_w*1.125000"/>
                                          </p:val>
                                        </p:tav>
                                        <p:tav tm="100000">
                                          <p:val>
                                            <p:strVal val="#ppt_x"/>
                                          </p:val>
                                        </p:tav>
                                      </p:tavLst>
                                    </p:anim>
                                    <p:animEffect transition="in" filter="wipe(left)">
                                      <p:cBhvr>
                                        <p:cTn id="36" dur="500"/>
                                        <p:tgtEl>
                                          <p:spTgt spid="76"/>
                                        </p:tgtEl>
                                      </p:cBhvr>
                                    </p:animEffect>
                                  </p:childTnLst>
                                </p:cTn>
                              </p:par>
                            </p:childTnLst>
                          </p:cTn>
                        </p:par>
                        <p:par>
                          <p:cTn id="37" fill="hold">
                            <p:stCondLst>
                              <p:cond delay="2750"/>
                            </p:stCondLst>
                            <p:childTnLst>
                              <p:par>
                                <p:cTn id="38" presetID="22" presetClass="entr" presetSubtype="8" fill="hold" grpId="0" nodeType="afterEffect">
                                  <p:stCondLst>
                                    <p:cond delay="0"/>
                                  </p:stCondLst>
                                  <p:childTnLst>
                                    <p:set>
                                      <p:cBhvr>
                                        <p:cTn id="39" dur="1" fill="hold">
                                          <p:stCondLst>
                                            <p:cond delay="0"/>
                                          </p:stCondLst>
                                        </p:cTn>
                                        <p:tgtEl>
                                          <p:spTgt spid="64"/>
                                        </p:tgtEl>
                                        <p:attrNameLst>
                                          <p:attrName>style.visibility</p:attrName>
                                        </p:attrNameLst>
                                      </p:cBhvr>
                                      <p:to>
                                        <p:strVal val="visible"/>
                                      </p:to>
                                    </p:set>
                                    <p:animEffect transition="in" filter="wipe(left)">
                                      <p:cBhvr>
                                        <p:cTn id="40" dur="500"/>
                                        <p:tgtEl>
                                          <p:spTgt spid="64"/>
                                        </p:tgtEl>
                                      </p:cBhvr>
                                    </p:animEffect>
                                  </p:childTnLst>
                                </p:cTn>
                              </p:par>
                              <p:par>
                                <p:cTn id="41" presetID="12" presetClass="entr" presetSubtype="2" fill="hold" grpId="0" nodeType="with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additive="base">
                                        <p:cTn id="43" dur="500"/>
                                        <p:tgtEl>
                                          <p:spTgt spid="77"/>
                                        </p:tgtEl>
                                        <p:attrNameLst>
                                          <p:attrName>ppt_x</p:attrName>
                                        </p:attrNameLst>
                                      </p:cBhvr>
                                      <p:tavLst>
                                        <p:tav tm="0">
                                          <p:val>
                                            <p:strVal val="#ppt_x+#ppt_w*1.125000"/>
                                          </p:val>
                                        </p:tav>
                                        <p:tav tm="100000">
                                          <p:val>
                                            <p:strVal val="#ppt_x"/>
                                          </p:val>
                                        </p:tav>
                                      </p:tavLst>
                                    </p:anim>
                                    <p:animEffect transition="in" filter="wipe(left)">
                                      <p:cBhvr>
                                        <p:cTn id="44" dur="500"/>
                                        <p:tgtEl>
                                          <p:spTgt spid="77"/>
                                        </p:tgtEl>
                                      </p:cBhvr>
                                    </p:animEffect>
                                  </p:childTnLst>
                                </p:cTn>
                              </p:par>
                              <p:par>
                                <p:cTn id="45" presetID="12" presetClass="entr" presetSubtype="2"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500"/>
                                        <p:tgtEl>
                                          <p:spTgt spid="26"/>
                                        </p:tgtEl>
                                        <p:attrNameLst>
                                          <p:attrName>ppt_x</p:attrName>
                                        </p:attrNameLst>
                                      </p:cBhvr>
                                      <p:tavLst>
                                        <p:tav tm="0">
                                          <p:val>
                                            <p:strVal val="#ppt_x+#ppt_w*1.125000"/>
                                          </p:val>
                                        </p:tav>
                                        <p:tav tm="100000">
                                          <p:val>
                                            <p:strVal val="#ppt_x"/>
                                          </p:val>
                                        </p:tav>
                                      </p:tavLst>
                                    </p:anim>
                                    <p:animEffect transition="in" filter="wipe(left)">
                                      <p:cBhvr>
                                        <p:cTn id="48"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74" grpId="0"/>
      <p:bldP spid="76" grpId="0"/>
      <p:bldP spid="77"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2354"/>
        </a:solidFill>
        <a:effectLst/>
      </p:bgPr>
    </p:bg>
    <p:spTree>
      <p:nvGrpSpPr>
        <p:cNvPr id="1" name=""/>
        <p:cNvGrpSpPr/>
        <p:nvPr/>
      </p:nvGrpSpPr>
      <p:grpSpPr>
        <a:xfrm>
          <a:off x="0" y="0"/>
          <a:ext cx="0" cy="0"/>
          <a:chOff x="0" y="0"/>
          <a:chExt cx="0" cy="0"/>
        </a:xfrm>
      </p:grpSpPr>
      <p:pic>
        <p:nvPicPr>
          <p:cNvPr id="2" name="图片 1" descr="资源 434302"/>
          <p:cNvPicPr>
            <a:picLocks noChangeAspect="1"/>
          </p:cNvPicPr>
          <p:nvPr/>
        </p:nvPicPr>
        <p:blipFill>
          <a:blip r:embed="rId4"/>
          <a:srcRect l="13057" t="1336" r="21157" b="12564"/>
          <a:stretch>
            <a:fillRect/>
          </a:stretch>
        </p:blipFill>
        <p:spPr>
          <a:xfrm rot="16200000">
            <a:off x="4403725" y="-909320"/>
            <a:ext cx="6899275" cy="8677275"/>
          </a:xfrm>
          <a:prstGeom prst="rect">
            <a:avLst/>
          </a:prstGeom>
        </p:spPr>
      </p:pic>
      <p:sp>
        <p:nvSpPr>
          <p:cNvPr id="4" name="文本框 3"/>
          <p:cNvSpPr txBox="1"/>
          <p:nvPr/>
        </p:nvSpPr>
        <p:spPr>
          <a:xfrm>
            <a:off x="934863" y="1813986"/>
            <a:ext cx="2787366"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rPr>
              <a:t>PART  </a:t>
            </a:r>
            <a:r>
              <a:rPr kumimoji="0" lang="en-US" altLang="zh-CN" sz="4800" b="0" i="0" u="none" strike="noStrike" kern="1200" cap="none" spc="0" normalizeH="0" baseline="0" noProof="0" dirty="0" smtClean="0">
                <a:ln>
                  <a:noFill/>
                </a:ln>
                <a:gradFill flip="none" rotWithShape="1">
                  <a:gsLst>
                    <a:gs pos="0">
                      <a:srgbClr val="62FFFF"/>
                    </a:gs>
                    <a:gs pos="100000">
                      <a:srgbClr val="0D69FF"/>
                    </a:gs>
                  </a:gsLst>
                  <a:lin ang="2700000" scaled="1"/>
                  <a:tileRect/>
                </a:gradFill>
                <a:effectLst/>
                <a:uLnTx/>
                <a:uFillTx/>
                <a:cs typeface="+mn-ea"/>
                <a:sym typeface="+mn-lt"/>
              </a:rPr>
              <a:t>02</a:t>
            </a:r>
            <a:endParaRPr kumimoji="0" 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endParaRPr>
          </a:p>
        </p:txBody>
      </p:sp>
      <p:cxnSp>
        <p:nvCxnSpPr>
          <p:cNvPr id="7" name="直接连接符 6"/>
          <p:cNvCxnSpPr/>
          <p:nvPr>
            <p:custDataLst>
              <p:tags r:id="rId1"/>
            </p:custDataLst>
          </p:nvPr>
        </p:nvCxnSpPr>
        <p:spPr>
          <a:xfrm>
            <a:off x="498044" y="3751580"/>
            <a:ext cx="3456194" cy="0"/>
          </a:xfrm>
          <a:prstGeom prst="line">
            <a:avLst/>
          </a:prstGeom>
          <a:ln w="12700">
            <a:gradFill>
              <a:gsLst>
                <a:gs pos="0">
                  <a:srgbClr val="4DD0DC"/>
                </a:gs>
                <a:gs pos="100000">
                  <a:srgbClr val="41C4FF"/>
                </a:gs>
              </a:gsLst>
              <a:lin ang="5400000" scaled="1"/>
            </a:gradFill>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75543" y="3136027"/>
            <a:ext cx="5527163" cy="615553"/>
          </a:xfrm>
          <a:prstGeom prst="rect">
            <a:avLst/>
          </a:prstGeom>
        </p:spPr>
        <p:txBody>
          <a:bodyPr wrap="square" lIns="0" tIns="0" rIns="0" bIns="0">
            <a:spAutoFit/>
          </a:bodyPr>
          <a:lstStyle/>
          <a:p>
            <a:pPr lvl="0">
              <a:defRPr/>
            </a:pPr>
            <a:r>
              <a:rPr lang="zh-CN" altLang="en-US" sz="4000" b="1" dirty="0">
                <a:gradFill>
                  <a:gsLst>
                    <a:gs pos="0">
                      <a:srgbClr val="41C4FF"/>
                    </a:gs>
                    <a:gs pos="100000">
                      <a:srgbClr val="4DD0DC"/>
                    </a:gs>
                  </a:gsLst>
                  <a:lin ang="5400000" scaled="0"/>
                </a:gradFill>
                <a:cs typeface="+mn-ea"/>
                <a:sym typeface="+mn-lt"/>
              </a:rPr>
              <a:t>区块链与比特币</a:t>
            </a:r>
          </a:p>
        </p:txBody>
      </p:sp>
      <p:sp>
        <p:nvSpPr>
          <p:cNvPr id="11" name="TextBox 11"/>
          <p:cNvSpPr txBox="1"/>
          <p:nvPr/>
        </p:nvSpPr>
        <p:spPr>
          <a:xfrm>
            <a:off x="1488760" y="3808341"/>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12" name="TextBox 11"/>
          <p:cNvSpPr txBox="1"/>
          <p:nvPr/>
        </p:nvSpPr>
        <p:spPr>
          <a:xfrm>
            <a:off x="1488760" y="3808341"/>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13" name="TextBox 11"/>
          <p:cNvSpPr txBox="1"/>
          <p:nvPr/>
        </p:nvSpPr>
        <p:spPr>
          <a:xfrm>
            <a:off x="1488760" y="4074604"/>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3" name="TextBox 11"/>
          <p:cNvSpPr txBox="1"/>
          <p:nvPr/>
        </p:nvSpPr>
        <p:spPr>
          <a:xfrm>
            <a:off x="1488760" y="4074604"/>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Tree>
    <p:extLst>
      <p:ext uri="{BB962C8B-B14F-4D97-AF65-F5344CB8AC3E}">
        <p14:creationId xmlns:p14="http://schemas.microsoft.com/office/powerpoint/2010/main" val="46446341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strVal val="4*#ppt_w"/>
                                          </p:val>
                                        </p:tav>
                                        <p:tav tm="100000">
                                          <p:val>
                                            <p:strVal val="#ppt_w"/>
                                          </p:val>
                                        </p:tav>
                                      </p:tavLst>
                                    </p:anim>
                                    <p:anim calcmode="lin" valueType="num">
                                      <p:cBhvr>
                                        <p:cTn id="13"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par>
                          <p:cTn id="19" fill="hold">
                            <p:stCondLst>
                              <p:cond delay="500"/>
                            </p:stCondLst>
                            <p:childTnLst>
                              <p:par>
                                <p:cTn id="20" presetID="12" presetClass="entr" presetSubtype="8"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p:tgtEl>
                                          <p:spTgt spid="11"/>
                                        </p:tgtEl>
                                        <p:attrNameLst>
                                          <p:attrName>ppt_x</p:attrName>
                                        </p:attrNameLst>
                                      </p:cBhvr>
                                      <p:tavLst>
                                        <p:tav tm="0">
                                          <p:val>
                                            <p:strVal val="#ppt_x-#ppt_w*1.125000"/>
                                          </p:val>
                                        </p:tav>
                                        <p:tav tm="100000">
                                          <p:val>
                                            <p:strVal val="#ppt_x"/>
                                          </p:val>
                                        </p:tav>
                                      </p:tavLst>
                                    </p:anim>
                                    <p:animEffect transition="in" filter="wipe(right)">
                                      <p:cBhvr>
                                        <p:cTn id="23" dur="500"/>
                                        <p:tgtEl>
                                          <p:spTgt spid="11"/>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p:tgtEl>
                                          <p:spTgt spid="12"/>
                                        </p:tgtEl>
                                        <p:attrNameLst>
                                          <p:attrName>ppt_x</p:attrName>
                                        </p:attrNameLst>
                                      </p:cBhvr>
                                      <p:tavLst>
                                        <p:tav tm="0">
                                          <p:val>
                                            <p:strVal val="#ppt_x-#ppt_w*1.125000"/>
                                          </p:val>
                                        </p:tav>
                                        <p:tav tm="100000">
                                          <p:val>
                                            <p:strVal val="#ppt_x"/>
                                          </p:val>
                                        </p:tav>
                                      </p:tavLst>
                                    </p:anim>
                                    <p:animEffect transition="in" filter="wipe(right)">
                                      <p:cBhvr>
                                        <p:cTn id="28" dur="500"/>
                                        <p:tgtEl>
                                          <p:spTgt spid="12"/>
                                        </p:tgtEl>
                                      </p:cBhvr>
                                    </p:animEffect>
                                  </p:childTnLst>
                                </p:cTn>
                              </p:par>
                            </p:childTnLst>
                          </p:cTn>
                        </p:par>
                        <p:par>
                          <p:cTn id="29" fill="hold">
                            <p:stCondLst>
                              <p:cond delay="1500"/>
                            </p:stCondLst>
                            <p:childTnLst>
                              <p:par>
                                <p:cTn id="30" presetID="1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p:tgtEl>
                                          <p:spTgt spid="13"/>
                                        </p:tgtEl>
                                        <p:attrNameLst>
                                          <p:attrName>ppt_x</p:attrName>
                                        </p:attrNameLst>
                                      </p:cBhvr>
                                      <p:tavLst>
                                        <p:tav tm="0">
                                          <p:val>
                                            <p:strVal val="#ppt_x-#ppt_w*1.125000"/>
                                          </p:val>
                                        </p:tav>
                                        <p:tav tm="100000">
                                          <p:val>
                                            <p:strVal val="#ppt_x"/>
                                          </p:val>
                                        </p:tav>
                                      </p:tavLst>
                                    </p:anim>
                                    <p:animEffect transition="in" filter="wipe(right)">
                                      <p:cBhvr>
                                        <p:cTn id="33" dur="500"/>
                                        <p:tgtEl>
                                          <p:spTgt spid="13"/>
                                        </p:tgtEl>
                                      </p:cBhvr>
                                    </p:animEffect>
                                  </p:childTnLst>
                                </p:cTn>
                              </p:par>
                            </p:childTnLst>
                          </p:cTn>
                        </p:par>
                        <p:par>
                          <p:cTn id="34" fill="hold">
                            <p:stCondLst>
                              <p:cond delay="2000"/>
                            </p:stCondLst>
                            <p:childTnLst>
                              <p:par>
                                <p:cTn id="35" presetID="12" presetClass="entr" presetSubtype="8"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p:tgtEl>
                                          <p:spTgt spid="3"/>
                                        </p:tgtEl>
                                        <p:attrNameLst>
                                          <p:attrName>ppt_x</p:attrName>
                                        </p:attrNameLst>
                                      </p:cBhvr>
                                      <p:tavLst>
                                        <p:tav tm="0">
                                          <p:val>
                                            <p:strVal val="#ppt_x-#ppt_w*1.125000"/>
                                          </p:val>
                                        </p:tav>
                                        <p:tav tm="100000">
                                          <p:val>
                                            <p:strVal val="#ppt_x"/>
                                          </p:val>
                                        </p:tav>
                                      </p:tavLst>
                                    </p:anim>
                                    <p:animEffect transition="in" filter="wipe(right)">
                                      <p:cBhvr>
                                        <p:cTn id="3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1" grpId="0"/>
      <p:bldP spid="12" grpId="0"/>
      <p:bldP spid="13" grpId="0"/>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805"/>
          <p:cNvSpPr>
            <a:spLocks noChangeArrowheads="1"/>
          </p:cNvSpPr>
          <p:nvPr/>
        </p:nvSpPr>
        <p:spPr bwMode="auto">
          <a:xfrm>
            <a:off x="4733191" y="2315781"/>
            <a:ext cx="2539076" cy="531559"/>
          </a:xfrm>
          <a:prstGeom prst="rect">
            <a:avLst/>
          </a:prstGeom>
          <a:solidFill>
            <a:schemeClr val="accent1"/>
          </a:solidFill>
          <a:ln>
            <a:noFill/>
          </a:ln>
          <a:extLst/>
        </p:spPr>
        <p:txBody>
          <a:bodyPr wrap="none" lIns="91407" tIns="45703" rIns="91407" bIns="45703" anchor="ctr"/>
          <a:lstStyle/>
          <a:p>
            <a:pPr algn="ctr" fontAlgn="base">
              <a:spcBef>
                <a:spcPct val="0"/>
              </a:spcBef>
              <a:spcAft>
                <a:spcPct val="0"/>
              </a:spcAft>
            </a:pPr>
            <a:r>
              <a:rPr lang="zh-CN" altLang="en-US" sz="1600" dirty="0" smtClean="0">
                <a:solidFill>
                  <a:schemeClr val="bg1"/>
                </a:solidFill>
                <a:cs typeface="+mn-ea"/>
                <a:sym typeface="+mn-lt"/>
              </a:rPr>
              <a:t>算力竞争</a:t>
            </a:r>
            <a:endParaRPr lang="en-US" altLang="zh-CN" sz="1600" dirty="0">
              <a:solidFill>
                <a:schemeClr val="bg1"/>
              </a:solidFill>
              <a:cs typeface="+mn-ea"/>
              <a:sym typeface="+mn-lt"/>
            </a:endParaRPr>
          </a:p>
        </p:txBody>
      </p:sp>
      <p:sp>
        <p:nvSpPr>
          <p:cNvPr id="7" name="Freeform 825"/>
          <p:cNvSpPr>
            <a:spLocks/>
          </p:cNvSpPr>
          <p:nvPr/>
        </p:nvSpPr>
        <p:spPr bwMode="auto">
          <a:xfrm>
            <a:off x="873008" y="2375103"/>
            <a:ext cx="3008149" cy="799051"/>
          </a:xfrm>
          <a:custGeom>
            <a:avLst/>
            <a:gdLst>
              <a:gd name="T0" fmla="*/ 0 w 1315"/>
              <a:gd name="T1" fmla="*/ 2147483647 h 544"/>
              <a:gd name="T2" fmla="*/ 0 w 1315"/>
              <a:gd name="T3" fmla="*/ 0 h 544"/>
              <a:gd name="T4" fmla="*/ 1424020518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399">
              <a:cs typeface="+mn-ea"/>
              <a:sym typeface="+mn-lt"/>
            </a:endParaRPr>
          </a:p>
        </p:txBody>
      </p:sp>
      <p:sp>
        <p:nvSpPr>
          <p:cNvPr id="8" name="Freeform 832"/>
          <p:cNvSpPr>
            <a:spLocks/>
          </p:cNvSpPr>
          <p:nvPr/>
        </p:nvSpPr>
        <p:spPr bwMode="auto">
          <a:xfrm flipH="1">
            <a:off x="8273030" y="2375103"/>
            <a:ext cx="3093961" cy="799051"/>
          </a:xfrm>
          <a:custGeom>
            <a:avLst/>
            <a:gdLst>
              <a:gd name="T0" fmla="*/ 0 w 1315"/>
              <a:gd name="T1" fmla="*/ 2147483647 h 544"/>
              <a:gd name="T2" fmla="*/ 0 w 1315"/>
              <a:gd name="T3" fmla="*/ 0 h 544"/>
              <a:gd name="T4" fmla="*/ 1657553719 w 1315"/>
              <a:gd name="T5" fmla="*/ 0 h 544"/>
              <a:gd name="T6" fmla="*/ 0 60000 65536"/>
              <a:gd name="T7" fmla="*/ 0 60000 65536"/>
              <a:gd name="T8" fmla="*/ 0 60000 65536"/>
              <a:gd name="T9" fmla="*/ 0 w 1315"/>
              <a:gd name="T10" fmla="*/ 0 h 544"/>
              <a:gd name="T11" fmla="*/ 1315 w 1315"/>
              <a:gd name="T12" fmla="*/ 544 h 544"/>
            </a:gdLst>
            <a:ahLst/>
            <a:cxnLst>
              <a:cxn ang="T6">
                <a:pos x="T0" y="T1"/>
              </a:cxn>
              <a:cxn ang="T7">
                <a:pos x="T2" y="T3"/>
              </a:cxn>
              <a:cxn ang="T8">
                <a:pos x="T4" y="T5"/>
              </a:cxn>
            </a:cxnLst>
            <a:rect l="T9" t="T10" r="T11" b="T12"/>
            <a:pathLst>
              <a:path w="1315" h="544">
                <a:moveTo>
                  <a:pt x="0" y="544"/>
                </a:moveTo>
                <a:lnTo>
                  <a:pt x="0" y="0"/>
                </a:lnTo>
                <a:lnTo>
                  <a:pt x="1315" y="0"/>
                </a:lnTo>
              </a:path>
            </a:pathLst>
          </a:custGeom>
          <a:noFill/>
          <a:ln w="9525" cap="rnd">
            <a:solidFill>
              <a:schemeClr val="tx1"/>
            </a:solidFill>
            <a:prstDash val="sysDot"/>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91407" tIns="45703" rIns="91407" bIns="45703"/>
          <a:lstStyle/>
          <a:p>
            <a:endParaRPr lang="zh-CN" altLang="en-US" sz="2399">
              <a:cs typeface="+mn-ea"/>
              <a:sym typeface="+mn-lt"/>
            </a:endParaRPr>
          </a:p>
        </p:txBody>
      </p:sp>
      <p:sp>
        <p:nvSpPr>
          <p:cNvPr id="9" name="Line 6"/>
          <p:cNvSpPr>
            <a:spLocks noChangeShapeType="1"/>
          </p:cNvSpPr>
          <p:nvPr/>
        </p:nvSpPr>
        <p:spPr bwMode="auto">
          <a:xfrm>
            <a:off x="6965341" y="4038428"/>
            <a:ext cx="1152107" cy="0"/>
          </a:xfrm>
          <a:prstGeom prst="line">
            <a:avLst/>
          </a:prstGeom>
          <a:noFill/>
          <a:ln w="9525">
            <a:solidFill>
              <a:schemeClr val="accent1"/>
            </a:solidFill>
            <a:round/>
            <a:headEnd type="triangle" w="lg" len="lg"/>
            <a:tailEnd type="none" w="sm" len="sm"/>
          </a:ln>
          <a:extLst>
            <a:ext uri="{909E8E84-426E-40DD-AFC4-6F175D3DCCD1}">
              <a14:hiddenFill xmlns:a14="http://schemas.microsoft.com/office/drawing/2010/main">
                <a:noFill/>
              </a14:hiddenFill>
            </a:ext>
          </a:extLst>
        </p:spPr>
        <p:txBody>
          <a:bodyPr lIns="91407" tIns="45703" rIns="91407" bIns="45703"/>
          <a:lstStyle/>
          <a:p>
            <a:endParaRPr lang="zh-CN" altLang="en-US" sz="2399">
              <a:cs typeface="+mn-ea"/>
              <a:sym typeface="+mn-lt"/>
            </a:endParaRPr>
          </a:p>
        </p:txBody>
      </p:sp>
      <p:sp>
        <p:nvSpPr>
          <p:cNvPr id="10" name="Line 7"/>
          <p:cNvSpPr>
            <a:spLocks noChangeShapeType="1"/>
          </p:cNvSpPr>
          <p:nvPr/>
        </p:nvSpPr>
        <p:spPr bwMode="auto">
          <a:xfrm>
            <a:off x="3903036" y="4038851"/>
            <a:ext cx="1187019" cy="0"/>
          </a:xfrm>
          <a:prstGeom prst="line">
            <a:avLst/>
          </a:prstGeom>
          <a:noFill/>
          <a:ln w="9525">
            <a:solidFill>
              <a:schemeClr val="accent1"/>
            </a:solidFill>
            <a:round/>
            <a:headEnd/>
            <a:tailEnd type="triangle" w="lg" len="lg"/>
          </a:ln>
          <a:extLst>
            <a:ext uri="{909E8E84-426E-40DD-AFC4-6F175D3DCCD1}">
              <a14:hiddenFill xmlns:a14="http://schemas.microsoft.com/office/drawing/2010/main">
                <a:noFill/>
              </a14:hiddenFill>
            </a:ext>
          </a:extLst>
        </p:spPr>
        <p:txBody>
          <a:bodyPr lIns="91407" tIns="45703" rIns="91407" bIns="45703"/>
          <a:lstStyle/>
          <a:p>
            <a:endParaRPr lang="zh-CN" altLang="en-US" sz="2399">
              <a:cs typeface="+mn-ea"/>
              <a:sym typeface="+mn-lt"/>
            </a:endParaRPr>
          </a:p>
        </p:txBody>
      </p:sp>
      <p:sp>
        <p:nvSpPr>
          <p:cNvPr id="11" name="AutoShape 15"/>
          <p:cNvSpPr>
            <a:spLocks noChangeArrowheads="1"/>
          </p:cNvSpPr>
          <p:nvPr/>
        </p:nvSpPr>
        <p:spPr bwMode="auto">
          <a:xfrm>
            <a:off x="873007" y="3286789"/>
            <a:ext cx="3030028" cy="1503280"/>
          </a:xfrm>
          <a:prstGeom prst="rect">
            <a:avLst/>
          </a:prstGeom>
          <a:solidFill>
            <a:schemeClr val="accent2"/>
          </a:solidFill>
          <a:ln w="15875" algn="ctr">
            <a:noFill/>
            <a:round/>
            <a:headEnd/>
            <a:tailEnd/>
          </a:ln>
        </p:spPr>
        <p:txBody>
          <a:bodyPr wrap="square" lIns="341333" tIns="45703" rIns="341333" bIns="45703" anchor="ctr"/>
          <a:lstStyle/>
          <a:p>
            <a:pPr>
              <a:lnSpc>
                <a:spcPct val="150000"/>
              </a:lnSpc>
            </a:pPr>
            <a:r>
              <a:rPr lang="zh-CN" altLang="en-US" sz="1200" dirty="0">
                <a:solidFill>
                  <a:schemeClr val="bg1"/>
                </a:solidFill>
                <a:cs typeface="+mn-ea"/>
                <a:sym typeface="+mn-lt"/>
              </a:rPr>
              <a:t>挖矿难度由比特币网络自劢调整，使之实现平均每小时产生</a:t>
            </a:r>
            <a:r>
              <a:rPr lang="en-US" altLang="zh-CN" sz="1200" dirty="0">
                <a:solidFill>
                  <a:schemeClr val="bg1"/>
                </a:solidFill>
                <a:cs typeface="+mn-ea"/>
                <a:sym typeface="+mn-lt"/>
              </a:rPr>
              <a:t>6</a:t>
            </a:r>
            <a:r>
              <a:rPr lang="zh-CN" altLang="en-US" sz="1200" dirty="0">
                <a:solidFill>
                  <a:schemeClr val="bg1"/>
                </a:solidFill>
                <a:cs typeface="+mn-ea"/>
                <a:sym typeface="+mn-lt"/>
              </a:rPr>
              <a:t>个区块的目标，每产生</a:t>
            </a:r>
            <a:r>
              <a:rPr lang="en-US" altLang="zh-CN" sz="1200" dirty="0">
                <a:solidFill>
                  <a:schemeClr val="bg1"/>
                </a:solidFill>
                <a:cs typeface="+mn-ea"/>
                <a:sym typeface="+mn-lt"/>
              </a:rPr>
              <a:t>2016</a:t>
            </a:r>
            <a:r>
              <a:rPr lang="zh-CN" altLang="en-US" sz="1200" dirty="0">
                <a:solidFill>
                  <a:schemeClr val="bg1"/>
                </a:solidFill>
                <a:cs typeface="+mn-ea"/>
                <a:sym typeface="+mn-lt"/>
              </a:rPr>
              <a:t>个区块</a:t>
            </a:r>
            <a:r>
              <a:rPr lang="en-US" altLang="zh-CN" sz="1200" dirty="0">
                <a:solidFill>
                  <a:schemeClr val="bg1"/>
                </a:solidFill>
                <a:cs typeface="+mn-ea"/>
                <a:sym typeface="+mn-lt"/>
              </a:rPr>
              <a:t>(</a:t>
            </a:r>
            <a:r>
              <a:rPr lang="zh-CN" altLang="en-US" sz="1200" dirty="0">
                <a:solidFill>
                  <a:schemeClr val="bg1"/>
                </a:solidFill>
                <a:cs typeface="+mn-ea"/>
                <a:sym typeface="+mn-lt"/>
              </a:rPr>
              <a:t>大约两周</a:t>
            </a:r>
            <a:r>
              <a:rPr lang="en-US" altLang="zh-CN" sz="1200" dirty="0" smtClean="0">
                <a:solidFill>
                  <a:schemeClr val="bg1"/>
                </a:solidFill>
                <a:cs typeface="+mn-ea"/>
                <a:sym typeface="+mn-lt"/>
              </a:rPr>
              <a:t>)</a:t>
            </a:r>
            <a:endParaRPr lang="en-GB" altLang="zh-CN" sz="1200" dirty="0">
              <a:solidFill>
                <a:schemeClr val="bg1"/>
              </a:solidFill>
              <a:cs typeface="+mn-ea"/>
              <a:sym typeface="+mn-lt"/>
            </a:endParaRPr>
          </a:p>
        </p:txBody>
      </p:sp>
      <p:sp>
        <p:nvSpPr>
          <p:cNvPr id="12" name="AutoShape 15"/>
          <p:cNvSpPr>
            <a:spLocks noChangeArrowheads="1"/>
          </p:cNvSpPr>
          <p:nvPr/>
        </p:nvSpPr>
        <p:spPr bwMode="auto">
          <a:xfrm>
            <a:off x="8312515" y="3277265"/>
            <a:ext cx="3054477" cy="1503280"/>
          </a:xfrm>
          <a:prstGeom prst="rect">
            <a:avLst/>
          </a:prstGeom>
          <a:solidFill>
            <a:schemeClr val="accent3"/>
          </a:solidFill>
          <a:ln w="15875" algn="ctr">
            <a:noFill/>
            <a:round/>
            <a:headEnd/>
            <a:tailEnd/>
          </a:ln>
        </p:spPr>
        <p:txBody>
          <a:bodyPr wrap="square" lIns="341333" tIns="45703" rIns="341333" bIns="45703" anchor="ctr"/>
          <a:lstStyle/>
          <a:p>
            <a:pPr>
              <a:lnSpc>
                <a:spcPct val="150000"/>
              </a:lnSpc>
            </a:pPr>
            <a:r>
              <a:rPr lang="zh-CN" altLang="en-US" sz="1200" dirty="0">
                <a:solidFill>
                  <a:schemeClr val="bg1"/>
                </a:solidFill>
                <a:cs typeface="+mn-ea"/>
                <a:sym typeface="+mn-lt"/>
              </a:rPr>
              <a:t>最初每个块区生产的比特币数量是</a:t>
            </a:r>
            <a:r>
              <a:rPr lang="en-US" altLang="zh-CN" sz="1200" dirty="0">
                <a:solidFill>
                  <a:schemeClr val="bg1"/>
                </a:solidFill>
                <a:cs typeface="+mn-ea"/>
                <a:sym typeface="+mn-lt"/>
              </a:rPr>
              <a:t>50</a:t>
            </a:r>
            <a:r>
              <a:rPr lang="zh-CN" altLang="en-US" sz="1200" dirty="0">
                <a:solidFill>
                  <a:schemeClr val="bg1"/>
                </a:solidFill>
                <a:cs typeface="+mn-ea"/>
                <a:sym typeface="+mn-lt"/>
              </a:rPr>
              <a:t>个，每产生</a:t>
            </a:r>
            <a:r>
              <a:rPr lang="en-US" altLang="zh-CN" sz="1200" dirty="0">
                <a:solidFill>
                  <a:schemeClr val="bg1"/>
                </a:solidFill>
                <a:cs typeface="+mn-ea"/>
                <a:sym typeface="+mn-lt"/>
              </a:rPr>
              <a:t>21</a:t>
            </a:r>
            <a:r>
              <a:rPr lang="zh-CN" altLang="en-US" sz="1200" dirty="0">
                <a:solidFill>
                  <a:schemeClr val="bg1"/>
                </a:solidFill>
                <a:cs typeface="+mn-ea"/>
                <a:sym typeface="+mn-lt"/>
              </a:rPr>
              <a:t>万个区块后减少一半</a:t>
            </a:r>
            <a:r>
              <a:rPr lang="en-US" altLang="zh-CN" sz="1200" dirty="0">
                <a:solidFill>
                  <a:schemeClr val="bg1"/>
                </a:solidFill>
                <a:cs typeface="+mn-ea"/>
                <a:sym typeface="+mn-lt"/>
              </a:rPr>
              <a:t>(</a:t>
            </a:r>
            <a:r>
              <a:rPr lang="zh-CN" altLang="en-US" sz="1200" dirty="0">
                <a:solidFill>
                  <a:schemeClr val="bg1"/>
                </a:solidFill>
                <a:cs typeface="+mn-ea"/>
                <a:sym typeface="+mn-lt"/>
              </a:rPr>
              <a:t>时间大约是</a:t>
            </a:r>
            <a:r>
              <a:rPr lang="en-US" altLang="zh-CN" sz="1200" dirty="0">
                <a:solidFill>
                  <a:schemeClr val="bg1"/>
                </a:solidFill>
                <a:cs typeface="+mn-ea"/>
                <a:sym typeface="+mn-lt"/>
              </a:rPr>
              <a:t>4</a:t>
            </a:r>
            <a:r>
              <a:rPr lang="zh-CN" altLang="en-US" sz="1200" dirty="0">
                <a:solidFill>
                  <a:schemeClr val="bg1"/>
                </a:solidFill>
                <a:cs typeface="+mn-ea"/>
                <a:sym typeface="+mn-lt"/>
              </a:rPr>
              <a:t>年</a:t>
            </a:r>
            <a:r>
              <a:rPr lang="en-US" altLang="zh-CN" sz="1200" dirty="0">
                <a:solidFill>
                  <a:schemeClr val="bg1"/>
                </a:solidFill>
                <a:cs typeface="+mn-ea"/>
                <a:sym typeface="+mn-lt"/>
              </a:rPr>
              <a:t>)</a:t>
            </a:r>
            <a:r>
              <a:rPr lang="zh-CN" altLang="en-US" sz="1200" dirty="0">
                <a:solidFill>
                  <a:schemeClr val="bg1"/>
                </a:solidFill>
                <a:cs typeface="+mn-ea"/>
                <a:sym typeface="+mn-lt"/>
              </a:rPr>
              <a:t>， </a:t>
            </a:r>
            <a:r>
              <a:rPr lang="en-US" altLang="zh-CN" sz="1200" dirty="0">
                <a:solidFill>
                  <a:schemeClr val="bg1"/>
                </a:solidFill>
                <a:cs typeface="+mn-ea"/>
                <a:sym typeface="+mn-lt"/>
              </a:rPr>
              <a:t>2012</a:t>
            </a:r>
            <a:r>
              <a:rPr lang="zh-CN" altLang="en-US" sz="1200" dirty="0">
                <a:solidFill>
                  <a:schemeClr val="bg1"/>
                </a:solidFill>
                <a:cs typeface="+mn-ea"/>
                <a:sym typeface="+mn-lt"/>
              </a:rPr>
              <a:t>年比特币进行了第一次产量减半</a:t>
            </a:r>
            <a:endParaRPr lang="en-GB" altLang="zh-CN" sz="1200" dirty="0">
              <a:solidFill>
                <a:schemeClr val="bg1"/>
              </a:solidFill>
              <a:cs typeface="+mn-ea"/>
              <a:sym typeface="+mn-lt"/>
            </a:endParaRPr>
          </a:p>
        </p:txBody>
      </p:sp>
      <p:sp>
        <p:nvSpPr>
          <p:cNvPr id="13" name="Oval 20"/>
          <p:cNvSpPr>
            <a:spLocks noChangeArrowheads="1"/>
          </p:cNvSpPr>
          <p:nvPr/>
        </p:nvSpPr>
        <p:spPr bwMode="auto">
          <a:xfrm>
            <a:off x="5254916" y="3286792"/>
            <a:ext cx="1495627" cy="1503281"/>
          </a:xfrm>
          <a:prstGeom prst="ellipse">
            <a:avLst/>
          </a:prstGeom>
          <a:solidFill>
            <a:schemeClr val="accent1"/>
          </a:solidFill>
          <a:ln w="28575">
            <a:solidFill>
              <a:schemeClr val="bg1">
                <a:lumMod val="95000"/>
              </a:schemeClr>
            </a:solidFill>
          </a:ln>
          <a:extLst/>
        </p:spPr>
        <p:txBody>
          <a:bodyPr wrap="square" lIns="91407" tIns="45703" rIns="91407" bIns="45703" anchor="ctr"/>
          <a:lstStyle/>
          <a:p>
            <a:pPr algn="ctr" fontAlgn="base">
              <a:spcBef>
                <a:spcPct val="0"/>
              </a:spcBef>
              <a:spcAft>
                <a:spcPct val="0"/>
              </a:spcAft>
            </a:pPr>
            <a:r>
              <a:rPr lang="zh-CN" altLang="en-US" sz="1600" dirty="0">
                <a:solidFill>
                  <a:schemeClr val="bg1"/>
                </a:solidFill>
                <a:cs typeface="+mn-ea"/>
                <a:sym typeface="+mn-lt"/>
              </a:rPr>
              <a:t>比特币</a:t>
            </a:r>
            <a:endParaRPr lang="en-US" altLang="zh-CN" sz="1600" dirty="0">
              <a:solidFill>
                <a:schemeClr val="bg1"/>
              </a:solidFill>
              <a:cs typeface="+mn-ea"/>
              <a:sym typeface="+mn-lt"/>
            </a:endParaRPr>
          </a:p>
        </p:txBody>
      </p:sp>
      <p:sp>
        <p:nvSpPr>
          <p:cNvPr id="14" name="Text Box 40"/>
          <p:cNvSpPr txBox="1">
            <a:spLocks noChangeArrowheads="1"/>
          </p:cNvSpPr>
          <p:nvPr/>
        </p:nvSpPr>
        <p:spPr bwMode="auto">
          <a:xfrm>
            <a:off x="1466517" y="2695190"/>
            <a:ext cx="3030028" cy="336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50000"/>
              </a:lnSpc>
            </a:pPr>
            <a:r>
              <a:rPr lang="zh-CN" altLang="en-US" sz="1200" b="1" dirty="0">
                <a:solidFill>
                  <a:schemeClr val="bg2">
                    <a:lumMod val="90000"/>
                  </a:schemeClr>
                </a:solidFill>
                <a:latin typeface="+mn-lt"/>
                <a:ea typeface="+mn-ea"/>
                <a:cs typeface="+mn-ea"/>
                <a:sym typeface="+mn-lt"/>
              </a:rPr>
              <a:t>每</a:t>
            </a:r>
            <a:r>
              <a:rPr lang="en-US" altLang="zh-CN" sz="1200" b="1" dirty="0">
                <a:solidFill>
                  <a:schemeClr val="bg2">
                    <a:lumMod val="90000"/>
                  </a:schemeClr>
                </a:solidFill>
                <a:latin typeface="+mn-lt"/>
                <a:ea typeface="+mn-ea"/>
                <a:cs typeface="+mn-ea"/>
                <a:sym typeface="+mn-lt"/>
              </a:rPr>
              <a:t>10</a:t>
            </a:r>
            <a:r>
              <a:rPr lang="zh-CN" altLang="en-US" sz="1200" b="1" dirty="0">
                <a:solidFill>
                  <a:schemeClr val="bg2">
                    <a:lumMod val="90000"/>
                  </a:schemeClr>
                </a:solidFill>
                <a:latin typeface="+mn-lt"/>
                <a:ea typeface="+mn-ea"/>
                <a:cs typeface="+mn-ea"/>
                <a:sym typeface="+mn-lt"/>
              </a:rPr>
              <a:t>分钟产生一个矿</a:t>
            </a:r>
          </a:p>
        </p:txBody>
      </p:sp>
      <p:sp>
        <p:nvSpPr>
          <p:cNvPr id="15" name="Text Box 41"/>
          <p:cNvSpPr txBox="1">
            <a:spLocks noChangeArrowheads="1"/>
          </p:cNvSpPr>
          <p:nvPr/>
        </p:nvSpPr>
        <p:spPr bwMode="auto">
          <a:xfrm>
            <a:off x="8888418" y="2679170"/>
            <a:ext cx="3054477" cy="336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07" tIns="45703" rIns="91407" bIns="4570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nSpc>
                <a:spcPct val="150000"/>
              </a:lnSpc>
            </a:pPr>
            <a:r>
              <a:rPr lang="zh-CN" altLang="en-US" sz="1200" b="1" dirty="0">
                <a:solidFill>
                  <a:schemeClr val="bg2">
                    <a:lumMod val="90000"/>
                  </a:schemeClr>
                </a:solidFill>
                <a:latin typeface="+mn-lt"/>
                <a:ea typeface="+mn-ea"/>
                <a:cs typeface="+mn-ea"/>
                <a:sym typeface="+mn-lt"/>
              </a:rPr>
              <a:t>挖矿所得每四年减半</a:t>
            </a:r>
          </a:p>
        </p:txBody>
      </p:sp>
      <p:sp>
        <p:nvSpPr>
          <p:cNvPr id="16" name="TextBox 16"/>
          <p:cNvSpPr txBox="1"/>
          <p:nvPr/>
        </p:nvSpPr>
        <p:spPr>
          <a:xfrm>
            <a:off x="3713850" y="5690789"/>
            <a:ext cx="9511460" cy="561688"/>
          </a:xfrm>
          <a:prstGeom prst="rect">
            <a:avLst/>
          </a:prstGeom>
          <a:noFill/>
        </p:spPr>
        <p:txBody>
          <a:bodyPr wrap="square" lIns="0" tIns="0" rIns="0" bIns="0">
            <a:noAutofit/>
          </a:bodyPr>
          <a:lstStyle/>
          <a:p>
            <a:pPr algn="just">
              <a:lnSpc>
                <a:spcPct val="120000"/>
              </a:lnSpc>
            </a:pPr>
            <a:r>
              <a:rPr lang="zh-CN" altLang="en-US" sz="1467" b="1" dirty="0">
                <a:solidFill>
                  <a:schemeClr val="bg2">
                    <a:lumMod val="90000"/>
                  </a:schemeClr>
                </a:solidFill>
                <a:cs typeface="+mn-ea"/>
                <a:sym typeface="+mn-lt"/>
              </a:rPr>
              <a:t>到</a:t>
            </a:r>
            <a:r>
              <a:rPr lang="en-US" altLang="zh-CN" sz="1467" b="1" dirty="0">
                <a:solidFill>
                  <a:schemeClr val="bg2">
                    <a:lumMod val="90000"/>
                  </a:schemeClr>
                </a:solidFill>
                <a:cs typeface="+mn-ea"/>
                <a:sym typeface="+mn-lt"/>
              </a:rPr>
              <a:t>2040</a:t>
            </a:r>
            <a:r>
              <a:rPr lang="zh-CN" altLang="en-US" sz="1467" b="1" dirty="0">
                <a:solidFill>
                  <a:schemeClr val="bg2">
                    <a:lumMod val="90000"/>
                  </a:schemeClr>
                </a:solidFill>
                <a:cs typeface="+mn-ea"/>
                <a:sym typeface="+mn-lt"/>
              </a:rPr>
              <a:t>年比特币总数丌会再增加，总量是</a:t>
            </a:r>
            <a:r>
              <a:rPr lang="en-US" altLang="zh-CN" sz="1467" b="1" dirty="0">
                <a:solidFill>
                  <a:schemeClr val="bg2">
                    <a:lumMod val="90000"/>
                  </a:schemeClr>
                </a:solidFill>
                <a:cs typeface="+mn-ea"/>
                <a:sym typeface="+mn-lt"/>
              </a:rPr>
              <a:t>2100</a:t>
            </a:r>
            <a:r>
              <a:rPr lang="zh-CN" altLang="en-US" sz="1467" b="1" dirty="0">
                <a:solidFill>
                  <a:schemeClr val="bg2">
                    <a:lumMod val="90000"/>
                  </a:schemeClr>
                </a:solidFill>
                <a:cs typeface="+mn-ea"/>
                <a:sym typeface="+mn-lt"/>
              </a:rPr>
              <a:t>万枚</a:t>
            </a:r>
          </a:p>
        </p:txBody>
      </p:sp>
    </p:spTree>
    <p:extLst>
      <p:ext uri="{BB962C8B-B14F-4D97-AF65-F5344CB8AC3E}">
        <p14:creationId xmlns:p14="http://schemas.microsoft.com/office/powerpoint/2010/main" val="129318027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childTnLst>
                          </p:cTn>
                        </p:par>
                        <p:par>
                          <p:cTn id="14" fill="hold">
                            <p:stCondLst>
                              <p:cond delay="1500"/>
                            </p:stCondLst>
                            <p:childTnLst>
                              <p:par>
                                <p:cTn id="15" presetID="22"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up)">
                                      <p:cBhvr>
                                        <p:cTn id="17" dur="500"/>
                                        <p:tgtEl>
                                          <p:spTgt spid="11"/>
                                        </p:tgtEl>
                                      </p:cBhvr>
                                    </p:animEffect>
                                  </p:childTnLst>
                                </p:cTn>
                              </p:par>
                            </p:childTnLst>
                          </p:cTn>
                        </p:par>
                        <p:par>
                          <p:cTn id="18" fill="hold">
                            <p:stCondLst>
                              <p:cond delay="2000"/>
                            </p:stCondLst>
                            <p:childTnLst>
                              <p:par>
                                <p:cTn id="19" presetID="10" presetClass="entr" presetSubtype="0" fill="hold"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childTnLst>
                                </p:cTn>
                              </p:par>
                            </p:childTnLst>
                          </p:cTn>
                        </p:par>
                        <p:par>
                          <p:cTn id="22" fill="hold">
                            <p:stCondLst>
                              <p:cond delay="4000"/>
                            </p:stCondLst>
                            <p:childTnLst>
                              <p:par>
                                <p:cTn id="23" presetID="22" presetClass="entr" presetSubtype="1"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up)">
                                      <p:cBhvr>
                                        <p:cTn id="25" dur="500"/>
                                        <p:tgtEl>
                                          <p:spTgt spid="8"/>
                                        </p:tgtEl>
                                      </p:cBhvr>
                                    </p:animEffect>
                                  </p:childTnLst>
                                </p:cTn>
                              </p:par>
                            </p:childTnLst>
                          </p:cTn>
                        </p:par>
                        <p:par>
                          <p:cTn id="26" fill="hold">
                            <p:stCondLst>
                              <p:cond delay="4500"/>
                            </p:stCondLst>
                            <p:childTnLst>
                              <p:par>
                                <p:cTn id="27" presetID="22" presetClass="entr" presetSubtype="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ipe(up)">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000"/>
                                        <p:tgtEl>
                                          <p:spTgt spid="15"/>
                                        </p:tgtEl>
                                      </p:cBhvr>
                                    </p:animEffect>
                                  </p:childTnLst>
                                </p:cTn>
                              </p:par>
                            </p:childTnLst>
                          </p:cTn>
                        </p:par>
                        <p:par>
                          <p:cTn id="34" fill="hold">
                            <p:stCondLst>
                              <p:cond delay="7000"/>
                            </p:stCondLst>
                            <p:childTnLst>
                              <p:par>
                                <p:cTn id="35" presetID="1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slide(fromLeft)">
                                      <p:cBhvr>
                                        <p:cTn id="37" dur="500"/>
                                        <p:tgtEl>
                                          <p:spTgt spid="10"/>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slide(fromRight)">
                                      <p:cBhvr>
                                        <p:cTn id="40" dur="500"/>
                                        <p:tgtEl>
                                          <p:spTgt spid="9"/>
                                        </p:tgtEl>
                                      </p:cBhvr>
                                    </p:animEffect>
                                  </p:childTnLst>
                                </p:cTn>
                              </p:par>
                            </p:childTnLst>
                          </p:cTn>
                        </p:par>
                        <p:par>
                          <p:cTn id="41" fill="hold">
                            <p:stCondLst>
                              <p:cond delay="7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5" grpId="0"/>
      <p:bldP spid="1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ChangeArrowheads="1"/>
          </p:cNvSpPr>
          <p:nvPr/>
        </p:nvSpPr>
        <p:spPr bwMode="auto">
          <a:xfrm>
            <a:off x="1054572" y="4290839"/>
            <a:ext cx="2485625" cy="166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bg2">
                    <a:lumMod val="90000"/>
                  </a:schemeClr>
                </a:solidFill>
                <a:cs typeface="+mn-ea"/>
                <a:sym typeface="+mn-lt"/>
              </a:rPr>
              <a:t>现有金融</a:t>
            </a:r>
            <a:r>
              <a:rPr lang="zh-CN" altLang="en-US" sz="2655" dirty="0" smtClean="0">
                <a:solidFill>
                  <a:schemeClr val="bg2">
                    <a:lumMod val="90000"/>
                  </a:schemeClr>
                </a:solidFill>
                <a:cs typeface="+mn-ea"/>
                <a:sym typeface="+mn-lt"/>
              </a:rPr>
              <a:t>体系</a:t>
            </a:r>
            <a:endParaRPr lang="en-US" altLang="zh-CN" sz="2655" dirty="0" smtClean="0">
              <a:solidFill>
                <a:schemeClr val="bg2">
                  <a:lumMod val="90000"/>
                </a:schemeClr>
              </a:solidFill>
              <a:cs typeface="+mn-ea"/>
              <a:sym typeface="+mn-lt"/>
            </a:endParaRPr>
          </a:p>
          <a:p>
            <a:pPr>
              <a:lnSpc>
                <a:spcPct val="150000"/>
              </a:lnSpc>
            </a:pPr>
            <a:r>
              <a:rPr lang="zh-CN" altLang="en-US" sz="1137" dirty="0">
                <a:solidFill>
                  <a:schemeClr val="bg2">
                    <a:lumMod val="90000"/>
                  </a:schemeClr>
                </a:solidFill>
                <a:cs typeface="+mn-ea"/>
                <a:sym typeface="+mn-lt"/>
              </a:rPr>
              <a:t>实现转账通常都需要有一个中心机构，从</a:t>
            </a:r>
            <a:r>
              <a:rPr lang="en-US" altLang="zh-CN" sz="1137" dirty="0">
                <a:solidFill>
                  <a:schemeClr val="bg2">
                    <a:lumMod val="90000"/>
                  </a:schemeClr>
                </a:solidFill>
                <a:cs typeface="+mn-ea"/>
                <a:sym typeface="+mn-lt"/>
              </a:rPr>
              <a:t>A</a:t>
            </a:r>
            <a:r>
              <a:rPr lang="zh-CN" altLang="en-US" sz="1137" dirty="0">
                <a:solidFill>
                  <a:schemeClr val="bg2">
                    <a:lumMod val="90000"/>
                  </a:schemeClr>
                </a:solidFill>
                <a:cs typeface="+mn-ea"/>
                <a:sym typeface="+mn-lt"/>
              </a:rPr>
              <a:t>到</a:t>
            </a:r>
            <a:r>
              <a:rPr lang="en-US" altLang="zh-CN" sz="1137" dirty="0">
                <a:solidFill>
                  <a:schemeClr val="bg2">
                    <a:lumMod val="90000"/>
                  </a:schemeClr>
                </a:solidFill>
                <a:cs typeface="+mn-ea"/>
                <a:sym typeface="+mn-lt"/>
              </a:rPr>
              <a:t>D</a:t>
            </a:r>
            <a:r>
              <a:rPr lang="zh-CN" altLang="en-US" sz="1137" dirty="0">
                <a:solidFill>
                  <a:schemeClr val="bg2">
                    <a:lumMod val="90000"/>
                  </a:schemeClr>
                </a:solidFill>
                <a:cs typeface="+mn-ea"/>
                <a:sym typeface="+mn-lt"/>
              </a:rPr>
              <a:t>转账，通常需要</a:t>
            </a:r>
            <a:r>
              <a:rPr lang="en-US" altLang="zh-CN" sz="1137" dirty="0">
                <a:solidFill>
                  <a:schemeClr val="bg2">
                    <a:lumMod val="90000"/>
                  </a:schemeClr>
                </a:solidFill>
                <a:cs typeface="+mn-ea"/>
                <a:sym typeface="+mn-lt"/>
              </a:rPr>
              <a:t>A</a:t>
            </a:r>
            <a:r>
              <a:rPr lang="zh-CN" altLang="en-US" sz="1137" dirty="0">
                <a:solidFill>
                  <a:schemeClr val="bg2">
                    <a:lumMod val="90000"/>
                  </a:schemeClr>
                </a:solidFill>
                <a:cs typeface="+mn-ea"/>
                <a:sym typeface="+mn-lt"/>
              </a:rPr>
              <a:t>和</a:t>
            </a:r>
            <a:r>
              <a:rPr lang="en-US" altLang="zh-CN" sz="1137" dirty="0">
                <a:solidFill>
                  <a:schemeClr val="bg2">
                    <a:lumMod val="90000"/>
                  </a:schemeClr>
                </a:solidFill>
                <a:cs typeface="+mn-ea"/>
                <a:sym typeface="+mn-lt"/>
              </a:rPr>
              <a:t>D</a:t>
            </a:r>
            <a:r>
              <a:rPr lang="zh-CN" altLang="en-US" sz="1137" dirty="0">
                <a:solidFill>
                  <a:schemeClr val="bg2">
                    <a:lumMod val="90000"/>
                  </a:schemeClr>
                </a:solidFill>
                <a:cs typeface="+mn-ea"/>
                <a:sym typeface="+mn-lt"/>
              </a:rPr>
              <a:t>都在中心机构</a:t>
            </a:r>
            <a:r>
              <a:rPr lang="en-US" altLang="zh-CN" sz="1137" dirty="0">
                <a:solidFill>
                  <a:schemeClr val="bg2">
                    <a:lumMod val="90000"/>
                  </a:schemeClr>
                </a:solidFill>
                <a:cs typeface="+mn-ea"/>
                <a:sym typeface="+mn-lt"/>
              </a:rPr>
              <a:t>O</a:t>
            </a:r>
            <a:r>
              <a:rPr lang="zh-CN" altLang="en-US" sz="1137" dirty="0">
                <a:solidFill>
                  <a:schemeClr val="bg2">
                    <a:lumMod val="90000"/>
                  </a:schemeClr>
                </a:solidFill>
                <a:cs typeface="+mn-ea"/>
                <a:sym typeface="+mn-lt"/>
              </a:rPr>
              <a:t>开账户，然后把钱从</a:t>
            </a:r>
            <a:r>
              <a:rPr lang="en-US" altLang="zh-CN" sz="1137" dirty="0">
                <a:solidFill>
                  <a:schemeClr val="bg2">
                    <a:lumMod val="90000"/>
                  </a:schemeClr>
                </a:solidFill>
                <a:cs typeface="+mn-ea"/>
                <a:sym typeface="+mn-lt"/>
              </a:rPr>
              <a:t>A</a:t>
            </a:r>
            <a:r>
              <a:rPr lang="zh-CN" altLang="en-US" sz="1137" dirty="0">
                <a:solidFill>
                  <a:schemeClr val="bg2">
                    <a:lumMod val="90000"/>
                  </a:schemeClr>
                </a:solidFill>
                <a:cs typeface="+mn-ea"/>
                <a:sym typeface="+mn-lt"/>
              </a:rPr>
              <a:t>在中心机构的账户划转到</a:t>
            </a:r>
            <a:r>
              <a:rPr lang="en-US" altLang="zh-CN" sz="1137" dirty="0">
                <a:solidFill>
                  <a:schemeClr val="bg2">
                    <a:lumMod val="90000"/>
                  </a:schemeClr>
                </a:solidFill>
                <a:cs typeface="+mn-ea"/>
                <a:sym typeface="+mn-lt"/>
              </a:rPr>
              <a:t>D</a:t>
            </a:r>
            <a:r>
              <a:rPr lang="zh-CN" altLang="en-US" sz="1137" dirty="0">
                <a:solidFill>
                  <a:schemeClr val="bg2">
                    <a:lumMod val="90000"/>
                  </a:schemeClr>
                </a:solidFill>
                <a:cs typeface="+mn-ea"/>
                <a:sym typeface="+mn-lt"/>
              </a:rPr>
              <a:t>的账户。</a:t>
            </a:r>
            <a:endParaRPr lang="en-GB" altLang="zh-CN" sz="1137" dirty="0">
              <a:solidFill>
                <a:schemeClr val="bg2">
                  <a:lumMod val="90000"/>
                </a:schemeClr>
              </a:solidFill>
              <a:cs typeface="+mn-ea"/>
              <a:sym typeface="+mn-lt"/>
            </a:endParaRPr>
          </a:p>
        </p:txBody>
      </p:sp>
      <p:sp>
        <p:nvSpPr>
          <p:cNvPr id="8195" name="Rectangle 3"/>
          <p:cNvSpPr>
            <a:spLocks noChangeArrowheads="1"/>
          </p:cNvSpPr>
          <p:nvPr/>
        </p:nvSpPr>
        <p:spPr bwMode="auto">
          <a:xfrm>
            <a:off x="514539" y="1718591"/>
            <a:ext cx="3126317" cy="1662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smtClean="0">
                <a:solidFill>
                  <a:schemeClr val="bg2">
                    <a:lumMod val="90000"/>
                  </a:schemeClr>
                </a:solidFill>
                <a:cs typeface="+mn-ea"/>
                <a:sym typeface="+mn-lt"/>
              </a:rPr>
              <a:t>不</a:t>
            </a:r>
            <a:r>
              <a:rPr lang="zh-CN" altLang="en-US" sz="2655" dirty="0">
                <a:solidFill>
                  <a:schemeClr val="bg2">
                    <a:lumMod val="90000"/>
                  </a:schemeClr>
                </a:solidFill>
                <a:cs typeface="+mn-ea"/>
                <a:sym typeface="+mn-lt"/>
              </a:rPr>
              <a:t>以“账户”为</a:t>
            </a:r>
            <a:r>
              <a:rPr lang="zh-CN" altLang="en-US" sz="2655" dirty="0" smtClean="0">
                <a:solidFill>
                  <a:schemeClr val="bg2">
                    <a:lumMod val="90000"/>
                  </a:schemeClr>
                </a:solidFill>
                <a:cs typeface="+mn-ea"/>
                <a:sym typeface="+mn-lt"/>
              </a:rPr>
              <a:t>基础</a:t>
            </a:r>
            <a:endParaRPr lang="en-US" altLang="zh-CN" sz="2655" dirty="0" smtClean="0">
              <a:solidFill>
                <a:schemeClr val="bg2">
                  <a:lumMod val="90000"/>
                </a:schemeClr>
              </a:solidFill>
              <a:cs typeface="+mn-ea"/>
              <a:sym typeface="+mn-lt"/>
            </a:endParaRPr>
          </a:p>
          <a:p>
            <a:pPr>
              <a:lnSpc>
                <a:spcPct val="150000"/>
              </a:lnSpc>
            </a:pPr>
            <a:r>
              <a:rPr lang="zh-CN" altLang="en-US" sz="1137" dirty="0">
                <a:solidFill>
                  <a:schemeClr val="bg2">
                    <a:lumMod val="90000"/>
                  </a:schemeClr>
                </a:solidFill>
                <a:cs typeface="+mn-ea"/>
                <a:sym typeface="+mn-lt"/>
              </a:rPr>
              <a:t>比特币区块链支付的信息流和资金流是一体</a:t>
            </a:r>
            <a:r>
              <a:rPr lang="zh-CN" altLang="en-US" sz="1137" dirty="0" smtClean="0">
                <a:solidFill>
                  <a:schemeClr val="bg2">
                    <a:lumMod val="90000"/>
                  </a:schemeClr>
                </a:solidFill>
                <a:cs typeface="+mn-ea"/>
                <a:sym typeface="+mn-lt"/>
              </a:rPr>
              <a:t>的</a:t>
            </a:r>
            <a:endParaRPr lang="en-US" altLang="zh-CN" sz="1137" dirty="0" smtClean="0">
              <a:solidFill>
                <a:schemeClr val="bg2">
                  <a:lumMod val="90000"/>
                </a:schemeClr>
              </a:solidFill>
              <a:cs typeface="+mn-ea"/>
              <a:sym typeface="+mn-lt"/>
            </a:endParaRPr>
          </a:p>
          <a:p>
            <a:pPr>
              <a:lnSpc>
                <a:spcPct val="150000"/>
              </a:lnSpc>
            </a:pPr>
            <a:r>
              <a:rPr lang="zh-CN" altLang="en-US" sz="1137" dirty="0">
                <a:solidFill>
                  <a:schemeClr val="bg2">
                    <a:lumMod val="90000"/>
                  </a:schemeClr>
                </a:solidFill>
                <a:cs typeface="+mn-ea"/>
                <a:sym typeface="+mn-lt"/>
              </a:rPr>
              <a:t>比特币区块链本质上可以说是一个基于互联网的去中心化的账本系统，而这个账本上记载的，就是以比特币为对象的转账交易</a:t>
            </a:r>
            <a:endParaRPr lang="en-GB" altLang="zh-CN" sz="1137" dirty="0">
              <a:solidFill>
                <a:schemeClr val="bg2">
                  <a:lumMod val="90000"/>
                </a:schemeClr>
              </a:solidFill>
              <a:cs typeface="+mn-ea"/>
              <a:sym typeface="+mn-lt"/>
            </a:endParaRPr>
          </a:p>
        </p:txBody>
      </p:sp>
      <p:sp>
        <p:nvSpPr>
          <p:cNvPr id="8196" name="Rectangle 4"/>
          <p:cNvSpPr>
            <a:spLocks noChangeArrowheads="1"/>
          </p:cNvSpPr>
          <p:nvPr/>
        </p:nvSpPr>
        <p:spPr bwMode="auto">
          <a:xfrm>
            <a:off x="8319909" y="3258706"/>
            <a:ext cx="2485624" cy="2187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50000"/>
              </a:lnSpc>
            </a:pPr>
            <a:r>
              <a:rPr lang="zh-CN" altLang="en-US" sz="2655" dirty="0">
                <a:solidFill>
                  <a:schemeClr val="bg2">
                    <a:lumMod val="90000"/>
                  </a:schemeClr>
                </a:solidFill>
                <a:cs typeface="+mn-ea"/>
                <a:sym typeface="+mn-lt"/>
              </a:rPr>
              <a:t>比特币区</a:t>
            </a:r>
            <a:r>
              <a:rPr lang="zh-CN" altLang="en-US" sz="2655" dirty="0" smtClean="0">
                <a:solidFill>
                  <a:schemeClr val="bg2">
                    <a:lumMod val="90000"/>
                  </a:schemeClr>
                </a:solidFill>
                <a:cs typeface="+mn-ea"/>
                <a:sym typeface="+mn-lt"/>
              </a:rPr>
              <a:t>块链</a:t>
            </a:r>
            <a:endParaRPr lang="en-US" altLang="zh-CN" sz="2655" dirty="0" smtClean="0">
              <a:solidFill>
                <a:schemeClr val="bg2">
                  <a:lumMod val="90000"/>
                </a:schemeClr>
              </a:solidFill>
              <a:cs typeface="+mn-ea"/>
              <a:sym typeface="+mn-lt"/>
            </a:endParaRPr>
          </a:p>
          <a:p>
            <a:pPr>
              <a:lnSpc>
                <a:spcPct val="150000"/>
              </a:lnSpc>
            </a:pPr>
            <a:r>
              <a:rPr lang="zh-CN" altLang="en-US" sz="1137" dirty="0">
                <a:solidFill>
                  <a:schemeClr val="bg2">
                    <a:lumMod val="90000"/>
                  </a:schemeClr>
                </a:solidFill>
                <a:cs typeface="+mn-ea"/>
                <a:sym typeface="+mn-lt"/>
              </a:rPr>
              <a:t>在比特币中，信息流和资金流是合二为一的，</a:t>
            </a:r>
            <a:r>
              <a:rPr lang="en-US" altLang="zh-CN" sz="1137" dirty="0">
                <a:solidFill>
                  <a:schemeClr val="bg2">
                    <a:lumMod val="90000"/>
                  </a:schemeClr>
                </a:solidFill>
                <a:cs typeface="+mn-ea"/>
                <a:sym typeface="+mn-lt"/>
              </a:rPr>
              <a:t>A</a:t>
            </a:r>
            <a:r>
              <a:rPr lang="zh-CN" altLang="en-US" sz="1137" dirty="0">
                <a:solidFill>
                  <a:schemeClr val="bg2">
                    <a:lumMod val="90000"/>
                  </a:schemeClr>
                </a:solidFill>
                <a:cs typeface="+mn-ea"/>
                <a:sym typeface="+mn-lt"/>
              </a:rPr>
              <a:t>要把比特币转给</a:t>
            </a:r>
            <a:r>
              <a:rPr lang="en-US" altLang="zh-CN" sz="1137" dirty="0">
                <a:solidFill>
                  <a:schemeClr val="bg2">
                    <a:lumMod val="90000"/>
                  </a:schemeClr>
                </a:solidFill>
                <a:cs typeface="+mn-ea"/>
                <a:sym typeface="+mn-lt"/>
              </a:rPr>
              <a:t>D</a:t>
            </a:r>
            <a:r>
              <a:rPr lang="zh-CN" altLang="en-US" sz="1137" dirty="0">
                <a:solidFill>
                  <a:schemeClr val="bg2">
                    <a:lumMod val="90000"/>
                  </a:schemeClr>
                </a:solidFill>
                <a:cs typeface="+mn-ea"/>
                <a:sym typeface="+mn-lt"/>
              </a:rPr>
              <a:t>，只要发一条带签名的交易信息到比特币网络；符合条件的矿工进行记账，记账成功会获得比特币，一旦交易信息被成功记录到区块链中，交易就完成了。</a:t>
            </a:r>
            <a:endParaRPr lang="en-GB" altLang="zh-CN" sz="1137" dirty="0">
              <a:solidFill>
                <a:schemeClr val="bg2">
                  <a:lumMod val="90000"/>
                </a:schemeClr>
              </a:solidFill>
              <a:cs typeface="+mn-ea"/>
              <a:sym typeface="+mn-lt"/>
            </a:endParaRPr>
          </a:p>
        </p:txBody>
      </p:sp>
      <p:sp>
        <p:nvSpPr>
          <p:cNvPr id="8197" name="Freeform 5"/>
          <p:cNvSpPr>
            <a:spLocks/>
          </p:cNvSpPr>
          <p:nvPr/>
        </p:nvSpPr>
        <p:spPr bwMode="auto">
          <a:xfrm>
            <a:off x="3359623" y="2287529"/>
            <a:ext cx="1915583" cy="366184"/>
          </a:xfrm>
          <a:custGeom>
            <a:avLst/>
            <a:gdLst>
              <a:gd name="T0" fmla="*/ 905 w 905"/>
              <a:gd name="T1" fmla="*/ 173 h 173"/>
              <a:gd name="T2" fmla="*/ 732 w 905"/>
              <a:gd name="T3" fmla="*/ 0 h 173"/>
              <a:gd name="T4" fmla="*/ 0 w 905"/>
              <a:gd name="T5" fmla="*/ 0 h 173"/>
            </a:gdLst>
            <a:ahLst/>
            <a:cxnLst>
              <a:cxn ang="0">
                <a:pos x="T0" y="T1"/>
              </a:cxn>
              <a:cxn ang="0">
                <a:pos x="T2" y="T3"/>
              </a:cxn>
              <a:cxn ang="0">
                <a:pos x="T4" y="T5"/>
              </a:cxn>
            </a:cxnLst>
            <a:rect l="0" t="0" r="r" b="b"/>
            <a:pathLst>
              <a:path w="905" h="173">
                <a:moveTo>
                  <a:pt x="905" y="173"/>
                </a:moveTo>
                <a:lnTo>
                  <a:pt x="732" y="0"/>
                </a:lnTo>
                <a:lnTo>
                  <a:pt x="0" y="0"/>
                </a:lnTo>
              </a:path>
            </a:pathLst>
          </a:custGeom>
          <a:noFill/>
          <a:ln w="9525" cap="flat" cmpd="sng">
            <a:solidFill>
              <a:schemeClr val="bg2">
                <a:lumMod val="50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7">
              <a:cs typeface="+mn-ea"/>
              <a:sym typeface="+mn-lt"/>
            </a:endParaRPr>
          </a:p>
        </p:txBody>
      </p:sp>
      <p:sp>
        <p:nvSpPr>
          <p:cNvPr id="8198" name="Freeform 6"/>
          <p:cNvSpPr>
            <a:spLocks/>
          </p:cNvSpPr>
          <p:nvPr/>
        </p:nvSpPr>
        <p:spPr bwMode="auto">
          <a:xfrm>
            <a:off x="3359622" y="4548129"/>
            <a:ext cx="1587500" cy="340784"/>
          </a:xfrm>
          <a:custGeom>
            <a:avLst/>
            <a:gdLst>
              <a:gd name="T0" fmla="*/ 750 w 750"/>
              <a:gd name="T1" fmla="*/ 0 h 161"/>
              <a:gd name="T2" fmla="*/ 591 w 750"/>
              <a:gd name="T3" fmla="*/ 161 h 161"/>
              <a:gd name="T4" fmla="*/ 0 w 750"/>
              <a:gd name="T5" fmla="*/ 161 h 161"/>
            </a:gdLst>
            <a:ahLst/>
            <a:cxnLst>
              <a:cxn ang="0">
                <a:pos x="T0" y="T1"/>
              </a:cxn>
              <a:cxn ang="0">
                <a:pos x="T2" y="T3"/>
              </a:cxn>
              <a:cxn ang="0">
                <a:pos x="T4" y="T5"/>
              </a:cxn>
            </a:cxnLst>
            <a:rect l="0" t="0" r="r" b="b"/>
            <a:pathLst>
              <a:path w="750" h="161">
                <a:moveTo>
                  <a:pt x="750" y="0"/>
                </a:moveTo>
                <a:lnTo>
                  <a:pt x="591" y="161"/>
                </a:lnTo>
                <a:lnTo>
                  <a:pt x="0" y="161"/>
                </a:lnTo>
              </a:path>
            </a:pathLst>
          </a:custGeom>
          <a:noFill/>
          <a:ln w="9525" cap="flat" cmpd="sng">
            <a:solidFill>
              <a:schemeClr val="bg2">
                <a:lumMod val="50000"/>
              </a:schemeClr>
            </a:solidFill>
            <a:round/>
            <a:headE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1707">
              <a:cs typeface="+mn-ea"/>
              <a:sym typeface="+mn-lt"/>
            </a:endParaRPr>
          </a:p>
        </p:txBody>
      </p:sp>
      <p:sp>
        <p:nvSpPr>
          <p:cNvPr id="8199" name="Line 7"/>
          <p:cNvSpPr>
            <a:spLocks noChangeShapeType="1"/>
          </p:cNvSpPr>
          <p:nvPr/>
        </p:nvSpPr>
        <p:spPr bwMode="auto">
          <a:xfrm>
            <a:off x="7492295" y="3811529"/>
            <a:ext cx="726016" cy="0"/>
          </a:xfrm>
          <a:prstGeom prst="line">
            <a:avLst/>
          </a:prstGeom>
          <a:noFill/>
          <a:ln w="9525" cmpd="sng">
            <a:solidFill>
              <a:schemeClr val="bg2">
                <a:lumMod val="50000"/>
              </a:schemeClr>
            </a:solidFill>
            <a:round/>
            <a:headEnd/>
            <a:tailEnd type="oval" w="sm" len="sm"/>
          </a:ln>
          <a:extLst>
            <a:ext uri="{909E8E84-426E-40DD-AFC4-6F175D3DCCD1}">
              <a14:hiddenFill xmlns:a14="http://schemas.microsoft.com/office/drawing/2010/main">
                <a:noFill/>
              </a14:hiddenFill>
            </a:ext>
          </a:extLst>
        </p:spPr>
        <p:txBody>
          <a:bodyPr/>
          <a:lstStyle/>
          <a:p>
            <a:endParaRPr lang="zh-CN" altLang="en-US" sz="1707">
              <a:cs typeface="+mn-ea"/>
              <a:sym typeface="+mn-lt"/>
            </a:endParaRPr>
          </a:p>
        </p:txBody>
      </p:sp>
      <p:sp>
        <p:nvSpPr>
          <p:cNvPr id="8200" name="Freeform 8"/>
          <p:cNvSpPr>
            <a:spLocks/>
          </p:cNvSpPr>
          <p:nvPr/>
        </p:nvSpPr>
        <p:spPr bwMode="auto">
          <a:xfrm>
            <a:off x="5450888" y="2848448"/>
            <a:ext cx="1413933" cy="3292897"/>
          </a:xfrm>
          <a:custGeom>
            <a:avLst/>
            <a:gdLst>
              <a:gd name="T0" fmla="*/ 232 w 668"/>
              <a:gd name="T1" fmla="*/ 1571 h 1571"/>
              <a:gd name="T2" fmla="*/ 437 w 668"/>
              <a:gd name="T3" fmla="*/ 1571 h 1571"/>
              <a:gd name="T4" fmla="*/ 384 w 668"/>
              <a:gd name="T5" fmla="*/ 806 h 1571"/>
              <a:gd name="T6" fmla="*/ 668 w 668"/>
              <a:gd name="T7" fmla="*/ 434 h 1571"/>
              <a:gd name="T8" fmla="*/ 366 w 668"/>
              <a:gd name="T9" fmla="*/ 705 h 1571"/>
              <a:gd name="T10" fmla="*/ 327 w 668"/>
              <a:gd name="T11" fmla="*/ 0 h 1571"/>
              <a:gd name="T12" fmla="*/ 276 w 668"/>
              <a:gd name="T13" fmla="*/ 848 h 1571"/>
              <a:gd name="T14" fmla="*/ 0 w 668"/>
              <a:gd name="T15" fmla="*/ 582 h 1571"/>
              <a:gd name="T16" fmla="*/ 269 w 668"/>
              <a:gd name="T17" fmla="*/ 956 h 1571"/>
              <a:gd name="T18" fmla="*/ 232 w 668"/>
              <a:gd name="T19" fmla="*/ 1571 h 1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68" h="1571">
                <a:moveTo>
                  <a:pt x="232" y="1571"/>
                </a:moveTo>
                <a:lnTo>
                  <a:pt x="437" y="1571"/>
                </a:lnTo>
                <a:lnTo>
                  <a:pt x="384" y="806"/>
                </a:lnTo>
                <a:lnTo>
                  <a:pt x="668" y="434"/>
                </a:lnTo>
                <a:lnTo>
                  <a:pt x="366" y="705"/>
                </a:lnTo>
                <a:lnTo>
                  <a:pt x="327" y="0"/>
                </a:lnTo>
                <a:lnTo>
                  <a:pt x="276" y="848"/>
                </a:lnTo>
                <a:lnTo>
                  <a:pt x="0" y="582"/>
                </a:lnTo>
                <a:lnTo>
                  <a:pt x="269" y="956"/>
                </a:lnTo>
                <a:lnTo>
                  <a:pt x="232" y="1571"/>
                </a:lnTo>
                <a:close/>
              </a:path>
            </a:pathLst>
          </a:custGeom>
          <a:solidFill>
            <a:schemeClr val="accent4"/>
          </a:solidFill>
          <a:ln w="9525" cmpd="sng">
            <a:noFill/>
            <a:round/>
            <a:headEnd/>
            <a:tailEnd/>
          </a:ln>
        </p:spPr>
        <p:txBody>
          <a:bodyPr/>
          <a:lstStyle/>
          <a:p>
            <a:endParaRPr lang="zh-CN" altLang="en-US" sz="1707">
              <a:cs typeface="+mn-ea"/>
              <a:sym typeface="+mn-lt"/>
            </a:endParaRPr>
          </a:p>
        </p:txBody>
      </p:sp>
      <p:sp>
        <p:nvSpPr>
          <p:cNvPr id="8201" name="Oval 9"/>
          <p:cNvSpPr>
            <a:spLocks noChangeArrowheads="1"/>
          </p:cNvSpPr>
          <p:nvPr/>
        </p:nvSpPr>
        <p:spPr bwMode="auto">
          <a:xfrm>
            <a:off x="6392804" y="3259080"/>
            <a:ext cx="1109133" cy="1107016"/>
          </a:xfrm>
          <a:prstGeom prst="ellipse">
            <a:avLst/>
          </a:prstGeom>
          <a:solidFill>
            <a:schemeClr val="accent3"/>
          </a:solidFill>
          <a:ln w="9525" cmpd="sng">
            <a:noFill/>
            <a:round/>
            <a:headEnd/>
            <a:tailEnd/>
          </a:ln>
        </p:spPr>
        <p:txBody>
          <a:bodyPr/>
          <a:lstStyle/>
          <a:p>
            <a:endParaRPr lang="zh-CN" altLang="en-US" sz="1707">
              <a:cs typeface="+mn-ea"/>
              <a:sym typeface="+mn-lt"/>
            </a:endParaRPr>
          </a:p>
        </p:txBody>
      </p:sp>
      <p:sp>
        <p:nvSpPr>
          <p:cNvPr id="8202" name="Oval 10"/>
          <p:cNvSpPr>
            <a:spLocks noChangeArrowheads="1"/>
          </p:cNvSpPr>
          <p:nvPr/>
        </p:nvSpPr>
        <p:spPr bwMode="auto">
          <a:xfrm>
            <a:off x="6564257" y="3428414"/>
            <a:ext cx="766233" cy="768349"/>
          </a:xfrm>
          <a:prstGeom prst="ellipse">
            <a:avLst/>
          </a:prstGeom>
          <a:solidFill>
            <a:schemeClr val="bg1"/>
          </a:solidFill>
          <a:ln>
            <a:noFill/>
          </a:ln>
        </p:spPr>
        <p:txBody>
          <a:bodyPr/>
          <a:lstStyle/>
          <a:p>
            <a:endParaRPr lang="zh-CN" altLang="en-US" sz="1707">
              <a:cs typeface="+mn-ea"/>
              <a:sym typeface="+mn-lt"/>
            </a:endParaRPr>
          </a:p>
        </p:txBody>
      </p:sp>
      <p:sp>
        <p:nvSpPr>
          <p:cNvPr id="8203" name="Oval 11"/>
          <p:cNvSpPr>
            <a:spLocks noChangeArrowheads="1"/>
          </p:cNvSpPr>
          <p:nvPr/>
        </p:nvSpPr>
        <p:spPr bwMode="auto">
          <a:xfrm>
            <a:off x="4583055" y="3328932"/>
            <a:ext cx="1388533" cy="1386417"/>
          </a:xfrm>
          <a:prstGeom prst="ellipse">
            <a:avLst/>
          </a:prstGeom>
          <a:solidFill>
            <a:schemeClr val="accent1"/>
          </a:solidFill>
          <a:ln w="9525" cmpd="sng">
            <a:noFill/>
            <a:round/>
            <a:headEnd/>
            <a:tailEnd/>
          </a:ln>
        </p:spPr>
        <p:txBody>
          <a:bodyPr/>
          <a:lstStyle/>
          <a:p>
            <a:endParaRPr lang="zh-CN" altLang="en-US" sz="1707">
              <a:cs typeface="+mn-ea"/>
              <a:sym typeface="+mn-lt"/>
            </a:endParaRPr>
          </a:p>
        </p:txBody>
      </p:sp>
      <p:sp>
        <p:nvSpPr>
          <p:cNvPr id="8204" name="Oval 12"/>
          <p:cNvSpPr>
            <a:spLocks noChangeArrowheads="1"/>
          </p:cNvSpPr>
          <p:nvPr/>
        </p:nvSpPr>
        <p:spPr bwMode="auto">
          <a:xfrm>
            <a:off x="4796839" y="3542716"/>
            <a:ext cx="960967" cy="958849"/>
          </a:xfrm>
          <a:prstGeom prst="ellipse">
            <a:avLst/>
          </a:prstGeom>
          <a:solidFill>
            <a:schemeClr val="bg1"/>
          </a:solidFill>
          <a:ln>
            <a:noFill/>
          </a:ln>
        </p:spPr>
        <p:txBody>
          <a:bodyPr/>
          <a:lstStyle/>
          <a:p>
            <a:endParaRPr lang="zh-CN" altLang="en-US" sz="1707">
              <a:cs typeface="+mn-ea"/>
              <a:sym typeface="+mn-lt"/>
            </a:endParaRPr>
          </a:p>
        </p:txBody>
      </p:sp>
      <p:sp>
        <p:nvSpPr>
          <p:cNvPr id="8205" name="Oval 13"/>
          <p:cNvSpPr>
            <a:spLocks noChangeArrowheads="1"/>
          </p:cNvSpPr>
          <p:nvPr/>
        </p:nvSpPr>
        <p:spPr bwMode="auto">
          <a:xfrm>
            <a:off x="5160905" y="1978498"/>
            <a:ext cx="1900767" cy="1900767"/>
          </a:xfrm>
          <a:prstGeom prst="ellipse">
            <a:avLst/>
          </a:prstGeom>
          <a:solidFill>
            <a:schemeClr val="accent2"/>
          </a:solidFill>
          <a:ln w="9525" cmpd="sng">
            <a:noFill/>
            <a:round/>
            <a:headEnd/>
            <a:tailEnd/>
          </a:ln>
        </p:spPr>
        <p:txBody>
          <a:bodyPr/>
          <a:lstStyle/>
          <a:p>
            <a:endParaRPr lang="zh-CN" altLang="en-US" sz="1707">
              <a:cs typeface="+mn-ea"/>
              <a:sym typeface="+mn-lt"/>
            </a:endParaRPr>
          </a:p>
        </p:txBody>
      </p:sp>
      <p:sp>
        <p:nvSpPr>
          <p:cNvPr id="8206" name="Oval 14"/>
          <p:cNvSpPr>
            <a:spLocks noChangeArrowheads="1"/>
          </p:cNvSpPr>
          <p:nvPr/>
        </p:nvSpPr>
        <p:spPr bwMode="auto">
          <a:xfrm>
            <a:off x="5453005" y="2270597"/>
            <a:ext cx="1316567" cy="1316567"/>
          </a:xfrm>
          <a:prstGeom prst="ellipse">
            <a:avLst/>
          </a:prstGeom>
          <a:solidFill>
            <a:schemeClr val="bg1"/>
          </a:solidFill>
          <a:ln>
            <a:noFill/>
          </a:ln>
        </p:spPr>
        <p:txBody>
          <a:bodyPr/>
          <a:lstStyle/>
          <a:p>
            <a:endParaRPr lang="zh-CN" altLang="en-US" sz="1707">
              <a:cs typeface="+mn-ea"/>
              <a:sym typeface="+mn-lt"/>
            </a:endParaRPr>
          </a:p>
        </p:txBody>
      </p:sp>
      <p:sp>
        <p:nvSpPr>
          <p:cNvPr id="8207" name="Freeform 15"/>
          <p:cNvSpPr>
            <a:spLocks noEditPoints="1"/>
          </p:cNvSpPr>
          <p:nvPr/>
        </p:nvSpPr>
        <p:spPr bwMode="auto">
          <a:xfrm>
            <a:off x="6833071" y="3699347"/>
            <a:ext cx="228600" cy="226483"/>
          </a:xfrm>
          <a:custGeom>
            <a:avLst/>
            <a:gdLst>
              <a:gd name="T0" fmla="*/ 96 w 96"/>
              <a:gd name="T1" fmla="*/ 53 h 96"/>
              <a:gd name="T2" fmla="*/ 43 w 96"/>
              <a:gd name="T3" fmla="*/ 0 h 96"/>
              <a:gd name="T4" fmla="*/ 39 w 96"/>
              <a:gd name="T5" fmla="*/ 0 h 96"/>
              <a:gd name="T6" fmla="*/ 39 w 96"/>
              <a:gd name="T7" fmla="*/ 11 h 96"/>
              <a:gd name="T8" fmla="*/ 0 w 96"/>
              <a:gd name="T9" fmla="*/ 53 h 96"/>
              <a:gd name="T10" fmla="*/ 43 w 96"/>
              <a:gd name="T11" fmla="*/ 96 h 96"/>
              <a:gd name="T12" fmla="*/ 67 w 96"/>
              <a:gd name="T13" fmla="*/ 89 h 96"/>
              <a:gd name="T14" fmla="*/ 85 w 96"/>
              <a:gd name="T15" fmla="*/ 57 h 96"/>
              <a:gd name="T16" fmla="*/ 96 w 96"/>
              <a:gd name="T17" fmla="*/ 57 h 96"/>
              <a:gd name="T18" fmla="*/ 96 w 96"/>
              <a:gd name="T19" fmla="*/ 53 h 96"/>
              <a:gd name="T20" fmla="*/ 62 w 96"/>
              <a:gd name="T21" fmla="*/ 82 h 96"/>
              <a:gd name="T22" fmla="*/ 43 w 96"/>
              <a:gd name="T23" fmla="*/ 88 h 96"/>
              <a:gd name="T24" fmla="*/ 8 w 96"/>
              <a:gd name="T25" fmla="*/ 53 h 96"/>
              <a:gd name="T26" fmla="*/ 39 w 96"/>
              <a:gd name="T27" fmla="*/ 19 h 96"/>
              <a:gd name="T28" fmla="*/ 39 w 96"/>
              <a:gd name="T29" fmla="*/ 57 h 96"/>
              <a:gd name="T30" fmla="*/ 77 w 96"/>
              <a:gd name="T31" fmla="*/ 57 h 96"/>
              <a:gd name="T32" fmla="*/ 62 w 96"/>
              <a:gd name="T33" fmla="*/ 82 h 96"/>
              <a:gd name="T34" fmla="*/ 47 w 96"/>
              <a:gd name="T35" fmla="*/ 49 h 96"/>
              <a:gd name="T36" fmla="*/ 47 w 96"/>
              <a:gd name="T37" fmla="*/ 8 h 96"/>
              <a:gd name="T38" fmla="*/ 88 w 96"/>
              <a:gd name="T39" fmla="*/ 49 h 96"/>
              <a:gd name="T40" fmla="*/ 47 w 96"/>
              <a:gd name="T41" fmla="*/ 4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96">
                <a:moveTo>
                  <a:pt x="96" y="53"/>
                </a:moveTo>
                <a:cubicBezTo>
                  <a:pt x="96" y="24"/>
                  <a:pt x="72" y="0"/>
                  <a:pt x="43" y="0"/>
                </a:cubicBezTo>
                <a:cubicBezTo>
                  <a:pt x="39" y="0"/>
                  <a:pt x="39" y="0"/>
                  <a:pt x="39" y="0"/>
                </a:cubicBezTo>
                <a:cubicBezTo>
                  <a:pt x="39" y="11"/>
                  <a:pt x="39" y="11"/>
                  <a:pt x="39" y="11"/>
                </a:cubicBezTo>
                <a:cubicBezTo>
                  <a:pt x="17" y="13"/>
                  <a:pt x="0" y="31"/>
                  <a:pt x="0" y="53"/>
                </a:cubicBezTo>
                <a:cubicBezTo>
                  <a:pt x="0" y="77"/>
                  <a:pt x="19" y="96"/>
                  <a:pt x="43" y="96"/>
                </a:cubicBezTo>
                <a:cubicBezTo>
                  <a:pt x="51" y="96"/>
                  <a:pt x="60" y="93"/>
                  <a:pt x="67" y="89"/>
                </a:cubicBezTo>
                <a:cubicBezTo>
                  <a:pt x="77" y="82"/>
                  <a:pt x="84" y="70"/>
                  <a:pt x="85" y="57"/>
                </a:cubicBezTo>
                <a:cubicBezTo>
                  <a:pt x="96" y="57"/>
                  <a:pt x="96" y="57"/>
                  <a:pt x="96" y="57"/>
                </a:cubicBezTo>
                <a:lnTo>
                  <a:pt x="96" y="53"/>
                </a:lnTo>
                <a:close/>
                <a:moveTo>
                  <a:pt x="62" y="82"/>
                </a:moveTo>
                <a:cubicBezTo>
                  <a:pt x="56" y="86"/>
                  <a:pt x="50" y="88"/>
                  <a:pt x="43" y="88"/>
                </a:cubicBezTo>
                <a:cubicBezTo>
                  <a:pt x="24" y="88"/>
                  <a:pt x="8" y="72"/>
                  <a:pt x="8" y="53"/>
                </a:cubicBezTo>
                <a:cubicBezTo>
                  <a:pt x="8" y="36"/>
                  <a:pt x="22" y="21"/>
                  <a:pt x="39" y="19"/>
                </a:cubicBezTo>
                <a:cubicBezTo>
                  <a:pt x="39" y="57"/>
                  <a:pt x="39" y="57"/>
                  <a:pt x="39" y="57"/>
                </a:cubicBezTo>
                <a:cubicBezTo>
                  <a:pt x="77" y="57"/>
                  <a:pt x="77" y="57"/>
                  <a:pt x="77" y="57"/>
                </a:cubicBezTo>
                <a:cubicBezTo>
                  <a:pt x="76" y="67"/>
                  <a:pt x="71" y="76"/>
                  <a:pt x="62" y="82"/>
                </a:cubicBezTo>
                <a:moveTo>
                  <a:pt x="47" y="49"/>
                </a:moveTo>
                <a:cubicBezTo>
                  <a:pt x="47" y="8"/>
                  <a:pt x="47" y="8"/>
                  <a:pt x="47" y="8"/>
                </a:cubicBezTo>
                <a:cubicBezTo>
                  <a:pt x="69" y="10"/>
                  <a:pt x="86" y="28"/>
                  <a:pt x="88" y="49"/>
                </a:cubicBezTo>
                <a:lnTo>
                  <a:pt x="47" y="49"/>
                </a:lnTo>
                <a:close/>
              </a:path>
            </a:pathLst>
          </a:custGeom>
          <a:solidFill>
            <a:schemeClr val="accent3"/>
          </a:solidFill>
          <a:ln>
            <a:noFill/>
          </a:ln>
        </p:spPr>
        <p:txBody>
          <a:bodyPr/>
          <a:lstStyle/>
          <a:p>
            <a:endParaRPr lang="zh-CN" altLang="en-US" sz="1707">
              <a:cs typeface="+mn-ea"/>
              <a:sym typeface="+mn-lt"/>
            </a:endParaRPr>
          </a:p>
        </p:txBody>
      </p:sp>
      <p:sp>
        <p:nvSpPr>
          <p:cNvPr id="8208" name="Freeform 16"/>
          <p:cNvSpPr>
            <a:spLocks noEditPoints="1"/>
          </p:cNvSpPr>
          <p:nvPr/>
        </p:nvSpPr>
        <p:spPr bwMode="auto">
          <a:xfrm>
            <a:off x="5857290" y="2653713"/>
            <a:ext cx="510116" cy="548216"/>
          </a:xfrm>
          <a:custGeom>
            <a:avLst/>
            <a:gdLst>
              <a:gd name="T0" fmla="*/ 209 w 215"/>
              <a:gd name="T1" fmla="*/ 183 h 231"/>
              <a:gd name="T2" fmla="*/ 177 w 215"/>
              <a:gd name="T3" fmla="*/ 94 h 231"/>
              <a:gd name="T4" fmla="*/ 128 w 215"/>
              <a:gd name="T5" fmla="*/ 26 h 231"/>
              <a:gd name="T6" fmla="*/ 128 w 215"/>
              <a:gd name="T7" fmla="*/ 20 h 231"/>
              <a:gd name="T8" fmla="*/ 107 w 215"/>
              <a:gd name="T9" fmla="*/ 0 h 231"/>
              <a:gd name="T10" fmla="*/ 87 w 215"/>
              <a:gd name="T11" fmla="*/ 20 h 231"/>
              <a:gd name="T12" fmla="*/ 87 w 215"/>
              <a:gd name="T13" fmla="*/ 26 h 231"/>
              <a:gd name="T14" fmla="*/ 37 w 215"/>
              <a:gd name="T15" fmla="*/ 94 h 231"/>
              <a:gd name="T16" fmla="*/ 5 w 215"/>
              <a:gd name="T17" fmla="*/ 183 h 231"/>
              <a:gd name="T18" fmla="*/ 1 w 215"/>
              <a:gd name="T19" fmla="*/ 194 h 231"/>
              <a:gd name="T20" fmla="*/ 10 w 215"/>
              <a:gd name="T21" fmla="*/ 201 h 231"/>
              <a:gd name="T22" fmla="*/ 70 w 215"/>
              <a:gd name="T23" fmla="*/ 201 h 231"/>
              <a:gd name="T24" fmla="*/ 107 w 215"/>
              <a:gd name="T25" fmla="*/ 231 h 231"/>
              <a:gd name="T26" fmla="*/ 145 w 215"/>
              <a:gd name="T27" fmla="*/ 201 h 231"/>
              <a:gd name="T28" fmla="*/ 204 w 215"/>
              <a:gd name="T29" fmla="*/ 201 h 231"/>
              <a:gd name="T30" fmla="*/ 214 w 215"/>
              <a:gd name="T31" fmla="*/ 194 h 231"/>
              <a:gd name="T32" fmla="*/ 209 w 215"/>
              <a:gd name="T33" fmla="*/ 183 h 231"/>
              <a:gd name="T34" fmla="*/ 98 w 215"/>
              <a:gd name="T35" fmla="*/ 181 h 231"/>
              <a:gd name="T36" fmla="*/ 35 w 215"/>
              <a:gd name="T37" fmla="*/ 181 h 231"/>
              <a:gd name="T38" fmla="*/ 57 w 215"/>
              <a:gd name="T39" fmla="*/ 94 h 231"/>
              <a:gd name="T40" fmla="*/ 107 w 215"/>
              <a:gd name="T41" fmla="*/ 43 h 231"/>
              <a:gd name="T42" fmla="*/ 158 w 215"/>
              <a:gd name="T43" fmla="*/ 93 h 231"/>
              <a:gd name="T44" fmla="*/ 180 w 215"/>
              <a:gd name="T45" fmla="*/ 181 h 231"/>
              <a:gd name="T46" fmla="*/ 98 w 215"/>
              <a:gd name="T47" fmla="*/ 181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5" h="231">
                <a:moveTo>
                  <a:pt x="209" y="183"/>
                </a:moveTo>
                <a:cubicBezTo>
                  <a:pt x="176" y="162"/>
                  <a:pt x="177" y="95"/>
                  <a:pt x="177" y="94"/>
                </a:cubicBezTo>
                <a:cubicBezTo>
                  <a:pt x="177" y="62"/>
                  <a:pt x="156" y="35"/>
                  <a:pt x="128" y="26"/>
                </a:cubicBezTo>
                <a:cubicBezTo>
                  <a:pt x="128" y="20"/>
                  <a:pt x="128" y="20"/>
                  <a:pt x="128" y="20"/>
                </a:cubicBezTo>
                <a:cubicBezTo>
                  <a:pt x="128" y="9"/>
                  <a:pt x="119" y="0"/>
                  <a:pt x="107" y="0"/>
                </a:cubicBezTo>
                <a:cubicBezTo>
                  <a:pt x="96" y="0"/>
                  <a:pt x="87" y="9"/>
                  <a:pt x="87" y="20"/>
                </a:cubicBezTo>
                <a:cubicBezTo>
                  <a:pt x="87" y="26"/>
                  <a:pt x="87" y="26"/>
                  <a:pt x="87" y="26"/>
                </a:cubicBezTo>
                <a:cubicBezTo>
                  <a:pt x="58" y="35"/>
                  <a:pt x="37" y="62"/>
                  <a:pt x="37" y="94"/>
                </a:cubicBezTo>
                <a:cubicBezTo>
                  <a:pt x="38" y="113"/>
                  <a:pt x="33" y="166"/>
                  <a:pt x="5" y="183"/>
                </a:cubicBezTo>
                <a:cubicBezTo>
                  <a:pt x="1" y="185"/>
                  <a:pt x="0" y="190"/>
                  <a:pt x="1" y="194"/>
                </a:cubicBezTo>
                <a:cubicBezTo>
                  <a:pt x="2" y="198"/>
                  <a:pt x="6" y="201"/>
                  <a:pt x="10" y="201"/>
                </a:cubicBezTo>
                <a:cubicBezTo>
                  <a:pt x="70" y="201"/>
                  <a:pt x="70" y="201"/>
                  <a:pt x="70" y="201"/>
                </a:cubicBezTo>
                <a:cubicBezTo>
                  <a:pt x="74" y="218"/>
                  <a:pt x="89" y="231"/>
                  <a:pt x="107" y="231"/>
                </a:cubicBezTo>
                <a:cubicBezTo>
                  <a:pt x="126" y="231"/>
                  <a:pt x="141" y="218"/>
                  <a:pt x="145" y="201"/>
                </a:cubicBezTo>
                <a:cubicBezTo>
                  <a:pt x="204" y="201"/>
                  <a:pt x="204" y="201"/>
                  <a:pt x="204" y="201"/>
                </a:cubicBezTo>
                <a:cubicBezTo>
                  <a:pt x="209" y="201"/>
                  <a:pt x="212" y="198"/>
                  <a:pt x="214" y="194"/>
                </a:cubicBezTo>
                <a:cubicBezTo>
                  <a:pt x="215" y="190"/>
                  <a:pt x="213" y="185"/>
                  <a:pt x="209" y="183"/>
                </a:cubicBezTo>
                <a:moveTo>
                  <a:pt x="98" y="181"/>
                </a:moveTo>
                <a:cubicBezTo>
                  <a:pt x="35" y="181"/>
                  <a:pt x="35" y="181"/>
                  <a:pt x="35" y="181"/>
                </a:cubicBezTo>
                <a:cubicBezTo>
                  <a:pt x="58" y="148"/>
                  <a:pt x="57" y="96"/>
                  <a:pt x="57" y="94"/>
                </a:cubicBezTo>
                <a:cubicBezTo>
                  <a:pt x="57" y="66"/>
                  <a:pt x="80" y="43"/>
                  <a:pt x="107" y="43"/>
                </a:cubicBezTo>
                <a:cubicBezTo>
                  <a:pt x="135" y="43"/>
                  <a:pt x="158" y="66"/>
                  <a:pt x="158" y="93"/>
                </a:cubicBezTo>
                <a:cubicBezTo>
                  <a:pt x="158" y="96"/>
                  <a:pt x="156" y="148"/>
                  <a:pt x="180" y="181"/>
                </a:cubicBezTo>
                <a:lnTo>
                  <a:pt x="98" y="181"/>
                </a:lnTo>
                <a:close/>
              </a:path>
            </a:pathLst>
          </a:custGeom>
          <a:solidFill>
            <a:schemeClr val="accent2"/>
          </a:solidFill>
          <a:ln>
            <a:noFill/>
          </a:ln>
        </p:spPr>
        <p:txBody>
          <a:bodyPr/>
          <a:lstStyle/>
          <a:p>
            <a:endParaRPr lang="zh-CN" altLang="en-US" sz="1707">
              <a:cs typeface="+mn-ea"/>
              <a:sym typeface="+mn-lt"/>
            </a:endParaRPr>
          </a:p>
        </p:txBody>
      </p:sp>
      <p:grpSp>
        <p:nvGrpSpPr>
          <p:cNvPr id="2" name="组合 1"/>
          <p:cNvGrpSpPr/>
          <p:nvPr/>
        </p:nvGrpSpPr>
        <p:grpSpPr>
          <a:xfrm>
            <a:off x="5078355" y="3824230"/>
            <a:ext cx="395816" cy="393700"/>
            <a:chOff x="3989388" y="3048000"/>
            <a:chExt cx="296862" cy="295275"/>
          </a:xfrm>
          <a:solidFill>
            <a:schemeClr val="accent1"/>
          </a:solidFill>
        </p:grpSpPr>
        <p:sp>
          <p:nvSpPr>
            <p:cNvPr id="8209" name="Freeform 17"/>
            <p:cNvSpPr>
              <a:spLocks noEditPoints="1"/>
            </p:cNvSpPr>
            <p:nvPr/>
          </p:nvSpPr>
          <p:spPr bwMode="auto">
            <a:xfrm>
              <a:off x="3989388" y="3048000"/>
              <a:ext cx="296862" cy="295275"/>
            </a:xfrm>
            <a:custGeom>
              <a:avLst/>
              <a:gdLst>
                <a:gd name="T0" fmla="*/ 83 w 167"/>
                <a:gd name="T1" fmla="*/ 166 h 166"/>
                <a:gd name="T2" fmla="*/ 0 w 167"/>
                <a:gd name="T3" fmla="*/ 83 h 166"/>
                <a:gd name="T4" fmla="*/ 83 w 167"/>
                <a:gd name="T5" fmla="*/ 0 h 166"/>
                <a:gd name="T6" fmla="*/ 167 w 167"/>
                <a:gd name="T7" fmla="*/ 83 h 166"/>
                <a:gd name="T8" fmla="*/ 83 w 167"/>
                <a:gd name="T9" fmla="*/ 166 h 166"/>
                <a:gd name="T10" fmla="*/ 83 w 167"/>
                <a:gd name="T11" fmla="*/ 14 h 166"/>
                <a:gd name="T12" fmla="*/ 14 w 167"/>
                <a:gd name="T13" fmla="*/ 83 h 166"/>
                <a:gd name="T14" fmla="*/ 83 w 167"/>
                <a:gd name="T15" fmla="*/ 152 h 166"/>
                <a:gd name="T16" fmla="*/ 152 w 167"/>
                <a:gd name="T17" fmla="*/ 83 h 166"/>
                <a:gd name="T18" fmla="*/ 83 w 167"/>
                <a:gd name="T19" fmla="*/ 14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6">
                  <a:moveTo>
                    <a:pt x="83" y="166"/>
                  </a:moveTo>
                  <a:cubicBezTo>
                    <a:pt x="37" y="166"/>
                    <a:pt x="0" y="129"/>
                    <a:pt x="0" y="83"/>
                  </a:cubicBezTo>
                  <a:cubicBezTo>
                    <a:pt x="0" y="37"/>
                    <a:pt x="37" y="0"/>
                    <a:pt x="83" y="0"/>
                  </a:cubicBezTo>
                  <a:cubicBezTo>
                    <a:pt x="129" y="0"/>
                    <a:pt x="167" y="37"/>
                    <a:pt x="167" y="83"/>
                  </a:cubicBezTo>
                  <a:cubicBezTo>
                    <a:pt x="167" y="129"/>
                    <a:pt x="129" y="166"/>
                    <a:pt x="83" y="166"/>
                  </a:cubicBezTo>
                  <a:moveTo>
                    <a:pt x="83" y="14"/>
                  </a:moveTo>
                  <a:cubicBezTo>
                    <a:pt x="45" y="14"/>
                    <a:pt x="14" y="45"/>
                    <a:pt x="14" y="83"/>
                  </a:cubicBezTo>
                  <a:cubicBezTo>
                    <a:pt x="14" y="121"/>
                    <a:pt x="45" y="152"/>
                    <a:pt x="83" y="152"/>
                  </a:cubicBezTo>
                  <a:cubicBezTo>
                    <a:pt x="121" y="152"/>
                    <a:pt x="152" y="121"/>
                    <a:pt x="152" y="83"/>
                  </a:cubicBezTo>
                  <a:cubicBezTo>
                    <a:pt x="152" y="45"/>
                    <a:pt x="121" y="14"/>
                    <a:pt x="83" y="14"/>
                  </a:cubicBezTo>
                </a:path>
              </a:pathLst>
            </a:custGeom>
            <a:grpFill/>
            <a:ln>
              <a:noFill/>
            </a:ln>
          </p:spPr>
          <p:txBody>
            <a:bodyPr/>
            <a:lstStyle/>
            <a:p>
              <a:endParaRPr lang="zh-CN" altLang="en-US" sz="1707">
                <a:cs typeface="+mn-ea"/>
                <a:sym typeface="+mn-lt"/>
              </a:endParaRPr>
            </a:p>
          </p:txBody>
        </p:sp>
        <p:sp>
          <p:nvSpPr>
            <p:cNvPr id="8210" name="Freeform 18"/>
            <p:cNvSpPr>
              <a:spLocks/>
            </p:cNvSpPr>
            <p:nvPr/>
          </p:nvSpPr>
          <p:spPr bwMode="auto">
            <a:xfrm>
              <a:off x="4124325" y="3105150"/>
              <a:ext cx="90488" cy="103188"/>
            </a:xfrm>
            <a:custGeom>
              <a:avLst/>
              <a:gdLst>
                <a:gd name="T0" fmla="*/ 44 w 51"/>
                <a:gd name="T1" fmla="*/ 58 h 58"/>
                <a:gd name="T2" fmla="*/ 7 w 51"/>
                <a:gd name="T3" fmla="*/ 58 h 58"/>
                <a:gd name="T4" fmla="*/ 0 w 51"/>
                <a:gd name="T5" fmla="*/ 51 h 58"/>
                <a:gd name="T6" fmla="*/ 0 w 51"/>
                <a:gd name="T7" fmla="*/ 7 h 58"/>
                <a:gd name="T8" fmla="*/ 7 w 51"/>
                <a:gd name="T9" fmla="*/ 0 h 58"/>
                <a:gd name="T10" fmla="*/ 14 w 51"/>
                <a:gd name="T11" fmla="*/ 7 h 58"/>
                <a:gd name="T12" fmla="*/ 14 w 51"/>
                <a:gd name="T13" fmla="*/ 44 h 58"/>
                <a:gd name="T14" fmla="*/ 44 w 51"/>
                <a:gd name="T15" fmla="*/ 44 h 58"/>
                <a:gd name="T16" fmla="*/ 51 w 51"/>
                <a:gd name="T17" fmla="*/ 51 h 58"/>
                <a:gd name="T18" fmla="*/ 44 w 51"/>
                <a:gd name="T19"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8">
                  <a:moveTo>
                    <a:pt x="44" y="58"/>
                  </a:moveTo>
                  <a:cubicBezTo>
                    <a:pt x="7" y="58"/>
                    <a:pt x="7" y="58"/>
                    <a:pt x="7" y="58"/>
                  </a:cubicBezTo>
                  <a:cubicBezTo>
                    <a:pt x="3" y="58"/>
                    <a:pt x="0" y="55"/>
                    <a:pt x="0" y="51"/>
                  </a:cubicBezTo>
                  <a:cubicBezTo>
                    <a:pt x="0" y="7"/>
                    <a:pt x="0" y="7"/>
                    <a:pt x="0" y="7"/>
                  </a:cubicBezTo>
                  <a:cubicBezTo>
                    <a:pt x="0" y="3"/>
                    <a:pt x="3" y="0"/>
                    <a:pt x="7" y="0"/>
                  </a:cubicBezTo>
                  <a:cubicBezTo>
                    <a:pt x="11" y="0"/>
                    <a:pt x="14" y="3"/>
                    <a:pt x="14" y="7"/>
                  </a:cubicBezTo>
                  <a:cubicBezTo>
                    <a:pt x="14" y="44"/>
                    <a:pt x="14" y="44"/>
                    <a:pt x="14" y="44"/>
                  </a:cubicBezTo>
                  <a:cubicBezTo>
                    <a:pt x="44" y="44"/>
                    <a:pt x="44" y="44"/>
                    <a:pt x="44" y="44"/>
                  </a:cubicBezTo>
                  <a:cubicBezTo>
                    <a:pt x="48" y="44"/>
                    <a:pt x="51" y="47"/>
                    <a:pt x="51" y="51"/>
                  </a:cubicBezTo>
                  <a:cubicBezTo>
                    <a:pt x="51" y="55"/>
                    <a:pt x="48" y="58"/>
                    <a:pt x="44" y="5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707">
                <a:cs typeface="+mn-ea"/>
                <a:sym typeface="+mn-lt"/>
              </a:endParaRPr>
            </a:p>
          </p:txBody>
        </p:sp>
      </p:grpSp>
    </p:spTree>
    <p:extLst>
      <p:ext uri="{BB962C8B-B14F-4D97-AF65-F5344CB8AC3E}">
        <p14:creationId xmlns:p14="http://schemas.microsoft.com/office/powerpoint/2010/main" val="76994179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14:presetBounceEnd="60000">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14:bounceEnd="60000">
                                          <p:cBhvr additive="base">
                                            <p:cTn id="7" dur="750" fill="hold"/>
                                            <p:tgtEl>
                                              <p:spTgt spid="8200"/>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14:presetBounceEnd="60000">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14:bounceEnd="60000">
                                          <p:cBhvr additive="base">
                                            <p:cTn id="35" dur="750" fill="hold"/>
                                            <p:tgtEl>
                                              <p:spTgt spid="8195"/>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14:presetBounceEnd="60000">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14:bounceEnd="60000">
                                          <p:cBhvr additive="base">
                                            <p:cTn id="63" dur="750" fill="hold"/>
                                            <p:tgtEl>
                                              <p:spTgt spid="8194"/>
                                            </p:tgtEl>
                                            <p:attrNameLst>
                                              <p:attrName>ppt_x</p:attrName>
                                            </p:attrNameLst>
                                          </p:cBhvr>
                                          <p:tavLst>
                                            <p:tav tm="0">
                                              <p:val>
                                                <p:strVal val="0-#ppt_w/2"/>
                                              </p:val>
                                            </p:tav>
                                            <p:tav tm="100000">
                                              <p:val>
                                                <p:strVal val="#ppt_x"/>
                                              </p:val>
                                            </p:tav>
                                          </p:tavLst>
                                        </p:anim>
                                        <p:anim calcmode="lin" valueType="num" p14:bounceEnd="60000">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14:presetBounceEnd="60000">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14:bounceEnd="60000">
                                          <p:cBhvr additive="base">
                                            <p:cTn id="91" dur="750" fill="hold"/>
                                            <p:tgtEl>
                                              <p:spTgt spid="8196"/>
                                            </p:tgtEl>
                                            <p:attrNameLst>
                                              <p:attrName>ppt_x</p:attrName>
                                            </p:attrNameLst>
                                          </p:cBhvr>
                                          <p:tavLst>
                                            <p:tav tm="0">
                                              <p:val>
                                                <p:strVal val="1+#ppt_w/2"/>
                                              </p:val>
                                            </p:tav>
                                            <p:tav tm="100000">
                                              <p:val>
                                                <p:strVal val="#ppt_x"/>
                                              </p:val>
                                            </p:tav>
                                          </p:tavLst>
                                        </p:anim>
                                        <p:anim calcmode="lin" valueType="num" p14:bounceEnd="60000">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1" grpId="1" animBg="1"/>
          <p:bldP spid="8202" grpId="0" animBg="1"/>
          <p:bldP spid="8202" grpId="1" animBg="1"/>
          <p:bldP spid="8203" grpId="0" animBg="1"/>
          <p:bldP spid="8203" grpId="1"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200"/>
                                            </p:tgtEl>
                                            <p:attrNameLst>
                                              <p:attrName>style.visibility</p:attrName>
                                            </p:attrNameLst>
                                          </p:cBhvr>
                                          <p:to>
                                            <p:strVal val="visible"/>
                                          </p:to>
                                        </p:set>
                                        <p:anim calcmode="lin" valueType="num">
                                          <p:cBhvr additive="base">
                                            <p:cTn id="7" dur="750" fill="hold"/>
                                            <p:tgtEl>
                                              <p:spTgt spid="8200"/>
                                            </p:tgtEl>
                                            <p:attrNameLst>
                                              <p:attrName>ppt_x</p:attrName>
                                            </p:attrNameLst>
                                          </p:cBhvr>
                                          <p:tavLst>
                                            <p:tav tm="0">
                                              <p:val>
                                                <p:strVal val="#ppt_x"/>
                                              </p:val>
                                            </p:tav>
                                            <p:tav tm="100000">
                                              <p:val>
                                                <p:strVal val="#ppt_x"/>
                                              </p:val>
                                            </p:tav>
                                          </p:tavLst>
                                        </p:anim>
                                        <p:anim calcmode="lin" valueType="num">
                                          <p:cBhvr additive="base">
                                            <p:cTn id="8" dur="750" fill="hold"/>
                                            <p:tgtEl>
                                              <p:spTgt spid="820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400"/>
                                      </p:stCondLst>
                                      <p:childTnLst>
                                        <p:set>
                                          <p:cBhvr>
                                            <p:cTn id="10" dur="1" fill="hold">
                                              <p:stCondLst>
                                                <p:cond delay="0"/>
                                              </p:stCondLst>
                                            </p:cTn>
                                            <p:tgtEl>
                                              <p:spTgt spid="8205"/>
                                            </p:tgtEl>
                                            <p:attrNameLst>
                                              <p:attrName>style.visibility</p:attrName>
                                            </p:attrNameLst>
                                          </p:cBhvr>
                                          <p:to>
                                            <p:strVal val="visible"/>
                                          </p:to>
                                        </p:set>
                                        <p:anim calcmode="lin" valueType="num">
                                          <p:cBhvr>
                                            <p:cTn id="11" dur="300" fill="hold"/>
                                            <p:tgtEl>
                                              <p:spTgt spid="8205"/>
                                            </p:tgtEl>
                                            <p:attrNameLst>
                                              <p:attrName>ppt_w</p:attrName>
                                            </p:attrNameLst>
                                          </p:cBhvr>
                                          <p:tavLst>
                                            <p:tav tm="0">
                                              <p:val>
                                                <p:fltVal val="0"/>
                                              </p:val>
                                            </p:tav>
                                            <p:tav tm="100000">
                                              <p:val>
                                                <p:strVal val="#ppt_w"/>
                                              </p:val>
                                            </p:tav>
                                          </p:tavLst>
                                        </p:anim>
                                        <p:anim calcmode="lin" valueType="num">
                                          <p:cBhvr>
                                            <p:cTn id="12" dur="300" fill="hold"/>
                                            <p:tgtEl>
                                              <p:spTgt spid="8205"/>
                                            </p:tgtEl>
                                            <p:attrNameLst>
                                              <p:attrName>ppt_h</p:attrName>
                                            </p:attrNameLst>
                                          </p:cBhvr>
                                          <p:tavLst>
                                            <p:tav tm="0">
                                              <p:val>
                                                <p:fltVal val="0"/>
                                              </p:val>
                                            </p:tav>
                                            <p:tav tm="100000">
                                              <p:val>
                                                <p:strVal val="#ppt_h"/>
                                              </p:val>
                                            </p:tav>
                                          </p:tavLst>
                                        </p:anim>
                                        <p:animEffect transition="in" filter="fade">
                                          <p:cBhvr>
                                            <p:cTn id="13" dur="300"/>
                                            <p:tgtEl>
                                              <p:spTgt spid="8205"/>
                                            </p:tgtEl>
                                          </p:cBhvr>
                                        </p:animEffect>
                                      </p:childTnLst>
                                    </p:cTn>
                                  </p:par>
                                  <p:par>
                                    <p:cTn id="14" presetID="6" presetClass="emph" presetSubtype="0" autoRev="1" fill="hold" grpId="1" nodeType="withEffect">
                                      <p:stCondLst>
                                        <p:cond delay="700"/>
                                      </p:stCondLst>
                                      <p:childTnLst>
                                        <p:animScale>
                                          <p:cBhvr>
                                            <p:cTn id="15" dur="150" fill="hold"/>
                                            <p:tgtEl>
                                              <p:spTgt spid="8205"/>
                                            </p:tgtEl>
                                          </p:cBhvr>
                                          <p:by x="110000" y="110000"/>
                                        </p:animScale>
                                      </p:childTnLst>
                                    </p:cTn>
                                  </p:par>
                                  <p:par>
                                    <p:cTn id="16" presetID="53" presetClass="entr" presetSubtype="16" fill="hold" grpId="0" nodeType="withEffect">
                                      <p:stCondLst>
                                        <p:cond delay="500"/>
                                      </p:stCondLst>
                                      <p:childTnLst>
                                        <p:set>
                                          <p:cBhvr>
                                            <p:cTn id="17" dur="1" fill="hold">
                                              <p:stCondLst>
                                                <p:cond delay="0"/>
                                              </p:stCondLst>
                                            </p:cTn>
                                            <p:tgtEl>
                                              <p:spTgt spid="8206"/>
                                            </p:tgtEl>
                                            <p:attrNameLst>
                                              <p:attrName>style.visibility</p:attrName>
                                            </p:attrNameLst>
                                          </p:cBhvr>
                                          <p:to>
                                            <p:strVal val="visible"/>
                                          </p:to>
                                        </p:set>
                                        <p:anim calcmode="lin" valueType="num">
                                          <p:cBhvr>
                                            <p:cTn id="18" dur="300" fill="hold"/>
                                            <p:tgtEl>
                                              <p:spTgt spid="8206"/>
                                            </p:tgtEl>
                                            <p:attrNameLst>
                                              <p:attrName>ppt_w</p:attrName>
                                            </p:attrNameLst>
                                          </p:cBhvr>
                                          <p:tavLst>
                                            <p:tav tm="0">
                                              <p:val>
                                                <p:fltVal val="0"/>
                                              </p:val>
                                            </p:tav>
                                            <p:tav tm="100000">
                                              <p:val>
                                                <p:strVal val="#ppt_w"/>
                                              </p:val>
                                            </p:tav>
                                          </p:tavLst>
                                        </p:anim>
                                        <p:anim calcmode="lin" valueType="num">
                                          <p:cBhvr>
                                            <p:cTn id="19" dur="300" fill="hold"/>
                                            <p:tgtEl>
                                              <p:spTgt spid="8206"/>
                                            </p:tgtEl>
                                            <p:attrNameLst>
                                              <p:attrName>ppt_h</p:attrName>
                                            </p:attrNameLst>
                                          </p:cBhvr>
                                          <p:tavLst>
                                            <p:tav tm="0">
                                              <p:val>
                                                <p:fltVal val="0"/>
                                              </p:val>
                                            </p:tav>
                                            <p:tav tm="100000">
                                              <p:val>
                                                <p:strVal val="#ppt_h"/>
                                              </p:val>
                                            </p:tav>
                                          </p:tavLst>
                                        </p:anim>
                                        <p:animEffect transition="in" filter="fade">
                                          <p:cBhvr>
                                            <p:cTn id="20" dur="300"/>
                                            <p:tgtEl>
                                              <p:spTgt spid="8206"/>
                                            </p:tgtEl>
                                          </p:cBhvr>
                                        </p:animEffect>
                                      </p:childTnLst>
                                    </p:cTn>
                                  </p:par>
                                  <p:par>
                                    <p:cTn id="21" presetID="6" presetClass="emph" presetSubtype="0" autoRev="1" fill="hold" grpId="1" nodeType="withEffect">
                                      <p:stCondLst>
                                        <p:cond delay="800"/>
                                      </p:stCondLst>
                                      <p:childTnLst>
                                        <p:animScale>
                                          <p:cBhvr>
                                            <p:cTn id="22" dur="150" fill="hold"/>
                                            <p:tgtEl>
                                              <p:spTgt spid="8206"/>
                                            </p:tgtEl>
                                          </p:cBhvr>
                                          <p:by x="110000" y="110000"/>
                                        </p:animScale>
                                      </p:childTnLst>
                                    </p:cTn>
                                  </p:par>
                                  <p:par>
                                    <p:cTn id="23" presetID="53" presetClass="entr" presetSubtype="16" fill="hold" grpId="0" nodeType="withEffect">
                                      <p:stCondLst>
                                        <p:cond delay="600"/>
                                      </p:stCondLst>
                                      <p:childTnLst>
                                        <p:set>
                                          <p:cBhvr>
                                            <p:cTn id="24" dur="1" fill="hold">
                                              <p:stCondLst>
                                                <p:cond delay="0"/>
                                              </p:stCondLst>
                                            </p:cTn>
                                            <p:tgtEl>
                                              <p:spTgt spid="8208"/>
                                            </p:tgtEl>
                                            <p:attrNameLst>
                                              <p:attrName>style.visibility</p:attrName>
                                            </p:attrNameLst>
                                          </p:cBhvr>
                                          <p:to>
                                            <p:strVal val="visible"/>
                                          </p:to>
                                        </p:set>
                                        <p:anim calcmode="lin" valueType="num">
                                          <p:cBhvr>
                                            <p:cTn id="25" dur="300" fill="hold"/>
                                            <p:tgtEl>
                                              <p:spTgt spid="8208"/>
                                            </p:tgtEl>
                                            <p:attrNameLst>
                                              <p:attrName>ppt_w</p:attrName>
                                            </p:attrNameLst>
                                          </p:cBhvr>
                                          <p:tavLst>
                                            <p:tav tm="0">
                                              <p:val>
                                                <p:fltVal val="0"/>
                                              </p:val>
                                            </p:tav>
                                            <p:tav tm="100000">
                                              <p:val>
                                                <p:strVal val="#ppt_w"/>
                                              </p:val>
                                            </p:tav>
                                          </p:tavLst>
                                        </p:anim>
                                        <p:anim calcmode="lin" valueType="num">
                                          <p:cBhvr>
                                            <p:cTn id="26" dur="300" fill="hold"/>
                                            <p:tgtEl>
                                              <p:spTgt spid="8208"/>
                                            </p:tgtEl>
                                            <p:attrNameLst>
                                              <p:attrName>ppt_h</p:attrName>
                                            </p:attrNameLst>
                                          </p:cBhvr>
                                          <p:tavLst>
                                            <p:tav tm="0">
                                              <p:val>
                                                <p:fltVal val="0"/>
                                              </p:val>
                                            </p:tav>
                                            <p:tav tm="100000">
                                              <p:val>
                                                <p:strVal val="#ppt_h"/>
                                              </p:val>
                                            </p:tav>
                                          </p:tavLst>
                                        </p:anim>
                                        <p:animEffect transition="in" filter="fade">
                                          <p:cBhvr>
                                            <p:cTn id="27" dur="300"/>
                                            <p:tgtEl>
                                              <p:spTgt spid="8208"/>
                                            </p:tgtEl>
                                          </p:cBhvr>
                                        </p:animEffect>
                                      </p:childTnLst>
                                    </p:cTn>
                                  </p:par>
                                  <p:par>
                                    <p:cTn id="28" presetID="6" presetClass="emph" presetSubtype="0" autoRev="1" fill="hold" grpId="1" nodeType="withEffect">
                                      <p:stCondLst>
                                        <p:cond delay="900"/>
                                      </p:stCondLst>
                                      <p:childTnLst>
                                        <p:animScale>
                                          <p:cBhvr>
                                            <p:cTn id="29" dur="150" fill="hold"/>
                                            <p:tgtEl>
                                              <p:spTgt spid="8208"/>
                                            </p:tgtEl>
                                          </p:cBhvr>
                                          <p:by x="110000" y="110000"/>
                                        </p:animScale>
                                      </p:childTnLst>
                                    </p:cTn>
                                  </p:par>
                                  <p:par>
                                    <p:cTn id="30" presetID="22" presetClass="entr" presetSubtype="2" fill="hold" grpId="0" nodeType="withEffect">
                                      <p:stCondLst>
                                        <p:cond delay="900"/>
                                      </p:stCondLst>
                                      <p:childTnLst>
                                        <p:set>
                                          <p:cBhvr>
                                            <p:cTn id="31" dur="1" fill="hold">
                                              <p:stCondLst>
                                                <p:cond delay="0"/>
                                              </p:stCondLst>
                                            </p:cTn>
                                            <p:tgtEl>
                                              <p:spTgt spid="8197"/>
                                            </p:tgtEl>
                                            <p:attrNameLst>
                                              <p:attrName>style.visibility</p:attrName>
                                            </p:attrNameLst>
                                          </p:cBhvr>
                                          <p:to>
                                            <p:strVal val="visible"/>
                                          </p:to>
                                        </p:set>
                                        <p:animEffect transition="in" filter="wipe(right)">
                                          <p:cBhvr>
                                            <p:cTn id="32" dur="500"/>
                                            <p:tgtEl>
                                              <p:spTgt spid="8197"/>
                                            </p:tgtEl>
                                          </p:cBhvr>
                                        </p:animEffect>
                                      </p:childTnLst>
                                    </p:cTn>
                                  </p:par>
                                  <p:par>
                                    <p:cTn id="33" presetID="2" presetClass="entr" presetSubtype="8" fill="hold" grpId="0" nodeType="withEffect">
                                      <p:stCondLst>
                                        <p:cond delay="1000"/>
                                      </p:stCondLst>
                                      <p:childTnLst>
                                        <p:set>
                                          <p:cBhvr>
                                            <p:cTn id="34" dur="1" fill="hold">
                                              <p:stCondLst>
                                                <p:cond delay="0"/>
                                              </p:stCondLst>
                                            </p:cTn>
                                            <p:tgtEl>
                                              <p:spTgt spid="8195"/>
                                            </p:tgtEl>
                                            <p:attrNameLst>
                                              <p:attrName>style.visibility</p:attrName>
                                            </p:attrNameLst>
                                          </p:cBhvr>
                                          <p:to>
                                            <p:strVal val="visible"/>
                                          </p:to>
                                        </p:set>
                                        <p:anim calcmode="lin" valueType="num">
                                          <p:cBhvr additive="base">
                                            <p:cTn id="35" dur="750" fill="hold"/>
                                            <p:tgtEl>
                                              <p:spTgt spid="8195"/>
                                            </p:tgtEl>
                                            <p:attrNameLst>
                                              <p:attrName>ppt_x</p:attrName>
                                            </p:attrNameLst>
                                          </p:cBhvr>
                                          <p:tavLst>
                                            <p:tav tm="0">
                                              <p:val>
                                                <p:strVal val="0-#ppt_w/2"/>
                                              </p:val>
                                            </p:tav>
                                            <p:tav tm="100000">
                                              <p:val>
                                                <p:strVal val="#ppt_x"/>
                                              </p:val>
                                            </p:tav>
                                          </p:tavLst>
                                        </p:anim>
                                        <p:anim calcmode="lin" valueType="num">
                                          <p:cBhvr additive="base">
                                            <p:cTn id="36" dur="750" fill="hold"/>
                                            <p:tgtEl>
                                              <p:spTgt spid="8195"/>
                                            </p:tgtEl>
                                            <p:attrNameLst>
                                              <p:attrName>ppt_y</p:attrName>
                                            </p:attrNameLst>
                                          </p:cBhvr>
                                          <p:tavLst>
                                            <p:tav tm="0">
                                              <p:val>
                                                <p:strVal val="#ppt_y"/>
                                              </p:val>
                                            </p:tav>
                                            <p:tav tm="100000">
                                              <p:val>
                                                <p:strVal val="#ppt_y"/>
                                              </p:val>
                                            </p:tav>
                                          </p:tavLst>
                                        </p:anim>
                                      </p:childTnLst>
                                    </p:cTn>
                                  </p:par>
                                  <p:par>
                                    <p:cTn id="37" presetID="53" presetClass="entr" presetSubtype="16" fill="hold" grpId="0" nodeType="withEffect">
                                      <p:stCondLst>
                                        <p:cond delay="900"/>
                                      </p:stCondLst>
                                      <p:childTnLst>
                                        <p:set>
                                          <p:cBhvr>
                                            <p:cTn id="38" dur="1" fill="hold">
                                              <p:stCondLst>
                                                <p:cond delay="0"/>
                                              </p:stCondLst>
                                            </p:cTn>
                                            <p:tgtEl>
                                              <p:spTgt spid="8203"/>
                                            </p:tgtEl>
                                            <p:attrNameLst>
                                              <p:attrName>style.visibility</p:attrName>
                                            </p:attrNameLst>
                                          </p:cBhvr>
                                          <p:to>
                                            <p:strVal val="visible"/>
                                          </p:to>
                                        </p:set>
                                        <p:anim calcmode="lin" valueType="num">
                                          <p:cBhvr>
                                            <p:cTn id="39" dur="300" fill="hold"/>
                                            <p:tgtEl>
                                              <p:spTgt spid="8203"/>
                                            </p:tgtEl>
                                            <p:attrNameLst>
                                              <p:attrName>ppt_w</p:attrName>
                                            </p:attrNameLst>
                                          </p:cBhvr>
                                          <p:tavLst>
                                            <p:tav tm="0">
                                              <p:val>
                                                <p:fltVal val="0"/>
                                              </p:val>
                                            </p:tav>
                                            <p:tav tm="100000">
                                              <p:val>
                                                <p:strVal val="#ppt_w"/>
                                              </p:val>
                                            </p:tav>
                                          </p:tavLst>
                                        </p:anim>
                                        <p:anim calcmode="lin" valueType="num">
                                          <p:cBhvr>
                                            <p:cTn id="40" dur="300" fill="hold"/>
                                            <p:tgtEl>
                                              <p:spTgt spid="8203"/>
                                            </p:tgtEl>
                                            <p:attrNameLst>
                                              <p:attrName>ppt_h</p:attrName>
                                            </p:attrNameLst>
                                          </p:cBhvr>
                                          <p:tavLst>
                                            <p:tav tm="0">
                                              <p:val>
                                                <p:fltVal val="0"/>
                                              </p:val>
                                            </p:tav>
                                            <p:tav tm="100000">
                                              <p:val>
                                                <p:strVal val="#ppt_h"/>
                                              </p:val>
                                            </p:tav>
                                          </p:tavLst>
                                        </p:anim>
                                        <p:animEffect transition="in" filter="fade">
                                          <p:cBhvr>
                                            <p:cTn id="41" dur="300"/>
                                            <p:tgtEl>
                                              <p:spTgt spid="8203"/>
                                            </p:tgtEl>
                                          </p:cBhvr>
                                        </p:animEffect>
                                      </p:childTnLst>
                                    </p:cTn>
                                  </p:par>
                                  <p:par>
                                    <p:cTn id="42" presetID="6" presetClass="emph" presetSubtype="0" autoRev="1" fill="hold" grpId="1" nodeType="withEffect">
                                      <p:stCondLst>
                                        <p:cond delay="1200"/>
                                      </p:stCondLst>
                                      <p:childTnLst>
                                        <p:animScale>
                                          <p:cBhvr>
                                            <p:cTn id="43" dur="150" fill="hold"/>
                                            <p:tgtEl>
                                              <p:spTgt spid="8203"/>
                                            </p:tgtEl>
                                          </p:cBhvr>
                                          <p:by x="110000" y="110000"/>
                                        </p:animScale>
                                      </p:childTnLst>
                                    </p:cTn>
                                  </p:par>
                                  <p:par>
                                    <p:cTn id="44" presetID="53" presetClass="entr" presetSubtype="16" fill="hold" grpId="0" nodeType="withEffect">
                                      <p:stCondLst>
                                        <p:cond delay="1000"/>
                                      </p:stCondLst>
                                      <p:childTnLst>
                                        <p:set>
                                          <p:cBhvr>
                                            <p:cTn id="45" dur="1" fill="hold">
                                              <p:stCondLst>
                                                <p:cond delay="0"/>
                                              </p:stCondLst>
                                            </p:cTn>
                                            <p:tgtEl>
                                              <p:spTgt spid="8204"/>
                                            </p:tgtEl>
                                            <p:attrNameLst>
                                              <p:attrName>style.visibility</p:attrName>
                                            </p:attrNameLst>
                                          </p:cBhvr>
                                          <p:to>
                                            <p:strVal val="visible"/>
                                          </p:to>
                                        </p:set>
                                        <p:anim calcmode="lin" valueType="num">
                                          <p:cBhvr>
                                            <p:cTn id="46" dur="300" fill="hold"/>
                                            <p:tgtEl>
                                              <p:spTgt spid="8204"/>
                                            </p:tgtEl>
                                            <p:attrNameLst>
                                              <p:attrName>ppt_w</p:attrName>
                                            </p:attrNameLst>
                                          </p:cBhvr>
                                          <p:tavLst>
                                            <p:tav tm="0">
                                              <p:val>
                                                <p:fltVal val="0"/>
                                              </p:val>
                                            </p:tav>
                                            <p:tav tm="100000">
                                              <p:val>
                                                <p:strVal val="#ppt_w"/>
                                              </p:val>
                                            </p:tav>
                                          </p:tavLst>
                                        </p:anim>
                                        <p:anim calcmode="lin" valueType="num">
                                          <p:cBhvr>
                                            <p:cTn id="47" dur="300" fill="hold"/>
                                            <p:tgtEl>
                                              <p:spTgt spid="8204"/>
                                            </p:tgtEl>
                                            <p:attrNameLst>
                                              <p:attrName>ppt_h</p:attrName>
                                            </p:attrNameLst>
                                          </p:cBhvr>
                                          <p:tavLst>
                                            <p:tav tm="0">
                                              <p:val>
                                                <p:fltVal val="0"/>
                                              </p:val>
                                            </p:tav>
                                            <p:tav tm="100000">
                                              <p:val>
                                                <p:strVal val="#ppt_h"/>
                                              </p:val>
                                            </p:tav>
                                          </p:tavLst>
                                        </p:anim>
                                        <p:animEffect transition="in" filter="fade">
                                          <p:cBhvr>
                                            <p:cTn id="48" dur="300"/>
                                            <p:tgtEl>
                                              <p:spTgt spid="8204"/>
                                            </p:tgtEl>
                                          </p:cBhvr>
                                        </p:animEffect>
                                      </p:childTnLst>
                                    </p:cTn>
                                  </p:par>
                                  <p:par>
                                    <p:cTn id="49" presetID="6" presetClass="emph" presetSubtype="0" autoRev="1" fill="hold" grpId="1" nodeType="withEffect">
                                      <p:stCondLst>
                                        <p:cond delay="1300"/>
                                      </p:stCondLst>
                                      <p:childTnLst>
                                        <p:animScale>
                                          <p:cBhvr>
                                            <p:cTn id="50" dur="150" fill="hold"/>
                                            <p:tgtEl>
                                              <p:spTgt spid="8204"/>
                                            </p:tgtEl>
                                          </p:cBhvr>
                                          <p:by x="110000" y="110000"/>
                                        </p:animScale>
                                      </p:childTnLst>
                                    </p:cTn>
                                  </p:par>
                                  <p:par>
                                    <p:cTn id="51" presetID="53" presetClass="entr" presetSubtype="16" fill="hold" nodeType="withEffect">
                                      <p:stCondLst>
                                        <p:cond delay="1100"/>
                                      </p:stCondLst>
                                      <p:childTnLst>
                                        <p:set>
                                          <p:cBhvr>
                                            <p:cTn id="52" dur="1" fill="hold">
                                              <p:stCondLst>
                                                <p:cond delay="0"/>
                                              </p:stCondLst>
                                            </p:cTn>
                                            <p:tgtEl>
                                              <p:spTgt spid="2"/>
                                            </p:tgtEl>
                                            <p:attrNameLst>
                                              <p:attrName>style.visibility</p:attrName>
                                            </p:attrNameLst>
                                          </p:cBhvr>
                                          <p:to>
                                            <p:strVal val="visible"/>
                                          </p:to>
                                        </p:set>
                                        <p:anim calcmode="lin" valueType="num">
                                          <p:cBhvr>
                                            <p:cTn id="53" dur="300" fill="hold"/>
                                            <p:tgtEl>
                                              <p:spTgt spid="2"/>
                                            </p:tgtEl>
                                            <p:attrNameLst>
                                              <p:attrName>ppt_w</p:attrName>
                                            </p:attrNameLst>
                                          </p:cBhvr>
                                          <p:tavLst>
                                            <p:tav tm="0">
                                              <p:val>
                                                <p:fltVal val="0"/>
                                              </p:val>
                                            </p:tav>
                                            <p:tav tm="100000">
                                              <p:val>
                                                <p:strVal val="#ppt_w"/>
                                              </p:val>
                                            </p:tav>
                                          </p:tavLst>
                                        </p:anim>
                                        <p:anim calcmode="lin" valueType="num">
                                          <p:cBhvr>
                                            <p:cTn id="54" dur="300" fill="hold"/>
                                            <p:tgtEl>
                                              <p:spTgt spid="2"/>
                                            </p:tgtEl>
                                            <p:attrNameLst>
                                              <p:attrName>ppt_h</p:attrName>
                                            </p:attrNameLst>
                                          </p:cBhvr>
                                          <p:tavLst>
                                            <p:tav tm="0">
                                              <p:val>
                                                <p:fltVal val="0"/>
                                              </p:val>
                                            </p:tav>
                                            <p:tav tm="100000">
                                              <p:val>
                                                <p:strVal val="#ppt_h"/>
                                              </p:val>
                                            </p:tav>
                                          </p:tavLst>
                                        </p:anim>
                                        <p:animEffect transition="in" filter="fade">
                                          <p:cBhvr>
                                            <p:cTn id="55" dur="300"/>
                                            <p:tgtEl>
                                              <p:spTgt spid="2"/>
                                            </p:tgtEl>
                                          </p:cBhvr>
                                        </p:animEffect>
                                      </p:childTnLst>
                                    </p:cTn>
                                  </p:par>
                                  <p:par>
                                    <p:cTn id="56" presetID="6" presetClass="emph" presetSubtype="0" autoRev="1" fill="hold" nodeType="withEffect">
                                      <p:stCondLst>
                                        <p:cond delay="1400"/>
                                      </p:stCondLst>
                                      <p:childTnLst>
                                        <p:animScale>
                                          <p:cBhvr>
                                            <p:cTn id="57" dur="150" fill="hold"/>
                                            <p:tgtEl>
                                              <p:spTgt spid="2"/>
                                            </p:tgtEl>
                                          </p:cBhvr>
                                          <p:by x="110000" y="110000"/>
                                        </p:animScale>
                                      </p:childTnLst>
                                    </p:cTn>
                                  </p:par>
                                  <p:par>
                                    <p:cTn id="58" presetID="22" presetClass="entr" presetSubtype="2" fill="hold" grpId="0" nodeType="withEffect">
                                      <p:stCondLst>
                                        <p:cond delay="1400"/>
                                      </p:stCondLst>
                                      <p:childTnLst>
                                        <p:set>
                                          <p:cBhvr>
                                            <p:cTn id="59" dur="1" fill="hold">
                                              <p:stCondLst>
                                                <p:cond delay="0"/>
                                              </p:stCondLst>
                                            </p:cTn>
                                            <p:tgtEl>
                                              <p:spTgt spid="8198"/>
                                            </p:tgtEl>
                                            <p:attrNameLst>
                                              <p:attrName>style.visibility</p:attrName>
                                            </p:attrNameLst>
                                          </p:cBhvr>
                                          <p:to>
                                            <p:strVal val="visible"/>
                                          </p:to>
                                        </p:set>
                                        <p:animEffect transition="in" filter="wipe(right)">
                                          <p:cBhvr>
                                            <p:cTn id="60" dur="500"/>
                                            <p:tgtEl>
                                              <p:spTgt spid="8198"/>
                                            </p:tgtEl>
                                          </p:cBhvr>
                                        </p:animEffect>
                                      </p:childTnLst>
                                    </p:cTn>
                                  </p:par>
                                  <p:par>
                                    <p:cTn id="61" presetID="2" presetClass="entr" presetSubtype="8" fill="hold" grpId="0" nodeType="withEffect">
                                      <p:stCondLst>
                                        <p:cond delay="1500"/>
                                      </p:stCondLst>
                                      <p:childTnLst>
                                        <p:set>
                                          <p:cBhvr>
                                            <p:cTn id="62" dur="1" fill="hold">
                                              <p:stCondLst>
                                                <p:cond delay="0"/>
                                              </p:stCondLst>
                                            </p:cTn>
                                            <p:tgtEl>
                                              <p:spTgt spid="8194"/>
                                            </p:tgtEl>
                                            <p:attrNameLst>
                                              <p:attrName>style.visibility</p:attrName>
                                            </p:attrNameLst>
                                          </p:cBhvr>
                                          <p:to>
                                            <p:strVal val="visible"/>
                                          </p:to>
                                        </p:set>
                                        <p:anim calcmode="lin" valueType="num">
                                          <p:cBhvr additive="base">
                                            <p:cTn id="63" dur="750" fill="hold"/>
                                            <p:tgtEl>
                                              <p:spTgt spid="8194"/>
                                            </p:tgtEl>
                                            <p:attrNameLst>
                                              <p:attrName>ppt_x</p:attrName>
                                            </p:attrNameLst>
                                          </p:cBhvr>
                                          <p:tavLst>
                                            <p:tav tm="0">
                                              <p:val>
                                                <p:strVal val="0-#ppt_w/2"/>
                                              </p:val>
                                            </p:tav>
                                            <p:tav tm="100000">
                                              <p:val>
                                                <p:strVal val="#ppt_x"/>
                                              </p:val>
                                            </p:tav>
                                          </p:tavLst>
                                        </p:anim>
                                        <p:anim calcmode="lin" valueType="num">
                                          <p:cBhvr additive="base">
                                            <p:cTn id="64" dur="750" fill="hold"/>
                                            <p:tgtEl>
                                              <p:spTgt spid="8194"/>
                                            </p:tgtEl>
                                            <p:attrNameLst>
                                              <p:attrName>ppt_y</p:attrName>
                                            </p:attrNameLst>
                                          </p:cBhvr>
                                          <p:tavLst>
                                            <p:tav tm="0">
                                              <p:val>
                                                <p:strVal val="#ppt_y"/>
                                              </p:val>
                                            </p:tav>
                                            <p:tav tm="100000">
                                              <p:val>
                                                <p:strVal val="#ppt_y"/>
                                              </p:val>
                                            </p:tav>
                                          </p:tavLst>
                                        </p:anim>
                                      </p:childTnLst>
                                    </p:cTn>
                                  </p:par>
                                  <p:par>
                                    <p:cTn id="65" presetID="53" presetClass="entr" presetSubtype="16" fill="hold" grpId="0" nodeType="withEffect">
                                      <p:stCondLst>
                                        <p:cond delay="1400"/>
                                      </p:stCondLst>
                                      <p:childTnLst>
                                        <p:set>
                                          <p:cBhvr>
                                            <p:cTn id="66" dur="1" fill="hold">
                                              <p:stCondLst>
                                                <p:cond delay="0"/>
                                              </p:stCondLst>
                                            </p:cTn>
                                            <p:tgtEl>
                                              <p:spTgt spid="8201"/>
                                            </p:tgtEl>
                                            <p:attrNameLst>
                                              <p:attrName>style.visibility</p:attrName>
                                            </p:attrNameLst>
                                          </p:cBhvr>
                                          <p:to>
                                            <p:strVal val="visible"/>
                                          </p:to>
                                        </p:set>
                                        <p:anim calcmode="lin" valueType="num">
                                          <p:cBhvr>
                                            <p:cTn id="67" dur="300" fill="hold"/>
                                            <p:tgtEl>
                                              <p:spTgt spid="8201"/>
                                            </p:tgtEl>
                                            <p:attrNameLst>
                                              <p:attrName>ppt_w</p:attrName>
                                            </p:attrNameLst>
                                          </p:cBhvr>
                                          <p:tavLst>
                                            <p:tav tm="0">
                                              <p:val>
                                                <p:fltVal val="0"/>
                                              </p:val>
                                            </p:tav>
                                            <p:tav tm="100000">
                                              <p:val>
                                                <p:strVal val="#ppt_w"/>
                                              </p:val>
                                            </p:tav>
                                          </p:tavLst>
                                        </p:anim>
                                        <p:anim calcmode="lin" valueType="num">
                                          <p:cBhvr>
                                            <p:cTn id="68" dur="300" fill="hold"/>
                                            <p:tgtEl>
                                              <p:spTgt spid="8201"/>
                                            </p:tgtEl>
                                            <p:attrNameLst>
                                              <p:attrName>ppt_h</p:attrName>
                                            </p:attrNameLst>
                                          </p:cBhvr>
                                          <p:tavLst>
                                            <p:tav tm="0">
                                              <p:val>
                                                <p:fltVal val="0"/>
                                              </p:val>
                                            </p:tav>
                                            <p:tav tm="100000">
                                              <p:val>
                                                <p:strVal val="#ppt_h"/>
                                              </p:val>
                                            </p:tav>
                                          </p:tavLst>
                                        </p:anim>
                                        <p:animEffect transition="in" filter="fade">
                                          <p:cBhvr>
                                            <p:cTn id="69" dur="300"/>
                                            <p:tgtEl>
                                              <p:spTgt spid="8201"/>
                                            </p:tgtEl>
                                          </p:cBhvr>
                                        </p:animEffect>
                                      </p:childTnLst>
                                    </p:cTn>
                                  </p:par>
                                  <p:par>
                                    <p:cTn id="70" presetID="6" presetClass="emph" presetSubtype="0" autoRev="1" fill="hold" grpId="1" nodeType="withEffect">
                                      <p:stCondLst>
                                        <p:cond delay="1700"/>
                                      </p:stCondLst>
                                      <p:childTnLst>
                                        <p:animScale>
                                          <p:cBhvr>
                                            <p:cTn id="71" dur="150" fill="hold"/>
                                            <p:tgtEl>
                                              <p:spTgt spid="8201"/>
                                            </p:tgtEl>
                                          </p:cBhvr>
                                          <p:by x="110000" y="110000"/>
                                        </p:animScale>
                                      </p:childTnLst>
                                    </p:cTn>
                                  </p:par>
                                  <p:par>
                                    <p:cTn id="72" presetID="53" presetClass="entr" presetSubtype="16" fill="hold" grpId="0" nodeType="withEffect">
                                      <p:stCondLst>
                                        <p:cond delay="1500"/>
                                      </p:stCondLst>
                                      <p:childTnLst>
                                        <p:set>
                                          <p:cBhvr>
                                            <p:cTn id="73" dur="1" fill="hold">
                                              <p:stCondLst>
                                                <p:cond delay="0"/>
                                              </p:stCondLst>
                                            </p:cTn>
                                            <p:tgtEl>
                                              <p:spTgt spid="8202"/>
                                            </p:tgtEl>
                                            <p:attrNameLst>
                                              <p:attrName>style.visibility</p:attrName>
                                            </p:attrNameLst>
                                          </p:cBhvr>
                                          <p:to>
                                            <p:strVal val="visible"/>
                                          </p:to>
                                        </p:set>
                                        <p:anim calcmode="lin" valueType="num">
                                          <p:cBhvr>
                                            <p:cTn id="74" dur="300" fill="hold"/>
                                            <p:tgtEl>
                                              <p:spTgt spid="8202"/>
                                            </p:tgtEl>
                                            <p:attrNameLst>
                                              <p:attrName>ppt_w</p:attrName>
                                            </p:attrNameLst>
                                          </p:cBhvr>
                                          <p:tavLst>
                                            <p:tav tm="0">
                                              <p:val>
                                                <p:fltVal val="0"/>
                                              </p:val>
                                            </p:tav>
                                            <p:tav tm="100000">
                                              <p:val>
                                                <p:strVal val="#ppt_w"/>
                                              </p:val>
                                            </p:tav>
                                          </p:tavLst>
                                        </p:anim>
                                        <p:anim calcmode="lin" valueType="num">
                                          <p:cBhvr>
                                            <p:cTn id="75" dur="300" fill="hold"/>
                                            <p:tgtEl>
                                              <p:spTgt spid="8202"/>
                                            </p:tgtEl>
                                            <p:attrNameLst>
                                              <p:attrName>ppt_h</p:attrName>
                                            </p:attrNameLst>
                                          </p:cBhvr>
                                          <p:tavLst>
                                            <p:tav tm="0">
                                              <p:val>
                                                <p:fltVal val="0"/>
                                              </p:val>
                                            </p:tav>
                                            <p:tav tm="100000">
                                              <p:val>
                                                <p:strVal val="#ppt_h"/>
                                              </p:val>
                                            </p:tav>
                                          </p:tavLst>
                                        </p:anim>
                                        <p:animEffect transition="in" filter="fade">
                                          <p:cBhvr>
                                            <p:cTn id="76" dur="300"/>
                                            <p:tgtEl>
                                              <p:spTgt spid="8202"/>
                                            </p:tgtEl>
                                          </p:cBhvr>
                                        </p:animEffect>
                                      </p:childTnLst>
                                    </p:cTn>
                                  </p:par>
                                  <p:par>
                                    <p:cTn id="77" presetID="6" presetClass="emph" presetSubtype="0" autoRev="1" fill="hold" grpId="1" nodeType="withEffect">
                                      <p:stCondLst>
                                        <p:cond delay="1800"/>
                                      </p:stCondLst>
                                      <p:childTnLst>
                                        <p:animScale>
                                          <p:cBhvr>
                                            <p:cTn id="78" dur="150" fill="hold"/>
                                            <p:tgtEl>
                                              <p:spTgt spid="8202"/>
                                            </p:tgtEl>
                                          </p:cBhvr>
                                          <p:by x="110000" y="110000"/>
                                        </p:animScale>
                                      </p:childTnLst>
                                    </p:cTn>
                                  </p:par>
                                  <p:par>
                                    <p:cTn id="79" presetID="53" presetClass="entr" presetSubtype="16" fill="hold" grpId="0" nodeType="withEffect">
                                      <p:stCondLst>
                                        <p:cond delay="1600"/>
                                      </p:stCondLst>
                                      <p:childTnLst>
                                        <p:set>
                                          <p:cBhvr>
                                            <p:cTn id="80" dur="1" fill="hold">
                                              <p:stCondLst>
                                                <p:cond delay="0"/>
                                              </p:stCondLst>
                                            </p:cTn>
                                            <p:tgtEl>
                                              <p:spTgt spid="8207"/>
                                            </p:tgtEl>
                                            <p:attrNameLst>
                                              <p:attrName>style.visibility</p:attrName>
                                            </p:attrNameLst>
                                          </p:cBhvr>
                                          <p:to>
                                            <p:strVal val="visible"/>
                                          </p:to>
                                        </p:set>
                                        <p:anim calcmode="lin" valueType="num">
                                          <p:cBhvr>
                                            <p:cTn id="81" dur="300" fill="hold"/>
                                            <p:tgtEl>
                                              <p:spTgt spid="8207"/>
                                            </p:tgtEl>
                                            <p:attrNameLst>
                                              <p:attrName>ppt_w</p:attrName>
                                            </p:attrNameLst>
                                          </p:cBhvr>
                                          <p:tavLst>
                                            <p:tav tm="0">
                                              <p:val>
                                                <p:fltVal val="0"/>
                                              </p:val>
                                            </p:tav>
                                            <p:tav tm="100000">
                                              <p:val>
                                                <p:strVal val="#ppt_w"/>
                                              </p:val>
                                            </p:tav>
                                          </p:tavLst>
                                        </p:anim>
                                        <p:anim calcmode="lin" valueType="num">
                                          <p:cBhvr>
                                            <p:cTn id="82" dur="300" fill="hold"/>
                                            <p:tgtEl>
                                              <p:spTgt spid="8207"/>
                                            </p:tgtEl>
                                            <p:attrNameLst>
                                              <p:attrName>ppt_h</p:attrName>
                                            </p:attrNameLst>
                                          </p:cBhvr>
                                          <p:tavLst>
                                            <p:tav tm="0">
                                              <p:val>
                                                <p:fltVal val="0"/>
                                              </p:val>
                                            </p:tav>
                                            <p:tav tm="100000">
                                              <p:val>
                                                <p:strVal val="#ppt_h"/>
                                              </p:val>
                                            </p:tav>
                                          </p:tavLst>
                                        </p:anim>
                                        <p:animEffect transition="in" filter="fade">
                                          <p:cBhvr>
                                            <p:cTn id="83" dur="300"/>
                                            <p:tgtEl>
                                              <p:spTgt spid="8207"/>
                                            </p:tgtEl>
                                          </p:cBhvr>
                                        </p:animEffect>
                                      </p:childTnLst>
                                    </p:cTn>
                                  </p:par>
                                  <p:par>
                                    <p:cTn id="84" presetID="6" presetClass="emph" presetSubtype="0" autoRev="1" fill="hold" grpId="1" nodeType="withEffect">
                                      <p:stCondLst>
                                        <p:cond delay="1900"/>
                                      </p:stCondLst>
                                      <p:childTnLst>
                                        <p:animScale>
                                          <p:cBhvr>
                                            <p:cTn id="85" dur="150" fill="hold"/>
                                            <p:tgtEl>
                                              <p:spTgt spid="8207"/>
                                            </p:tgtEl>
                                          </p:cBhvr>
                                          <p:by x="110000" y="110000"/>
                                        </p:animScale>
                                      </p:childTnLst>
                                    </p:cTn>
                                  </p:par>
                                  <p:par>
                                    <p:cTn id="86" presetID="22" presetClass="entr" presetSubtype="8" fill="hold" grpId="0" nodeType="withEffect">
                                      <p:stCondLst>
                                        <p:cond delay="1900"/>
                                      </p:stCondLst>
                                      <p:childTnLst>
                                        <p:set>
                                          <p:cBhvr>
                                            <p:cTn id="87" dur="1" fill="hold">
                                              <p:stCondLst>
                                                <p:cond delay="0"/>
                                              </p:stCondLst>
                                            </p:cTn>
                                            <p:tgtEl>
                                              <p:spTgt spid="8199"/>
                                            </p:tgtEl>
                                            <p:attrNameLst>
                                              <p:attrName>style.visibility</p:attrName>
                                            </p:attrNameLst>
                                          </p:cBhvr>
                                          <p:to>
                                            <p:strVal val="visible"/>
                                          </p:to>
                                        </p:set>
                                        <p:animEffect transition="in" filter="wipe(left)">
                                          <p:cBhvr>
                                            <p:cTn id="88" dur="500"/>
                                            <p:tgtEl>
                                              <p:spTgt spid="8199"/>
                                            </p:tgtEl>
                                          </p:cBhvr>
                                        </p:animEffect>
                                      </p:childTnLst>
                                    </p:cTn>
                                  </p:par>
                                  <p:par>
                                    <p:cTn id="89" presetID="2" presetClass="entr" presetSubtype="2" fill="hold" grpId="0" nodeType="withEffect">
                                      <p:stCondLst>
                                        <p:cond delay="2000"/>
                                      </p:stCondLst>
                                      <p:childTnLst>
                                        <p:set>
                                          <p:cBhvr>
                                            <p:cTn id="90" dur="1" fill="hold">
                                              <p:stCondLst>
                                                <p:cond delay="0"/>
                                              </p:stCondLst>
                                            </p:cTn>
                                            <p:tgtEl>
                                              <p:spTgt spid="8196"/>
                                            </p:tgtEl>
                                            <p:attrNameLst>
                                              <p:attrName>style.visibility</p:attrName>
                                            </p:attrNameLst>
                                          </p:cBhvr>
                                          <p:to>
                                            <p:strVal val="visible"/>
                                          </p:to>
                                        </p:set>
                                        <p:anim calcmode="lin" valueType="num">
                                          <p:cBhvr additive="base">
                                            <p:cTn id="91" dur="750" fill="hold"/>
                                            <p:tgtEl>
                                              <p:spTgt spid="8196"/>
                                            </p:tgtEl>
                                            <p:attrNameLst>
                                              <p:attrName>ppt_x</p:attrName>
                                            </p:attrNameLst>
                                          </p:cBhvr>
                                          <p:tavLst>
                                            <p:tav tm="0">
                                              <p:val>
                                                <p:strVal val="1+#ppt_w/2"/>
                                              </p:val>
                                            </p:tav>
                                            <p:tav tm="100000">
                                              <p:val>
                                                <p:strVal val="#ppt_x"/>
                                              </p:val>
                                            </p:tav>
                                          </p:tavLst>
                                        </p:anim>
                                        <p:anim calcmode="lin" valueType="num">
                                          <p:cBhvr additive="base">
                                            <p:cTn id="92" dur="750" fill="hold"/>
                                            <p:tgtEl>
                                              <p:spTgt spid="819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p:bldP spid="8196" grpId="0"/>
          <p:bldP spid="8197" grpId="0" animBg="1"/>
          <p:bldP spid="8198" grpId="0" animBg="1"/>
          <p:bldP spid="8199" grpId="0" animBg="1"/>
          <p:bldP spid="8200" grpId="0" animBg="1"/>
          <p:bldP spid="8201" grpId="0" animBg="1"/>
          <p:bldP spid="8201" grpId="1" animBg="1"/>
          <p:bldP spid="8202" grpId="0" animBg="1"/>
          <p:bldP spid="8202" grpId="1" animBg="1"/>
          <p:bldP spid="8203" grpId="0" animBg="1"/>
          <p:bldP spid="8203" grpId="1" animBg="1"/>
          <p:bldP spid="8204" grpId="0" animBg="1"/>
          <p:bldP spid="8204" grpId="1" animBg="1"/>
          <p:bldP spid="8205" grpId="0" animBg="1"/>
          <p:bldP spid="8205" grpId="1" animBg="1"/>
          <p:bldP spid="8206" grpId="0" animBg="1"/>
          <p:bldP spid="8206" grpId="1" animBg="1"/>
          <p:bldP spid="8207" grpId="0" animBg="1"/>
          <p:bldP spid="8207" grpId="1" animBg="1"/>
          <p:bldP spid="8208" grpId="0" animBg="1"/>
          <p:bldP spid="8208" grpId="1"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Group 62"/>
          <p:cNvGrpSpPr/>
          <p:nvPr/>
        </p:nvGrpSpPr>
        <p:grpSpPr>
          <a:xfrm>
            <a:off x="1132028" y="1575323"/>
            <a:ext cx="6730093" cy="3746307"/>
            <a:chOff x="2660660" y="1848907"/>
            <a:chExt cx="6730463" cy="3746512"/>
          </a:xfrm>
        </p:grpSpPr>
        <p:grpSp>
          <p:nvGrpSpPr>
            <p:cNvPr id="6" name="组合 41"/>
            <p:cNvGrpSpPr/>
            <p:nvPr/>
          </p:nvGrpSpPr>
          <p:grpSpPr>
            <a:xfrm>
              <a:off x="2660660" y="1848907"/>
              <a:ext cx="6730463" cy="3746512"/>
              <a:chOff x="755576" y="1233546"/>
              <a:chExt cx="7249079" cy="4035199"/>
            </a:xfrm>
          </p:grpSpPr>
          <p:grpSp>
            <p:nvGrpSpPr>
              <p:cNvPr id="7" name="组合 42"/>
              <p:cNvGrpSpPr/>
              <p:nvPr/>
            </p:nvGrpSpPr>
            <p:grpSpPr>
              <a:xfrm rot="5400000" flipV="1">
                <a:off x="5528690" y="2047331"/>
                <a:ext cx="2967922" cy="1340352"/>
                <a:chOff x="1173140" y="2533624"/>
                <a:chExt cx="4464496" cy="2016224"/>
              </a:xfrm>
            </p:grpSpPr>
            <p:sp>
              <p:nvSpPr>
                <p:cNvPr id="25" name="圆角矩形 60"/>
                <p:cNvSpPr/>
                <p:nvPr/>
              </p:nvSpPr>
              <p:spPr>
                <a:xfrm rot="19219800">
                  <a:off x="1173140" y="2533624"/>
                  <a:ext cx="4464496" cy="2016224"/>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89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26" name="圆角矩形 61"/>
                <p:cNvSpPr/>
                <p:nvPr/>
              </p:nvSpPr>
              <p:spPr>
                <a:xfrm rot="19219800">
                  <a:off x="1366007" y="2686948"/>
                  <a:ext cx="4084153" cy="1703845"/>
                </a:xfrm>
                <a:prstGeom prst="roundRect">
                  <a:avLst>
                    <a:gd name="adj" fmla="val 50000"/>
                  </a:avLst>
                </a:prstGeom>
                <a:gradFill flip="none" rotWithShape="1">
                  <a:gsLst>
                    <a:gs pos="0">
                      <a:sysClr val="window" lastClr="FFFFFF"/>
                    </a:gs>
                    <a:gs pos="100000">
                      <a:srgbClr val="E4E4E4">
                        <a:shade val="100000"/>
                        <a:satMod val="115000"/>
                      </a:srgbClr>
                    </a:gs>
                  </a:gsLst>
                  <a:path path="circle">
                    <a:fillToRect l="50000" t="50000" r="50000" b="50000"/>
                  </a:path>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grpSp>
          <p:grpSp>
            <p:nvGrpSpPr>
              <p:cNvPr id="8" name="组合 43"/>
              <p:cNvGrpSpPr/>
              <p:nvPr/>
            </p:nvGrpSpPr>
            <p:grpSpPr>
              <a:xfrm rot="4093703">
                <a:off x="3223943" y="2323339"/>
                <a:ext cx="3719089" cy="1679589"/>
                <a:chOff x="1173140" y="2533624"/>
                <a:chExt cx="4464496" cy="2016224"/>
              </a:xfrm>
            </p:grpSpPr>
            <p:sp>
              <p:nvSpPr>
                <p:cNvPr id="23" name="圆角矩形 58"/>
                <p:cNvSpPr/>
                <p:nvPr/>
              </p:nvSpPr>
              <p:spPr>
                <a:xfrm rot="19219800">
                  <a:off x="1173140" y="2533624"/>
                  <a:ext cx="4464496" cy="2016224"/>
                </a:xfrm>
                <a:prstGeom prst="roundRect">
                  <a:avLst>
                    <a:gd name="adj" fmla="val 50000"/>
                  </a:avLst>
                </a:prstGeom>
                <a:gradFill flip="none" rotWithShape="1">
                  <a:gsLst>
                    <a:gs pos="0">
                      <a:schemeClr val="bg1">
                        <a:shade val="30000"/>
                        <a:satMod val="115000"/>
                      </a:schemeClr>
                    </a:gs>
                    <a:gs pos="50000">
                      <a:schemeClr val="bg1">
                        <a:shade val="67500"/>
                        <a:satMod val="115000"/>
                      </a:schemeClr>
                    </a:gs>
                    <a:gs pos="100000">
                      <a:schemeClr val="bg1">
                        <a:shade val="100000"/>
                        <a:satMod val="115000"/>
                      </a:schemeClr>
                    </a:gs>
                  </a:gsLst>
                  <a:lin ang="27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24" name="圆角矩形 59"/>
                <p:cNvSpPr/>
                <p:nvPr/>
              </p:nvSpPr>
              <p:spPr>
                <a:xfrm rot="19219800">
                  <a:off x="1366007" y="2686948"/>
                  <a:ext cx="4084153" cy="1703845"/>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3500000" scaled="1"/>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grpSp>
          <p:grpSp>
            <p:nvGrpSpPr>
              <p:cNvPr id="9" name="组合 44"/>
              <p:cNvGrpSpPr/>
              <p:nvPr/>
            </p:nvGrpSpPr>
            <p:grpSpPr>
              <a:xfrm>
                <a:off x="755576" y="2426402"/>
                <a:ext cx="4464496" cy="2016224"/>
                <a:chOff x="1173140" y="2533624"/>
                <a:chExt cx="4464496" cy="2016224"/>
              </a:xfrm>
            </p:grpSpPr>
            <p:sp>
              <p:nvSpPr>
                <p:cNvPr id="21" name="圆角矩形 56"/>
                <p:cNvSpPr/>
                <p:nvPr/>
              </p:nvSpPr>
              <p:spPr>
                <a:xfrm rot="19219800">
                  <a:off x="1173140" y="2533624"/>
                  <a:ext cx="4464496" cy="2016224"/>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13500000" scaled="1"/>
                  <a:tileRect/>
                </a:gradFill>
                <a:ln w="25400" cap="flat" cmpd="sng" algn="ctr">
                  <a:noFill/>
                  <a:prstDash val="solid"/>
                </a:ln>
                <a:effectLst>
                  <a:outerShdw blurRad="3810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22" name="圆角矩形 57"/>
                <p:cNvSpPr/>
                <p:nvPr/>
              </p:nvSpPr>
              <p:spPr>
                <a:xfrm rot="19219800">
                  <a:off x="1366007" y="2686947"/>
                  <a:ext cx="4084155" cy="1703845"/>
                </a:xfrm>
                <a:prstGeom prst="roundRect">
                  <a:avLst>
                    <a:gd name="adj" fmla="val 50000"/>
                  </a:avLst>
                </a:prstGeom>
                <a:gradFill flip="none" rotWithShape="1">
                  <a:gsLst>
                    <a:gs pos="0">
                      <a:schemeClr val="bg1">
                        <a:shade val="67500"/>
                        <a:satMod val="115000"/>
                      </a:schemeClr>
                    </a:gs>
                    <a:gs pos="100000">
                      <a:schemeClr val="bg1">
                        <a:shade val="100000"/>
                        <a:satMod val="115000"/>
                      </a:schemeClr>
                    </a:gs>
                  </a:gsLst>
                  <a:lin ang="2700000" scaled="1"/>
                  <a:tileRect/>
                </a:gra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grpSp>
          <p:sp>
            <p:nvSpPr>
              <p:cNvPr id="10" name="椭圆 45"/>
              <p:cNvSpPr/>
              <p:nvPr/>
            </p:nvSpPr>
            <p:spPr>
              <a:xfrm>
                <a:off x="1016720" y="3153052"/>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11" name="椭圆 46"/>
              <p:cNvSpPr/>
              <p:nvPr/>
            </p:nvSpPr>
            <p:spPr>
              <a:xfrm>
                <a:off x="1204277" y="3340609"/>
                <a:ext cx="1740578" cy="1740578"/>
              </a:xfrm>
              <a:prstGeom prst="ellipse">
                <a:avLst/>
              </a:prstGeom>
              <a:solidFill>
                <a:schemeClr val="accent1"/>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dirty="0">
                  <a:solidFill>
                    <a:schemeClr val="tx1">
                      <a:lumMod val="75000"/>
                      <a:lumOff val="25000"/>
                    </a:schemeClr>
                  </a:solidFill>
                  <a:cs typeface="+mn-ea"/>
                  <a:sym typeface="+mn-lt"/>
                </a:endParaRPr>
              </a:p>
            </p:txBody>
          </p:sp>
          <p:grpSp>
            <p:nvGrpSpPr>
              <p:cNvPr id="12" name="组合 47"/>
              <p:cNvGrpSpPr/>
              <p:nvPr/>
            </p:nvGrpSpPr>
            <p:grpSpPr>
              <a:xfrm>
                <a:off x="3163945" y="1910968"/>
                <a:ext cx="1483701" cy="1483701"/>
                <a:chOff x="3839034" y="1441243"/>
                <a:chExt cx="2115693" cy="2115693"/>
              </a:xfrm>
            </p:grpSpPr>
            <p:sp>
              <p:nvSpPr>
                <p:cNvPr id="19" name="椭圆 54"/>
                <p:cNvSpPr/>
                <p:nvPr/>
              </p:nvSpPr>
              <p:spPr>
                <a:xfrm>
                  <a:off x="3839034" y="1441243"/>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20" name="椭圆 55"/>
                <p:cNvSpPr/>
                <p:nvPr/>
              </p:nvSpPr>
              <p:spPr>
                <a:xfrm>
                  <a:off x="4026591" y="1628800"/>
                  <a:ext cx="1740578" cy="1740578"/>
                </a:xfrm>
                <a:prstGeom prst="ellipse">
                  <a:avLst/>
                </a:prstGeom>
                <a:solidFill>
                  <a:schemeClr val="accent2"/>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grpSp>
          <p:grpSp>
            <p:nvGrpSpPr>
              <p:cNvPr id="13" name="组合 48"/>
              <p:cNvGrpSpPr/>
              <p:nvPr/>
            </p:nvGrpSpPr>
            <p:grpSpPr>
              <a:xfrm>
                <a:off x="5273134" y="2934744"/>
                <a:ext cx="1271210" cy="1271210"/>
                <a:chOff x="5409382" y="2483890"/>
                <a:chExt cx="2115693" cy="2115693"/>
              </a:xfrm>
            </p:grpSpPr>
            <p:sp>
              <p:nvSpPr>
                <p:cNvPr id="17" name="椭圆 52"/>
                <p:cNvSpPr/>
                <p:nvPr/>
              </p:nvSpPr>
              <p:spPr>
                <a:xfrm>
                  <a:off x="5409382" y="2483890"/>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18" name="椭圆 53"/>
                <p:cNvSpPr/>
                <p:nvPr/>
              </p:nvSpPr>
              <p:spPr>
                <a:xfrm>
                  <a:off x="5596939" y="2671447"/>
                  <a:ext cx="1740578" cy="1740578"/>
                </a:xfrm>
                <a:prstGeom prst="ellipse">
                  <a:avLst/>
                </a:prstGeom>
                <a:solidFill>
                  <a:schemeClr val="accent3"/>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grpSp>
          <p:grpSp>
            <p:nvGrpSpPr>
              <p:cNvPr id="14" name="组合 49"/>
              <p:cNvGrpSpPr/>
              <p:nvPr/>
            </p:nvGrpSpPr>
            <p:grpSpPr>
              <a:xfrm>
                <a:off x="6987348" y="1615383"/>
                <a:ext cx="1017307" cy="1017307"/>
                <a:chOff x="5409382" y="2483890"/>
                <a:chExt cx="2115693" cy="2115693"/>
              </a:xfrm>
            </p:grpSpPr>
            <p:sp>
              <p:nvSpPr>
                <p:cNvPr id="15" name="椭圆 50"/>
                <p:cNvSpPr/>
                <p:nvPr/>
              </p:nvSpPr>
              <p:spPr>
                <a:xfrm>
                  <a:off x="5409382" y="2483890"/>
                  <a:ext cx="2115693" cy="2115693"/>
                </a:xfrm>
                <a:prstGeom prst="ellipse">
                  <a:avLst/>
                </a:prstGeom>
                <a:solidFill>
                  <a:schemeClr val="bg1"/>
                </a:solidFill>
                <a:ln w="28575" cap="flat" cmpd="sng" algn="ctr">
                  <a:noFill/>
                  <a:prstDash val="solid"/>
                </a:ln>
                <a:effectLst>
                  <a:outerShdw blurRad="190500" dist="63500" dir="2700000" algn="tl" rotWithShape="0">
                    <a:prstClr val="black">
                      <a:alpha val="40000"/>
                    </a:prstClr>
                  </a:outerShdw>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sp>
              <p:nvSpPr>
                <p:cNvPr id="16" name="椭圆 51"/>
                <p:cNvSpPr/>
                <p:nvPr/>
              </p:nvSpPr>
              <p:spPr>
                <a:xfrm>
                  <a:off x="5596939" y="2671447"/>
                  <a:ext cx="1740578" cy="1740578"/>
                </a:xfrm>
                <a:prstGeom prst="ellipse">
                  <a:avLst/>
                </a:prstGeom>
                <a:solidFill>
                  <a:schemeClr val="accent4"/>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defTabSz="914286">
                    <a:lnSpc>
                      <a:spcPct val="130000"/>
                    </a:lnSpc>
                    <a:defRPr/>
                  </a:pPr>
                  <a:endParaRPr lang="en-US" kern="0">
                    <a:solidFill>
                      <a:schemeClr val="tx1">
                        <a:lumMod val="75000"/>
                        <a:lumOff val="25000"/>
                      </a:schemeClr>
                    </a:solidFill>
                    <a:cs typeface="+mn-ea"/>
                    <a:sym typeface="+mn-lt"/>
                  </a:endParaRPr>
                </a:p>
              </p:txBody>
            </p:sp>
          </p:grpSp>
        </p:grpSp>
        <p:grpSp>
          <p:nvGrpSpPr>
            <p:cNvPr id="40" name="Group 39"/>
            <p:cNvGrpSpPr/>
            <p:nvPr/>
          </p:nvGrpSpPr>
          <p:grpSpPr>
            <a:xfrm>
              <a:off x="7210591" y="3785961"/>
              <a:ext cx="464344" cy="465138"/>
              <a:chOff x="9145588" y="4435475"/>
              <a:chExt cx="464344" cy="465138"/>
            </a:xfrm>
            <a:solidFill>
              <a:schemeClr val="bg2"/>
            </a:solidFill>
          </p:grpSpPr>
          <p:sp>
            <p:nvSpPr>
              <p:cNvPr id="4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sp>
            <p:nvSpPr>
              <p:cNvPr id="4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grpSp>
        <p:grpSp>
          <p:nvGrpSpPr>
            <p:cNvPr id="50" name="Group 49"/>
            <p:cNvGrpSpPr/>
            <p:nvPr/>
          </p:nvGrpSpPr>
          <p:grpSpPr>
            <a:xfrm>
              <a:off x="5349436" y="2934470"/>
              <a:ext cx="464344" cy="464344"/>
              <a:chOff x="7287419" y="2577307"/>
              <a:chExt cx="464344" cy="464344"/>
            </a:xfrm>
            <a:solidFill>
              <a:schemeClr val="bg2"/>
            </a:solidFill>
          </p:grpSpPr>
          <p:sp>
            <p:nvSpPr>
              <p:cNvPr id="51" name="AutoShape 56"/>
              <p:cNvSpPr>
                <a:spLocks/>
              </p:cNvSpPr>
              <p:nvPr/>
            </p:nvSpPr>
            <p:spPr bwMode="auto">
              <a:xfrm>
                <a:off x="7287419"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2" name="AutoShape 57"/>
              <p:cNvSpPr>
                <a:spLocks/>
              </p:cNvSpPr>
              <p:nvPr/>
            </p:nvSpPr>
            <p:spPr bwMode="auto">
              <a:xfrm>
                <a:off x="7606507" y="2577307"/>
                <a:ext cx="145256"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7316"/>
                    </a:moveTo>
                    <a:cubicBezTo>
                      <a:pt x="16954" y="7352"/>
                      <a:pt x="16923" y="7387"/>
                      <a:pt x="16883" y="7423"/>
                    </a:cubicBezTo>
                    <a:cubicBezTo>
                      <a:pt x="16677" y="7601"/>
                      <a:pt x="16414" y="7770"/>
                      <a:pt x="16066" y="7920"/>
                    </a:cubicBezTo>
                    <a:cubicBezTo>
                      <a:pt x="16057" y="7924"/>
                      <a:pt x="16044" y="7927"/>
                      <a:pt x="16038" y="7931"/>
                    </a:cubicBezTo>
                    <a:cubicBezTo>
                      <a:pt x="15662" y="8092"/>
                      <a:pt x="15214" y="8234"/>
                      <a:pt x="14705" y="8354"/>
                    </a:cubicBezTo>
                    <a:cubicBezTo>
                      <a:pt x="14697" y="8357"/>
                      <a:pt x="14692" y="8358"/>
                      <a:pt x="14686" y="8359"/>
                    </a:cubicBezTo>
                    <a:cubicBezTo>
                      <a:pt x="14163" y="8482"/>
                      <a:pt x="13584" y="8581"/>
                      <a:pt x="12960" y="8649"/>
                    </a:cubicBezTo>
                    <a:cubicBezTo>
                      <a:pt x="12279" y="8726"/>
                      <a:pt x="11560" y="8774"/>
                      <a:pt x="10800" y="8774"/>
                    </a:cubicBezTo>
                    <a:cubicBezTo>
                      <a:pt x="10037" y="8774"/>
                      <a:pt x="9318" y="8726"/>
                      <a:pt x="8640" y="8649"/>
                    </a:cubicBezTo>
                    <a:cubicBezTo>
                      <a:pt x="8016" y="8581"/>
                      <a:pt x="7435" y="8482"/>
                      <a:pt x="6914" y="8359"/>
                    </a:cubicBezTo>
                    <a:cubicBezTo>
                      <a:pt x="6908" y="8358"/>
                      <a:pt x="6901" y="8357"/>
                      <a:pt x="6893" y="8354"/>
                    </a:cubicBezTo>
                    <a:cubicBezTo>
                      <a:pt x="6385" y="8234"/>
                      <a:pt x="5937" y="8092"/>
                      <a:pt x="5562" y="7931"/>
                    </a:cubicBezTo>
                    <a:cubicBezTo>
                      <a:pt x="5553" y="7927"/>
                      <a:pt x="5541" y="7924"/>
                      <a:pt x="5531" y="7920"/>
                    </a:cubicBezTo>
                    <a:cubicBezTo>
                      <a:pt x="5184" y="7770"/>
                      <a:pt x="4921" y="7601"/>
                      <a:pt x="4715" y="7423"/>
                    </a:cubicBezTo>
                    <a:cubicBezTo>
                      <a:pt x="4676" y="7387"/>
                      <a:pt x="4644" y="7352"/>
                      <a:pt x="4612" y="7316"/>
                    </a:cubicBezTo>
                    <a:cubicBezTo>
                      <a:pt x="4437" y="7136"/>
                      <a:pt x="4320" y="6947"/>
                      <a:pt x="4320" y="6750"/>
                    </a:cubicBezTo>
                    <a:cubicBezTo>
                      <a:pt x="4320" y="6550"/>
                      <a:pt x="4437" y="6362"/>
                      <a:pt x="4612" y="6181"/>
                    </a:cubicBezTo>
                    <a:cubicBezTo>
                      <a:pt x="4644" y="6146"/>
                      <a:pt x="4676" y="6110"/>
                      <a:pt x="4715" y="6076"/>
                    </a:cubicBezTo>
                    <a:cubicBezTo>
                      <a:pt x="4921" y="5898"/>
                      <a:pt x="5184" y="5729"/>
                      <a:pt x="5531" y="5577"/>
                    </a:cubicBezTo>
                    <a:cubicBezTo>
                      <a:pt x="5541" y="5574"/>
                      <a:pt x="5553" y="5571"/>
                      <a:pt x="5562" y="5567"/>
                    </a:cubicBezTo>
                    <a:cubicBezTo>
                      <a:pt x="5937" y="5407"/>
                      <a:pt x="6385" y="5264"/>
                      <a:pt x="6893" y="5144"/>
                    </a:cubicBezTo>
                    <a:cubicBezTo>
                      <a:pt x="6901" y="5142"/>
                      <a:pt x="6908" y="5140"/>
                      <a:pt x="6914" y="5138"/>
                    </a:cubicBezTo>
                    <a:cubicBezTo>
                      <a:pt x="7435" y="5017"/>
                      <a:pt x="8016" y="4918"/>
                      <a:pt x="8640" y="4848"/>
                    </a:cubicBezTo>
                    <a:cubicBezTo>
                      <a:pt x="9318" y="4773"/>
                      <a:pt x="10037" y="4725"/>
                      <a:pt x="10800" y="4725"/>
                    </a:cubicBezTo>
                    <a:cubicBezTo>
                      <a:pt x="11560" y="4725"/>
                      <a:pt x="12279" y="4773"/>
                      <a:pt x="12960" y="4848"/>
                    </a:cubicBezTo>
                    <a:cubicBezTo>
                      <a:pt x="13584" y="4918"/>
                      <a:pt x="14163" y="5017"/>
                      <a:pt x="14686" y="5138"/>
                    </a:cubicBezTo>
                    <a:cubicBezTo>
                      <a:pt x="14692" y="5140"/>
                      <a:pt x="14697" y="5142"/>
                      <a:pt x="14705" y="5144"/>
                    </a:cubicBezTo>
                    <a:cubicBezTo>
                      <a:pt x="15214" y="5264"/>
                      <a:pt x="15662" y="5407"/>
                      <a:pt x="16038" y="5567"/>
                    </a:cubicBezTo>
                    <a:cubicBezTo>
                      <a:pt x="16044" y="5571"/>
                      <a:pt x="16057" y="5574"/>
                      <a:pt x="16066" y="5577"/>
                    </a:cubicBezTo>
                    <a:cubicBezTo>
                      <a:pt x="16414" y="5729"/>
                      <a:pt x="16677" y="5898"/>
                      <a:pt x="16883" y="6076"/>
                    </a:cubicBezTo>
                    <a:cubicBezTo>
                      <a:pt x="16923" y="6110"/>
                      <a:pt x="16954" y="6146"/>
                      <a:pt x="16988" y="6181"/>
                    </a:cubicBezTo>
                    <a:cubicBezTo>
                      <a:pt x="17161" y="6362"/>
                      <a:pt x="17280" y="6550"/>
                      <a:pt x="17280" y="6750"/>
                    </a:cubicBezTo>
                    <a:cubicBezTo>
                      <a:pt x="17280" y="6947"/>
                      <a:pt x="17161" y="7136"/>
                      <a:pt x="16988" y="7316"/>
                    </a:cubicBezTo>
                    <a:moveTo>
                      <a:pt x="12960" y="19575"/>
                    </a:moveTo>
                    <a:cubicBezTo>
                      <a:pt x="12960" y="19948"/>
                      <a:pt x="11992" y="20249"/>
                      <a:pt x="10800" y="20249"/>
                    </a:cubicBezTo>
                    <a:cubicBezTo>
                      <a:pt x="9606" y="20249"/>
                      <a:pt x="8640" y="19948"/>
                      <a:pt x="8640" y="19575"/>
                    </a:cubicBezTo>
                    <a:lnTo>
                      <a:pt x="8640" y="10056"/>
                    </a:lnTo>
                    <a:cubicBezTo>
                      <a:pt x="9338" y="10101"/>
                      <a:pt x="10059" y="10124"/>
                      <a:pt x="10800" y="10124"/>
                    </a:cubicBezTo>
                    <a:cubicBezTo>
                      <a:pt x="11541" y="10124"/>
                      <a:pt x="12262" y="10101"/>
                      <a:pt x="12960" y="10056"/>
                    </a:cubicBezTo>
                    <a:cubicBezTo>
                      <a:pt x="12960" y="10056"/>
                      <a:pt x="12960" y="19575"/>
                      <a:pt x="12960" y="19575"/>
                    </a:cubicBezTo>
                    <a:close/>
                    <a:moveTo>
                      <a:pt x="8640" y="2025"/>
                    </a:moveTo>
                    <a:cubicBezTo>
                      <a:pt x="8640" y="1651"/>
                      <a:pt x="9606" y="1350"/>
                      <a:pt x="10800" y="1350"/>
                    </a:cubicBezTo>
                    <a:cubicBezTo>
                      <a:pt x="11992" y="1350"/>
                      <a:pt x="12960" y="1651"/>
                      <a:pt x="12960" y="2025"/>
                    </a:cubicBezTo>
                    <a:lnTo>
                      <a:pt x="12960" y="3442"/>
                    </a:lnTo>
                    <a:cubicBezTo>
                      <a:pt x="12262" y="3398"/>
                      <a:pt x="11541" y="3375"/>
                      <a:pt x="10800" y="3375"/>
                    </a:cubicBezTo>
                    <a:cubicBezTo>
                      <a:pt x="10059" y="3375"/>
                      <a:pt x="9338" y="3398"/>
                      <a:pt x="8640" y="3442"/>
                    </a:cubicBezTo>
                    <a:cubicBezTo>
                      <a:pt x="8640" y="3442"/>
                      <a:pt x="8640" y="2025"/>
                      <a:pt x="8640" y="2025"/>
                    </a:cubicBezTo>
                    <a:close/>
                    <a:moveTo>
                      <a:pt x="17280" y="4064"/>
                    </a:moveTo>
                    <a:lnTo>
                      <a:pt x="17280" y="2025"/>
                    </a:lnTo>
                    <a:cubicBezTo>
                      <a:pt x="17280" y="908"/>
                      <a:pt x="14373" y="0"/>
                      <a:pt x="10800" y="0"/>
                    </a:cubicBezTo>
                    <a:cubicBezTo>
                      <a:pt x="7225" y="0"/>
                      <a:pt x="4320" y="908"/>
                      <a:pt x="4320" y="2025"/>
                    </a:cubicBezTo>
                    <a:lnTo>
                      <a:pt x="4320" y="4064"/>
                    </a:lnTo>
                    <a:cubicBezTo>
                      <a:pt x="1710" y="4681"/>
                      <a:pt x="0" y="5649"/>
                      <a:pt x="0" y="6750"/>
                    </a:cubicBezTo>
                    <a:cubicBezTo>
                      <a:pt x="0" y="7850"/>
                      <a:pt x="1710" y="8818"/>
                      <a:pt x="4320" y="9434"/>
                    </a:cubicBezTo>
                    <a:lnTo>
                      <a:pt x="4320" y="19575"/>
                    </a:lnTo>
                    <a:cubicBezTo>
                      <a:pt x="4320" y="20691"/>
                      <a:pt x="7225" y="21599"/>
                      <a:pt x="10800" y="21599"/>
                    </a:cubicBezTo>
                    <a:cubicBezTo>
                      <a:pt x="14373" y="21599"/>
                      <a:pt x="17280" y="20691"/>
                      <a:pt x="17280" y="19575"/>
                    </a:cubicBezTo>
                    <a:lnTo>
                      <a:pt x="17280" y="9434"/>
                    </a:lnTo>
                    <a:cubicBezTo>
                      <a:pt x="19889" y="8818"/>
                      <a:pt x="21600" y="7850"/>
                      <a:pt x="21600" y="6750"/>
                    </a:cubicBezTo>
                    <a:cubicBezTo>
                      <a:pt x="21600" y="5649"/>
                      <a:pt x="19889" y="4681"/>
                      <a:pt x="17280" y="406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3" name="AutoShape 58"/>
              <p:cNvSpPr>
                <a:spLocks/>
              </p:cNvSpPr>
              <p:nvPr/>
            </p:nvSpPr>
            <p:spPr bwMode="auto">
              <a:xfrm>
                <a:off x="7446963" y="2577307"/>
                <a:ext cx="145257"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88" y="15416"/>
                    </a:moveTo>
                    <a:cubicBezTo>
                      <a:pt x="16954" y="15452"/>
                      <a:pt x="16923" y="15487"/>
                      <a:pt x="16883" y="15523"/>
                    </a:cubicBezTo>
                    <a:cubicBezTo>
                      <a:pt x="16677" y="15701"/>
                      <a:pt x="16414" y="15870"/>
                      <a:pt x="16066" y="16020"/>
                    </a:cubicBezTo>
                    <a:cubicBezTo>
                      <a:pt x="16057" y="16024"/>
                      <a:pt x="16044" y="16027"/>
                      <a:pt x="16038" y="16031"/>
                    </a:cubicBezTo>
                    <a:cubicBezTo>
                      <a:pt x="15662" y="16192"/>
                      <a:pt x="15214" y="16334"/>
                      <a:pt x="14705" y="16454"/>
                    </a:cubicBezTo>
                    <a:cubicBezTo>
                      <a:pt x="14697" y="16457"/>
                      <a:pt x="14692" y="16458"/>
                      <a:pt x="14686" y="16459"/>
                    </a:cubicBezTo>
                    <a:cubicBezTo>
                      <a:pt x="14163" y="16582"/>
                      <a:pt x="13584" y="16681"/>
                      <a:pt x="12960" y="16749"/>
                    </a:cubicBezTo>
                    <a:cubicBezTo>
                      <a:pt x="12279" y="16826"/>
                      <a:pt x="11560" y="16875"/>
                      <a:pt x="10800" y="16875"/>
                    </a:cubicBezTo>
                    <a:cubicBezTo>
                      <a:pt x="10037" y="16875"/>
                      <a:pt x="9318" y="16826"/>
                      <a:pt x="8640" y="16749"/>
                    </a:cubicBezTo>
                    <a:cubicBezTo>
                      <a:pt x="8016" y="16681"/>
                      <a:pt x="7435" y="16582"/>
                      <a:pt x="6914" y="16459"/>
                    </a:cubicBezTo>
                    <a:cubicBezTo>
                      <a:pt x="6908" y="16458"/>
                      <a:pt x="6901" y="16457"/>
                      <a:pt x="6893" y="16454"/>
                    </a:cubicBezTo>
                    <a:cubicBezTo>
                      <a:pt x="6385" y="16334"/>
                      <a:pt x="5937" y="16192"/>
                      <a:pt x="5562" y="16031"/>
                    </a:cubicBezTo>
                    <a:cubicBezTo>
                      <a:pt x="5553" y="16027"/>
                      <a:pt x="5541" y="16024"/>
                      <a:pt x="5531" y="16020"/>
                    </a:cubicBezTo>
                    <a:cubicBezTo>
                      <a:pt x="5184" y="15870"/>
                      <a:pt x="4921" y="15701"/>
                      <a:pt x="4715" y="15523"/>
                    </a:cubicBezTo>
                    <a:cubicBezTo>
                      <a:pt x="4676" y="15487"/>
                      <a:pt x="4644" y="15452"/>
                      <a:pt x="4612" y="15416"/>
                    </a:cubicBezTo>
                    <a:cubicBezTo>
                      <a:pt x="4437" y="15236"/>
                      <a:pt x="4320" y="15047"/>
                      <a:pt x="4320" y="14850"/>
                    </a:cubicBezTo>
                    <a:cubicBezTo>
                      <a:pt x="4320" y="14650"/>
                      <a:pt x="4437" y="14462"/>
                      <a:pt x="4612" y="14281"/>
                    </a:cubicBezTo>
                    <a:cubicBezTo>
                      <a:pt x="4644" y="14246"/>
                      <a:pt x="4676" y="14210"/>
                      <a:pt x="4715" y="14176"/>
                    </a:cubicBezTo>
                    <a:cubicBezTo>
                      <a:pt x="4921" y="13998"/>
                      <a:pt x="5184" y="13829"/>
                      <a:pt x="5531" y="13677"/>
                    </a:cubicBezTo>
                    <a:cubicBezTo>
                      <a:pt x="5541" y="13674"/>
                      <a:pt x="5553" y="13671"/>
                      <a:pt x="5562" y="13667"/>
                    </a:cubicBezTo>
                    <a:cubicBezTo>
                      <a:pt x="5937" y="13507"/>
                      <a:pt x="6385" y="13364"/>
                      <a:pt x="6893" y="13244"/>
                    </a:cubicBezTo>
                    <a:cubicBezTo>
                      <a:pt x="6901" y="13242"/>
                      <a:pt x="6908" y="13240"/>
                      <a:pt x="6914" y="13238"/>
                    </a:cubicBezTo>
                    <a:cubicBezTo>
                      <a:pt x="7435" y="13117"/>
                      <a:pt x="8016" y="13018"/>
                      <a:pt x="8640" y="12948"/>
                    </a:cubicBezTo>
                    <a:cubicBezTo>
                      <a:pt x="9318" y="12873"/>
                      <a:pt x="10037" y="12825"/>
                      <a:pt x="10800" y="12825"/>
                    </a:cubicBezTo>
                    <a:cubicBezTo>
                      <a:pt x="11560" y="12825"/>
                      <a:pt x="12279" y="12873"/>
                      <a:pt x="12960" y="12948"/>
                    </a:cubicBezTo>
                    <a:cubicBezTo>
                      <a:pt x="13584" y="13018"/>
                      <a:pt x="14163" y="13117"/>
                      <a:pt x="14686" y="13238"/>
                    </a:cubicBezTo>
                    <a:cubicBezTo>
                      <a:pt x="14692" y="13240"/>
                      <a:pt x="14697" y="13242"/>
                      <a:pt x="14705" y="13244"/>
                    </a:cubicBezTo>
                    <a:cubicBezTo>
                      <a:pt x="15214" y="13364"/>
                      <a:pt x="15662" y="13507"/>
                      <a:pt x="16038" y="13667"/>
                    </a:cubicBezTo>
                    <a:cubicBezTo>
                      <a:pt x="16044" y="13671"/>
                      <a:pt x="16057" y="13674"/>
                      <a:pt x="16066" y="13677"/>
                    </a:cubicBezTo>
                    <a:cubicBezTo>
                      <a:pt x="16414" y="13829"/>
                      <a:pt x="16677" y="13998"/>
                      <a:pt x="16883" y="14176"/>
                    </a:cubicBezTo>
                    <a:cubicBezTo>
                      <a:pt x="16923" y="14210"/>
                      <a:pt x="16954" y="14246"/>
                      <a:pt x="16988" y="14281"/>
                    </a:cubicBezTo>
                    <a:cubicBezTo>
                      <a:pt x="17161" y="14462"/>
                      <a:pt x="17280" y="14650"/>
                      <a:pt x="17280" y="14850"/>
                    </a:cubicBezTo>
                    <a:cubicBezTo>
                      <a:pt x="17280" y="15047"/>
                      <a:pt x="17161" y="15236"/>
                      <a:pt x="16988" y="15416"/>
                    </a:cubicBezTo>
                    <a:moveTo>
                      <a:pt x="12960" y="19575"/>
                    </a:moveTo>
                    <a:cubicBezTo>
                      <a:pt x="12960" y="19948"/>
                      <a:pt x="11992" y="20249"/>
                      <a:pt x="10800" y="20249"/>
                    </a:cubicBezTo>
                    <a:cubicBezTo>
                      <a:pt x="9606" y="20249"/>
                      <a:pt x="8640" y="19948"/>
                      <a:pt x="8640" y="19575"/>
                    </a:cubicBezTo>
                    <a:lnTo>
                      <a:pt x="8640" y="18156"/>
                    </a:lnTo>
                    <a:cubicBezTo>
                      <a:pt x="9338" y="18201"/>
                      <a:pt x="10059" y="18225"/>
                      <a:pt x="10800" y="18225"/>
                    </a:cubicBezTo>
                    <a:cubicBezTo>
                      <a:pt x="11541" y="18225"/>
                      <a:pt x="12262" y="18201"/>
                      <a:pt x="12960" y="18156"/>
                    </a:cubicBezTo>
                    <a:cubicBezTo>
                      <a:pt x="12960" y="18156"/>
                      <a:pt x="12960" y="19575"/>
                      <a:pt x="12960" y="19575"/>
                    </a:cubicBezTo>
                    <a:close/>
                    <a:moveTo>
                      <a:pt x="8640" y="2025"/>
                    </a:moveTo>
                    <a:cubicBezTo>
                      <a:pt x="8640" y="1651"/>
                      <a:pt x="9606" y="1350"/>
                      <a:pt x="10800" y="1350"/>
                    </a:cubicBezTo>
                    <a:cubicBezTo>
                      <a:pt x="11992" y="1350"/>
                      <a:pt x="12960" y="1651"/>
                      <a:pt x="12960" y="2025"/>
                    </a:cubicBezTo>
                    <a:lnTo>
                      <a:pt x="12960" y="11542"/>
                    </a:lnTo>
                    <a:cubicBezTo>
                      <a:pt x="12262" y="11498"/>
                      <a:pt x="11541" y="11475"/>
                      <a:pt x="10800" y="11475"/>
                    </a:cubicBezTo>
                    <a:cubicBezTo>
                      <a:pt x="10059" y="11475"/>
                      <a:pt x="9338" y="11498"/>
                      <a:pt x="8640" y="11542"/>
                    </a:cubicBezTo>
                    <a:cubicBezTo>
                      <a:pt x="8640" y="11542"/>
                      <a:pt x="8640" y="2025"/>
                      <a:pt x="8640" y="2025"/>
                    </a:cubicBezTo>
                    <a:close/>
                    <a:moveTo>
                      <a:pt x="17280" y="12164"/>
                    </a:moveTo>
                    <a:lnTo>
                      <a:pt x="17280" y="2025"/>
                    </a:lnTo>
                    <a:cubicBezTo>
                      <a:pt x="17280" y="908"/>
                      <a:pt x="14373" y="0"/>
                      <a:pt x="10800" y="0"/>
                    </a:cubicBezTo>
                    <a:cubicBezTo>
                      <a:pt x="7225" y="0"/>
                      <a:pt x="4320" y="908"/>
                      <a:pt x="4320" y="2025"/>
                    </a:cubicBezTo>
                    <a:lnTo>
                      <a:pt x="4320" y="12164"/>
                    </a:lnTo>
                    <a:cubicBezTo>
                      <a:pt x="1710" y="12781"/>
                      <a:pt x="0" y="13749"/>
                      <a:pt x="0" y="14850"/>
                    </a:cubicBezTo>
                    <a:cubicBezTo>
                      <a:pt x="0" y="15950"/>
                      <a:pt x="1710" y="16918"/>
                      <a:pt x="4320" y="17534"/>
                    </a:cubicBezTo>
                    <a:lnTo>
                      <a:pt x="4320" y="19575"/>
                    </a:lnTo>
                    <a:cubicBezTo>
                      <a:pt x="4320" y="20691"/>
                      <a:pt x="7225" y="21599"/>
                      <a:pt x="10800" y="21599"/>
                    </a:cubicBezTo>
                    <a:cubicBezTo>
                      <a:pt x="14373" y="21599"/>
                      <a:pt x="17280" y="20691"/>
                      <a:pt x="17280" y="19575"/>
                    </a:cubicBezTo>
                    <a:lnTo>
                      <a:pt x="17280" y="17534"/>
                    </a:lnTo>
                    <a:cubicBezTo>
                      <a:pt x="19889" y="16918"/>
                      <a:pt x="21600" y="15950"/>
                      <a:pt x="21600" y="14850"/>
                    </a:cubicBezTo>
                    <a:cubicBezTo>
                      <a:pt x="21600" y="13749"/>
                      <a:pt x="19889" y="12781"/>
                      <a:pt x="17280" y="1216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sp>
          <p:nvSpPr>
            <p:cNvPr id="54" name="AutoShape 59"/>
            <p:cNvSpPr>
              <a:spLocks/>
            </p:cNvSpPr>
            <p:nvPr/>
          </p:nvSpPr>
          <p:spPr bwMode="auto">
            <a:xfrm>
              <a:off x="3575736" y="4299642"/>
              <a:ext cx="619099" cy="618042"/>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707">
                <a:solidFill>
                  <a:schemeClr val="tx1">
                    <a:lumMod val="75000"/>
                    <a:lumOff val="25000"/>
                  </a:schemeClr>
                </a:solidFill>
                <a:cs typeface="+mn-ea"/>
                <a:sym typeface="+mn-lt"/>
              </a:endParaRPr>
            </a:p>
          </p:txBody>
        </p:sp>
        <p:grpSp>
          <p:nvGrpSpPr>
            <p:cNvPr id="55" name="Group 54"/>
            <p:cNvGrpSpPr/>
            <p:nvPr/>
          </p:nvGrpSpPr>
          <p:grpSpPr>
            <a:xfrm>
              <a:off x="8686291" y="2477865"/>
              <a:ext cx="465138" cy="391319"/>
              <a:chOff x="5368132" y="2625725"/>
              <a:chExt cx="465138" cy="391319"/>
            </a:xfrm>
            <a:solidFill>
              <a:schemeClr val="bg2"/>
            </a:solidFill>
          </p:grpSpPr>
          <p:sp>
            <p:nvSpPr>
              <p:cNvPr id="56"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7"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sp>
            <p:nvSpPr>
              <p:cNvPr id="58"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9049" tIns="19049" rIns="19049" bIns="19049" anchor="ctr"/>
              <a:lstStyle/>
              <a:p>
                <a:pPr algn="ctr" defTabSz="228572" hangingPunct="0">
                  <a:lnSpc>
                    <a:spcPct val="130000"/>
                  </a:lnSpc>
                </a:pPr>
                <a:endParaRPr lang="en-US" sz="1500">
                  <a:solidFill>
                    <a:schemeClr val="tx1">
                      <a:lumMod val="75000"/>
                      <a:lumOff val="25000"/>
                    </a:schemeClr>
                  </a:solidFill>
                  <a:effectLst>
                    <a:outerShdw blurRad="38100" dist="38100" dir="2700000" algn="tl">
                      <a:srgbClr val="000000"/>
                    </a:outerShdw>
                  </a:effectLst>
                  <a:cs typeface="+mn-ea"/>
                  <a:sym typeface="+mn-lt"/>
                </a:endParaRPr>
              </a:p>
            </p:txBody>
          </p:sp>
        </p:grpSp>
      </p:grpSp>
      <p:sp>
        <p:nvSpPr>
          <p:cNvPr id="59" name="TextBox 23"/>
          <p:cNvSpPr txBox="1"/>
          <p:nvPr/>
        </p:nvSpPr>
        <p:spPr>
          <a:xfrm>
            <a:off x="2843787" y="5486095"/>
            <a:ext cx="2841044" cy="879856"/>
          </a:xfrm>
          <a:prstGeom prst="rect">
            <a:avLst/>
          </a:prstGeom>
          <a:noFill/>
        </p:spPr>
        <p:txBody>
          <a:bodyPr wrap="square" rtlCol="0">
            <a:spAutoFit/>
          </a:bodyPr>
          <a:lstStyle/>
          <a:p>
            <a:pPr>
              <a:lnSpc>
                <a:spcPct val="150000"/>
              </a:lnSpc>
            </a:pPr>
            <a:r>
              <a:rPr lang="zh-CN" altLang="en-US" sz="1137" dirty="0">
                <a:solidFill>
                  <a:schemeClr val="bg2">
                    <a:lumMod val="90000"/>
                  </a:schemeClr>
                </a:solidFill>
                <a:cs typeface="+mn-ea"/>
                <a:sym typeface="+mn-lt"/>
              </a:rPr>
              <a:t>用非对称加密算法对交易信息进行签名，幵将交易信息在网上广播，大家可以拿公钥对信息进行快速验证</a:t>
            </a:r>
            <a:endParaRPr lang="en-GB" altLang="zh-CN" sz="1137" dirty="0">
              <a:solidFill>
                <a:schemeClr val="bg2">
                  <a:lumMod val="90000"/>
                </a:schemeClr>
              </a:solidFill>
              <a:cs typeface="+mn-ea"/>
              <a:sym typeface="+mn-lt"/>
            </a:endParaRPr>
          </a:p>
        </p:txBody>
      </p:sp>
      <p:sp>
        <p:nvSpPr>
          <p:cNvPr id="60" name="TextBox 24"/>
          <p:cNvSpPr txBox="1"/>
          <p:nvPr/>
        </p:nvSpPr>
        <p:spPr>
          <a:xfrm>
            <a:off x="2843787" y="5158206"/>
            <a:ext cx="766557"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第一步</a:t>
            </a:r>
          </a:p>
        </p:txBody>
      </p:sp>
      <p:sp>
        <p:nvSpPr>
          <p:cNvPr id="61" name="TextBox 23"/>
          <p:cNvSpPr txBox="1"/>
          <p:nvPr/>
        </p:nvSpPr>
        <p:spPr>
          <a:xfrm>
            <a:off x="4498943" y="1282523"/>
            <a:ext cx="2841044" cy="1142364"/>
          </a:xfrm>
          <a:prstGeom prst="rect">
            <a:avLst/>
          </a:prstGeom>
          <a:noFill/>
        </p:spPr>
        <p:txBody>
          <a:bodyPr wrap="square" rtlCol="0">
            <a:spAutoFit/>
          </a:bodyPr>
          <a:lstStyle/>
          <a:p>
            <a:pPr>
              <a:lnSpc>
                <a:spcPct val="150000"/>
              </a:lnSpc>
            </a:pPr>
            <a:r>
              <a:rPr lang="zh-CN" altLang="en-US" sz="1137" dirty="0">
                <a:solidFill>
                  <a:schemeClr val="bg2">
                    <a:lumMod val="90000"/>
                  </a:schemeClr>
                </a:solidFill>
                <a:cs typeface="+mn-ea"/>
                <a:sym typeface="+mn-lt"/>
              </a:rPr>
              <a:t>通过验证的交易信息会在区块中进行存储，交易信息以</a:t>
            </a:r>
            <a:r>
              <a:rPr lang="en-US" altLang="zh-CN" sz="1137" dirty="0" err="1">
                <a:solidFill>
                  <a:schemeClr val="bg2">
                    <a:lumMod val="90000"/>
                  </a:schemeClr>
                </a:solidFill>
                <a:cs typeface="+mn-ea"/>
                <a:sym typeface="+mn-lt"/>
              </a:rPr>
              <a:t>Merkle</a:t>
            </a:r>
            <a:r>
              <a:rPr lang="en-US" altLang="zh-CN" sz="1137" dirty="0">
                <a:solidFill>
                  <a:schemeClr val="bg2">
                    <a:lumMod val="90000"/>
                  </a:schemeClr>
                </a:solidFill>
                <a:cs typeface="+mn-ea"/>
                <a:sym typeface="+mn-lt"/>
              </a:rPr>
              <a:t> Tree</a:t>
            </a:r>
            <a:r>
              <a:rPr lang="zh-CN" altLang="en-US" sz="1137" dirty="0">
                <a:solidFill>
                  <a:schemeClr val="bg2">
                    <a:lumMod val="90000"/>
                  </a:schemeClr>
                </a:solidFill>
                <a:cs typeface="+mn-ea"/>
                <a:sym typeface="+mn-lt"/>
              </a:rPr>
              <a:t>的斱式进行存储，交易信息变化能很快通过</a:t>
            </a:r>
            <a:r>
              <a:rPr lang="en-US" altLang="zh-CN" sz="1137" dirty="0">
                <a:solidFill>
                  <a:schemeClr val="bg2">
                    <a:lumMod val="90000"/>
                  </a:schemeClr>
                </a:solidFill>
                <a:cs typeface="+mn-ea"/>
                <a:sym typeface="+mn-lt"/>
              </a:rPr>
              <a:t>Hash</a:t>
            </a:r>
            <a:r>
              <a:rPr lang="zh-CN" altLang="en-US" sz="1137" dirty="0">
                <a:solidFill>
                  <a:schemeClr val="bg2">
                    <a:lumMod val="90000"/>
                  </a:schemeClr>
                </a:solidFill>
                <a:cs typeface="+mn-ea"/>
                <a:sym typeface="+mn-lt"/>
              </a:rPr>
              <a:t>值的改变反应出来，防止信息篡改；</a:t>
            </a:r>
            <a:endParaRPr lang="en-GB" altLang="zh-CN" sz="1137" dirty="0">
              <a:solidFill>
                <a:schemeClr val="bg2">
                  <a:lumMod val="90000"/>
                </a:schemeClr>
              </a:solidFill>
              <a:cs typeface="+mn-ea"/>
              <a:sym typeface="+mn-lt"/>
            </a:endParaRPr>
          </a:p>
        </p:txBody>
      </p:sp>
      <p:sp>
        <p:nvSpPr>
          <p:cNvPr id="64" name="TextBox 24"/>
          <p:cNvSpPr txBox="1"/>
          <p:nvPr/>
        </p:nvSpPr>
        <p:spPr>
          <a:xfrm>
            <a:off x="4498944" y="954634"/>
            <a:ext cx="766557"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第二步</a:t>
            </a:r>
          </a:p>
        </p:txBody>
      </p:sp>
      <p:sp>
        <p:nvSpPr>
          <p:cNvPr id="65" name="TextBox 23"/>
          <p:cNvSpPr txBox="1"/>
          <p:nvPr/>
        </p:nvSpPr>
        <p:spPr>
          <a:xfrm>
            <a:off x="6338006" y="4925619"/>
            <a:ext cx="2841044" cy="586122"/>
          </a:xfrm>
          <a:prstGeom prst="rect">
            <a:avLst/>
          </a:prstGeom>
          <a:noFill/>
        </p:spPr>
        <p:txBody>
          <a:bodyPr wrap="square" rtlCol="0">
            <a:spAutoFit/>
          </a:bodyPr>
          <a:lstStyle/>
          <a:p>
            <a:pPr>
              <a:lnSpc>
                <a:spcPct val="150000"/>
              </a:lnSpc>
            </a:pPr>
            <a:r>
              <a:rPr lang="zh-CN" altLang="en-US" sz="1137" dirty="0" smtClean="0">
                <a:solidFill>
                  <a:schemeClr val="bg2">
                    <a:lumMod val="90000"/>
                  </a:schemeClr>
                </a:solidFill>
                <a:cs typeface="+mn-ea"/>
                <a:sym typeface="+mn-lt"/>
              </a:rPr>
              <a:t>将</a:t>
            </a:r>
            <a:r>
              <a:rPr lang="zh-CN" altLang="en-US" sz="1137" dirty="0">
                <a:solidFill>
                  <a:schemeClr val="bg2">
                    <a:lumMod val="90000"/>
                  </a:schemeClr>
                </a:solidFill>
                <a:cs typeface="+mn-ea"/>
                <a:sym typeface="+mn-lt"/>
              </a:rPr>
              <a:t>生成的新区块指向上一个区块，不历叱区块形成一个链条；</a:t>
            </a:r>
            <a:endParaRPr lang="en-GB" altLang="zh-CN" sz="1137" dirty="0">
              <a:solidFill>
                <a:schemeClr val="bg2">
                  <a:lumMod val="90000"/>
                </a:schemeClr>
              </a:solidFill>
              <a:cs typeface="+mn-ea"/>
              <a:sym typeface="+mn-lt"/>
            </a:endParaRPr>
          </a:p>
        </p:txBody>
      </p:sp>
      <p:sp>
        <p:nvSpPr>
          <p:cNvPr id="66" name="TextBox 24"/>
          <p:cNvSpPr txBox="1"/>
          <p:nvPr/>
        </p:nvSpPr>
        <p:spPr>
          <a:xfrm>
            <a:off x="6338005" y="4597730"/>
            <a:ext cx="766557"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第三步</a:t>
            </a:r>
          </a:p>
        </p:txBody>
      </p:sp>
      <p:sp>
        <p:nvSpPr>
          <p:cNvPr id="74" name="TextBox 23"/>
          <p:cNvSpPr txBox="1"/>
          <p:nvPr/>
        </p:nvSpPr>
        <p:spPr>
          <a:xfrm>
            <a:off x="8115767" y="2972710"/>
            <a:ext cx="2841044" cy="1142364"/>
          </a:xfrm>
          <a:prstGeom prst="rect">
            <a:avLst/>
          </a:prstGeom>
          <a:noFill/>
        </p:spPr>
        <p:txBody>
          <a:bodyPr wrap="square" rtlCol="0">
            <a:spAutoFit/>
          </a:bodyPr>
          <a:lstStyle/>
          <a:p>
            <a:pPr>
              <a:lnSpc>
                <a:spcPct val="150000"/>
              </a:lnSpc>
            </a:pPr>
            <a:r>
              <a:rPr lang="zh-CN" altLang="en-US" sz="1137" dirty="0">
                <a:solidFill>
                  <a:schemeClr val="bg2">
                    <a:lumMod val="90000"/>
                  </a:schemeClr>
                </a:solidFill>
                <a:cs typeface="+mn-ea"/>
                <a:sym typeface="+mn-lt"/>
              </a:rPr>
              <a:t>生成的新区块通过全网广播发送出去，因为所有人都可以生成区块，为了决定到底以谁记录的区块为准，需要利用一个“共识机制”来解决链分叉的问题</a:t>
            </a:r>
            <a:endParaRPr lang="en-GB" altLang="zh-CN" sz="1137" dirty="0">
              <a:solidFill>
                <a:schemeClr val="bg2">
                  <a:lumMod val="90000"/>
                </a:schemeClr>
              </a:solidFill>
              <a:cs typeface="+mn-ea"/>
              <a:sym typeface="+mn-lt"/>
            </a:endParaRPr>
          </a:p>
        </p:txBody>
      </p:sp>
      <p:sp>
        <p:nvSpPr>
          <p:cNvPr id="78" name="TextBox 24"/>
          <p:cNvSpPr txBox="1"/>
          <p:nvPr/>
        </p:nvSpPr>
        <p:spPr>
          <a:xfrm>
            <a:off x="8115767" y="2644821"/>
            <a:ext cx="766557"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第四步</a:t>
            </a:r>
          </a:p>
        </p:txBody>
      </p:sp>
    </p:spTree>
    <p:extLst>
      <p:ext uri="{BB962C8B-B14F-4D97-AF65-F5344CB8AC3E}">
        <p14:creationId xmlns:p14="http://schemas.microsoft.com/office/powerpoint/2010/main" val="95455458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barn(inVertical)">
                                      <p:cBhvr>
                                        <p:cTn id="7" dur="500"/>
                                        <p:tgtEl>
                                          <p:spTgt spid="63"/>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p:tgtEl>
                                          <p:spTgt spid="59"/>
                                        </p:tgtEl>
                                        <p:attrNameLst>
                                          <p:attrName>ppt_y</p:attrName>
                                        </p:attrNameLst>
                                      </p:cBhvr>
                                      <p:tavLst>
                                        <p:tav tm="0">
                                          <p:val>
                                            <p:strVal val="#ppt_y+#ppt_h*1.125000"/>
                                          </p:val>
                                        </p:tav>
                                        <p:tav tm="100000">
                                          <p:val>
                                            <p:strVal val="#ppt_y"/>
                                          </p:val>
                                        </p:tav>
                                      </p:tavLst>
                                    </p:anim>
                                    <p:animEffect transition="in" filter="wipe(up)">
                                      <p:cBhvr>
                                        <p:cTn id="12" dur="500"/>
                                        <p:tgtEl>
                                          <p:spTgt spid="59"/>
                                        </p:tgtEl>
                                      </p:cBhvr>
                                    </p:animEffect>
                                  </p:childTnLst>
                                </p:cTn>
                              </p:par>
                              <p:par>
                                <p:cTn id="13" presetID="12" presetClass="entr" presetSubtype="1"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p:tgtEl>
                                          <p:spTgt spid="60"/>
                                        </p:tgtEl>
                                        <p:attrNameLst>
                                          <p:attrName>ppt_y</p:attrName>
                                        </p:attrNameLst>
                                      </p:cBhvr>
                                      <p:tavLst>
                                        <p:tav tm="0">
                                          <p:val>
                                            <p:strVal val="#ppt_y-#ppt_h*1.125000"/>
                                          </p:val>
                                        </p:tav>
                                        <p:tav tm="100000">
                                          <p:val>
                                            <p:strVal val="#ppt_y"/>
                                          </p:val>
                                        </p:tav>
                                      </p:tavLst>
                                    </p:anim>
                                    <p:animEffect transition="in" filter="wipe(down)">
                                      <p:cBhvr>
                                        <p:cTn id="16" dur="500"/>
                                        <p:tgtEl>
                                          <p:spTgt spid="60"/>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61"/>
                                        </p:tgtEl>
                                        <p:attrNameLst>
                                          <p:attrName>style.visibility</p:attrName>
                                        </p:attrNameLst>
                                      </p:cBhvr>
                                      <p:to>
                                        <p:strVal val="visible"/>
                                      </p:to>
                                    </p:set>
                                    <p:anim calcmode="lin" valueType="num">
                                      <p:cBhvr additive="base">
                                        <p:cTn id="20" dur="500"/>
                                        <p:tgtEl>
                                          <p:spTgt spid="61"/>
                                        </p:tgtEl>
                                        <p:attrNameLst>
                                          <p:attrName>ppt_y</p:attrName>
                                        </p:attrNameLst>
                                      </p:cBhvr>
                                      <p:tavLst>
                                        <p:tav tm="0">
                                          <p:val>
                                            <p:strVal val="#ppt_y+#ppt_h*1.125000"/>
                                          </p:val>
                                        </p:tav>
                                        <p:tav tm="100000">
                                          <p:val>
                                            <p:strVal val="#ppt_y"/>
                                          </p:val>
                                        </p:tav>
                                      </p:tavLst>
                                    </p:anim>
                                    <p:animEffect transition="in" filter="wipe(up)">
                                      <p:cBhvr>
                                        <p:cTn id="21" dur="500"/>
                                        <p:tgtEl>
                                          <p:spTgt spid="6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64"/>
                                        </p:tgtEl>
                                        <p:attrNameLst>
                                          <p:attrName>style.visibility</p:attrName>
                                        </p:attrNameLst>
                                      </p:cBhvr>
                                      <p:to>
                                        <p:strVal val="visible"/>
                                      </p:to>
                                    </p:set>
                                    <p:anim calcmode="lin" valueType="num">
                                      <p:cBhvr additive="base">
                                        <p:cTn id="24" dur="500"/>
                                        <p:tgtEl>
                                          <p:spTgt spid="64"/>
                                        </p:tgtEl>
                                        <p:attrNameLst>
                                          <p:attrName>ppt_y</p:attrName>
                                        </p:attrNameLst>
                                      </p:cBhvr>
                                      <p:tavLst>
                                        <p:tav tm="0">
                                          <p:val>
                                            <p:strVal val="#ppt_y-#ppt_h*1.125000"/>
                                          </p:val>
                                        </p:tav>
                                        <p:tav tm="100000">
                                          <p:val>
                                            <p:strVal val="#ppt_y"/>
                                          </p:val>
                                        </p:tav>
                                      </p:tavLst>
                                    </p:anim>
                                    <p:animEffect transition="in" filter="wipe(down)">
                                      <p:cBhvr>
                                        <p:cTn id="25" dur="500"/>
                                        <p:tgtEl>
                                          <p:spTgt spid="64"/>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 calcmode="lin" valueType="num">
                                      <p:cBhvr additive="base">
                                        <p:cTn id="29" dur="500"/>
                                        <p:tgtEl>
                                          <p:spTgt spid="65"/>
                                        </p:tgtEl>
                                        <p:attrNameLst>
                                          <p:attrName>ppt_y</p:attrName>
                                        </p:attrNameLst>
                                      </p:cBhvr>
                                      <p:tavLst>
                                        <p:tav tm="0">
                                          <p:val>
                                            <p:strVal val="#ppt_y+#ppt_h*1.125000"/>
                                          </p:val>
                                        </p:tav>
                                        <p:tav tm="100000">
                                          <p:val>
                                            <p:strVal val="#ppt_y"/>
                                          </p:val>
                                        </p:tav>
                                      </p:tavLst>
                                    </p:anim>
                                    <p:animEffect transition="in" filter="wipe(up)">
                                      <p:cBhvr>
                                        <p:cTn id="30" dur="500"/>
                                        <p:tgtEl>
                                          <p:spTgt spid="65"/>
                                        </p:tgtEl>
                                      </p:cBhvr>
                                    </p:animEffect>
                                  </p:childTnLst>
                                </p:cTn>
                              </p:par>
                              <p:par>
                                <p:cTn id="31" presetID="12" presetClass="entr" presetSubtype="1"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 calcmode="lin" valueType="num">
                                      <p:cBhvr additive="base">
                                        <p:cTn id="33" dur="500"/>
                                        <p:tgtEl>
                                          <p:spTgt spid="66"/>
                                        </p:tgtEl>
                                        <p:attrNameLst>
                                          <p:attrName>ppt_y</p:attrName>
                                        </p:attrNameLst>
                                      </p:cBhvr>
                                      <p:tavLst>
                                        <p:tav tm="0">
                                          <p:val>
                                            <p:strVal val="#ppt_y-#ppt_h*1.125000"/>
                                          </p:val>
                                        </p:tav>
                                        <p:tav tm="100000">
                                          <p:val>
                                            <p:strVal val="#ppt_y"/>
                                          </p:val>
                                        </p:tav>
                                      </p:tavLst>
                                    </p:anim>
                                    <p:animEffect transition="in" filter="wipe(down)">
                                      <p:cBhvr>
                                        <p:cTn id="34" dur="500"/>
                                        <p:tgtEl>
                                          <p:spTgt spid="66"/>
                                        </p:tgtEl>
                                      </p:cBhvr>
                                    </p:animEffect>
                                  </p:childTnLst>
                                </p:cTn>
                              </p:par>
                            </p:childTnLst>
                          </p:cTn>
                        </p:par>
                        <p:par>
                          <p:cTn id="35" fill="hold">
                            <p:stCondLst>
                              <p:cond delay="2000"/>
                            </p:stCondLst>
                            <p:childTnLst>
                              <p:par>
                                <p:cTn id="36" presetID="12" presetClass="entr" presetSubtype="4"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 calcmode="lin" valueType="num">
                                      <p:cBhvr additive="base">
                                        <p:cTn id="38" dur="500"/>
                                        <p:tgtEl>
                                          <p:spTgt spid="74"/>
                                        </p:tgtEl>
                                        <p:attrNameLst>
                                          <p:attrName>ppt_y</p:attrName>
                                        </p:attrNameLst>
                                      </p:cBhvr>
                                      <p:tavLst>
                                        <p:tav tm="0">
                                          <p:val>
                                            <p:strVal val="#ppt_y+#ppt_h*1.125000"/>
                                          </p:val>
                                        </p:tav>
                                        <p:tav tm="100000">
                                          <p:val>
                                            <p:strVal val="#ppt_y"/>
                                          </p:val>
                                        </p:tav>
                                      </p:tavLst>
                                    </p:anim>
                                    <p:animEffect transition="in" filter="wipe(up)">
                                      <p:cBhvr>
                                        <p:cTn id="39" dur="500"/>
                                        <p:tgtEl>
                                          <p:spTgt spid="74"/>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78"/>
                                        </p:tgtEl>
                                        <p:attrNameLst>
                                          <p:attrName>style.visibility</p:attrName>
                                        </p:attrNameLst>
                                      </p:cBhvr>
                                      <p:to>
                                        <p:strVal val="visible"/>
                                      </p:to>
                                    </p:set>
                                    <p:anim calcmode="lin" valueType="num">
                                      <p:cBhvr additive="base">
                                        <p:cTn id="42" dur="500"/>
                                        <p:tgtEl>
                                          <p:spTgt spid="78"/>
                                        </p:tgtEl>
                                        <p:attrNameLst>
                                          <p:attrName>ppt_y</p:attrName>
                                        </p:attrNameLst>
                                      </p:cBhvr>
                                      <p:tavLst>
                                        <p:tav tm="0">
                                          <p:val>
                                            <p:strVal val="#ppt_y-#ppt_h*1.125000"/>
                                          </p:val>
                                        </p:tav>
                                        <p:tav tm="100000">
                                          <p:val>
                                            <p:strVal val="#ppt_y"/>
                                          </p:val>
                                        </p:tav>
                                      </p:tavLst>
                                    </p:anim>
                                    <p:animEffect transition="in" filter="wipe(down)">
                                      <p:cBhvr>
                                        <p:cTn id="43"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4" grpId="0"/>
      <p:bldP spid="65" grpId="0"/>
      <p:bldP spid="66" grpId="0"/>
      <p:bldP spid="74" grpId="0"/>
      <p:bldP spid="7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ound Diagonal Corner Rectangle 6"/>
          <p:cNvSpPr/>
          <p:nvPr/>
        </p:nvSpPr>
        <p:spPr>
          <a:xfrm flipV="1">
            <a:off x="3263399" y="3677142"/>
            <a:ext cx="2743248" cy="2155989"/>
          </a:xfrm>
          <a:prstGeom prst="round2DiagRect">
            <a:avLst>
              <a:gd name="adj1" fmla="val 30369"/>
              <a:gd name="adj2"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cs typeface="+mn-ea"/>
              <a:sym typeface="+mn-lt"/>
            </a:endParaRPr>
          </a:p>
        </p:txBody>
      </p:sp>
      <p:sp>
        <p:nvSpPr>
          <p:cNvPr id="14" name="Round Diagonal Corner Rectangle 13"/>
          <p:cNvSpPr/>
          <p:nvPr/>
        </p:nvSpPr>
        <p:spPr>
          <a:xfrm flipH="1" flipV="1">
            <a:off x="6140932" y="3677142"/>
            <a:ext cx="2743248" cy="2155989"/>
          </a:xfrm>
          <a:prstGeom prst="round2DiagRect">
            <a:avLst>
              <a:gd name="adj1" fmla="val 30369"/>
              <a:gd name="adj2"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cs typeface="+mn-ea"/>
              <a:sym typeface="+mn-lt"/>
            </a:endParaRPr>
          </a:p>
        </p:txBody>
      </p:sp>
      <p:sp>
        <p:nvSpPr>
          <p:cNvPr id="20" name="Round Diagonal Corner Rectangle 19"/>
          <p:cNvSpPr/>
          <p:nvPr/>
        </p:nvSpPr>
        <p:spPr>
          <a:xfrm flipH="1">
            <a:off x="6140932" y="1398300"/>
            <a:ext cx="2743248" cy="2155989"/>
          </a:xfrm>
          <a:prstGeom prst="round2DiagRect">
            <a:avLst>
              <a:gd name="adj1" fmla="val 30369"/>
              <a:gd name="adj2"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cs typeface="+mn-ea"/>
              <a:sym typeface="+mn-lt"/>
            </a:endParaRPr>
          </a:p>
        </p:txBody>
      </p:sp>
      <p:sp>
        <p:nvSpPr>
          <p:cNvPr id="26" name="Round Diagonal Corner Rectangle 25"/>
          <p:cNvSpPr/>
          <p:nvPr/>
        </p:nvSpPr>
        <p:spPr>
          <a:xfrm>
            <a:off x="3263399" y="1398300"/>
            <a:ext cx="2743248" cy="2155989"/>
          </a:xfrm>
          <a:prstGeom prst="round2DiagRect">
            <a:avLst>
              <a:gd name="adj1" fmla="val 30369"/>
              <a:gd name="adj2"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cs typeface="+mn-ea"/>
              <a:sym typeface="+mn-lt"/>
            </a:endParaRPr>
          </a:p>
        </p:txBody>
      </p:sp>
      <p:grpSp>
        <p:nvGrpSpPr>
          <p:cNvPr id="29" name="Group 28"/>
          <p:cNvGrpSpPr/>
          <p:nvPr/>
        </p:nvGrpSpPr>
        <p:grpSpPr>
          <a:xfrm>
            <a:off x="5093797" y="2635721"/>
            <a:ext cx="1959992" cy="1959991"/>
            <a:chOff x="5115951" y="2869638"/>
            <a:chExt cx="1960098" cy="1960098"/>
          </a:xfrm>
          <a:effectLst/>
        </p:grpSpPr>
        <p:sp>
          <p:nvSpPr>
            <p:cNvPr id="30" name="Oval 29"/>
            <p:cNvSpPr/>
            <p:nvPr/>
          </p:nvSpPr>
          <p:spPr>
            <a:xfrm>
              <a:off x="5115951" y="2869638"/>
              <a:ext cx="1960098" cy="1960098"/>
            </a:xfrm>
            <a:prstGeom prst="ellipse">
              <a:avLst/>
            </a:prstGeom>
            <a:solidFill>
              <a:schemeClr val="bg1">
                <a:alpha val="63000"/>
              </a:schemeClr>
            </a:solidFill>
            <a:ln>
              <a:noFill/>
            </a:ln>
            <a:effectLst>
              <a:outerShdw blurRad="2540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cs typeface="+mn-ea"/>
                <a:sym typeface="+mn-lt"/>
              </a:endParaRPr>
            </a:p>
          </p:txBody>
        </p:sp>
        <p:sp>
          <p:nvSpPr>
            <p:cNvPr id="31" name="Freeform 30"/>
            <p:cNvSpPr>
              <a:spLocks noEditPoints="1"/>
            </p:cNvSpPr>
            <p:nvPr/>
          </p:nvSpPr>
          <p:spPr bwMode="auto">
            <a:xfrm>
              <a:off x="5803263" y="3214932"/>
              <a:ext cx="585475" cy="598562"/>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91435" tIns="45717" rIns="91435" bIns="45717" numCol="1" anchor="t" anchorCtr="0" compatLnSpc="1">
              <a:prstTxWarp prst="textNoShape">
                <a:avLst/>
              </a:prstTxWarp>
            </a:bodyPr>
            <a:lstStyle/>
            <a:p>
              <a:pPr>
                <a:lnSpc>
                  <a:spcPct val="130000"/>
                </a:lnSpc>
              </a:pPr>
              <a:endParaRPr lang="en-US" sz="1707" dirty="0">
                <a:cs typeface="+mn-ea"/>
                <a:sym typeface="+mn-lt"/>
              </a:endParaRPr>
            </a:p>
          </p:txBody>
        </p:sp>
        <p:sp>
          <p:nvSpPr>
            <p:cNvPr id="32" name="TextBox 31"/>
            <p:cNvSpPr txBox="1"/>
            <p:nvPr/>
          </p:nvSpPr>
          <p:spPr>
            <a:xfrm>
              <a:off x="5419442" y="3859174"/>
              <a:ext cx="1415849" cy="525045"/>
            </a:xfrm>
            <a:prstGeom prst="rect">
              <a:avLst/>
            </a:prstGeom>
            <a:noFill/>
          </p:spPr>
          <p:txBody>
            <a:bodyPr wrap="none" rtlCol="0">
              <a:spAutoFit/>
            </a:bodyPr>
            <a:lstStyle/>
            <a:p>
              <a:pPr>
                <a:lnSpc>
                  <a:spcPct val="130000"/>
                </a:lnSpc>
              </a:pPr>
              <a:r>
                <a:rPr lang="zh-CN" altLang="en-US" sz="2400" dirty="0">
                  <a:solidFill>
                    <a:schemeClr val="tx1">
                      <a:lumMod val="75000"/>
                      <a:lumOff val="25000"/>
                    </a:schemeClr>
                  </a:solidFill>
                  <a:cs typeface="+mn-ea"/>
                  <a:sym typeface="+mn-lt"/>
                </a:rPr>
                <a:t>参与主体</a:t>
              </a:r>
              <a:endParaRPr lang="en-GB" sz="2400" dirty="0">
                <a:solidFill>
                  <a:schemeClr val="tx1">
                    <a:lumMod val="75000"/>
                    <a:lumOff val="25000"/>
                  </a:schemeClr>
                </a:solidFill>
                <a:cs typeface="+mn-ea"/>
                <a:sym typeface="+mn-lt"/>
              </a:endParaRPr>
            </a:p>
          </p:txBody>
        </p:sp>
      </p:grpSp>
      <p:sp>
        <p:nvSpPr>
          <p:cNvPr id="4" name="Rectangle 3"/>
          <p:cNvSpPr/>
          <p:nvPr/>
        </p:nvSpPr>
        <p:spPr>
          <a:xfrm>
            <a:off x="3606661" y="2109014"/>
            <a:ext cx="2015161" cy="477888"/>
          </a:xfrm>
          <a:prstGeom prst="rect">
            <a:avLst/>
          </a:prstGeom>
        </p:spPr>
        <p:txBody>
          <a:bodyPr wrap="square">
            <a:spAutoFit/>
          </a:bodyPr>
          <a:lstStyle/>
          <a:p>
            <a:pPr>
              <a:lnSpc>
                <a:spcPct val="150000"/>
              </a:lnSpc>
            </a:pPr>
            <a:r>
              <a:rPr lang="zh-CN" altLang="en-US" sz="1896" dirty="0">
                <a:solidFill>
                  <a:schemeClr val="bg1"/>
                </a:solidFill>
                <a:cs typeface="+mn-ea"/>
                <a:sym typeface="+mn-lt"/>
              </a:rPr>
              <a:t>初创公司或组织</a:t>
            </a:r>
            <a:endParaRPr lang="en-GB" altLang="zh-CN" sz="1896" dirty="0">
              <a:solidFill>
                <a:schemeClr val="bg1"/>
              </a:solidFill>
              <a:cs typeface="+mn-ea"/>
              <a:sym typeface="+mn-lt"/>
            </a:endParaRPr>
          </a:p>
        </p:txBody>
      </p:sp>
      <p:sp>
        <p:nvSpPr>
          <p:cNvPr id="69" name="Rectangle 68"/>
          <p:cNvSpPr/>
          <p:nvPr/>
        </p:nvSpPr>
        <p:spPr>
          <a:xfrm>
            <a:off x="6699949" y="2138196"/>
            <a:ext cx="1928633" cy="434158"/>
          </a:xfrm>
          <a:prstGeom prst="rect">
            <a:avLst/>
          </a:prstGeom>
        </p:spPr>
        <p:txBody>
          <a:bodyPr wrap="square">
            <a:spAutoFit/>
          </a:bodyPr>
          <a:lstStyle/>
          <a:p>
            <a:pPr algn="just">
              <a:lnSpc>
                <a:spcPct val="130000"/>
              </a:lnSpc>
            </a:pPr>
            <a:r>
              <a:rPr lang="zh-CN" altLang="en-US" sz="1896" dirty="0">
                <a:solidFill>
                  <a:schemeClr val="bg1"/>
                </a:solidFill>
                <a:cs typeface="+mn-ea"/>
                <a:sym typeface="+mn-lt"/>
              </a:rPr>
              <a:t>金融机构</a:t>
            </a:r>
            <a:endParaRPr lang="en-GB" altLang="zh-CN" sz="1896" dirty="0">
              <a:solidFill>
                <a:schemeClr val="bg1"/>
              </a:solidFill>
              <a:cs typeface="+mn-ea"/>
              <a:sym typeface="+mn-lt"/>
            </a:endParaRPr>
          </a:p>
        </p:txBody>
      </p:sp>
      <p:sp>
        <p:nvSpPr>
          <p:cNvPr id="70" name="Rectangle 69"/>
          <p:cNvSpPr/>
          <p:nvPr/>
        </p:nvSpPr>
        <p:spPr>
          <a:xfrm>
            <a:off x="6699949" y="4580683"/>
            <a:ext cx="1928633" cy="813428"/>
          </a:xfrm>
          <a:prstGeom prst="rect">
            <a:avLst/>
          </a:prstGeom>
        </p:spPr>
        <p:txBody>
          <a:bodyPr wrap="square">
            <a:spAutoFit/>
          </a:bodyPr>
          <a:lstStyle/>
          <a:p>
            <a:pPr algn="just">
              <a:lnSpc>
                <a:spcPct val="130000"/>
              </a:lnSpc>
            </a:pPr>
            <a:r>
              <a:rPr lang="zh-CN" altLang="en-US" sz="1896" dirty="0">
                <a:solidFill>
                  <a:schemeClr val="bg1"/>
                </a:solidFill>
                <a:cs typeface="+mn-ea"/>
                <a:sym typeface="+mn-lt"/>
              </a:rPr>
              <a:t>咨询公司</a:t>
            </a:r>
            <a:r>
              <a:rPr lang="en-US" altLang="zh-CN" sz="1896" dirty="0">
                <a:solidFill>
                  <a:schemeClr val="bg1"/>
                </a:solidFill>
                <a:cs typeface="+mn-ea"/>
                <a:sym typeface="+mn-lt"/>
              </a:rPr>
              <a:t>/</a:t>
            </a:r>
            <a:r>
              <a:rPr lang="zh-CN" altLang="en-US" sz="1896" dirty="0">
                <a:solidFill>
                  <a:schemeClr val="bg1"/>
                </a:solidFill>
                <a:cs typeface="+mn-ea"/>
                <a:sym typeface="+mn-lt"/>
              </a:rPr>
              <a:t>系统集成商</a:t>
            </a:r>
            <a:endParaRPr lang="en-GB" sz="1896" dirty="0">
              <a:solidFill>
                <a:schemeClr val="bg1"/>
              </a:solidFill>
              <a:cs typeface="+mn-ea"/>
              <a:sym typeface="+mn-lt"/>
            </a:endParaRPr>
          </a:p>
        </p:txBody>
      </p:sp>
      <p:sp>
        <p:nvSpPr>
          <p:cNvPr id="71" name="Rectangle 70"/>
          <p:cNvSpPr/>
          <p:nvPr/>
        </p:nvSpPr>
        <p:spPr>
          <a:xfrm>
            <a:off x="3606661" y="4580683"/>
            <a:ext cx="1956097" cy="434158"/>
          </a:xfrm>
          <a:prstGeom prst="rect">
            <a:avLst/>
          </a:prstGeom>
        </p:spPr>
        <p:txBody>
          <a:bodyPr wrap="square">
            <a:spAutoFit/>
          </a:bodyPr>
          <a:lstStyle/>
          <a:p>
            <a:pPr algn="just">
              <a:lnSpc>
                <a:spcPct val="130000"/>
              </a:lnSpc>
            </a:pPr>
            <a:r>
              <a:rPr lang="zh-CN" altLang="en-US" sz="1896" dirty="0">
                <a:solidFill>
                  <a:schemeClr val="bg1"/>
                </a:solidFill>
                <a:cs typeface="+mn-ea"/>
                <a:sym typeface="+mn-lt"/>
              </a:rPr>
              <a:t>大型科技公司</a:t>
            </a:r>
            <a:endParaRPr lang="en-GB" sz="1896" dirty="0">
              <a:solidFill>
                <a:schemeClr val="bg1"/>
              </a:solidFill>
              <a:cs typeface="+mn-ea"/>
              <a:sym typeface="+mn-lt"/>
            </a:endParaRPr>
          </a:p>
        </p:txBody>
      </p:sp>
      <p:sp>
        <p:nvSpPr>
          <p:cNvPr id="27" name="TextBox 23"/>
          <p:cNvSpPr txBox="1"/>
          <p:nvPr/>
        </p:nvSpPr>
        <p:spPr>
          <a:xfrm>
            <a:off x="697966" y="2402739"/>
            <a:ext cx="2447749" cy="1404872"/>
          </a:xfrm>
          <a:prstGeom prst="rect">
            <a:avLst/>
          </a:prstGeom>
          <a:noFill/>
        </p:spPr>
        <p:txBody>
          <a:bodyPr wrap="square" rtlCol="0">
            <a:spAutoFit/>
          </a:bodyPr>
          <a:lstStyle/>
          <a:p>
            <a:pPr algn="r">
              <a:lnSpc>
                <a:spcPct val="150000"/>
              </a:lnSpc>
            </a:pPr>
            <a:r>
              <a:rPr lang="zh-CN" altLang="en-US" sz="1137" dirty="0">
                <a:solidFill>
                  <a:schemeClr val="bg2">
                    <a:lumMod val="90000"/>
                  </a:schemeClr>
                </a:solidFill>
                <a:cs typeface="+mn-ea"/>
                <a:sym typeface="+mn-lt"/>
              </a:rPr>
              <a:t>依靠组建跨公司、跨行业领域的国际性区块链平台和联盟来制定行业标准，力求成员间在技术协定、商业应用、监管合规等方面达成一定程度的协同。</a:t>
            </a:r>
            <a:endParaRPr lang="en-GB" altLang="zh-CN" sz="1137" dirty="0">
              <a:solidFill>
                <a:schemeClr val="bg2">
                  <a:lumMod val="90000"/>
                </a:schemeClr>
              </a:solidFill>
              <a:cs typeface="+mn-ea"/>
              <a:sym typeface="+mn-lt"/>
            </a:endParaRPr>
          </a:p>
        </p:txBody>
      </p:sp>
      <p:sp>
        <p:nvSpPr>
          <p:cNvPr id="28" name="TextBox 24"/>
          <p:cNvSpPr txBox="1"/>
          <p:nvPr/>
        </p:nvSpPr>
        <p:spPr>
          <a:xfrm>
            <a:off x="1404064" y="1955229"/>
            <a:ext cx="1800493" cy="458459"/>
          </a:xfrm>
          <a:prstGeom prst="rect">
            <a:avLst/>
          </a:prstGeom>
          <a:noFill/>
        </p:spPr>
        <p:txBody>
          <a:bodyPr wrap="none" rtlCol="0">
            <a:spAutoFit/>
          </a:bodyPr>
          <a:lstStyle/>
          <a:p>
            <a:pPr>
              <a:lnSpc>
                <a:spcPct val="150000"/>
              </a:lnSpc>
            </a:pPr>
            <a:r>
              <a:rPr lang="zh-CN" altLang="en-US" dirty="0">
                <a:solidFill>
                  <a:schemeClr val="bg1"/>
                </a:solidFill>
                <a:cs typeface="+mn-ea"/>
                <a:sym typeface="+mn-lt"/>
              </a:rPr>
              <a:t>初创公司或组织</a:t>
            </a:r>
            <a:endParaRPr lang="en-GB" altLang="zh-CN" dirty="0">
              <a:solidFill>
                <a:schemeClr val="bg1"/>
              </a:solidFill>
              <a:cs typeface="+mn-ea"/>
              <a:sym typeface="+mn-lt"/>
            </a:endParaRPr>
          </a:p>
        </p:txBody>
      </p:sp>
      <p:sp>
        <p:nvSpPr>
          <p:cNvPr id="45" name="TextBox 23"/>
          <p:cNvSpPr txBox="1"/>
          <p:nvPr/>
        </p:nvSpPr>
        <p:spPr>
          <a:xfrm>
            <a:off x="697966" y="4618372"/>
            <a:ext cx="2447749" cy="1404872"/>
          </a:xfrm>
          <a:prstGeom prst="rect">
            <a:avLst/>
          </a:prstGeom>
          <a:noFill/>
        </p:spPr>
        <p:txBody>
          <a:bodyPr wrap="square" rtlCol="0">
            <a:spAutoFit/>
          </a:bodyPr>
          <a:lstStyle/>
          <a:p>
            <a:pPr algn="r">
              <a:lnSpc>
                <a:spcPct val="150000"/>
              </a:lnSpc>
            </a:pPr>
            <a:r>
              <a:rPr lang="zh-CN" altLang="en-US" sz="1137" dirty="0">
                <a:solidFill>
                  <a:schemeClr val="bg2">
                    <a:lumMod val="90000"/>
                  </a:schemeClr>
                </a:solidFill>
                <a:cs typeface="+mn-ea"/>
                <a:sym typeface="+mn-lt"/>
              </a:rPr>
              <a:t>大型科技公司和云计算服务商基于</a:t>
            </a:r>
            <a:r>
              <a:rPr lang="en-US" altLang="zh-CN" sz="1137" dirty="0">
                <a:solidFill>
                  <a:schemeClr val="bg2">
                    <a:lumMod val="90000"/>
                  </a:schemeClr>
                </a:solidFill>
                <a:cs typeface="+mn-ea"/>
                <a:sym typeface="+mn-lt"/>
              </a:rPr>
              <a:t>IT</a:t>
            </a:r>
            <a:r>
              <a:rPr lang="zh-CN" altLang="en-US" sz="1137" dirty="0">
                <a:solidFill>
                  <a:schemeClr val="bg2">
                    <a:lumMod val="90000"/>
                  </a:schemeClr>
                </a:solidFill>
                <a:cs typeface="+mn-ea"/>
                <a:sym typeface="+mn-lt"/>
              </a:rPr>
              <a:t>技术开发、云服务等能力，推出区块链相关服务</a:t>
            </a:r>
            <a:r>
              <a:rPr lang="en-US" altLang="zh-CN" sz="1137" dirty="0">
                <a:solidFill>
                  <a:schemeClr val="bg2">
                    <a:lumMod val="90000"/>
                  </a:schemeClr>
                </a:solidFill>
                <a:cs typeface="+mn-ea"/>
                <a:sym typeface="+mn-lt"/>
              </a:rPr>
              <a:t>(</a:t>
            </a:r>
            <a:r>
              <a:rPr lang="en-US" altLang="zh-CN" sz="1137" dirty="0" err="1">
                <a:solidFill>
                  <a:schemeClr val="bg2">
                    <a:lumMod val="90000"/>
                  </a:schemeClr>
                </a:solidFill>
                <a:cs typeface="+mn-ea"/>
                <a:sym typeface="+mn-lt"/>
              </a:rPr>
              <a:t>BaaS</a:t>
            </a:r>
            <a:r>
              <a:rPr lang="en-US" altLang="zh-CN" sz="1137" dirty="0">
                <a:solidFill>
                  <a:schemeClr val="bg2">
                    <a:lumMod val="90000"/>
                  </a:schemeClr>
                </a:solidFill>
                <a:cs typeface="+mn-ea"/>
                <a:sym typeface="+mn-lt"/>
              </a:rPr>
              <a:t>, </a:t>
            </a:r>
            <a:r>
              <a:rPr lang="en-US" altLang="zh-CN" sz="1137" dirty="0" err="1">
                <a:solidFill>
                  <a:schemeClr val="bg2">
                    <a:lumMod val="90000"/>
                  </a:schemeClr>
                </a:solidFill>
                <a:cs typeface="+mn-ea"/>
                <a:sym typeface="+mn-lt"/>
              </a:rPr>
              <a:t>blockchain</a:t>
            </a:r>
            <a:r>
              <a:rPr lang="en-US" altLang="zh-CN" sz="1137" dirty="0">
                <a:solidFill>
                  <a:schemeClr val="bg2">
                    <a:lumMod val="90000"/>
                  </a:schemeClr>
                </a:solidFill>
                <a:cs typeface="+mn-ea"/>
                <a:sym typeface="+mn-lt"/>
              </a:rPr>
              <a:t>-as-a-service) </a:t>
            </a:r>
            <a:r>
              <a:rPr lang="zh-CN" altLang="en-US" sz="1137" dirty="0">
                <a:solidFill>
                  <a:schemeClr val="bg2">
                    <a:lumMod val="90000"/>
                  </a:schemeClr>
                </a:solidFill>
                <a:cs typeface="+mn-ea"/>
                <a:sym typeface="+mn-lt"/>
              </a:rPr>
              <a:t>，面向包含金融机构在内的企业客户。</a:t>
            </a:r>
            <a:endParaRPr lang="en-GB" altLang="zh-CN" sz="1137" dirty="0">
              <a:solidFill>
                <a:schemeClr val="bg2">
                  <a:lumMod val="90000"/>
                </a:schemeClr>
              </a:solidFill>
              <a:cs typeface="+mn-ea"/>
              <a:sym typeface="+mn-lt"/>
            </a:endParaRPr>
          </a:p>
        </p:txBody>
      </p:sp>
      <p:sp>
        <p:nvSpPr>
          <p:cNvPr id="46" name="TextBox 24"/>
          <p:cNvSpPr txBox="1"/>
          <p:nvPr/>
        </p:nvSpPr>
        <p:spPr>
          <a:xfrm>
            <a:off x="1499911" y="4235436"/>
            <a:ext cx="1569660" cy="416909"/>
          </a:xfrm>
          <a:prstGeom prst="rect">
            <a:avLst/>
          </a:prstGeom>
          <a:noFill/>
        </p:spPr>
        <p:txBody>
          <a:bodyPr wrap="none" rtlCol="0">
            <a:spAutoFit/>
          </a:bodyPr>
          <a:lstStyle/>
          <a:p>
            <a:pPr algn="just">
              <a:lnSpc>
                <a:spcPct val="130000"/>
              </a:lnSpc>
            </a:pPr>
            <a:r>
              <a:rPr lang="zh-CN" altLang="en-US" dirty="0">
                <a:solidFill>
                  <a:schemeClr val="bg1"/>
                </a:solidFill>
                <a:cs typeface="+mn-ea"/>
                <a:sym typeface="+mn-lt"/>
              </a:rPr>
              <a:t>大型科技公司</a:t>
            </a:r>
            <a:endParaRPr lang="en-GB" altLang="zh-CN" dirty="0">
              <a:solidFill>
                <a:schemeClr val="bg1"/>
              </a:solidFill>
              <a:cs typeface="+mn-ea"/>
              <a:sym typeface="+mn-lt"/>
            </a:endParaRPr>
          </a:p>
        </p:txBody>
      </p:sp>
      <p:sp>
        <p:nvSpPr>
          <p:cNvPr id="47" name="TextBox 23"/>
          <p:cNvSpPr txBox="1"/>
          <p:nvPr/>
        </p:nvSpPr>
        <p:spPr>
          <a:xfrm>
            <a:off x="9018467" y="2402739"/>
            <a:ext cx="2447749" cy="1404872"/>
          </a:xfrm>
          <a:prstGeom prst="rect">
            <a:avLst/>
          </a:prstGeom>
          <a:noFill/>
        </p:spPr>
        <p:txBody>
          <a:bodyPr wrap="square" rtlCol="0">
            <a:spAutoFit/>
          </a:bodyPr>
          <a:lstStyle/>
          <a:p>
            <a:pPr>
              <a:lnSpc>
                <a:spcPct val="150000"/>
              </a:lnSpc>
            </a:pPr>
            <a:r>
              <a:rPr lang="zh-CN" altLang="en-US" sz="1137" dirty="0">
                <a:solidFill>
                  <a:schemeClr val="bg2">
                    <a:lumMod val="90000"/>
                  </a:schemeClr>
                </a:solidFill>
                <a:cs typeface="+mn-ea"/>
                <a:sym typeface="+mn-lt"/>
              </a:rPr>
              <a:t>针对已有的应用场景或已知的应用需求，各大传统国际银行通过自研、与外部金融科技公司或其他金融机构合作，实施区块链技术应用试点，建设区块链能力。</a:t>
            </a:r>
            <a:endParaRPr lang="en-GB" altLang="zh-CN" sz="1137" dirty="0">
              <a:solidFill>
                <a:schemeClr val="bg2">
                  <a:lumMod val="90000"/>
                </a:schemeClr>
              </a:solidFill>
              <a:cs typeface="+mn-ea"/>
              <a:sym typeface="+mn-lt"/>
            </a:endParaRPr>
          </a:p>
        </p:txBody>
      </p:sp>
      <p:sp>
        <p:nvSpPr>
          <p:cNvPr id="48" name="TextBox 24"/>
          <p:cNvSpPr txBox="1"/>
          <p:nvPr/>
        </p:nvSpPr>
        <p:spPr>
          <a:xfrm>
            <a:off x="9325440" y="2019803"/>
            <a:ext cx="1107996" cy="416909"/>
          </a:xfrm>
          <a:prstGeom prst="rect">
            <a:avLst/>
          </a:prstGeom>
          <a:noFill/>
        </p:spPr>
        <p:txBody>
          <a:bodyPr wrap="none" rtlCol="0">
            <a:spAutoFit/>
          </a:bodyPr>
          <a:lstStyle/>
          <a:p>
            <a:pPr algn="just">
              <a:lnSpc>
                <a:spcPct val="130000"/>
              </a:lnSpc>
            </a:pPr>
            <a:r>
              <a:rPr lang="zh-CN" altLang="en-US" dirty="0">
                <a:solidFill>
                  <a:schemeClr val="bg1"/>
                </a:solidFill>
                <a:cs typeface="+mn-ea"/>
                <a:sym typeface="+mn-lt"/>
              </a:rPr>
              <a:t>金融机构</a:t>
            </a:r>
            <a:endParaRPr lang="en-GB" altLang="zh-CN" dirty="0">
              <a:solidFill>
                <a:schemeClr val="bg1"/>
              </a:solidFill>
              <a:cs typeface="+mn-ea"/>
              <a:sym typeface="+mn-lt"/>
            </a:endParaRPr>
          </a:p>
        </p:txBody>
      </p:sp>
      <p:sp>
        <p:nvSpPr>
          <p:cNvPr id="49" name="TextBox 23"/>
          <p:cNvSpPr txBox="1"/>
          <p:nvPr/>
        </p:nvSpPr>
        <p:spPr>
          <a:xfrm>
            <a:off x="9018467" y="4618372"/>
            <a:ext cx="2447749" cy="1404872"/>
          </a:xfrm>
          <a:prstGeom prst="rect">
            <a:avLst/>
          </a:prstGeom>
          <a:noFill/>
        </p:spPr>
        <p:txBody>
          <a:bodyPr wrap="square" rtlCol="0">
            <a:spAutoFit/>
          </a:bodyPr>
          <a:lstStyle/>
          <a:p>
            <a:pPr>
              <a:lnSpc>
                <a:spcPct val="150000"/>
              </a:lnSpc>
            </a:pPr>
            <a:r>
              <a:rPr lang="zh-CN" altLang="en-US" sz="1137" dirty="0">
                <a:solidFill>
                  <a:schemeClr val="bg2">
                    <a:lumMod val="90000"/>
                  </a:schemeClr>
                </a:solidFill>
                <a:cs typeface="+mn-ea"/>
                <a:sym typeface="+mn-lt"/>
              </a:rPr>
              <a:t>整合软件、系统设计与应用、云等</a:t>
            </a:r>
            <a:r>
              <a:rPr lang="en-US" altLang="zh-CN" sz="1137" dirty="0">
                <a:solidFill>
                  <a:schemeClr val="bg2">
                    <a:lumMod val="90000"/>
                  </a:schemeClr>
                </a:solidFill>
                <a:cs typeface="+mn-ea"/>
                <a:sym typeface="+mn-lt"/>
              </a:rPr>
              <a:t>IT</a:t>
            </a:r>
            <a:r>
              <a:rPr lang="zh-CN" altLang="en-US" sz="1137" dirty="0">
                <a:solidFill>
                  <a:schemeClr val="bg2">
                    <a:lumMod val="90000"/>
                  </a:schemeClr>
                </a:solidFill>
                <a:cs typeface="+mn-ea"/>
                <a:sym typeface="+mn-lt"/>
              </a:rPr>
              <a:t>服务的</a:t>
            </a:r>
            <a:r>
              <a:rPr lang="en-US" altLang="zh-CN" sz="1137" dirty="0">
                <a:solidFill>
                  <a:schemeClr val="bg2">
                    <a:lumMod val="90000"/>
                  </a:schemeClr>
                </a:solidFill>
                <a:cs typeface="+mn-ea"/>
                <a:sym typeface="+mn-lt"/>
              </a:rPr>
              <a:t>IT</a:t>
            </a:r>
            <a:r>
              <a:rPr lang="zh-CN" altLang="en-US" sz="1137" dirty="0">
                <a:solidFill>
                  <a:schemeClr val="bg2">
                    <a:lumMod val="90000"/>
                  </a:schemeClr>
                </a:solidFill>
                <a:cs typeface="+mn-ea"/>
                <a:sym typeface="+mn-lt"/>
              </a:rPr>
              <a:t>咨询公司</a:t>
            </a:r>
            <a:r>
              <a:rPr lang="en-US" altLang="zh-CN" sz="1137" dirty="0">
                <a:solidFill>
                  <a:schemeClr val="bg2">
                    <a:lumMod val="90000"/>
                  </a:schemeClr>
                </a:solidFill>
                <a:cs typeface="+mn-ea"/>
                <a:sym typeface="+mn-lt"/>
              </a:rPr>
              <a:t>/</a:t>
            </a:r>
            <a:r>
              <a:rPr lang="zh-CN" altLang="en-US" sz="1137" dirty="0">
                <a:solidFill>
                  <a:schemeClr val="bg2">
                    <a:lumMod val="90000"/>
                  </a:schemeClr>
                </a:solidFill>
                <a:cs typeface="+mn-ea"/>
                <a:sym typeface="+mn-lt"/>
              </a:rPr>
              <a:t>系统集成商，发展区块链技术与相关服务，以支持金融机构或其他领域企业客户的区块链技术布建与应用。</a:t>
            </a:r>
            <a:endParaRPr lang="en-GB" altLang="zh-CN" sz="1137" dirty="0">
              <a:solidFill>
                <a:schemeClr val="bg2">
                  <a:lumMod val="90000"/>
                </a:schemeClr>
              </a:solidFill>
              <a:cs typeface="+mn-ea"/>
              <a:sym typeface="+mn-lt"/>
            </a:endParaRPr>
          </a:p>
        </p:txBody>
      </p:sp>
      <p:sp>
        <p:nvSpPr>
          <p:cNvPr id="50" name="TextBox 24"/>
          <p:cNvSpPr txBox="1"/>
          <p:nvPr/>
        </p:nvSpPr>
        <p:spPr>
          <a:xfrm>
            <a:off x="9018465" y="4235436"/>
            <a:ext cx="1107996" cy="369332"/>
          </a:xfrm>
          <a:prstGeom prst="rect">
            <a:avLst/>
          </a:prstGeom>
          <a:noFill/>
        </p:spPr>
        <p:txBody>
          <a:bodyPr wrap="none" rtlCol="0">
            <a:spAutoFit/>
          </a:bodyPr>
          <a:lstStyle/>
          <a:p>
            <a:r>
              <a:rPr lang="zh-CN" altLang="en-US" dirty="0">
                <a:solidFill>
                  <a:schemeClr val="bg1"/>
                </a:solidFill>
                <a:cs typeface="+mn-ea"/>
                <a:sym typeface="+mn-lt"/>
              </a:rPr>
              <a:t>咨询公司</a:t>
            </a:r>
            <a:endParaRPr lang="zh-CN" altLang="en-US" sz="1707" dirty="0">
              <a:solidFill>
                <a:schemeClr val="bg2">
                  <a:lumMod val="90000"/>
                </a:schemeClr>
              </a:solidFill>
              <a:cs typeface="+mn-ea"/>
              <a:sym typeface="+mn-lt"/>
            </a:endParaRPr>
          </a:p>
        </p:txBody>
      </p:sp>
    </p:spTree>
    <p:extLst>
      <p:ext uri="{BB962C8B-B14F-4D97-AF65-F5344CB8AC3E}">
        <p14:creationId xmlns:p14="http://schemas.microsoft.com/office/powerpoint/2010/main" val="316887211"/>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3" fill="hold" grpId="0" nodeType="click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fill="hold"/>
                                        <p:tgtEl>
                                          <p:spTgt spid="69"/>
                                        </p:tgtEl>
                                        <p:attrNameLst>
                                          <p:attrName>ppt_x</p:attrName>
                                        </p:attrNameLst>
                                      </p:cBhvr>
                                      <p:tavLst>
                                        <p:tav tm="0">
                                          <p:val>
                                            <p:strVal val="1+#ppt_w/2"/>
                                          </p:val>
                                        </p:tav>
                                        <p:tav tm="100000">
                                          <p:val>
                                            <p:strVal val="#ppt_x"/>
                                          </p:val>
                                        </p:tav>
                                      </p:tavLst>
                                    </p:anim>
                                    <p:anim calcmode="lin" valueType="num">
                                      <p:cBhvr additive="base">
                                        <p:cTn id="18" dur="500" fill="hold"/>
                                        <p:tgtEl>
                                          <p:spTgt spid="69"/>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500" fill="hold"/>
                                        <p:tgtEl>
                                          <p:spTgt spid="20"/>
                                        </p:tgtEl>
                                        <p:attrNameLst>
                                          <p:attrName>ppt_x</p:attrName>
                                        </p:attrNameLst>
                                      </p:cBhvr>
                                      <p:tavLst>
                                        <p:tav tm="0">
                                          <p:val>
                                            <p:strVal val="1+#ppt_w/2"/>
                                          </p:val>
                                        </p:tav>
                                        <p:tav tm="100000">
                                          <p:val>
                                            <p:strVal val="#ppt_x"/>
                                          </p:val>
                                        </p:tav>
                                      </p:tavLst>
                                    </p:anim>
                                    <p:anim calcmode="lin" valueType="num">
                                      <p:cBhvr additive="base">
                                        <p:cTn id="22" dur="500" fill="hold"/>
                                        <p:tgtEl>
                                          <p:spTgt spid="20"/>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500" fill="hold"/>
                                        <p:tgtEl>
                                          <p:spTgt spid="71"/>
                                        </p:tgtEl>
                                        <p:attrNameLst>
                                          <p:attrName>ppt_x</p:attrName>
                                        </p:attrNameLst>
                                      </p:cBhvr>
                                      <p:tavLst>
                                        <p:tav tm="0">
                                          <p:val>
                                            <p:strVal val="0-#ppt_w/2"/>
                                          </p:val>
                                        </p:tav>
                                        <p:tav tm="100000">
                                          <p:val>
                                            <p:strVal val="#ppt_x"/>
                                          </p:val>
                                        </p:tav>
                                      </p:tavLst>
                                    </p:anim>
                                    <p:anim calcmode="lin" valueType="num">
                                      <p:cBhvr additive="base">
                                        <p:cTn id="28" dur="5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0-#ppt_w/2"/>
                                          </p:val>
                                        </p:tav>
                                        <p:tav tm="100000">
                                          <p:val>
                                            <p:strVal val="#ppt_x"/>
                                          </p:val>
                                        </p:tav>
                                      </p:tavLst>
                                    </p:anim>
                                    <p:anim calcmode="lin" valueType="num">
                                      <p:cBhvr additive="base">
                                        <p:cTn id="3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additive="base">
                                        <p:cTn id="37" dur="500" fill="hold"/>
                                        <p:tgtEl>
                                          <p:spTgt spid="70"/>
                                        </p:tgtEl>
                                        <p:attrNameLst>
                                          <p:attrName>ppt_x</p:attrName>
                                        </p:attrNameLst>
                                      </p:cBhvr>
                                      <p:tavLst>
                                        <p:tav tm="0">
                                          <p:val>
                                            <p:strVal val="1+#ppt_w/2"/>
                                          </p:val>
                                        </p:tav>
                                        <p:tav tm="100000">
                                          <p:val>
                                            <p:strVal val="#ppt_x"/>
                                          </p:val>
                                        </p:tav>
                                      </p:tavLst>
                                    </p:anim>
                                    <p:anim calcmode="lin" valueType="num">
                                      <p:cBhvr additive="base">
                                        <p:cTn id="38" dur="500" fill="hold"/>
                                        <p:tgtEl>
                                          <p:spTgt spid="70"/>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500" fill="hold"/>
                                        <p:tgtEl>
                                          <p:spTgt spid="14"/>
                                        </p:tgtEl>
                                        <p:attrNameLst>
                                          <p:attrName>ppt_x</p:attrName>
                                        </p:attrNameLst>
                                      </p:cBhvr>
                                      <p:tavLst>
                                        <p:tav tm="0">
                                          <p:val>
                                            <p:strVal val="1+#ppt_w/2"/>
                                          </p:val>
                                        </p:tav>
                                        <p:tav tm="100000">
                                          <p:val>
                                            <p:strVal val="#ppt_x"/>
                                          </p:val>
                                        </p:tav>
                                      </p:tavLst>
                                    </p:anim>
                                    <p:anim calcmode="lin" valueType="num">
                                      <p:cBhvr additive="base">
                                        <p:cTn id="42" dur="500" fill="hold"/>
                                        <p:tgtEl>
                                          <p:spTgt spid="14"/>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37" presetClass="entr" presetSubtype="0" fill="hold"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1000"/>
                                        <p:tgtEl>
                                          <p:spTgt spid="29"/>
                                        </p:tgtEl>
                                      </p:cBhvr>
                                    </p:animEffect>
                                    <p:anim calcmode="lin" valueType="num">
                                      <p:cBhvr>
                                        <p:cTn id="47" dur="1000" fill="hold"/>
                                        <p:tgtEl>
                                          <p:spTgt spid="29"/>
                                        </p:tgtEl>
                                        <p:attrNameLst>
                                          <p:attrName>ppt_x</p:attrName>
                                        </p:attrNameLst>
                                      </p:cBhvr>
                                      <p:tavLst>
                                        <p:tav tm="0">
                                          <p:val>
                                            <p:strVal val="#ppt_x"/>
                                          </p:val>
                                        </p:tav>
                                        <p:tav tm="100000">
                                          <p:val>
                                            <p:strVal val="#ppt_x"/>
                                          </p:val>
                                        </p:tav>
                                      </p:tavLst>
                                    </p:anim>
                                    <p:anim calcmode="lin" valueType="num">
                                      <p:cBhvr>
                                        <p:cTn id="48" dur="900" decel="100000" fill="hold"/>
                                        <p:tgtEl>
                                          <p:spTgt spid="29"/>
                                        </p:tgtEl>
                                        <p:attrNameLst>
                                          <p:attrName>ppt_y</p:attrName>
                                        </p:attrNameLst>
                                      </p:cBhvr>
                                      <p:tavLst>
                                        <p:tav tm="0">
                                          <p:val>
                                            <p:strVal val="#ppt_y+1"/>
                                          </p:val>
                                        </p:tav>
                                        <p:tav tm="100000">
                                          <p:val>
                                            <p:strVal val="#ppt_y-.03"/>
                                          </p:val>
                                        </p:tav>
                                      </p:tavLst>
                                    </p:anim>
                                    <p:anim calcmode="lin" valueType="num">
                                      <p:cBhvr>
                                        <p:cTn id="49"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childTnLst>
                          </p:cTn>
                        </p:par>
                        <p:par>
                          <p:cTn id="50" fill="hold">
                            <p:stCondLst>
                              <p:cond delay="1500"/>
                            </p:stCondLst>
                            <p:childTnLst>
                              <p:par>
                                <p:cTn id="51" presetID="12" presetClass="entr" presetSubtype="4"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500"/>
                                        <p:tgtEl>
                                          <p:spTgt spid="27"/>
                                        </p:tgtEl>
                                        <p:attrNameLst>
                                          <p:attrName>ppt_y</p:attrName>
                                        </p:attrNameLst>
                                      </p:cBhvr>
                                      <p:tavLst>
                                        <p:tav tm="0">
                                          <p:val>
                                            <p:strVal val="#ppt_y+#ppt_h*1.125000"/>
                                          </p:val>
                                        </p:tav>
                                        <p:tav tm="100000">
                                          <p:val>
                                            <p:strVal val="#ppt_y"/>
                                          </p:val>
                                        </p:tav>
                                      </p:tavLst>
                                    </p:anim>
                                    <p:animEffect transition="in" filter="wipe(up)">
                                      <p:cBhvr>
                                        <p:cTn id="54" dur="500"/>
                                        <p:tgtEl>
                                          <p:spTgt spid="2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p:tgtEl>
                                          <p:spTgt spid="28"/>
                                        </p:tgtEl>
                                        <p:attrNameLst>
                                          <p:attrName>ppt_y</p:attrName>
                                        </p:attrNameLst>
                                      </p:cBhvr>
                                      <p:tavLst>
                                        <p:tav tm="0">
                                          <p:val>
                                            <p:strVal val="#ppt_y-#ppt_h*1.125000"/>
                                          </p:val>
                                        </p:tav>
                                        <p:tav tm="100000">
                                          <p:val>
                                            <p:strVal val="#ppt_y"/>
                                          </p:val>
                                        </p:tav>
                                      </p:tavLst>
                                    </p:anim>
                                    <p:animEffect transition="in" filter="wipe(down)">
                                      <p:cBhvr>
                                        <p:cTn id="58" dur="500"/>
                                        <p:tgtEl>
                                          <p:spTgt spid="28"/>
                                        </p:tgtEl>
                                      </p:cBhvr>
                                    </p:animEffect>
                                  </p:childTnLst>
                                </p:cTn>
                              </p:par>
                            </p:childTnLst>
                          </p:cTn>
                        </p:par>
                        <p:par>
                          <p:cTn id="59" fill="hold">
                            <p:stCondLst>
                              <p:cond delay="2000"/>
                            </p:stCondLst>
                            <p:childTnLst>
                              <p:par>
                                <p:cTn id="60" presetID="12" presetClass="entr" presetSubtype="4"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 calcmode="lin" valueType="num">
                                      <p:cBhvr additive="base">
                                        <p:cTn id="62" dur="500"/>
                                        <p:tgtEl>
                                          <p:spTgt spid="47"/>
                                        </p:tgtEl>
                                        <p:attrNameLst>
                                          <p:attrName>ppt_y</p:attrName>
                                        </p:attrNameLst>
                                      </p:cBhvr>
                                      <p:tavLst>
                                        <p:tav tm="0">
                                          <p:val>
                                            <p:strVal val="#ppt_y+#ppt_h*1.125000"/>
                                          </p:val>
                                        </p:tav>
                                        <p:tav tm="100000">
                                          <p:val>
                                            <p:strVal val="#ppt_y"/>
                                          </p:val>
                                        </p:tav>
                                      </p:tavLst>
                                    </p:anim>
                                    <p:animEffect transition="in" filter="wipe(up)">
                                      <p:cBhvr>
                                        <p:cTn id="63" dur="500"/>
                                        <p:tgtEl>
                                          <p:spTgt spid="47"/>
                                        </p:tgtEl>
                                      </p:cBhvr>
                                    </p:animEffect>
                                  </p:childTnLst>
                                </p:cTn>
                              </p:par>
                              <p:par>
                                <p:cTn id="64" presetID="12" presetClass="entr" presetSubtype="1" fill="hold" grpId="0" nodeType="withEffect">
                                  <p:stCondLst>
                                    <p:cond delay="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p:tgtEl>
                                          <p:spTgt spid="48"/>
                                        </p:tgtEl>
                                        <p:attrNameLst>
                                          <p:attrName>ppt_y</p:attrName>
                                        </p:attrNameLst>
                                      </p:cBhvr>
                                      <p:tavLst>
                                        <p:tav tm="0">
                                          <p:val>
                                            <p:strVal val="#ppt_y-#ppt_h*1.125000"/>
                                          </p:val>
                                        </p:tav>
                                        <p:tav tm="100000">
                                          <p:val>
                                            <p:strVal val="#ppt_y"/>
                                          </p:val>
                                        </p:tav>
                                      </p:tavLst>
                                    </p:anim>
                                    <p:animEffect transition="in" filter="wipe(down)">
                                      <p:cBhvr>
                                        <p:cTn id="67" dur="500"/>
                                        <p:tgtEl>
                                          <p:spTgt spid="48"/>
                                        </p:tgtEl>
                                      </p:cBhvr>
                                    </p:animEffect>
                                  </p:childTnLst>
                                </p:cTn>
                              </p:par>
                            </p:childTnLst>
                          </p:cTn>
                        </p:par>
                        <p:par>
                          <p:cTn id="68" fill="hold">
                            <p:stCondLst>
                              <p:cond delay="2500"/>
                            </p:stCondLst>
                            <p:childTnLst>
                              <p:par>
                                <p:cTn id="69" presetID="12" presetClass="entr" presetSubtype="4"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 calcmode="lin" valueType="num">
                                      <p:cBhvr additive="base">
                                        <p:cTn id="71" dur="500"/>
                                        <p:tgtEl>
                                          <p:spTgt spid="45"/>
                                        </p:tgtEl>
                                        <p:attrNameLst>
                                          <p:attrName>ppt_y</p:attrName>
                                        </p:attrNameLst>
                                      </p:cBhvr>
                                      <p:tavLst>
                                        <p:tav tm="0">
                                          <p:val>
                                            <p:strVal val="#ppt_y+#ppt_h*1.125000"/>
                                          </p:val>
                                        </p:tav>
                                        <p:tav tm="100000">
                                          <p:val>
                                            <p:strVal val="#ppt_y"/>
                                          </p:val>
                                        </p:tav>
                                      </p:tavLst>
                                    </p:anim>
                                    <p:animEffect transition="in" filter="wipe(up)">
                                      <p:cBhvr>
                                        <p:cTn id="72" dur="500"/>
                                        <p:tgtEl>
                                          <p:spTgt spid="45"/>
                                        </p:tgtEl>
                                      </p:cBhvr>
                                    </p:animEffect>
                                  </p:childTnLst>
                                </p:cTn>
                              </p:par>
                              <p:par>
                                <p:cTn id="73" presetID="12" presetClass="entr" presetSubtype="1"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down)">
                                      <p:cBhvr>
                                        <p:cTn id="76" dur="500"/>
                                        <p:tgtEl>
                                          <p:spTgt spid="46"/>
                                        </p:tgtEl>
                                      </p:cBhvr>
                                    </p:animEffect>
                                  </p:childTnLst>
                                </p:cTn>
                              </p:par>
                            </p:childTnLst>
                          </p:cTn>
                        </p:par>
                        <p:par>
                          <p:cTn id="77" fill="hold">
                            <p:stCondLst>
                              <p:cond delay="3000"/>
                            </p:stCondLst>
                            <p:childTnLst>
                              <p:par>
                                <p:cTn id="78" presetID="12" presetClass="entr" presetSubtype="4" fill="hold" grpId="0" nodeType="afterEffect">
                                  <p:stCondLst>
                                    <p:cond delay="0"/>
                                  </p:stCondLst>
                                  <p:childTnLst>
                                    <p:set>
                                      <p:cBhvr>
                                        <p:cTn id="79" dur="1" fill="hold">
                                          <p:stCondLst>
                                            <p:cond delay="0"/>
                                          </p:stCondLst>
                                        </p:cTn>
                                        <p:tgtEl>
                                          <p:spTgt spid="49"/>
                                        </p:tgtEl>
                                        <p:attrNameLst>
                                          <p:attrName>style.visibility</p:attrName>
                                        </p:attrNameLst>
                                      </p:cBhvr>
                                      <p:to>
                                        <p:strVal val="visible"/>
                                      </p:to>
                                    </p:set>
                                    <p:anim calcmode="lin" valueType="num">
                                      <p:cBhvr additive="base">
                                        <p:cTn id="80" dur="500"/>
                                        <p:tgtEl>
                                          <p:spTgt spid="49"/>
                                        </p:tgtEl>
                                        <p:attrNameLst>
                                          <p:attrName>ppt_y</p:attrName>
                                        </p:attrNameLst>
                                      </p:cBhvr>
                                      <p:tavLst>
                                        <p:tav tm="0">
                                          <p:val>
                                            <p:strVal val="#ppt_y+#ppt_h*1.125000"/>
                                          </p:val>
                                        </p:tav>
                                        <p:tav tm="100000">
                                          <p:val>
                                            <p:strVal val="#ppt_y"/>
                                          </p:val>
                                        </p:tav>
                                      </p:tavLst>
                                    </p:anim>
                                    <p:animEffect transition="in" filter="wipe(up)">
                                      <p:cBhvr>
                                        <p:cTn id="81" dur="500"/>
                                        <p:tgtEl>
                                          <p:spTgt spid="49"/>
                                        </p:tgtEl>
                                      </p:cBhvr>
                                    </p:animEffect>
                                  </p:childTnLst>
                                </p:cTn>
                              </p:par>
                              <p:par>
                                <p:cTn id="82" presetID="12" presetClass="entr" presetSubtype="1" fill="hold" grpId="0" nodeType="withEffect">
                                  <p:stCondLst>
                                    <p:cond delay="0"/>
                                  </p:stCondLst>
                                  <p:childTnLst>
                                    <p:set>
                                      <p:cBhvr>
                                        <p:cTn id="83" dur="1" fill="hold">
                                          <p:stCondLst>
                                            <p:cond delay="0"/>
                                          </p:stCondLst>
                                        </p:cTn>
                                        <p:tgtEl>
                                          <p:spTgt spid="50"/>
                                        </p:tgtEl>
                                        <p:attrNameLst>
                                          <p:attrName>style.visibility</p:attrName>
                                        </p:attrNameLst>
                                      </p:cBhvr>
                                      <p:to>
                                        <p:strVal val="visible"/>
                                      </p:to>
                                    </p:set>
                                    <p:anim calcmode="lin" valueType="num">
                                      <p:cBhvr additive="base">
                                        <p:cTn id="84" dur="500"/>
                                        <p:tgtEl>
                                          <p:spTgt spid="50"/>
                                        </p:tgtEl>
                                        <p:attrNameLst>
                                          <p:attrName>ppt_y</p:attrName>
                                        </p:attrNameLst>
                                      </p:cBhvr>
                                      <p:tavLst>
                                        <p:tav tm="0">
                                          <p:val>
                                            <p:strVal val="#ppt_y-#ppt_h*1.125000"/>
                                          </p:val>
                                        </p:tav>
                                        <p:tav tm="100000">
                                          <p:val>
                                            <p:strVal val="#ppt_y"/>
                                          </p:val>
                                        </p:tav>
                                      </p:tavLst>
                                    </p:anim>
                                    <p:animEffect transition="in" filter="wipe(down)">
                                      <p:cBhvr>
                                        <p:cTn id="8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20" grpId="0" animBg="1"/>
      <p:bldP spid="26" grpId="0" animBg="1"/>
      <p:bldP spid="4" grpId="0"/>
      <p:bldP spid="69" grpId="0"/>
      <p:bldP spid="70" grpId="0"/>
      <p:bldP spid="71" grpId="0"/>
      <p:bldP spid="27" grpId="0"/>
      <p:bldP spid="28" grpId="0"/>
      <p:bldP spid="45" grpId="0"/>
      <p:bldP spid="46" grpId="0"/>
      <p:bldP spid="47" grpId="0"/>
      <p:bldP spid="48" grpId="0"/>
      <p:bldP spid="49" grpId="0"/>
      <p:bldP spid="5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矩形 93"/>
          <p:cNvSpPr/>
          <p:nvPr/>
        </p:nvSpPr>
        <p:spPr>
          <a:xfrm>
            <a:off x="6003641" y="3411191"/>
            <a:ext cx="184720" cy="400103"/>
          </a:xfrm>
          <a:prstGeom prst="rect">
            <a:avLst/>
          </a:prstGeom>
          <a:solidFill>
            <a:schemeClr val="bg1">
              <a:lumMod val="95000"/>
            </a:schemeClr>
          </a:solidFill>
        </p:spPr>
        <p:txBody>
          <a:bodyPr rot="0" spcFirstLastPara="0" vertOverflow="overflow" horzOverflow="overflow" vert="horz" wrap="none" lIns="91435" tIns="45717" rIns="91435" bIns="45717"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cs typeface="+mn-ea"/>
              <a:sym typeface="+mn-lt"/>
            </a:endParaRPr>
          </a:p>
        </p:txBody>
      </p:sp>
      <p:sp>
        <p:nvSpPr>
          <p:cNvPr id="35" name="矩形 34"/>
          <p:cNvSpPr/>
          <p:nvPr/>
        </p:nvSpPr>
        <p:spPr>
          <a:xfrm>
            <a:off x="8409348" y="2262987"/>
            <a:ext cx="1646605" cy="384080"/>
          </a:xfrm>
          <a:prstGeom prst="rect">
            <a:avLst/>
          </a:prstGeom>
        </p:spPr>
        <p:txBody>
          <a:bodyPr wrap="none">
            <a:spAutoFit/>
          </a:bodyPr>
          <a:lstStyle/>
          <a:p>
            <a:r>
              <a:rPr lang="zh-CN" altLang="en-US" sz="1896" dirty="0">
                <a:solidFill>
                  <a:schemeClr val="bg2">
                    <a:lumMod val="90000"/>
                  </a:schemeClr>
                </a:solidFill>
                <a:cs typeface="+mn-ea"/>
                <a:sym typeface="+mn-lt"/>
              </a:rPr>
              <a:t>简要文字内容</a:t>
            </a:r>
            <a:endParaRPr lang="zh-CN" altLang="en-US" sz="1899" dirty="0">
              <a:solidFill>
                <a:schemeClr val="bg2">
                  <a:lumMod val="90000"/>
                </a:schemeClr>
              </a:solidFill>
              <a:cs typeface="+mn-ea"/>
              <a:sym typeface="+mn-lt"/>
            </a:endParaRPr>
          </a:p>
        </p:txBody>
      </p:sp>
      <p:cxnSp>
        <p:nvCxnSpPr>
          <p:cNvPr id="36" name="直接连接符 35"/>
          <p:cNvCxnSpPr/>
          <p:nvPr/>
        </p:nvCxnSpPr>
        <p:spPr>
          <a:xfrm>
            <a:off x="8544761" y="2735225"/>
            <a:ext cx="314307"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7" name="PA_矩形 75"/>
          <p:cNvSpPr/>
          <p:nvPr>
            <p:custDataLst>
              <p:tags r:id="rId2"/>
            </p:custDataLst>
          </p:nvPr>
        </p:nvSpPr>
        <p:spPr>
          <a:xfrm>
            <a:off x="8399188" y="2751492"/>
            <a:ext cx="2987539"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1328">
                <a:solidFill>
                  <a:schemeClr val="bg2">
                    <a:lumMod val="90000"/>
                  </a:schemeClr>
                </a:solidFill>
                <a:cs typeface="+mn-ea"/>
                <a:sym typeface="+mn-lt"/>
              </a:rPr>
              <a:t>请替换文字内容，点击添加相关标题文字，修改文字内容，也可以直接复制你的内容到此。</a:t>
            </a:r>
            <a:endParaRPr lang="en-US" altLang="zh-CN" sz="1328" dirty="0">
              <a:solidFill>
                <a:schemeClr val="bg2">
                  <a:lumMod val="90000"/>
                </a:schemeClr>
              </a:solidFill>
              <a:cs typeface="+mn-ea"/>
              <a:sym typeface="+mn-lt"/>
            </a:endParaRPr>
          </a:p>
        </p:txBody>
      </p:sp>
      <p:sp>
        <p:nvSpPr>
          <p:cNvPr id="26" name="Freeform 19"/>
          <p:cNvSpPr/>
          <p:nvPr/>
        </p:nvSpPr>
        <p:spPr>
          <a:xfrm rot="16200000">
            <a:off x="4778061" y="4610470"/>
            <a:ext cx="1313571" cy="1313573"/>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27" name="Freeform 18"/>
          <p:cNvSpPr/>
          <p:nvPr/>
        </p:nvSpPr>
        <p:spPr>
          <a:xfrm rot="16200000">
            <a:off x="6096004" y="4606103"/>
            <a:ext cx="1313571" cy="1322307"/>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28" name="Freeform 12"/>
          <p:cNvSpPr/>
          <p:nvPr/>
        </p:nvSpPr>
        <p:spPr>
          <a:xfrm rot="16200000">
            <a:off x="6100368" y="3298321"/>
            <a:ext cx="1313573" cy="1313571"/>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29" name="Freeform 30"/>
          <p:cNvSpPr/>
          <p:nvPr/>
        </p:nvSpPr>
        <p:spPr>
          <a:xfrm rot="16200000">
            <a:off x="4778061" y="2735400"/>
            <a:ext cx="1313571" cy="1313573"/>
          </a:xfrm>
          <a:custGeom>
            <a:avLst/>
            <a:gdLst>
              <a:gd name="connsiteX0" fmla="*/ 0 w 1374771"/>
              <a:gd name="connsiteY0" fmla="*/ 1374773 h 1374773"/>
              <a:gd name="connsiteX1" fmla="*/ 6892 w 1374771"/>
              <a:gd name="connsiteY1" fmla="*/ 1238291 h 1374773"/>
              <a:gd name="connsiteX2" fmla="*/ 1238291 w 1374771"/>
              <a:gd name="connsiteY2" fmla="*/ 6892 h 1374773"/>
              <a:gd name="connsiteX3" fmla="*/ 1374771 w 1374771"/>
              <a:gd name="connsiteY3" fmla="*/ 0 h 1374773"/>
              <a:gd name="connsiteX4" fmla="*/ 1374771 w 1374771"/>
              <a:gd name="connsiteY4" fmla="*/ 785622 h 1374773"/>
              <a:gd name="connsiteX5" fmla="*/ 1259595 w 1374771"/>
              <a:gd name="connsiteY5" fmla="*/ 797233 h 1374773"/>
              <a:gd name="connsiteX6" fmla="*/ 797233 w 1374771"/>
              <a:gd name="connsiteY6" fmla="*/ 1259595 h 1374773"/>
              <a:gd name="connsiteX7" fmla="*/ 785622 w 1374771"/>
              <a:gd name="connsiteY7" fmla="*/ 1374773 h 1374773"/>
              <a:gd name="connsiteX8" fmla="*/ 0 w 1374771"/>
              <a:gd name="connsiteY8" fmla="*/ 1374773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3">
                <a:moveTo>
                  <a:pt x="0" y="1374773"/>
                </a:moveTo>
                <a:lnTo>
                  <a:pt x="6892" y="1238291"/>
                </a:lnTo>
                <a:cubicBezTo>
                  <a:pt x="72830" y="589009"/>
                  <a:pt x="589009" y="72830"/>
                  <a:pt x="1238291" y="6892"/>
                </a:cubicBezTo>
                <a:lnTo>
                  <a:pt x="1374771" y="0"/>
                </a:lnTo>
                <a:lnTo>
                  <a:pt x="1374771" y="785622"/>
                </a:lnTo>
                <a:lnTo>
                  <a:pt x="1259595" y="797233"/>
                </a:lnTo>
                <a:cubicBezTo>
                  <a:pt x="1027516" y="844723"/>
                  <a:pt x="844723" y="1027516"/>
                  <a:pt x="797233" y="1259595"/>
                </a:cubicBezTo>
                <a:lnTo>
                  <a:pt x="785622" y="1374773"/>
                </a:lnTo>
                <a:lnTo>
                  <a:pt x="0" y="137477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31" name="Freeform 10"/>
          <p:cNvSpPr/>
          <p:nvPr/>
        </p:nvSpPr>
        <p:spPr>
          <a:xfrm rot="16200000">
            <a:off x="4778060" y="3298320"/>
            <a:ext cx="1313573" cy="1313573"/>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32" name="Freeform 31"/>
          <p:cNvSpPr/>
          <p:nvPr/>
        </p:nvSpPr>
        <p:spPr>
          <a:xfrm rot="16200000">
            <a:off x="6090211" y="2735401"/>
            <a:ext cx="1313571" cy="1313571"/>
          </a:xfrm>
          <a:custGeom>
            <a:avLst/>
            <a:gdLst>
              <a:gd name="connsiteX0" fmla="*/ 0 w 1374771"/>
              <a:gd name="connsiteY0" fmla="*/ 0 h 1374771"/>
              <a:gd name="connsiteX1" fmla="*/ 785622 w 1374771"/>
              <a:gd name="connsiteY1" fmla="*/ 0 h 1374771"/>
              <a:gd name="connsiteX2" fmla="*/ 797233 w 1374771"/>
              <a:gd name="connsiteY2" fmla="*/ 115176 h 1374771"/>
              <a:gd name="connsiteX3" fmla="*/ 1259595 w 1374771"/>
              <a:gd name="connsiteY3" fmla="*/ 577538 h 1374771"/>
              <a:gd name="connsiteX4" fmla="*/ 1374771 w 1374771"/>
              <a:gd name="connsiteY4" fmla="*/ 589149 h 1374771"/>
              <a:gd name="connsiteX5" fmla="*/ 1374771 w 1374771"/>
              <a:gd name="connsiteY5" fmla="*/ 1374771 h 1374771"/>
              <a:gd name="connsiteX6" fmla="*/ 1238291 w 1374771"/>
              <a:gd name="connsiteY6" fmla="*/ 1367879 h 1374771"/>
              <a:gd name="connsiteX7" fmla="*/ 6892 w 1374771"/>
              <a:gd name="connsiteY7" fmla="*/ 136480 h 1374771"/>
              <a:gd name="connsiteX8" fmla="*/ 0 w 1374771"/>
              <a:gd name="connsiteY8" fmla="*/ 0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1" h="1374771">
                <a:moveTo>
                  <a:pt x="0" y="0"/>
                </a:moveTo>
                <a:lnTo>
                  <a:pt x="785622" y="0"/>
                </a:lnTo>
                <a:lnTo>
                  <a:pt x="797233" y="115176"/>
                </a:lnTo>
                <a:cubicBezTo>
                  <a:pt x="844723" y="347255"/>
                  <a:pt x="1027516" y="530048"/>
                  <a:pt x="1259595" y="577538"/>
                </a:cubicBezTo>
                <a:lnTo>
                  <a:pt x="1374771" y="589149"/>
                </a:lnTo>
                <a:lnTo>
                  <a:pt x="1374771" y="1374771"/>
                </a:lnTo>
                <a:lnTo>
                  <a:pt x="1238291" y="1367879"/>
                </a:lnTo>
                <a:cubicBezTo>
                  <a:pt x="589009" y="1301941"/>
                  <a:pt x="72830" y="785762"/>
                  <a:pt x="6892" y="13648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49" name="Freeform 32"/>
          <p:cNvSpPr/>
          <p:nvPr/>
        </p:nvSpPr>
        <p:spPr>
          <a:xfrm rot="16200000">
            <a:off x="6090210" y="1423253"/>
            <a:ext cx="1313573" cy="1313571"/>
          </a:xfrm>
          <a:custGeom>
            <a:avLst/>
            <a:gdLst>
              <a:gd name="connsiteX0" fmla="*/ 0 w 1374773"/>
              <a:gd name="connsiteY0" fmla="*/ 1374771 h 1374771"/>
              <a:gd name="connsiteX1" fmla="*/ 0 w 1374773"/>
              <a:gd name="connsiteY1" fmla="*/ 589149 h 1374771"/>
              <a:gd name="connsiteX2" fmla="*/ 115178 w 1374773"/>
              <a:gd name="connsiteY2" fmla="*/ 577538 h 1374771"/>
              <a:gd name="connsiteX3" fmla="*/ 577540 w 1374773"/>
              <a:gd name="connsiteY3" fmla="*/ 115176 h 1374771"/>
              <a:gd name="connsiteX4" fmla="*/ 589151 w 1374773"/>
              <a:gd name="connsiteY4" fmla="*/ 0 h 1374771"/>
              <a:gd name="connsiteX5" fmla="*/ 1374773 w 1374773"/>
              <a:gd name="connsiteY5" fmla="*/ 0 h 1374771"/>
              <a:gd name="connsiteX6" fmla="*/ 1367881 w 1374773"/>
              <a:gd name="connsiteY6" fmla="*/ 136480 h 1374771"/>
              <a:gd name="connsiteX7" fmla="*/ 136482 w 1374773"/>
              <a:gd name="connsiteY7" fmla="*/ 1367879 h 1374771"/>
              <a:gd name="connsiteX8" fmla="*/ 0 w 1374773"/>
              <a:gd name="connsiteY8" fmla="*/ 1374771 h 1374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1">
                <a:moveTo>
                  <a:pt x="0" y="1374771"/>
                </a:moveTo>
                <a:lnTo>
                  <a:pt x="0" y="589149"/>
                </a:lnTo>
                <a:lnTo>
                  <a:pt x="115178" y="577538"/>
                </a:lnTo>
                <a:cubicBezTo>
                  <a:pt x="347257" y="530048"/>
                  <a:pt x="530050" y="347255"/>
                  <a:pt x="577540" y="115176"/>
                </a:cubicBezTo>
                <a:lnTo>
                  <a:pt x="589151" y="0"/>
                </a:lnTo>
                <a:lnTo>
                  <a:pt x="1374773" y="0"/>
                </a:lnTo>
                <a:lnTo>
                  <a:pt x="1367881" y="136480"/>
                </a:lnTo>
                <a:cubicBezTo>
                  <a:pt x="1301943" y="785762"/>
                  <a:pt x="785764" y="1301941"/>
                  <a:pt x="136482" y="1367879"/>
                </a:cubicBezTo>
                <a:lnTo>
                  <a:pt x="0" y="137477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50" name="Freeform 33"/>
          <p:cNvSpPr/>
          <p:nvPr/>
        </p:nvSpPr>
        <p:spPr>
          <a:xfrm rot="16200000">
            <a:off x="4778060" y="1423252"/>
            <a:ext cx="1313573" cy="1313573"/>
          </a:xfrm>
          <a:custGeom>
            <a:avLst/>
            <a:gdLst>
              <a:gd name="connsiteX0" fmla="*/ 0 w 1374773"/>
              <a:gd name="connsiteY0" fmla="*/ 785622 h 1374773"/>
              <a:gd name="connsiteX1" fmla="*/ 0 w 1374773"/>
              <a:gd name="connsiteY1" fmla="*/ 0 h 1374773"/>
              <a:gd name="connsiteX2" fmla="*/ 136482 w 1374773"/>
              <a:gd name="connsiteY2" fmla="*/ 6892 h 1374773"/>
              <a:gd name="connsiteX3" fmla="*/ 1367881 w 1374773"/>
              <a:gd name="connsiteY3" fmla="*/ 1238291 h 1374773"/>
              <a:gd name="connsiteX4" fmla="*/ 1374773 w 1374773"/>
              <a:gd name="connsiteY4" fmla="*/ 1374773 h 1374773"/>
              <a:gd name="connsiteX5" fmla="*/ 589151 w 1374773"/>
              <a:gd name="connsiteY5" fmla="*/ 1374773 h 1374773"/>
              <a:gd name="connsiteX6" fmla="*/ 577540 w 1374773"/>
              <a:gd name="connsiteY6" fmla="*/ 1259595 h 1374773"/>
              <a:gd name="connsiteX7" fmla="*/ 115178 w 1374773"/>
              <a:gd name="connsiteY7" fmla="*/ 797233 h 1374773"/>
              <a:gd name="connsiteX8" fmla="*/ 0 w 1374773"/>
              <a:gd name="connsiteY8" fmla="*/ 785622 h 13747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4773" h="1374773">
                <a:moveTo>
                  <a:pt x="0" y="785622"/>
                </a:moveTo>
                <a:lnTo>
                  <a:pt x="0" y="0"/>
                </a:lnTo>
                <a:lnTo>
                  <a:pt x="136482" y="6892"/>
                </a:lnTo>
                <a:cubicBezTo>
                  <a:pt x="785764" y="72830"/>
                  <a:pt x="1301943" y="589009"/>
                  <a:pt x="1367881" y="1238291"/>
                </a:cubicBezTo>
                <a:lnTo>
                  <a:pt x="1374773" y="1374773"/>
                </a:lnTo>
                <a:lnTo>
                  <a:pt x="589151" y="1374773"/>
                </a:lnTo>
                <a:lnTo>
                  <a:pt x="577540" y="1259595"/>
                </a:lnTo>
                <a:cubicBezTo>
                  <a:pt x="530050" y="1027516"/>
                  <a:pt x="347257" y="844723"/>
                  <a:pt x="115178" y="797233"/>
                </a:cubicBezTo>
                <a:lnTo>
                  <a:pt x="0" y="785622"/>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99">
              <a:cs typeface="+mn-ea"/>
              <a:sym typeface="+mn-lt"/>
            </a:endParaRPr>
          </a:p>
        </p:txBody>
      </p:sp>
      <p:sp>
        <p:nvSpPr>
          <p:cNvPr id="51" name="TextBox 36"/>
          <p:cNvSpPr txBox="1"/>
          <p:nvPr/>
        </p:nvSpPr>
        <p:spPr>
          <a:xfrm>
            <a:off x="4986602" y="2335311"/>
            <a:ext cx="585417" cy="523220"/>
          </a:xfrm>
          <a:prstGeom prst="rect">
            <a:avLst/>
          </a:prstGeom>
          <a:noFill/>
        </p:spPr>
        <p:txBody>
          <a:bodyPr wrap="none" rtlCol="0">
            <a:spAutoFit/>
          </a:bodyPr>
          <a:lstStyle/>
          <a:p>
            <a:r>
              <a:rPr lang="en-US" sz="2800" b="1">
                <a:solidFill>
                  <a:schemeClr val="bg1"/>
                </a:solidFill>
                <a:cs typeface="+mn-ea"/>
                <a:sym typeface="+mn-lt"/>
              </a:rPr>
              <a:t>01</a:t>
            </a:r>
          </a:p>
        </p:txBody>
      </p:sp>
      <p:sp>
        <p:nvSpPr>
          <p:cNvPr id="52" name="TextBox 37"/>
          <p:cNvSpPr txBox="1"/>
          <p:nvPr/>
        </p:nvSpPr>
        <p:spPr>
          <a:xfrm>
            <a:off x="6757154" y="2779508"/>
            <a:ext cx="585417" cy="523220"/>
          </a:xfrm>
          <a:prstGeom prst="rect">
            <a:avLst/>
          </a:prstGeom>
          <a:noFill/>
        </p:spPr>
        <p:txBody>
          <a:bodyPr wrap="none" rtlCol="0">
            <a:spAutoFit/>
          </a:bodyPr>
          <a:lstStyle/>
          <a:p>
            <a:r>
              <a:rPr lang="en-US" sz="2800" b="1">
                <a:solidFill>
                  <a:schemeClr val="bg1"/>
                </a:solidFill>
                <a:cs typeface="+mn-ea"/>
                <a:sym typeface="+mn-lt"/>
              </a:rPr>
              <a:t>02</a:t>
            </a:r>
          </a:p>
        </p:txBody>
      </p:sp>
      <p:sp>
        <p:nvSpPr>
          <p:cNvPr id="53" name="TextBox 38"/>
          <p:cNvSpPr txBox="1"/>
          <p:nvPr/>
        </p:nvSpPr>
        <p:spPr>
          <a:xfrm>
            <a:off x="6757154" y="4197797"/>
            <a:ext cx="585417" cy="523220"/>
          </a:xfrm>
          <a:prstGeom prst="rect">
            <a:avLst/>
          </a:prstGeom>
          <a:noFill/>
        </p:spPr>
        <p:txBody>
          <a:bodyPr wrap="none" rtlCol="0">
            <a:spAutoFit/>
          </a:bodyPr>
          <a:lstStyle/>
          <a:p>
            <a:r>
              <a:rPr lang="en-US" sz="2800" b="1">
                <a:solidFill>
                  <a:schemeClr val="bg1"/>
                </a:solidFill>
                <a:cs typeface="+mn-ea"/>
                <a:sym typeface="+mn-lt"/>
              </a:rPr>
              <a:t>03</a:t>
            </a:r>
          </a:p>
        </p:txBody>
      </p:sp>
      <p:sp>
        <p:nvSpPr>
          <p:cNvPr id="54" name="TextBox 39"/>
          <p:cNvSpPr txBox="1"/>
          <p:nvPr/>
        </p:nvSpPr>
        <p:spPr>
          <a:xfrm>
            <a:off x="4986602" y="4633235"/>
            <a:ext cx="585417" cy="523220"/>
          </a:xfrm>
          <a:prstGeom prst="rect">
            <a:avLst/>
          </a:prstGeom>
          <a:noFill/>
        </p:spPr>
        <p:txBody>
          <a:bodyPr wrap="none" rtlCol="0">
            <a:spAutoFit/>
          </a:bodyPr>
          <a:lstStyle/>
          <a:p>
            <a:r>
              <a:rPr lang="en-US" sz="2800" b="1">
                <a:solidFill>
                  <a:schemeClr val="bg1"/>
                </a:solidFill>
                <a:cs typeface="+mn-ea"/>
                <a:sym typeface="+mn-lt"/>
              </a:rPr>
              <a:t>04</a:t>
            </a:r>
          </a:p>
        </p:txBody>
      </p:sp>
      <p:sp>
        <p:nvSpPr>
          <p:cNvPr id="55" name="Oval 41"/>
          <p:cNvSpPr/>
          <p:nvPr/>
        </p:nvSpPr>
        <p:spPr>
          <a:xfrm>
            <a:off x="3995912" y="1851540"/>
            <a:ext cx="561576" cy="56157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a:solidFill>
                  <a:schemeClr val="bg1"/>
                </a:solidFill>
                <a:cs typeface="+mn-ea"/>
                <a:sym typeface="+mn-lt"/>
              </a:rPr>
              <a:t>01</a:t>
            </a:r>
          </a:p>
        </p:txBody>
      </p:sp>
      <p:sp>
        <p:nvSpPr>
          <p:cNvPr id="57" name="Oval 43"/>
          <p:cNvSpPr/>
          <p:nvPr/>
        </p:nvSpPr>
        <p:spPr>
          <a:xfrm>
            <a:off x="3995912" y="4059932"/>
            <a:ext cx="561576" cy="56157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04</a:t>
            </a:r>
          </a:p>
        </p:txBody>
      </p:sp>
      <p:sp>
        <p:nvSpPr>
          <p:cNvPr id="59" name="Oval 45"/>
          <p:cNvSpPr/>
          <p:nvPr/>
        </p:nvSpPr>
        <p:spPr>
          <a:xfrm>
            <a:off x="7837611" y="2295737"/>
            <a:ext cx="561576" cy="5615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02</a:t>
            </a:r>
          </a:p>
        </p:txBody>
      </p:sp>
      <p:sp>
        <p:nvSpPr>
          <p:cNvPr id="61" name="Oval 47"/>
          <p:cNvSpPr/>
          <p:nvPr/>
        </p:nvSpPr>
        <p:spPr>
          <a:xfrm>
            <a:off x="7837611" y="4197797"/>
            <a:ext cx="561576" cy="56157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chemeClr val="bg1"/>
                </a:solidFill>
                <a:cs typeface="+mn-ea"/>
                <a:sym typeface="+mn-lt"/>
              </a:rPr>
              <a:t>03</a:t>
            </a:r>
          </a:p>
        </p:txBody>
      </p:sp>
      <p:sp>
        <p:nvSpPr>
          <p:cNvPr id="85" name="矩形 84"/>
          <p:cNvSpPr/>
          <p:nvPr/>
        </p:nvSpPr>
        <p:spPr>
          <a:xfrm>
            <a:off x="8409348" y="4197797"/>
            <a:ext cx="1646605" cy="384080"/>
          </a:xfrm>
          <a:prstGeom prst="rect">
            <a:avLst/>
          </a:prstGeom>
        </p:spPr>
        <p:txBody>
          <a:bodyPr wrap="none">
            <a:spAutoFit/>
          </a:bodyPr>
          <a:lstStyle/>
          <a:p>
            <a:r>
              <a:rPr lang="zh-CN" altLang="en-US" sz="1896" dirty="0">
                <a:solidFill>
                  <a:schemeClr val="bg2">
                    <a:lumMod val="90000"/>
                  </a:schemeClr>
                </a:solidFill>
                <a:cs typeface="+mn-ea"/>
                <a:sym typeface="+mn-lt"/>
              </a:rPr>
              <a:t>简要文字内容</a:t>
            </a:r>
            <a:endParaRPr lang="zh-CN" altLang="en-US" sz="1899" dirty="0">
              <a:solidFill>
                <a:schemeClr val="bg2">
                  <a:lumMod val="90000"/>
                </a:schemeClr>
              </a:solidFill>
              <a:cs typeface="+mn-ea"/>
              <a:sym typeface="+mn-lt"/>
            </a:endParaRPr>
          </a:p>
        </p:txBody>
      </p:sp>
      <p:cxnSp>
        <p:nvCxnSpPr>
          <p:cNvPr id="86" name="直接连接符 85"/>
          <p:cNvCxnSpPr/>
          <p:nvPr/>
        </p:nvCxnSpPr>
        <p:spPr>
          <a:xfrm>
            <a:off x="8544761" y="4670035"/>
            <a:ext cx="314307"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87" name="PA_矩形 75"/>
          <p:cNvSpPr/>
          <p:nvPr>
            <p:custDataLst>
              <p:tags r:id="rId3"/>
            </p:custDataLst>
          </p:nvPr>
        </p:nvSpPr>
        <p:spPr>
          <a:xfrm>
            <a:off x="8399188" y="4686303"/>
            <a:ext cx="2987539"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1328">
                <a:solidFill>
                  <a:schemeClr val="bg2">
                    <a:lumMod val="90000"/>
                  </a:schemeClr>
                </a:solidFill>
                <a:cs typeface="+mn-ea"/>
                <a:sym typeface="+mn-lt"/>
              </a:rPr>
              <a:t>请替换文字内容，点击添加相关标题文字，修改文字内容，也可以直接复制你的内容到此。</a:t>
            </a:r>
            <a:endParaRPr lang="en-US" altLang="zh-CN" sz="1328" dirty="0">
              <a:solidFill>
                <a:schemeClr val="bg2">
                  <a:lumMod val="90000"/>
                </a:schemeClr>
              </a:solidFill>
              <a:cs typeface="+mn-ea"/>
              <a:sym typeface="+mn-lt"/>
            </a:endParaRPr>
          </a:p>
        </p:txBody>
      </p:sp>
      <p:sp>
        <p:nvSpPr>
          <p:cNvPr id="88" name="矩形 87"/>
          <p:cNvSpPr/>
          <p:nvPr/>
        </p:nvSpPr>
        <p:spPr>
          <a:xfrm>
            <a:off x="2254002" y="1720451"/>
            <a:ext cx="1646605" cy="384080"/>
          </a:xfrm>
          <a:prstGeom prst="rect">
            <a:avLst/>
          </a:prstGeom>
        </p:spPr>
        <p:txBody>
          <a:bodyPr wrap="none">
            <a:spAutoFit/>
          </a:bodyPr>
          <a:lstStyle/>
          <a:p>
            <a:pPr algn="r"/>
            <a:r>
              <a:rPr lang="zh-CN" altLang="en-US" sz="1896" dirty="0">
                <a:solidFill>
                  <a:schemeClr val="bg2">
                    <a:lumMod val="90000"/>
                  </a:schemeClr>
                </a:solidFill>
                <a:cs typeface="+mn-ea"/>
                <a:sym typeface="+mn-lt"/>
              </a:rPr>
              <a:t>简要文字内容</a:t>
            </a:r>
            <a:endParaRPr lang="zh-CN" altLang="en-US" sz="1899" dirty="0">
              <a:solidFill>
                <a:schemeClr val="bg2">
                  <a:lumMod val="90000"/>
                </a:schemeClr>
              </a:solidFill>
              <a:cs typeface="+mn-ea"/>
              <a:sym typeface="+mn-lt"/>
            </a:endParaRPr>
          </a:p>
        </p:txBody>
      </p:sp>
      <p:cxnSp>
        <p:nvCxnSpPr>
          <p:cNvPr id="89" name="直接连接符 88"/>
          <p:cNvCxnSpPr/>
          <p:nvPr/>
        </p:nvCxnSpPr>
        <p:spPr>
          <a:xfrm>
            <a:off x="3467191" y="2160941"/>
            <a:ext cx="314307"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90" name="PA_矩形 75"/>
          <p:cNvSpPr/>
          <p:nvPr>
            <p:custDataLst>
              <p:tags r:id="rId4"/>
            </p:custDataLst>
          </p:nvPr>
        </p:nvSpPr>
        <p:spPr>
          <a:xfrm>
            <a:off x="873008" y="2208956"/>
            <a:ext cx="3018864"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328">
                <a:solidFill>
                  <a:schemeClr val="bg2">
                    <a:lumMod val="90000"/>
                  </a:schemeClr>
                </a:solidFill>
                <a:cs typeface="+mn-ea"/>
                <a:sym typeface="+mn-lt"/>
              </a:rPr>
              <a:t>请替换文字内容，点击添加相关标题文字，修改文字内容，也可以直接复制你的内容到此。</a:t>
            </a:r>
            <a:endParaRPr lang="en-US" altLang="zh-CN" sz="1328" dirty="0">
              <a:solidFill>
                <a:schemeClr val="bg2">
                  <a:lumMod val="90000"/>
                </a:schemeClr>
              </a:solidFill>
              <a:cs typeface="+mn-ea"/>
              <a:sym typeface="+mn-lt"/>
            </a:endParaRPr>
          </a:p>
        </p:txBody>
      </p:sp>
      <p:sp>
        <p:nvSpPr>
          <p:cNvPr id="91" name="矩形 90"/>
          <p:cNvSpPr/>
          <p:nvPr/>
        </p:nvSpPr>
        <p:spPr>
          <a:xfrm>
            <a:off x="2254002" y="3989868"/>
            <a:ext cx="1646605" cy="384080"/>
          </a:xfrm>
          <a:prstGeom prst="rect">
            <a:avLst/>
          </a:prstGeom>
        </p:spPr>
        <p:txBody>
          <a:bodyPr wrap="none">
            <a:spAutoFit/>
          </a:bodyPr>
          <a:lstStyle/>
          <a:p>
            <a:pPr algn="r"/>
            <a:r>
              <a:rPr lang="zh-CN" altLang="en-US" sz="1896" dirty="0">
                <a:solidFill>
                  <a:schemeClr val="bg2">
                    <a:lumMod val="90000"/>
                  </a:schemeClr>
                </a:solidFill>
                <a:cs typeface="+mn-ea"/>
                <a:sym typeface="+mn-lt"/>
              </a:rPr>
              <a:t>简要文字内容</a:t>
            </a:r>
            <a:endParaRPr lang="zh-CN" altLang="en-US" sz="1899" dirty="0">
              <a:solidFill>
                <a:schemeClr val="bg2">
                  <a:lumMod val="90000"/>
                </a:schemeClr>
              </a:solidFill>
              <a:cs typeface="+mn-ea"/>
              <a:sym typeface="+mn-lt"/>
            </a:endParaRPr>
          </a:p>
        </p:txBody>
      </p:sp>
      <p:cxnSp>
        <p:nvCxnSpPr>
          <p:cNvPr id="92" name="直接连接符 91"/>
          <p:cNvCxnSpPr/>
          <p:nvPr/>
        </p:nvCxnSpPr>
        <p:spPr>
          <a:xfrm>
            <a:off x="3467191" y="4430359"/>
            <a:ext cx="314307"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93" name="PA_矩形 75"/>
          <p:cNvSpPr/>
          <p:nvPr>
            <p:custDataLst>
              <p:tags r:id="rId5"/>
            </p:custDataLst>
          </p:nvPr>
        </p:nvSpPr>
        <p:spPr>
          <a:xfrm>
            <a:off x="873008" y="4478373"/>
            <a:ext cx="3018865" cy="1012008"/>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50000"/>
              </a:lnSpc>
            </a:pPr>
            <a:r>
              <a:rPr lang="zh-CN" altLang="en-US" sz="1328">
                <a:solidFill>
                  <a:schemeClr val="bg2">
                    <a:lumMod val="90000"/>
                  </a:schemeClr>
                </a:solidFill>
                <a:cs typeface="+mn-ea"/>
                <a:sym typeface="+mn-lt"/>
              </a:rPr>
              <a:t>请替换文字内容，点击添加相关标题文字，修改文字内容，也可以直接复制你的内容到此。</a:t>
            </a:r>
            <a:endParaRPr lang="en-US" altLang="zh-CN" sz="1328" dirty="0">
              <a:solidFill>
                <a:schemeClr val="bg2">
                  <a:lumMod val="90000"/>
                </a:schemeClr>
              </a:solidFill>
              <a:cs typeface="+mn-ea"/>
              <a:sym typeface="+mn-lt"/>
            </a:endParaRPr>
          </a:p>
        </p:txBody>
      </p:sp>
    </p:spTree>
    <p:extLst>
      <p:ext uri="{BB962C8B-B14F-4D97-AF65-F5344CB8AC3E}">
        <p14:creationId xmlns:p14="http://schemas.microsoft.com/office/powerpoint/2010/main" val="71140656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100000" fill="hold" grpId="0" nodeType="withEffect" p14:presetBounceEnd="40000">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14:bounceEnd="40000">
                                          <p:cBhvr additive="base">
                                            <p:cTn id="7"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94"/>
                                            </p:tgtEl>
                                            <p:attrNameLst>
                                              <p:attrName>ppt_y</p:attrName>
                                            </p:attrNameLst>
                                          </p:cBhvr>
                                          <p:tavLst>
                                            <p:tav tm="0">
                                              <p:val>
                                                <p:strVal val="1+#ppt_h/2"/>
                                              </p:val>
                                            </p:tav>
                                            <p:tav tm="100000">
                                              <p:val>
                                                <p:strVal val="#ppt_y"/>
                                              </p:val>
                                            </p:tav>
                                          </p:tavLst>
                                        </p:anim>
                                      </p:childTnLst>
                                    </p:cTn>
                                  </p:par>
                                  <p:par>
                                    <p:cTn id="9" presetID="2" presetClass="entr" presetSubtype="12" accel="100000" fill="hold" grpId="0" nodeType="withEffect" p14:presetBounceEnd="40000">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14:bounceEnd="40000">
                                          <p:cBhvr additive="base">
                                            <p:cTn id="11" dur="1000" fill="hold"/>
                                            <p:tgtEl>
                                              <p:spTgt spid="35"/>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35"/>
                                            </p:tgtEl>
                                            <p:attrNameLst>
                                              <p:attrName>ppt_y</p:attrName>
                                            </p:attrNameLst>
                                          </p:cBhvr>
                                          <p:tavLst>
                                            <p:tav tm="0">
                                              <p:val>
                                                <p:strVal val="1+#ppt_h/2"/>
                                              </p:val>
                                            </p:tav>
                                            <p:tav tm="100000">
                                              <p:val>
                                                <p:strVal val="#ppt_y"/>
                                              </p:val>
                                            </p:tav>
                                          </p:tavLst>
                                        </p:anim>
                                      </p:childTnLst>
                                    </p:cTn>
                                  </p:par>
                                  <p:par>
                                    <p:cTn id="13" presetID="2" presetClass="entr" presetSubtype="12" accel="100000" fill="hold" nodeType="withEffect" p14:presetBounceEnd="40000">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14:bounceEnd="40000">
                                          <p:cBhvr additive="base">
                                            <p:cTn id="15" dur="10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accel="100000" fill="hold" grpId="0" nodeType="withEffect" p14:presetBounceEnd="40000">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14:bounceEnd="40000">
                                          <p:cBhvr additive="base">
                                            <p:cTn id="19" dur="1000" fill="hold"/>
                                            <p:tgtEl>
                                              <p:spTgt spid="37"/>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12" accel="100000" fill="hold" grpId="0" nodeType="withEffect" p14:presetBounceEnd="40000">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14:bounceEnd="40000">
                                          <p:cBhvr additive="base">
                                            <p:cTn id="23" dur="1000" fill="hold"/>
                                            <p:tgtEl>
                                              <p:spTgt spid="26"/>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accel="100000" fill="hold" grpId="0" nodeType="withEffect" p14:presetBounceEnd="40000">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14:bounceEnd="40000">
                                          <p:cBhvr additive="base">
                                            <p:cTn id="27" dur="1000" fill="hold"/>
                                            <p:tgtEl>
                                              <p:spTgt spid="27"/>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12" accel="100000" fill="hold" grpId="0" nodeType="withEffect" p14:presetBounceEnd="40000">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14:bounceEnd="40000">
                                          <p:cBhvr additive="base">
                                            <p:cTn id="31" dur="1000" fill="hold"/>
                                            <p:tgtEl>
                                              <p:spTgt spid="28"/>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12" accel="100000" fill="hold" grpId="0" nodeType="withEffect" p14:presetBounceEnd="40000">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14:bounceEnd="40000">
                                          <p:cBhvr additive="base">
                                            <p:cTn id="35" dur="1000" fill="hold"/>
                                            <p:tgtEl>
                                              <p:spTgt spid="29"/>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accel="100000" fill="hold" grpId="0" nodeType="withEffect" p14:presetBounceEnd="40000">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14:bounceEnd="40000">
                                          <p:cBhvr additive="base">
                                            <p:cTn id="39" dur="10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12" accel="100000" fill="hold" grpId="0" nodeType="withEffect" p14:presetBounceEnd="40000">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14:bounceEnd="40000">
                                          <p:cBhvr additive="base">
                                            <p:cTn id="43" dur="10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12" accel="100000" fill="hold" grpId="0" nodeType="withEffect" p14:presetBounceEnd="40000">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14:bounceEnd="40000">
                                          <p:cBhvr additive="base">
                                            <p:cTn id="47" dur="1000" fill="hold"/>
                                            <p:tgtEl>
                                              <p:spTgt spid="49"/>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12" accel="100000" fill="hold" grpId="0" nodeType="withEffect" p14:presetBounceEnd="40000">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14:bounceEnd="40000">
                                          <p:cBhvr additive="base">
                                            <p:cTn id="51" dur="1000" fill="hold"/>
                                            <p:tgtEl>
                                              <p:spTgt spid="50"/>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12" accel="100000" fill="hold" grpId="0" nodeType="withEffect" p14:presetBounceEnd="40000">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14:bounceEnd="40000">
                                          <p:cBhvr additive="base">
                                            <p:cTn id="55" dur="1000" fill="hold"/>
                                            <p:tgtEl>
                                              <p:spTgt spid="51"/>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12" accel="100000" fill="hold" grpId="0" nodeType="withEffect" p14:presetBounceEnd="40000">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14:bounceEnd="40000">
                                          <p:cBhvr additive="base">
                                            <p:cTn id="59" dur="1000" fill="hold"/>
                                            <p:tgtEl>
                                              <p:spTgt spid="52"/>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12" accel="100000" fill="hold" grpId="0" nodeType="withEffect" p14:presetBounceEnd="40000">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14:bounceEnd="40000">
                                          <p:cBhvr additive="base">
                                            <p:cTn id="63" dur="1000" fill="hold"/>
                                            <p:tgtEl>
                                              <p:spTgt spid="53"/>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12" accel="100000" fill="hold" grpId="0" nodeType="withEffect" p14:presetBounceEnd="40000">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14:bounceEnd="40000">
                                          <p:cBhvr additive="base">
                                            <p:cTn id="67" dur="1000" fill="hold"/>
                                            <p:tgtEl>
                                              <p:spTgt spid="54"/>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54"/>
                                            </p:tgtEl>
                                            <p:attrNameLst>
                                              <p:attrName>ppt_y</p:attrName>
                                            </p:attrNameLst>
                                          </p:cBhvr>
                                          <p:tavLst>
                                            <p:tav tm="0">
                                              <p:val>
                                                <p:strVal val="1+#ppt_h/2"/>
                                              </p:val>
                                            </p:tav>
                                            <p:tav tm="100000">
                                              <p:val>
                                                <p:strVal val="#ppt_y"/>
                                              </p:val>
                                            </p:tav>
                                          </p:tavLst>
                                        </p:anim>
                                      </p:childTnLst>
                                    </p:cTn>
                                  </p:par>
                                  <p:par>
                                    <p:cTn id="69" presetID="2" presetClass="entr" presetSubtype="12" accel="100000" fill="hold" grpId="0" nodeType="withEffect" p14:presetBounceEnd="40000">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14:bounceEnd="40000">
                                          <p:cBhvr additive="base">
                                            <p:cTn id="71" dur="1000" fill="hold"/>
                                            <p:tgtEl>
                                              <p:spTgt spid="55"/>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55"/>
                                            </p:tgtEl>
                                            <p:attrNameLst>
                                              <p:attrName>ppt_y</p:attrName>
                                            </p:attrNameLst>
                                          </p:cBhvr>
                                          <p:tavLst>
                                            <p:tav tm="0">
                                              <p:val>
                                                <p:strVal val="1+#ppt_h/2"/>
                                              </p:val>
                                            </p:tav>
                                            <p:tav tm="100000">
                                              <p:val>
                                                <p:strVal val="#ppt_y"/>
                                              </p:val>
                                            </p:tav>
                                          </p:tavLst>
                                        </p:anim>
                                      </p:childTnLst>
                                    </p:cTn>
                                  </p:par>
                                  <p:par>
                                    <p:cTn id="73" presetID="2" presetClass="entr" presetSubtype="12" accel="100000" fill="hold" grpId="0" nodeType="withEffect" p14:presetBounceEnd="40000">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14:bounceEnd="40000">
                                          <p:cBhvr additive="base">
                                            <p:cTn id="75" dur="1000" fill="hold"/>
                                            <p:tgtEl>
                                              <p:spTgt spid="57"/>
                                            </p:tgtEl>
                                            <p:attrNameLst>
                                              <p:attrName>ppt_x</p:attrName>
                                            </p:attrNameLst>
                                          </p:cBhvr>
                                          <p:tavLst>
                                            <p:tav tm="0">
                                              <p:val>
                                                <p:strVal val="0-#ppt_w/2"/>
                                              </p:val>
                                            </p:tav>
                                            <p:tav tm="100000">
                                              <p:val>
                                                <p:strVal val="#ppt_x"/>
                                              </p:val>
                                            </p:tav>
                                          </p:tavLst>
                                        </p:anim>
                                        <p:anim calcmode="lin" valueType="num" p14:bounceEnd="40000">
                                          <p:cBhvr additive="base">
                                            <p:cTn id="76" dur="10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12" accel="100000" fill="hold" grpId="0" nodeType="withEffect" p14:presetBounceEnd="40000">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14:bounceEnd="40000">
                                          <p:cBhvr additive="base">
                                            <p:cTn id="79" dur="1000" fill="hold"/>
                                            <p:tgtEl>
                                              <p:spTgt spid="59"/>
                                            </p:tgtEl>
                                            <p:attrNameLst>
                                              <p:attrName>ppt_x</p:attrName>
                                            </p:attrNameLst>
                                          </p:cBhvr>
                                          <p:tavLst>
                                            <p:tav tm="0">
                                              <p:val>
                                                <p:strVal val="0-#ppt_w/2"/>
                                              </p:val>
                                            </p:tav>
                                            <p:tav tm="100000">
                                              <p:val>
                                                <p:strVal val="#ppt_x"/>
                                              </p:val>
                                            </p:tav>
                                          </p:tavLst>
                                        </p:anim>
                                        <p:anim calcmode="lin" valueType="num" p14:bounceEnd="40000">
                                          <p:cBhvr additive="base">
                                            <p:cTn id="80" dur="10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accel="100000" fill="hold" grpId="0" nodeType="withEffect" p14:presetBounceEnd="40000">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14:bounceEnd="40000">
                                          <p:cBhvr additive="base">
                                            <p:cTn id="83" dur="1000" fill="hold"/>
                                            <p:tgtEl>
                                              <p:spTgt spid="61"/>
                                            </p:tgtEl>
                                            <p:attrNameLst>
                                              <p:attrName>ppt_x</p:attrName>
                                            </p:attrNameLst>
                                          </p:cBhvr>
                                          <p:tavLst>
                                            <p:tav tm="0">
                                              <p:val>
                                                <p:strVal val="0-#ppt_w/2"/>
                                              </p:val>
                                            </p:tav>
                                            <p:tav tm="100000">
                                              <p:val>
                                                <p:strVal val="#ppt_x"/>
                                              </p:val>
                                            </p:tav>
                                          </p:tavLst>
                                        </p:anim>
                                        <p:anim calcmode="lin" valueType="num" p14:bounceEnd="40000">
                                          <p:cBhvr additive="base">
                                            <p:cTn id="84" dur="10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12" accel="100000" fill="hold" grpId="0" nodeType="withEffect" p14:presetBounceEnd="40000">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14:bounceEnd="40000">
                                          <p:cBhvr additive="base">
                                            <p:cTn id="87" dur="1000" fill="hold"/>
                                            <p:tgtEl>
                                              <p:spTgt spid="85"/>
                                            </p:tgtEl>
                                            <p:attrNameLst>
                                              <p:attrName>ppt_x</p:attrName>
                                            </p:attrNameLst>
                                          </p:cBhvr>
                                          <p:tavLst>
                                            <p:tav tm="0">
                                              <p:val>
                                                <p:strVal val="0-#ppt_w/2"/>
                                              </p:val>
                                            </p:tav>
                                            <p:tav tm="100000">
                                              <p:val>
                                                <p:strVal val="#ppt_x"/>
                                              </p:val>
                                            </p:tav>
                                          </p:tavLst>
                                        </p:anim>
                                        <p:anim calcmode="lin" valueType="num" p14:bounceEnd="40000">
                                          <p:cBhvr additive="base">
                                            <p:cTn id="88" dur="1000" fill="hold"/>
                                            <p:tgtEl>
                                              <p:spTgt spid="85"/>
                                            </p:tgtEl>
                                            <p:attrNameLst>
                                              <p:attrName>ppt_y</p:attrName>
                                            </p:attrNameLst>
                                          </p:cBhvr>
                                          <p:tavLst>
                                            <p:tav tm="0">
                                              <p:val>
                                                <p:strVal val="1+#ppt_h/2"/>
                                              </p:val>
                                            </p:tav>
                                            <p:tav tm="100000">
                                              <p:val>
                                                <p:strVal val="#ppt_y"/>
                                              </p:val>
                                            </p:tav>
                                          </p:tavLst>
                                        </p:anim>
                                      </p:childTnLst>
                                    </p:cTn>
                                  </p:par>
                                  <p:par>
                                    <p:cTn id="89" presetID="2" presetClass="entr" presetSubtype="12" accel="100000" fill="hold" nodeType="withEffect" p14:presetBounceEnd="40000">
                                      <p:stCondLst>
                                        <p:cond delay="0"/>
                                      </p:stCondLst>
                                      <p:childTnLst>
                                        <p:set>
                                          <p:cBhvr>
                                            <p:cTn id="90" dur="1" fill="hold">
                                              <p:stCondLst>
                                                <p:cond delay="0"/>
                                              </p:stCondLst>
                                            </p:cTn>
                                            <p:tgtEl>
                                              <p:spTgt spid="86"/>
                                            </p:tgtEl>
                                            <p:attrNameLst>
                                              <p:attrName>style.visibility</p:attrName>
                                            </p:attrNameLst>
                                          </p:cBhvr>
                                          <p:to>
                                            <p:strVal val="visible"/>
                                          </p:to>
                                        </p:set>
                                        <p:anim calcmode="lin" valueType="num" p14:bounceEnd="40000">
                                          <p:cBhvr additive="base">
                                            <p:cTn id="91" dur="1000" fill="hold"/>
                                            <p:tgtEl>
                                              <p:spTgt spid="86"/>
                                            </p:tgtEl>
                                            <p:attrNameLst>
                                              <p:attrName>ppt_x</p:attrName>
                                            </p:attrNameLst>
                                          </p:cBhvr>
                                          <p:tavLst>
                                            <p:tav tm="0">
                                              <p:val>
                                                <p:strVal val="0-#ppt_w/2"/>
                                              </p:val>
                                            </p:tav>
                                            <p:tav tm="100000">
                                              <p:val>
                                                <p:strVal val="#ppt_x"/>
                                              </p:val>
                                            </p:tav>
                                          </p:tavLst>
                                        </p:anim>
                                        <p:anim calcmode="lin" valueType="num" p14:bounceEnd="40000">
                                          <p:cBhvr additive="base">
                                            <p:cTn id="92" dur="1000" fill="hold"/>
                                            <p:tgtEl>
                                              <p:spTgt spid="86"/>
                                            </p:tgtEl>
                                            <p:attrNameLst>
                                              <p:attrName>ppt_y</p:attrName>
                                            </p:attrNameLst>
                                          </p:cBhvr>
                                          <p:tavLst>
                                            <p:tav tm="0">
                                              <p:val>
                                                <p:strVal val="1+#ppt_h/2"/>
                                              </p:val>
                                            </p:tav>
                                            <p:tav tm="100000">
                                              <p:val>
                                                <p:strVal val="#ppt_y"/>
                                              </p:val>
                                            </p:tav>
                                          </p:tavLst>
                                        </p:anim>
                                      </p:childTnLst>
                                    </p:cTn>
                                  </p:par>
                                  <p:par>
                                    <p:cTn id="93" presetID="2" presetClass="entr" presetSubtype="12" accel="100000" fill="hold" grpId="0" nodeType="withEffect" p14:presetBounceEnd="40000">
                                      <p:stCondLst>
                                        <p:cond delay="0"/>
                                      </p:stCondLst>
                                      <p:childTnLst>
                                        <p:set>
                                          <p:cBhvr>
                                            <p:cTn id="94" dur="1" fill="hold">
                                              <p:stCondLst>
                                                <p:cond delay="0"/>
                                              </p:stCondLst>
                                            </p:cTn>
                                            <p:tgtEl>
                                              <p:spTgt spid="87"/>
                                            </p:tgtEl>
                                            <p:attrNameLst>
                                              <p:attrName>style.visibility</p:attrName>
                                            </p:attrNameLst>
                                          </p:cBhvr>
                                          <p:to>
                                            <p:strVal val="visible"/>
                                          </p:to>
                                        </p:set>
                                        <p:anim calcmode="lin" valueType="num" p14:bounceEnd="40000">
                                          <p:cBhvr additive="base">
                                            <p:cTn id="95" dur="1000" fill="hold"/>
                                            <p:tgtEl>
                                              <p:spTgt spid="87"/>
                                            </p:tgtEl>
                                            <p:attrNameLst>
                                              <p:attrName>ppt_x</p:attrName>
                                            </p:attrNameLst>
                                          </p:cBhvr>
                                          <p:tavLst>
                                            <p:tav tm="0">
                                              <p:val>
                                                <p:strVal val="0-#ppt_w/2"/>
                                              </p:val>
                                            </p:tav>
                                            <p:tav tm="100000">
                                              <p:val>
                                                <p:strVal val="#ppt_x"/>
                                              </p:val>
                                            </p:tav>
                                          </p:tavLst>
                                        </p:anim>
                                        <p:anim calcmode="lin" valueType="num" p14:bounceEnd="40000">
                                          <p:cBhvr additive="base">
                                            <p:cTn id="96" dur="1000" fill="hold"/>
                                            <p:tgtEl>
                                              <p:spTgt spid="87"/>
                                            </p:tgtEl>
                                            <p:attrNameLst>
                                              <p:attrName>ppt_y</p:attrName>
                                            </p:attrNameLst>
                                          </p:cBhvr>
                                          <p:tavLst>
                                            <p:tav tm="0">
                                              <p:val>
                                                <p:strVal val="1+#ppt_h/2"/>
                                              </p:val>
                                            </p:tav>
                                            <p:tav tm="100000">
                                              <p:val>
                                                <p:strVal val="#ppt_y"/>
                                              </p:val>
                                            </p:tav>
                                          </p:tavLst>
                                        </p:anim>
                                      </p:childTnLst>
                                    </p:cTn>
                                  </p:par>
                                  <p:par>
                                    <p:cTn id="97" presetID="2" presetClass="entr" presetSubtype="12" accel="100000" fill="hold" grpId="0" nodeType="withEffect" p14:presetBounceEnd="40000">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14:bounceEnd="40000">
                                          <p:cBhvr additive="base">
                                            <p:cTn id="99"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00" dur="1000" fill="hold"/>
                                            <p:tgtEl>
                                              <p:spTgt spid="88"/>
                                            </p:tgtEl>
                                            <p:attrNameLst>
                                              <p:attrName>ppt_y</p:attrName>
                                            </p:attrNameLst>
                                          </p:cBhvr>
                                          <p:tavLst>
                                            <p:tav tm="0">
                                              <p:val>
                                                <p:strVal val="1+#ppt_h/2"/>
                                              </p:val>
                                            </p:tav>
                                            <p:tav tm="100000">
                                              <p:val>
                                                <p:strVal val="#ppt_y"/>
                                              </p:val>
                                            </p:tav>
                                          </p:tavLst>
                                        </p:anim>
                                      </p:childTnLst>
                                    </p:cTn>
                                  </p:par>
                                  <p:par>
                                    <p:cTn id="101" presetID="2" presetClass="entr" presetSubtype="12" accel="100000" fill="hold" nodeType="withEffect" p14:presetBounceEnd="40000">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14:bounceEnd="40000">
                                          <p:cBhvr additive="base">
                                            <p:cTn id="103"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04" dur="1000" fill="hold"/>
                                            <p:tgtEl>
                                              <p:spTgt spid="89"/>
                                            </p:tgtEl>
                                            <p:attrNameLst>
                                              <p:attrName>ppt_y</p:attrName>
                                            </p:attrNameLst>
                                          </p:cBhvr>
                                          <p:tavLst>
                                            <p:tav tm="0">
                                              <p:val>
                                                <p:strVal val="1+#ppt_h/2"/>
                                              </p:val>
                                            </p:tav>
                                            <p:tav tm="100000">
                                              <p:val>
                                                <p:strVal val="#ppt_y"/>
                                              </p:val>
                                            </p:tav>
                                          </p:tavLst>
                                        </p:anim>
                                      </p:childTnLst>
                                    </p:cTn>
                                  </p:par>
                                  <p:par>
                                    <p:cTn id="105" presetID="2" presetClass="entr" presetSubtype="12" accel="100000" fill="hold" grpId="0" nodeType="withEffect" p14:presetBounceEnd="40000">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14:bounceEnd="40000">
                                          <p:cBhvr additive="base">
                                            <p:cTn id="107"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108" dur="1000" fill="hold"/>
                                            <p:tgtEl>
                                              <p:spTgt spid="90"/>
                                            </p:tgtEl>
                                            <p:attrNameLst>
                                              <p:attrName>ppt_y</p:attrName>
                                            </p:attrNameLst>
                                          </p:cBhvr>
                                          <p:tavLst>
                                            <p:tav tm="0">
                                              <p:val>
                                                <p:strVal val="1+#ppt_h/2"/>
                                              </p:val>
                                            </p:tav>
                                            <p:tav tm="100000">
                                              <p:val>
                                                <p:strVal val="#ppt_y"/>
                                              </p:val>
                                            </p:tav>
                                          </p:tavLst>
                                        </p:anim>
                                      </p:childTnLst>
                                    </p:cTn>
                                  </p:par>
                                  <p:par>
                                    <p:cTn id="109" presetID="2" presetClass="entr" presetSubtype="12" accel="100000" fill="hold" grpId="0" nodeType="withEffect" p14:presetBounceEnd="40000">
                                      <p:stCondLst>
                                        <p:cond delay="0"/>
                                      </p:stCondLst>
                                      <p:childTnLst>
                                        <p:set>
                                          <p:cBhvr>
                                            <p:cTn id="110" dur="1" fill="hold">
                                              <p:stCondLst>
                                                <p:cond delay="0"/>
                                              </p:stCondLst>
                                            </p:cTn>
                                            <p:tgtEl>
                                              <p:spTgt spid="91"/>
                                            </p:tgtEl>
                                            <p:attrNameLst>
                                              <p:attrName>style.visibility</p:attrName>
                                            </p:attrNameLst>
                                          </p:cBhvr>
                                          <p:to>
                                            <p:strVal val="visible"/>
                                          </p:to>
                                        </p:set>
                                        <p:anim calcmode="lin" valueType="num" p14:bounceEnd="40000">
                                          <p:cBhvr additive="base">
                                            <p:cTn id="111"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112" dur="1000" fill="hold"/>
                                            <p:tgtEl>
                                              <p:spTgt spid="91"/>
                                            </p:tgtEl>
                                            <p:attrNameLst>
                                              <p:attrName>ppt_y</p:attrName>
                                            </p:attrNameLst>
                                          </p:cBhvr>
                                          <p:tavLst>
                                            <p:tav tm="0">
                                              <p:val>
                                                <p:strVal val="1+#ppt_h/2"/>
                                              </p:val>
                                            </p:tav>
                                            <p:tav tm="100000">
                                              <p:val>
                                                <p:strVal val="#ppt_y"/>
                                              </p:val>
                                            </p:tav>
                                          </p:tavLst>
                                        </p:anim>
                                      </p:childTnLst>
                                    </p:cTn>
                                  </p:par>
                                  <p:par>
                                    <p:cTn id="113" presetID="2" presetClass="entr" presetSubtype="12" accel="100000" fill="hold" nodeType="withEffect" p14:presetBounceEnd="40000">
                                      <p:stCondLst>
                                        <p:cond delay="0"/>
                                      </p:stCondLst>
                                      <p:childTnLst>
                                        <p:set>
                                          <p:cBhvr>
                                            <p:cTn id="114" dur="1" fill="hold">
                                              <p:stCondLst>
                                                <p:cond delay="0"/>
                                              </p:stCondLst>
                                            </p:cTn>
                                            <p:tgtEl>
                                              <p:spTgt spid="92"/>
                                            </p:tgtEl>
                                            <p:attrNameLst>
                                              <p:attrName>style.visibility</p:attrName>
                                            </p:attrNameLst>
                                          </p:cBhvr>
                                          <p:to>
                                            <p:strVal val="visible"/>
                                          </p:to>
                                        </p:set>
                                        <p:anim calcmode="lin" valueType="num" p14:bounceEnd="40000">
                                          <p:cBhvr additive="base">
                                            <p:cTn id="115" dur="1000" fill="hold"/>
                                            <p:tgtEl>
                                              <p:spTgt spid="92"/>
                                            </p:tgtEl>
                                            <p:attrNameLst>
                                              <p:attrName>ppt_x</p:attrName>
                                            </p:attrNameLst>
                                          </p:cBhvr>
                                          <p:tavLst>
                                            <p:tav tm="0">
                                              <p:val>
                                                <p:strVal val="0-#ppt_w/2"/>
                                              </p:val>
                                            </p:tav>
                                            <p:tav tm="100000">
                                              <p:val>
                                                <p:strVal val="#ppt_x"/>
                                              </p:val>
                                            </p:tav>
                                          </p:tavLst>
                                        </p:anim>
                                        <p:anim calcmode="lin" valueType="num" p14:bounceEnd="40000">
                                          <p:cBhvr additive="base">
                                            <p:cTn id="116" dur="1000" fill="hold"/>
                                            <p:tgtEl>
                                              <p:spTgt spid="92"/>
                                            </p:tgtEl>
                                            <p:attrNameLst>
                                              <p:attrName>ppt_y</p:attrName>
                                            </p:attrNameLst>
                                          </p:cBhvr>
                                          <p:tavLst>
                                            <p:tav tm="0">
                                              <p:val>
                                                <p:strVal val="1+#ppt_h/2"/>
                                              </p:val>
                                            </p:tav>
                                            <p:tav tm="100000">
                                              <p:val>
                                                <p:strVal val="#ppt_y"/>
                                              </p:val>
                                            </p:tav>
                                          </p:tavLst>
                                        </p:anim>
                                      </p:childTnLst>
                                    </p:cTn>
                                  </p:par>
                                  <p:par>
                                    <p:cTn id="117" presetID="2" presetClass="entr" presetSubtype="12" accel="100000" fill="hold" grpId="0" nodeType="withEffect" p14:presetBounceEnd="40000">
                                      <p:stCondLst>
                                        <p:cond delay="0"/>
                                      </p:stCondLst>
                                      <p:childTnLst>
                                        <p:set>
                                          <p:cBhvr>
                                            <p:cTn id="118" dur="1" fill="hold">
                                              <p:stCondLst>
                                                <p:cond delay="0"/>
                                              </p:stCondLst>
                                            </p:cTn>
                                            <p:tgtEl>
                                              <p:spTgt spid="93"/>
                                            </p:tgtEl>
                                            <p:attrNameLst>
                                              <p:attrName>style.visibility</p:attrName>
                                            </p:attrNameLst>
                                          </p:cBhvr>
                                          <p:to>
                                            <p:strVal val="visible"/>
                                          </p:to>
                                        </p:set>
                                        <p:anim calcmode="lin" valueType="num" p14:bounceEnd="40000">
                                          <p:cBhvr additive="base">
                                            <p:cTn id="119"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120" dur="10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35" grpId="0"/>
          <p:bldP spid="37" grpId="0"/>
          <p:bldP spid="26" grpId="0" animBg="1"/>
          <p:bldP spid="27" grpId="0" animBg="1"/>
          <p:bldP spid="28" grpId="0" animBg="1"/>
          <p:bldP spid="29" grpId="0" animBg="1"/>
          <p:bldP spid="31" grpId="0" animBg="1"/>
          <p:bldP spid="32" grpId="0" animBg="1"/>
          <p:bldP spid="49" grpId="0" animBg="1"/>
          <p:bldP spid="50" grpId="0" animBg="1"/>
          <p:bldP spid="51" grpId="0"/>
          <p:bldP spid="52" grpId="0"/>
          <p:bldP spid="53" grpId="0"/>
          <p:bldP spid="54" grpId="0"/>
          <p:bldP spid="55" grpId="0" animBg="1"/>
          <p:bldP spid="57" grpId="0" animBg="1"/>
          <p:bldP spid="59" grpId="0" animBg="1"/>
          <p:bldP spid="61" grpId="0" animBg="1"/>
          <p:bldP spid="85" grpId="0"/>
          <p:bldP spid="87" grpId="0"/>
          <p:bldP spid="88" grpId="0"/>
          <p:bldP spid="90" grpId="0"/>
          <p:bldP spid="91" grpId="0"/>
          <p:bldP spid="9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accel="100000" fill="hold" grpId="0" nodeType="with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1000" fill="hold"/>
                                            <p:tgtEl>
                                              <p:spTgt spid="94"/>
                                            </p:tgtEl>
                                            <p:attrNameLst>
                                              <p:attrName>ppt_x</p:attrName>
                                            </p:attrNameLst>
                                          </p:cBhvr>
                                          <p:tavLst>
                                            <p:tav tm="0">
                                              <p:val>
                                                <p:strVal val="0-#ppt_w/2"/>
                                              </p:val>
                                            </p:tav>
                                            <p:tav tm="100000">
                                              <p:val>
                                                <p:strVal val="#ppt_x"/>
                                              </p:val>
                                            </p:tav>
                                          </p:tavLst>
                                        </p:anim>
                                        <p:anim calcmode="lin" valueType="num">
                                          <p:cBhvr additive="base">
                                            <p:cTn id="8" dur="1000" fill="hold"/>
                                            <p:tgtEl>
                                              <p:spTgt spid="94"/>
                                            </p:tgtEl>
                                            <p:attrNameLst>
                                              <p:attrName>ppt_y</p:attrName>
                                            </p:attrNameLst>
                                          </p:cBhvr>
                                          <p:tavLst>
                                            <p:tav tm="0">
                                              <p:val>
                                                <p:strVal val="1+#ppt_h/2"/>
                                              </p:val>
                                            </p:tav>
                                            <p:tav tm="100000">
                                              <p:val>
                                                <p:strVal val="#ppt_y"/>
                                              </p:val>
                                            </p:tav>
                                          </p:tavLst>
                                        </p:anim>
                                      </p:childTnLst>
                                    </p:cTn>
                                  </p:par>
                                  <p:par>
                                    <p:cTn id="9" presetID="2" presetClass="entr" presetSubtype="12" accel="100000" fill="hold" grpId="0"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1000" fill="hold"/>
                                            <p:tgtEl>
                                              <p:spTgt spid="35"/>
                                            </p:tgtEl>
                                            <p:attrNameLst>
                                              <p:attrName>ppt_x</p:attrName>
                                            </p:attrNameLst>
                                          </p:cBhvr>
                                          <p:tavLst>
                                            <p:tav tm="0">
                                              <p:val>
                                                <p:strVal val="0-#ppt_w/2"/>
                                              </p:val>
                                            </p:tav>
                                            <p:tav tm="100000">
                                              <p:val>
                                                <p:strVal val="#ppt_x"/>
                                              </p:val>
                                            </p:tav>
                                          </p:tavLst>
                                        </p:anim>
                                        <p:anim calcmode="lin" valueType="num">
                                          <p:cBhvr additive="base">
                                            <p:cTn id="12" dur="1000" fill="hold"/>
                                            <p:tgtEl>
                                              <p:spTgt spid="35"/>
                                            </p:tgtEl>
                                            <p:attrNameLst>
                                              <p:attrName>ppt_y</p:attrName>
                                            </p:attrNameLst>
                                          </p:cBhvr>
                                          <p:tavLst>
                                            <p:tav tm="0">
                                              <p:val>
                                                <p:strVal val="1+#ppt_h/2"/>
                                              </p:val>
                                            </p:tav>
                                            <p:tav tm="100000">
                                              <p:val>
                                                <p:strVal val="#ppt_y"/>
                                              </p:val>
                                            </p:tav>
                                          </p:tavLst>
                                        </p:anim>
                                      </p:childTnLst>
                                    </p:cTn>
                                  </p:par>
                                  <p:par>
                                    <p:cTn id="13" presetID="2" presetClass="entr" presetSubtype="12" accel="10000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additive="base">
                                            <p:cTn id="15" dur="1000" fill="hold"/>
                                            <p:tgtEl>
                                              <p:spTgt spid="36"/>
                                            </p:tgtEl>
                                            <p:attrNameLst>
                                              <p:attrName>ppt_x</p:attrName>
                                            </p:attrNameLst>
                                          </p:cBhvr>
                                          <p:tavLst>
                                            <p:tav tm="0">
                                              <p:val>
                                                <p:strVal val="0-#ppt_w/2"/>
                                              </p:val>
                                            </p:tav>
                                            <p:tav tm="100000">
                                              <p:val>
                                                <p:strVal val="#ppt_x"/>
                                              </p:val>
                                            </p:tav>
                                          </p:tavLst>
                                        </p:anim>
                                        <p:anim calcmode="lin" valueType="num">
                                          <p:cBhvr additive="base">
                                            <p:cTn id="16" dur="1000" fill="hold"/>
                                            <p:tgtEl>
                                              <p:spTgt spid="36"/>
                                            </p:tgtEl>
                                            <p:attrNameLst>
                                              <p:attrName>ppt_y</p:attrName>
                                            </p:attrNameLst>
                                          </p:cBhvr>
                                          <p:tavLst>
                                            <p:tav tm="0">
                                              <p:val>
                                                <p:strVal val="1+#ppt_h/2"/>
                                              </p:val>
                                            </p:tav>
                                            <p:tav tm="100000">
                                              <p:val>
                                                <p:strVal val="#ppt_y"/>
                                              </p:val>
                                            </p:tav>
                                          </p:tavLst>
                                        </p:anim>
                                      </p:childTnLst>
                                    </p:cTn>
                                  </p:par>
                                  <p:par>
                                    <p:cTn id="17" presetID="2" presetClass="entr" presetSubtype="12" accel="100000" fill="hold" grpId="0"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1000" fill="hold"/>
                                            <p:tgtEl>
                                              <p:spTgt spid="37"/>
                                            </p:tgtEl>
                                            <p:attrNameLst>
                                              <p:attrName>ppt_x</p:attrName>
                                            </p:attrNameLst>
                                          </p:cBhvr>
                                          <p:tavLst>
                                            <p:tav tm="0">
                                              <p:val>
                                                <p:strVal val="0-#ppt_w/2"/>
                                              </p:val>
                                            </p:tav>
                                            <p:tav tm="100000">
                                              <p:val>
                                                <p:strVal val="#ppt_x"/>
                                              </p:val>
                                            </p:tav>
                                          </p:tavLst>
                                        </p:anim>
                                        <p:anim calcmode="lin" valueType="num">
                                          <p:cBhvr additive="base">
                                            <p:cTn id="20" dur="1000" fill="hold"/>
                                            <p:tgtEl>
                                              <p:spTgt spid="37"/>
                                            </p:tgtEl>
                                            <p:attrNameLst>
                                              <p:attrName>ppt_y</p:attrName>
                                            </p:attrNameLst>
                                          </p:cBhvr>
                                          <p:tavLst>
                                            <p:tav tm="0">
                                              <p:val>
                                                <p:strVal val="1+#ppt_h/2"/>
                                              </p:val>
                                            </p:tav>
                                            <p:tav tm="100000">
                                              <p:val>
                                                <p:strVal val="#ppt_y"/>
                                              </p:val>
                                            </p:tav>
                                          </p:tavLst>
                                        </p:anim>
                                      </p:childTnLst>
                                    </p:cTn>
                                  </p:par>
                                  <p:par>
                                    <p:cTn id="21" presetID="2" presetClass="entr" presetSubtype="12" accel="10000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000" fill="hold"/>
                                            <p:tgtEl>
                                              <p:spTgt spid="26"/>
                                            </p:tgtEl>
                                            <p:attrNameLst>
                                              <p:attrName>ppt_x</p:attrName>
                                            </p:attrNameLst>
                                          </p:cBhvr>
                                          <p:tavLst>
                                            <p:tav tm="0">
                                              <p:val>
                                                <p:strVal val="0-#ppt_w/2"/>
                                              </p:val>
                                            </p:tav>
                                            <p:tav tm="100000">
                                              <p:val>
                                                <p:strVal val="#ppt_x"/>
                                              </p:val>
                                            </p:tav>
                                          </p:tavLst>
                                        </p:anim>
                                        <p:anim calcmode="lin" valueType="num">
                                          <p:cBhvr additive="base">
                                            <p:cTn id="24" dur="10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12" accel="10000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1000" fill="hold"/>
                                            <p:tgtEl>
                                              <p:spTgt spid="27"/>
                                            </p:tgtEl>
                                            <p:attrNameLst>
                                              <p:attrName>ppt_x</p:attrName>
                                            </p:attrNameLst>
                                          </p:cBhvr>
                                          <p:tavLst>
                                            <p:tav tm="0">
                                              <p:val>
                                                <p:strVal val="0-#ppt_w/2"/>
                                              </p:val>
                                            </p:tav>
                                            <p:tav tm="100000">
                                              <p:val>
                                                <p:strVal val="#ppt_x"/>
                                              </p:val>
                                            </p:tav>
                                          </p:tavLst>
                                        </p:anim>
                                        <p:anim calcmode="lin" valueType="num">
                                          <p:cBhvr additive="base">
                                            <p:cTn id="28" dur="1000" fill="hold"/>
                                            <p:tgtEl>
                                              <p:spTgt spid="27"/>
                                            </p:tgtEl>
                                            <p:attrNameLst>
                                              <p:attrName>ppt_y</p:attrName>
                                            </p:attrNameLst>
                                          </p:cBhvr>
                                          <p:tavLst>
                                            <p:tav tm="0">
                                              <p:val>
                                                <p:strVal val="1+#ppt_h/2"/>
                                              </p:val>
                                            </p:tav>
                                            <p:tav tm="100000">
                                              <p:val>
                                                <p:strVal val="#ppt_y"/>
                                              </p:val>
                                            </p:tav>
                                          </p:tavLst>
                                        </p:anim>
                                      </p:childTnLst>
                                    </p:cTn>
                                  </p:par>
                                  <p:par>
                                    <p:cTn id="29" presetID="2" presetClass="entr" presetSubtype="12" accel="100000" fill="hold" grpId="0"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1000" fill="hold"/>
                                            <p:tgtEl>
                                              <p:spTgt spid="28"/>
                                            </p:tgtEl>
                                            <p:attrNameLst>
                                              <p:attrName>ppt_x</p:attrName>
                                            </p:attrNameLst>
                                          </p:cBhvr>
                                          <p:tavLst>
                                            <p:tav tm="0">
                                              <p:val>
                                                <p:strVal val="0-#ppt_w/2"/>
                                              </p:val>
                                            </p:tav>
                                            <p:tav tm="100000">
                                              <p:val>
                                                <p:strVal val="#ppt_x"/>
                                              </p:val>
                                            </p:tav>
                                          </p:tavLst>
                                        </p:anim>
                                        <p:anim calcmode="lin" valueType="num">
                                          <p:cBhvr additive="base">
                                            <p:cTn id="32" dur="1000" fill="hold"/>
                                            <p:tgtEl>
                                              <p:spTgt spid="28"/>
                                            </p:tgtEl>
                                            <p:attrNameLst>
                                              <p:attrName>ppt_y</p:attrName>
                                            </p:attrNameLst>
                                          </p:cBhvr>
                                          <p:tavLst>
                                            <p:tav tm="0">
                                              <p:val>
                                                <p:strVal val="1+#ppt_h/2"/>
                                              </p:val>
                                            </p:tav>
                                            <p:tav tm="100000">
                                              <p:val>
                                                <p:strVal val="#ppt_y"/>
                                              </p:val>
                                            </p:tav>
                                          </p:tavLst>
                                        </p:anim>
                                      </p:childTnLst>
                                    </p:cTn>
                                  </p:par>
                                  <p:par>
                                    <p:cTn id="33" presetID="2" presetClass="entr" presetSubtype="12" accel="100000" fill="hold" grpId="0"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1000" fill="hold"/>
                                            <p:tgtEl>
                                              <p:spTgt spid="29"/>
                                            </p:tgtEl>
                                            <p:attrNameLst>
                                              <p:attrName>ppt_x</p:attrName>
                                            </p:attrNameLst>
                                          </p:cBhvr>
                                          <p:tavLst>
                                            <p:tav tm="0">
                                              <p:val>
                                                <p:strVal val="0-#ppt_w/2"/>
                                              </p:val>
                                            </p:tav>
                                            <p:tav tm="100000">
                                              <p:val>
                                                <p:strVal val="#ppt_x"/>
                                              </p:val>
                                            </p:tav>
                                          </p:tavLst>
                                        </p:anim>
                                        <p:anim calcmode="lin" valueType="num">
                                          <p:cBhvr additive="base">
                                            <p:cTn id="36" dur="10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12" accel="100000"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1000" fill="hold"/>
                                            <p:tgtEl>
                                              <p:spTgt spid="31"/>
                                            </p:tgtEl>
                                            <p:attrNameLst>
                                              <p:attrName>ppt_x</p:attrName>
                                            </p:attrNameLst>
                                          </p:cBhvr>
                                          <p:tavLst>
                                            <p:tav tm="0">
                                              <p:val>
                                                <p:strVal val="0-#ppt_w/2"/>
                                              </p:val>
                                            </p:tav>
                                            <p:tav tm="100000">
                                              <p:val>
                                                <p:strVal val="#ppt_x"/>
                                              </p:val>
                                            </p:tav>
                                          </p:tavLst>
                                        </p:anim>
                                        <p:anim calcmode="lin" valueType="num">
                                          <p:cBhvr additive="base">
                                            <p:cTn id="40" dur="10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12" accel="10000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 calcmode="lin" valueType="num">
                                          <p:cBhvr additive="base">
                                            <p:cTn id="43" dur="1000" fill="hold"/>
                                            <p:tgtEl>
                                              <p:spTgt spid="32"/>
                                            </p:tgtEl>
                                            <p:attrNameLst>
                                              <p:attrName>ppt_x</p:attrName>
                                            </p:attrNameLst>
                                          </p:cBhvr>
                                          <p:tavLst>
                                            <p:tav tm="0">
                                              <p:val>
                                                <p:strVal val="0-#ppt_w/2"/>
                                              </p:val>
                                            </p:tav>
                                            <p:tav tm="100000">
                                              <p:val>
                                                <p:strVal val="#ppt_x"/>
                                              </p:val>
                                            </p:tav>
                                          </p:tavLst>
                                        </p:anim>
                                        <p:anim calcmode="lin" valueType="num">
                                          <p:cBhvr additive="base">
                                            <p:cTn id="44" dur="1000" fill="hold"/>
                                            <p:tgtEl>
                                              <p:spTgt spid="32"/>
                                            </p:tgtEl>
                                            <p:attrNameLst>
                                              <p:attrName>ppt_y</p:attrName>
                                            </p:attrNameLst>
                                          </p:cBhvr>
                                          <p:tavLst>
                                            <p:tav tm="0">
                                              <p:val>
                                                <p:strVal val="1+#ppt_h/2"/>
                                              </p:val>
                                            </p:tav>
                                            <p:tav tm="100000">
                                              <p:val>
                                                <p:strVal val="#ppt_y"/>
                                              </p:val>
                                            </p:tav>
                                          </p:tavLst>
                                        </p:anim>
                                      </p:childTnLst>
                                    </p:cTn>
                                  </p:par>
                                  <p:par>
                                    <p:cTn id="45" presetID="2" presetClass="entr" presetSubtype="12" accel="100000" fill="hold" grpId="0" nodeType="withEffect">
                                      <p:stCondLst>
                                        <p:cond delay="0"/>
                                      </p:stCondLst>
                                      <p:childTnLst>
                                        <p:set>
                                          <p:cBhvr>
                                            <p:cTn id="46" dur="1" fill="hold">
                                              <p:stCondLst>
                                                <p:cond delay="0"/>
                                              </p:stCondLst>
                                            </p:cTn>
                                            <p:tgtEl>
                                              <p:spTgt spid="49"/>
                                            </p:tgtEl>
                                            <p:attrNameLst>
                                              <p:attrName>style.visibility</p:attrName>
                                            </p:attrNameLst>
                                          </p:cBhvr>
                                          <p:to>
                                            <p:strVal val="visible"/>
                                          </p:to>
                                        </p:set>
                                        <p:anim calcmode="lin" valueType="num">
                                          <p:cBhvr additive="base">
                                            <p:cTn id="47" dur="1000" fill="hold"/>
                                            <p:tgtEl>
                                              <p:spTgt spid="49"/>
                                            </p:tgtEl>
                                            <p:attrNameLst>
                                              <p:attrName>ppt_x</p:attrName>
                                            </p:attrNameLst>
                                          </p:cBhvr>
                                          <p:tavLst>
                                            <p:tav tm="0">
                                              <p:val>
                                                <p:strVal val="0-#ppt_w/2"/>
                                              </p:val>
                                            </p:tav>
                                            <p:tav tm="100000">
                                              <p:val>
                                                <p:strVal val="#ppt_x"/>
                                              </p:val>
                                            </p:tav>
                                          </p:tavLst>
                                        </p:anim>
                                        <p:anim calcmode="lin" valueType="num">
                                          <p:cBhvr additive="base">
                                            <p:cTn id="48" dur="1000" fill="hold"/>
                                            <p:tgtEl>
                                              <p:spTgt spid="49"/>
                                            </p:tgtEl>
                                            <p:attrNameLst>
                                              <p:attrName>ppt_y</p:attrName>
                                            </p:attrNameLst>
                                          </p:cBhvr>
                                          <p:tavLst>
                                            <p:tav tm="0">
                                              <p:val>
                                                <p:strVal val="1+#ppt_h/2"/>
                                              </p:val>
                                            </p:tav>
                                            <p:tav tm="100000">
                                              <p:val>
                                                <p:strVal val="#ppt_y"/>
                                              </p:val>
                                            </p:tav>
                                          </p:tavLst>
                                        </p:anim>
                                      </p:childTnLst>
                                    </p:cTn>
                                  </p:par>
                                  <p:par>
                                    <p:cTn id="49" presetID="2" presetClass="entr" presetSubtype="12" accel="100000" fill="hold" grpId="0" nodeType="withEffect">
                                      <p:stCondLst>
                                        <p:cond delay="0"/>
                                      </p:stCondLst>
                                      <p:childTnLst>
                                        <p:set>
                                          <p:cBhvr>
                                            <p:cTn id="50" dur="1" fill="hold">
                                              <p:stCondLst>
                                                <p:cond delay="0"/>
                                              </p:stCondLst>
                                            </p:cTn>
                                            <p:tgtEl>
                                              <p:spTgt spid="50"/>
                                            </p:tgtEl>
                                            <p:attrNameLst>
                                              <p:attrName>style.visibility</p:attrName>
                                            </p:attrNameLst>
                                          </p:cBhvr>
                                          <p:to>
                                            <p:strVal val="visible"/>
                                          </p:to>
                                        </p:set>
                                        <p:anim calcmode="lin" valueType="num">
                                          <p:cBhvr additive="base">
                                            <p:cTn id="51" dur="1000" fill="hold"/>
                                            <p:tgtEl>
                                              <p:spTgt spid="50"/>
                                            </p:tgtEl>
                                            <p:attrNameLst>
                                              <p:attrName>ppt_x</p:attrName>
                                            </p:attrNameLst>
                                          </p:cBhvr>
                                          <p:tavLst>
                                            <p:tav tm="0">
                                              <p:val>
                                                <p:strVal val="0-#ppt_w/2"/>
                                              </p:val>
                                            </p:tav>
                                            <p:tav tm="100000">
                                              <p:val>
                                                <p:strVal val="#ppt_x"/>
                                              </p:val>
                                            </p:tav>
                                          </p:tavLst>
                                        </p:anim>
                                        <p:anim calcmode="lin" valueType="num">
                                          <p:cBhvr additive="base">
                                            <p:cTn id="52" dur="1000" fill="hold"/>
                                            <p:tgtEl>
                                              <p:spTgt spid="50"/>
                                            </p:tgtEl>
                                            <p:attrNameLst>
                                              <p:attrName>ppt_y</p:attrName>
                                            </p:attrNameLst>
                                          </p:cBhvr>
                                          <p:tavLst>
                                            <p:tav tm="0">
                                              <p:val>
                                                <p:strVal val="1+#ppt_h/2"/>
                                              </p:val>
                                            </p:tav>
                                            <p:tav tm="100000">
                                              <p:val>
                                                <p:strVal val="#ppt_y"/>
                                              </p:val>
                                            </p:tav>
                                          </p:tavLst>
                                        </p:anim>
                                      </p:childTnLst>
                                    </p:cTn>
                                  </p:par>
                                  <p:par>
                                    <p:cTn id="53" presetID="2" presetClass="entr" presetSubtype="12" accel="100000" fill="hold" grpId="0" nodeType="with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1000" fill="hold"/>
                                            <p:tgtEl>
                                              <p:spTgt spid="51"/>
                                            </p:tgtEl>
                                            <p:attrNameLst>
                                              <p:attrName>ppt_x</p:attrName>
                                            </p:attrNameLst>
                                          </p:cBhvr>
                                          <p:tavLst>
                                            <p:tav tm="0">
                                              <p:val>
                                                <p:strVal val="0-#ppt_w/2"/>
                                              </p:val>
                                            </p:tav>
                                            <p:tav tm="100000">
                                              <p:val>
                                                <p:strVal val="#ppt_x"/>
                                              </p:val>
                                            </p:tav>
                                          </p:tavLst>
                                        </p:anim>
                                        <p:anim calcmode="lin" valueType="num">
                                          <p:cBhvr additive="base">
                                            <p:cTn id="56" dur="1000" fill="hold"/>
                                            <p:tgtEl>
                                              <p:spTgt spid="51"/>
                                            </p:tgtEl>
                                            <p:attrNameLst>
                                              <p:attrName>ppt_y</p:attrName>
                                            </p:attrNameLst>
                                          </p:cBhvr>
                                          <p:tavLst>
                                            <p:tav tm="0">
                                              <p:val>
                                                <p:strVal val="1+#ppt_h/2"/>
                                              </p:val>
                                            </p:tav>
                                            <p:tav tm="100000">
                                              <p:val>
                                                <p:strVal val="#ppt_y"/>
                                              </p:val>
                                            </p:tav>
                                          </p:tavLst>
                                        </p:anim>
                                      </p:childTnLst>
                                    </p:cTn>
                                  </p:par>
                                  <p:par>
                                    <p:cTn id="57" presetID="2" presetClass="entr" presetSubtype="12" accel="10000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1000" fill="hold"/>
                                            <p:tgtEl>
                                              <p:spTgt spid="52"/>
                                            </p:tgtEl>
                                            <p:attrNameLst>
                                              <p:attrName>ppt_x</p:attrName>
                                            </p:attrNameLst>
                                          </p:cBhvr>
                                          <p:tavLst>
                                            <p:tav tm="0">
                                              <p:val>
                                                <p:strVal val="0-#ppt_w/2"/>
                                              </p:val>
                                            </p:tav>
                                            <p:tav tm="100000">
                                              <p:val>
                                                <p:strVal val="#ppt_x"/>
                                              </p:val>
                                            </p:tav>
                                          </p:tavLst>
                                        </p:anim>
                                        <p:anim calcmode="lin" valueType="num">
                                          <p:cBhvr additive="base">
                                            <p:cTn id="60" dur="1000" fill="hold"/>
                                            <p:tgtEl>
                                              <p:spTgt spid="52"/>
                                            </p:tgtEl>
                                            <p:attrNameLst>
                                              <p:attrName>ppt_y</p:attrName>
                                            </p:attrNameLst>
                                          </p:cBhvr>
                                          <p:tavLst>
                                            <p:tav tm="0">
                                              <p:val>
                                                <p:strVal val="1+#ppt_h/2"/>
                                              </p:val>
                                            </p:tav>
                                            <p:tav tm="100000">
                                              <p:val>
                                                <p:strVal val="#ppt_y"/>
                                              </p:val>
                                            </p:tav>
                                          </p:tavLst>
                                        </p:anim>
                                      </p:childTnLst>
                                    </p:cTn>
                                  </p:par>
                                  <p:par>
                                    <p:cTn id="61" presetID="2" presetClass="entr" presetSubtype="12" accel="100000" fill="hold" grpId="0" nodeType="withEffect">
                                      <p:stCondLst>
                                        <p:cond delay="0"/>
                                      </p:stCondLst>
                                      <p:childTnLst>
                                        <p:set>
                                          <p:cBhvr>
                                            <p:cTn id="62" dur="1" fill="hold">
                                              <p:stCondLst>
                                                <p:cond delay="0"/>
                                              </p:stCondLst>
                                            </p:cTn>
                                            <p:tgtEl>
                                              <p:spTgt spid="53"/>
                                            </p:tgtEl>
                                            <p:attrNameLst>
                                              <p:attrName>style.visibility</p:attrName>
                                            </p:attrNameLst>
                                          </p:cBhvr>
                                          <p:to>
                                            <p:strVal val="visible"/>
                                          </p:to>
                                        </p:set>
                                        <p:anim calcmode="lin" valueType="num">
                                          <p:cBhvr additive="base">
                                            <p:cTn id="63" dur="1000" fill="hold"/>
                                            <p:tgtEl>
                                              <p:spTgt spid="53"/>
                                            </p:tgtEl>
                                            <p:attrNameLst>
                                              <p:attrName>ppt_x</p:attrName>
                                            </p:attrNameLst>
                                          </p:cBhvr>
                                          <p:tavLst>
                                            <p:tav tm="0">
                                              <p:val>
                                                <p:strVal val="0-#ppt_w/2"/>
                                              </p:val>
                                            </p:tav>
                                            <p:tav tm="100000">
                                              <p:val>
                                                <p:strVal val="#ppt_x"/>
                                              </p:val>
                                            </p:tav>
                                          </p:tavLst>
                                        </p:anim>
                                        <p:anim calcmode="lin" valueType="num">
                                          <p:cBhvr additive="base">
                                            <p:cTn id="64" dur="1000" fill="hold"/>
                                            <p:tgtEl>
                                              <p:spTgt spid="53"/>
                                            </p:tgtEl>
                                            <p:attrNameLst>
                                              <p:attrName>ppt_y</p:attrName>
                                            </p:attrNameLst>
                                          </p:cBhvr>
                                          <p:tavLst>
                                            <p:tav tm="0">
                                              <p:val>
                                                <p:strVal val="1+#ppt_h/2"/>
                                              </p:val>
                                            </p:tav>
                                            <p:tav tm="100000">
                                              <p:val>
                                                <p:strVal val="#ppt_y"/>
                                              </p:val>
                                            </p:tav>
                                          </p:tavLst>
                                        </p:anim>
                                      </p:childTnLst>
                                    </p:cTn>
                                  </p:par>
                                  <p:par>
                                    <p:cTn id="65" presetID="2" presetClass="entr" presetSubtype="12" accel="100000"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 calcmode="lin" valueType="num">
                                          <p:cBhvr additive="base">
                                            <p:cTn id="67" dur="1000" fill="hold"/>
                                            <p:tgtEl>
                                              <p:spTgt spid="54"/>
                                            </p:tgtEl>
                                            <p:attrNameLst>
                                              <p:attrName>ppt_x</p:attrName>
                                            </p:attrNameLst>
                                          </p:cBhvr>
                                          <p:tavLst>
                                            <p:tav tm="0">
                                              <p:val>
                                                <p:strVal val="0-#ppt_w/2"/>
                                              </p:val>
                                            </p:tav>
                                            <p:tav tm="100000">
                                              <p:val>
                                                <p:strVal val="#ppt_x"/>
                                              </p:val>
                                            </p:tav>
                                          </p:tavLst>
                                        </p:anim>
                                        <p:anim calcmode="lin" valueType="num">
                                          <p:cBhvr additive="base">
                                            <p:cTn id="68" dur="1000" fill="hold"/>
                                            <p:tgtEl>
                                              <p:spTgt spid="54"/>
                                            </p:tgtEl>
                                            <p:attrNameLst>
                                              <p:attrName>ppt_y</p:attrName>
                                            </p:attrNameLst>
                                          </p:cBhvr>
                                          <p:tavLst>
                                            <p:tav tm="0">
                                              <p:val>
                                                <p:strVal val="1+#ppt_h/2"/>
                                              </p:val>
                                            </p:tav>
                                            <p:tav tm="100000">
                                              <p:val>
                                                <p:strVal val="#ppt_y"/>
                                              </p:val>
                                            </p:tav>
                                          </p:tavLst>
                                        </p:anim>
                                      </p:childTnLst>
                                    </p:cTn>
                                  </p:par>
                                  <p:par>
                                    <p:cTn id="69" presetID="2" presetClass="entr" presetSubtype="12" accel="100000" fill="hold" grpId="0" nodeType="withEffect">
                                      <p:stCondLst>
                                        <p:cond delay="0"/>
                                      </p:stCondLst>
                                      <p:childTnLst>
                                        <p:set>
                                          <p:cBhvr>
                                            <p:cTn id="70" dur="1" fill="hold">
                                              <p:stCondLst>
                                                <p:cond delay="0"/>
                                              </p:stCondLst>
                                            </p:cTn>
                                            <p:tgtEl>
                                              <p:spTgt spid="55"/>
                                            </p:tgtEl>
                                            <p:attrNameLst>
                                              <p:attrName>style.visibility</p:attrName>
                                            </p:attrNameLst>
                                          </p:cBhvr>
                                          <p:to>
                                            <p:strVal val="visible"/>
                                          </p:to>
                                        </p:set>
                                        <p:anim calcmode="lin" valueType="num">
                                          <p:cBhvr additive="base">
                                            <p:cTn id="71" dur="1000" fill="hold"/>
                                            <p:tgtEl>
                                              <p:spTgt spid="55"/>
                                            </p:tgtEl>
                                            <p:attrNameLst>
                                              <p:attrName>ppt_x</p:attrName>
                                            </p:attrNameLst>
                                          </p:cBhvr>
                                          <p:tavLst>
                                            <p:tav tm="0">
                                              <p:val>
                                                <p:strVal val="0-#ppt_w/2"/>
                                              </p:val>
                                            </p:tav>
                                            <p:tav tm="100000">
                                              <p:val>
                                                <p:strVal val="#ppt_x"/>
                                              </p:val>
                                            </p:tav>
                                          </p:tavLst>
                                        </p:anim>
                                        <p:anim calcmode="lin" valueType="num">
                                          <p:cBhvr additive="base">
                                            <p:cTn id="72" dur="1000" fill="hold"/>
                                            <p:tgtEl>
                                              <p:spTgt spid="55"/>
                                            </p:tgtEl>
                                            <p:attrNameLst>
                                              <p:attrName>ppt_y</p:attrName>
                                            </p:attrNameLst>
                                          </p:cBhvr>
                                          <p:tavLst>
                                            <p:tav tm="0">
                                              <p:val>
                                                <p:strVal val="1+#ppt_h/2"/>
                                              </p:val>
                                            </p:tav>
                                            <p:tav tm="100000">
                                              <p:val>
                                                <p:strVal val="#ppt_y"/>
                                              </p:val>
                                            </p:tav>
                                          </p:tavLst>
                                        </p:anim>
                                      </p:childTnLst>
                                    </p:cTn>
                                  </p:par>
                                  <p:par>
                                    <p:cTn id="73" presetID="2" presetClass="entr" presetSubtype="12" accel="100000"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1000" fill="hold"/>
                                            <p:tgtEl>
                                              <p:spTgt spid="57"/>
                                            </p:tgtEl>
                                            <p:attrNameLst>
                                              <p:attrName>ppt_x</p:attrName>
                                            </p:attrNameLst>
                                          </p:cBhvr>
                                          <p:tavLst>
                                            <p:tav tm="0">
                                              <p:val>
                                                <p:strVal val="0-#ppt_w/2"/>
                                              </p:val>
                                            </p:tav>
                                            <p:tav tm="100000">
                                              <p:val>
                                                <p:strVal val="#ppt_x"/>
                                              </p:val>
                                            </p:tav>
                                          </p:tavLst>
                                        </p:anim>
                                        <p:anim calcmode="lin" valueType="num">
                                          <p:cBhvr additive="base">
                                            <p:cTn id="76" dur="10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12" accel="100000"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additive="base">
                                            <p:cTn id="79" dur="1000" fill="hold"/>
                                            <p:tgtEl>
                                              <p:spTgt spid="59"/>
                                            </p:tgtEl>
                                            <p:attrNameLst>
                                              <p:attrName>ppt_x</p:attrName>
                                            </p:attrNameLst>
                                          </p:cBhvr>
                                          <p:tavLst>
                                            <p:tav tm="0">
                                              <p:val>
                                                <p:strVal val="0-#ppt_w/2"/>
                                              </p:val>
                                            </p:tav>
                                            <p:tav tm="100000">
                                              <p:val>
                                                <p:strVal val="#ppt_x"/>
                                              </p:val>
                                            </p:tav>
                                          </p:tavLst>
                                        </p:anim>
                                        <p:anim calcmode="lin" valueType="num">
                                          <p:cBhvr additive="base">
                                            <p:cTn id="80" dur="1000" fill="hold"/>
                                            <p:tgtEl>
                                              <p:spTgt spid="59"/>
                                            </p:tgtEl>
                                            <p:attrNameLst>
                                              <p:attrName>ppt_y</p:attrName>
                                            </p:attrNameLst>
                                          </p:cBhvr>
                                          <p:tavLst>
                                            <p:tav tm="0">
                                              <p:val>
                                                <p:strVal val="1+#ppt_h/2"/>
                                              </p:val>
                                            </p:tav>
                                            <p:tav tm="100000">
                                              <p:val>
                                                <p:strVal val="#ppt_y"/>
                                              </p:val>
                                            </p:tav>
                                          </p:tavLst>
                                        </p:anim>
                                      </p:childTnLst>
                                    </p:cTn>
                                  </p:par>
                                  <p:par>
                                    <p:cTn id="81" presetID="2" presetClass="entr" presetSubtype="12" accel="100000" fill="hold" grpId="0" nodeType="withEffect">
                                      <p:stCondLst>
                                        <p:cond delay="0"/>
                                      </p:stCondLst>
                                      <p:childTnLst>
                                        <p:set>
                                          <p:cBhvr>
                                            <p:cTn id="82" dur="1" fill="hold">
                                              <p:stCondLst>
                                                <p:cond delay="0"/>
                                              </p:stCondLst>
                                            </p:cTn>
                                            <p:tgtEl>
                                              <p:spTgt spid="61"/>
                                            </p:tgtEl>
                                            <p:attrNameLst>
                                              <p:attrName>style.visibility</p:attrName>
                                            </p:attrNameLst>
                                          </p:cBhvr>
                                          <p:to>
                                            <p:strVal val="visible"/>
                                          </p:to>
                                        </p:set>
                                        <p:anim calcmode="lin" valueType="num">
                                          <p:cBhvr additive="base">
                                            <p:cTn id="83" dur="1000" fill="hold"/>
                                            <p:tgtEl>
                                              <p:spTgt spid="61"/>
                                            </p:tgtEl>
                                            <p:attrNameLst>
                                              <p:attrName>ppt_x</p:attrName>
                                            </p:attrNameLst>
                                          </p:cBhvr>
                                          <p:tavLst>
                                            <p:tav tm="0">
                                              <p:val>
                                                <p:strVal val="0-#ppt_w/2"/>
                                              </p:val>
                                            </p:tav>
                                            <p:tav tm="100000">
                                              <p:val>
                                                <p:strVal val="#ppt_x"/>
                                              </p:val>
                                            </p:tav>
                                          </p:tavLst>
                                        </p:anim>
                                        <p:anim calcmode="lin" valueType="num">
                                          <p:cBhvr additive="base">
                                            <p:cTn id="84" dur="1000" fill="hold"/>
                                            <p:tgtEl>
                                              <p:spTgt spid="61"/>
                                            </p:tgtEl>
                                            <p:attrNameLst>
                                              <p:attrName>ppt_y</p:attrName>
                                            </p:attrNameLst>
                                          </p:cBhvr>
                                          <p:tavLst>
                                            <p:tav tm="0">
                                              <p:val>
                                                <p:strVal val="1+#ppt_h/2"/>
                                              </p:val>
                                            </p:tav>
                                            <p:tav tm="100000">
                                              <p:val>
                                                <p:strVal val="#ppt_y"/>
                                              </p:val>
                                            </p:tav>
                                          </p:tavLst>
                                        </p:anim>
                                      </p:childTnLst>
                                    </p:cTn>
                                  </p:par>
                                  <p:par>
                                    <p:cTn id="85" presetID="2" presetClass="entr" presetSubtype="12" accel="100000" fill="hold" grpId="0" nodeType="withEffect">
                                      <p:stCondLst>
                                        <p:cond delay="0"/>
                                      </p:stCondLst>
                                      <p:childTnLst>
                                        <p:set>
                                          <p:cBhvr>
                                            <p:cTn id="86" dur="1" fill="hold">
                                              <p:stCondLst>
                                                <p:cond delay="0"/>
                                              </p:stCondLst>
                                            </p:cTn>
                                            <p:tgtEl>
                                              <p:spTgt spid="85"/>
                                            </p:tgtEl>
                                            <p:attrNameLst>
                                              <p:attrName>style.visibility</p:attrName>
                                            </p:attrNameLst>
                                          </p:cBhvr>
                                          <p:to>
                                            <p:strVal val="visible"/>
                                          </p:to>
                                        </p:set>
                                        <p:anim calcmode="lin" valueType="num">
                                          <p:cBhvr additive="base">
                                            <p:cTn id="87" dur="1000" fill="hold"/>
                                            <p:tgtEl>
                                              <p:spTgt spid="85"/>
                                            </p:tgtEl>
                                            <p:attrNameLst>
                                              <p:attrName>ppt_x</p:attrName>
                                            </p:attrNameLst>
                                          </p:cBhvr>
                                          <p:tavLst>
                                            <p:tav tm="0">
                                              <p:val>
                                                <p:strVal val="0-#ppt_w/2"/>
                                              </p:val>
                                            </p:tav>
                                            <p:tav tm="100000">
                                              <p:val>
                                                <p:strVal val="#ppt_x"/>
                                              </p:val>
                                            </p:tav>
                                          </p:tavLst>
                                        </p:anim>
                                        <p:anim calcmode="lin" valueType="num">
                                          <p:cBhvr additive="base">
                                            <p:cTn id="88" dur="1000" fill="hold"/>
                                            <p:tgtEl>
                                              <p:spTgt spid="85"/>
                                            </p:tgtEl>
                                            <p:attrNameLst>
                                              <p:attrName>ppt_y</p:attrName>
                                            </p:attrNameLst>
                                          </p:cBhvr>
                                          <p:tavLst>
                                            <p:tav tm="0">
                                              <p:val>
                                                <p:strVal val="1+#ppt_h/2"/>
                                              </p:val>
                                            </p:tav>
                                            <p:tav tm="100000">
                                              <p:val>
                                                <p:strVal val="#ppt_y"/>
                                              </p:val>
                                            </p:tav>
                                          </p:tavLst>
                                        </p:anim>
                                      </p:childTnLst>
                                    </p:cTn>
                                  </p:par>
                                  <p:par>
                                    <p:cTn id="89" presetID="2" presetClass="entr" presetSubtype="12" accel="100000" fill="hold" nodeType="withEffect">
                                      <p:stCondLst>
                                        <p:cond delay="0"/>
                                      </p:stCondLst>
                                      <p:childTnLst>
                                        <p:set>
                                          <p:cBhvr>
                                            <p:cTn id="90" dur="1" fill="hold">
                                              <p:stCondLst>
                                                <p:cond delay="0"/>
                                              </p:stCondLst>
                                            </p:cTn>
                                            <p:tgtEl>
                                              <p:spTgt spid="86"/>
                                            </p:tgtEl>
                                            <p:attrNameLst>
                                              <p:attrName>style.visibility</p:attrName>
                                            </p:attrNameLst>
                                          </p:cBhvr>
                                          <p:to>
                                            <p:strVal val="visible"/>
                                          </p:to>
                                        </p:set>
                                        <p:anim calcmode="lin" valueType="num">
                                          <p:cBhvr additive="base">
                                            <p:cTn id="91" dur="1000" fill="hold"/>
                                            <p:tgtEl>
                                              <p:spTgt spid="86"/>
                                            </p:tgtEl>
                                            <p:attrNameLst>
                                              <p:attrName>ppt_x</p:attrName>
                                            </p:attrNameLst>
                                          </p:cBhvr>
                                          <p:tavLst>
                                            <p:tav tm="0">
                                              <p:val>
                                                <p:strVal val="0-#ppt_w/2"/>
                                              </p:val>
                                            </p:tav>
                                            <p:tav tm="100000">
                                              <p:val>
                                                <p:strVal val="#ppt_x"/>
                                              </p:val>
                                            </p:tav>
                                          </p:tavLst>
                                        </p:anim>
                                        <p:anim calcmode="lin" valueType="num">
                                          <p:cBhvr additive="base">
                                            <p:cTn id="92" dur="1000" fill="hold"/>
                                            <p:tgtEl>
                                              <p:spTgt spid="86"/>
                                            </p:tgtEl>
                                            <p:attrNameLst>
                                              <p:attrName>ppt_y</p:attrName>
                                            </p:attrNameLst>
                                          </p:cBhvr>
                                          <p:tavLst>
                                            <p:tav tm="0">
                                              <p:val>
                                                <p:strVal val="1+#ppt_h/2"/>
                                              </p:val>
                                            </p:tav>
                                            <p:tav tm="100000">
                                              <p:val>
                                                <p:strVal val="#ppt_y"/>
                                              </p:val>
                                            </p:tav>
                                          </p:tavLst>
                                        </p:anim>
                                      </p:childTnLst>
                                    </p:cTn>
                                  </p:par>
                                  <p:par>
                                    <p:cTn id="93" presetID="2" presetClass="entr" presetSubtype="12" accel="100000" fill="hold" grpId="0" nodeType="withEffect">
                                      <p:stCondLst>
                                        <p:cond delay="0"/>
                                      </p:stCondLst>
                                      <p:childTnLst>
                                        <p:set>
                                          <p:cBhvr>
                                            <p:cTn id="94" dur="1" fill="hold">
                                              <p:stCondLst>
                                                <p:cond delay="0"/>
                                              </p:stCondLst>
                                            </p:cTn>
                                            <p:tgtEl>
                                              <p:spTgt spid="87"/>
                                            </p:tgtEl>
                                            <p:attrNameLst>
                                              <p:attrName>style.visibility</p:attrName>
                                            </p:attrNameLst>
                                          </p:cBhvr>
                                          <p:to>
                                            <p:strVal val="visible"/>
                                          </p:to>
                                        </p:set>
                                        <p:anim calcmode="lin" valueType="num">
                                          <p:cBhvr additive="base">
                                            <p:cTn id="95" dur="1000" fill="hold"/>
                                            <p:tgtEl>
                                              <p:spTgt spid="87"/>
                                            </p:tgtEl>
                                            <p:attrNameLst>
                                              <p:attrName>ppt_x</p:attrName>
                                            </p:attrNameLst>
                                          </p:cBhvr>
                                          <p:tavLst>
                                            <p:tav tm="0">
                                              <p:val>
                                                <p:strVal val="0-#ppt_w/2"/>
                                              </p:val>
                                            </p:tav>
                                            <p:tav tm="100000">
                                              <p:val>
                                                <p:strVal val="#ppt_x"/>
                                              </p:val>
                                            </p:tav>
                                          </p:tavLst>
                                        </p:anim>
                                        <p:anim calcmode="lin" valueType="num">
                                          <p:cBhvr additive="base">
                                            <p:cTn id="96" dur="1000" fill="hold"/>
                                            <p:tgtEl>
                                              <p:spTgt spid="87"/>
                                            </p:tgtEl>
                                            <p:attrNameLst>
                                              <p:attrName>ppt_y</p:attrName>
                                            </p:attrNameLst>
                                          </p:cBhvr>
                                          <p:tavLst>
                                            <p:tav tm="0">
                                              <p:val>
                                                <p:strVal val="1+#ppt_h/2"/>
                                              </p:val>
                                            </p:tav>
                                            <p:tav tm="100000">
                                              <p:val>
                                                <p:strVal val="#ppt_y"/>
                                              </p:val>
                                            </p:tav>
                                          </p:tavLst>
                                        </p:anim>
                                      </p:childTnLst>
                                    </p:cTn>
                                  </p:par>
                                  <p:par>
                                    <p:cTn id="97" presetID="2" presetClass="entr" presetSubtype="12" accel="100000" fill="hold" grpId="0" nodeType="withEffect">
                                      <p:stCondLst>
                                        <p:cond delay="0"/>
                                      </p:stCondLst>
                                      <p:childTnLst>
                                        <p:set>
                                          <p:cBhvr>
                                            <p:cTn id="98" dur="1" fill="hold">
                                              <p:stCondLst>
                                                <p:cond delay="0"/>
                                              </p:stCondLst>
                                            </p:cTn>
                                            <p:tgtEl>
                                              <p:spTgt spid="88"/>
                                            </p:tgtEl>
                                            <p:attrNameLst>
                                              <p:attrName>style.visibility</p:attrName>
                                            </p:attrNameLst>
                                          </p:cBhvr>
                                          <p:to>
                                            <p:strVal val="visible"/>
                                          </p:to>
                                        </p:set>
                                        <p:anim calcmode="lin" valueType="num">
                                          <p:cBhvr additive="base">
                                            <p:cTn id="99" dur="1000" fill="hold"/>
                                            <p:tgtEl>
                                              <p:spTgt spid="88"/>
                                            </p:tgtEl>
                                            <p:attrNameLst>
                                              <p:attrName>ppt_x</p:attrName>
                                            </p:attrNameLst>
                                          </p:cBhvr>
                                          <p:tavLst>
                                            <p:tav tm="0">
                                              <p:val>
                                                <p:strVal val="0-#ppt_w/2"/>
                                              </p:val>
                                            </p:tav>
                                            <p:tav tm="100000">
                                              <p:val>
                                                <p:strVal val="#ppt_x"/>
                                              </p:val>
                                            </p:tav>
                                          </p:tavLst>
                                        </p:anim>
                                        <p:anim calcmode="lin" valueType="num">
                                          <p:cBhvr additive="base">
                                            <p:cTn id="100" dur="1000" fill="hold"/>
                                            <p:tgtEl>
                                              <p:spTgt spid="88"/>
                                            </p:tgtEl>
                                            <p:attrNameLst>
                                              <p:attrName>ppt_y</p:attrName>
                                            </p:attrNameLst>
                                          </p:cBhvr>
                                          <p:tavLst>
                                            <p:tav tm="0">
                                              <p:val>
                                                <p:strVal val="1+#ppt_h/2"/>
                                              </p:val>
                                            </p:tav>
                                            <p:tav tm="100000">
                                              <p:val>
                                                <p:strVal val="#ppt_y"/>
                                              </p:val>
                                            </p:tav>
                                          </p:tavLst>
                                        </p:anim>
                                      </p:childTnLst>
                                    </p:cTn>
                                  </p:par>
                                  <p:par>
                                    <p:cTn id="101" presetID="2" presetClass="entr" presetSubtype="12" accel="100000" fill="hold" nodeType="withEffect">
                                      <p:stCondLst>
                                        <p:cond delay="0"/>
                                      </p:stCondLst>
                                      <p:childTnLst>
                                        <p:set>
                                          <p:cBhvr>
                                            <p:cTn id="102" dur="1" fill="hold">
                                              <p:stCondLst>
                                                <p:cond delay="0"/>
                                              </p:stCondLst>
                                            </p:cTn>
                                            <p:tgtEl>
                                              <p:spTgt spid="89"/>
                                            </p:tgtEl>
                                            <p:attrNameLst>
                                              <p:attrName>style.visibility</p:attrName>
                                            </p:attrNameLst>
                                          </p:cBhvr>
                                          <p:to>
                                            <p:strVal val="visible"/>
                                          </p:to>
                                        </p:set>
                                        <p:anim calcmode="lin" valueType="num">
                                          <p:cBhvr additive="base">
                                            <p:cTn id="103" dur="1000" fill="hold"/>
                                            <p:tgtEl>
                                              <p:spTgt spid="89"/>
                                            </p:tgtEl>
                                            <p:attrNameLst>
                                              <p:attrName>ppt_x</p:attrName>
                                            </p:attrNameLst>
                                          </p:cBhvr>
                                          <p:tavLst>
                                            <p:tav tm="0">
                                              <p:val>
                                                <p:strVal val="0-#ppt_w/2"/>
                                              </p:val>
                                            </p:tav>
                                            <p:tav tm="100000">
                                              <p:val>
                                                <p:strVal val="#ppt_x"/>
                                              </p:val>
                                            </p:tav>
                                          </p:tavLst>
                                        </p:anim>
                                        <p:anim calcmode="lin" valueType="num">
                                          <p:cBhvr additive="base">
                                            <p:cTn id="104" dur="1000" fill="hold"/>
                                            <p:tgtEl>
                                              <p:spTgt spid="89"/>
                                            </p:tgtEl>
                                            <p:attrNameLst>
                                              <p:attrName>ppt_y</p:attrName>
                                            </p:attrNameLst>
                                          </p:cBhvr>
                                          <p:tavLst>
                                            <p:tav tm="0">
                                              <p:val>
                                                <p:strVal val="1+#ppt_h/2"/>
                                              </p:val>
                                            </p:tav>
                                            <p:tav tm="100000">
                                              <p:val>
                                                <p:strVal val="#ppt_y"/>
                                              </p:val>
                                            </p:tav>
                                          </p:tavLst>
                                        </p:anim>
                                      </p:childTnLst>
                                    </p:cTn>
                                  </p:par>
                                  <p:par>
                                    <p:cTn id="105" presetID="2" presetClass="entr" presetSubtype="12" accel="100000" fill="hold" grpId="0" nodeType="withEffect">
                                      <p:stCondLst>
                                        <p:cond delay="0"/>
                                      </p:stCondLst>
                                      <p:childTnLst>
                                        <p:set>
                                          <p:cBhvr>
                                            <p:cTn id="106" dur="1" fill="hold">
                                              <p:stCondLst>
                                                <p:cond delay="0"/>
                                              </p:stCondLst>
                                            </p:cTn>
                                            <p:tgtEl>
                                              <p:spTgt spid="90"/>
                                            </p:tgtEl>
                                            <p:attrNameLst>
                                              <p:attrName>style.visibility</p:attrName>
                                            </p:attrNameLst>
                                          </p:cBhvr>
                                          <p:to>
                                            <p:strVal val="visible"/>
                                          </p:to>
                                        </p:set>
                                        <p:anim calcmode="lin" valueType="num">
                                          <p:cBhvr additive="base">
                                            <p:cTn id="107" dur="1000" fill="hold"/>
                                            <p:tgtEl>
                                              <p:spTgt spid="90"/>
                                            </p:tgtEl>
                                            <p:attrNameLst>
                                              <p:attrName>ppt_x</p:attrName>
                                            </p:attrNameLst>
                                          </p:cBhvr>
                                          <p:tavLst>
                                            <p:tav tm="0">
                                              <p:val>
                                                <p:strVal val="0-#ppt_w/2"/>
                                              </p:val>
                                            </p:tav>
                                            <p:tav tm="100000">
                                              <p:val>
                                                <p:strVal val="#ppt_x"/>
                                              </p:val>
                                            </p:tav>
                                          </p:tavLst>
                                        </p:anim>
                                        <p:anim calcmode="lin" valueType="num">
                                          <p:cBhvr additive="base">
                                            <p:cTn id="108" dur="1000" fill="hold"/>
                                            <p:tgtEl>
                                              <p:spTgt spid="90"/>
                                            </p:tgtEl>
                                            <p:attrNameLst>
                                              <p:attrName>ppt_y</p:attrName>
                                            </p:attrNameLst>
                                          </p:cBhvr>
                                          <p:tavLst>
                                            <p:tav tm="0">
                                              <p:val>
                                                <p:strVal val="1+#ppt_h/2"/>
                                              </p:val>
                                            </p:tav>
                                            <p:tav tm="100000">
                                              <p:val>
                                                <p:strVal val="#ppt_y"/>
                                              </p:val>
                                            </p:tav>
                                          </p:tavLst>
                                        </p:anim>
                                      </p:childTnLst>
                                    </p:cTn>
                                  </p:par>
                                  <p:par>
                                    <p:cTn id="109" presetID="2" presetClass="entr" presetSubtype="12" accel="100000" fill="hold" grpId="0" nodeType="withEffect">
                                      <p:stCondLst>
                                        <p:cond delay="0"/>
                                      </p:stCondLst>
                                      <p:childTnLst>
                                        <p:set>
                                          <p:cBhvr>
                                            <p:cTn id="110" dur="1" fill="hold">
                                              <p:stCondLst>
                                                <p:cond delay="0"/>
                                              </p:stCondLst>
                                            </p:cTn>
                                            <p:tgtEl>
                                              <p:spTgt spid="91"/>
                                            </p:tgtEl>
                                            <p:attrNameLst>
                                              <p:attrName>style.visibility</p:attrName>
                                            </p:attrNameLst>
                                          </p:cBhvr>
                                          <p:to>
                                            <p:strVal val="visible"/>
                                          </p:to>
                                        </p:set>
                                        <p:anim calcmode="lin" valueType="num">
                                          <p:cBhvr additive="base">
                                            <p:cTn id="111" dur="1000" fill="hold"/>
                                            <p:tgtEl>
                                              <p:spTgt spid="91"/>
                                            </p:tgtEl>
                                            <p:attrNameLst>
                                              <p:attrName>ppt_x</p:attrName>
                                            </p:attrNameLst>
                                          </p:cBhvr>
                                          <p:tavLst>
                                            <p:tav tm="0">
                                              <p:val>
                                                <p:strVal val="0-#ppt_w/2"/>
                                              </p:val>
                                            </p:tav>
                                            <p:tav tm="100000">
                                              <p:val>
                                                <p:strVal val="#ppt_x"/>
                                              </p:val>
                                            </p:tav>
                                          </p:tavLst>
                                        </p:anim>
                                        <p:anim calcmode="lin" valueType="num">
                                          <p:cBhvr additive="base">
                                            <p:cTn id="112" dur="1000" fill="hold"/>
                                            <p:tgtEl>
                                              <p:spTgt spid="91"/>
                                            </p:tgtEl>
                                            <p:attrNameLst>
                                              <p:attrName>ppt_y</p:attrName>
                                            </p:attrNameLst>
                                          </p:cBhvr>
                                          <p:tavLst>
                                            <p:tav tm="0">
                                              <p:val>
                                                <p:strVal val="1+#ppt_h/2"/>
                                              </p:val>
                                            </p:tav>
                                            <p:tav tm="100000">
                                              <p:val>
                                                <p:strVal val="#ppt_y"/>
                                              </p:val>
                                            </p:tav>
                                          </p:tavLst>
                                        </p:anim>
                                      </p:childTnLst>
                                    </p:cTn>
                                  </p:par>
                                  <p:par>
                                    <p:cTn id="113" presetID="2" presetClass="entr" presetSubtype="12" accel="100000" fill="hold" nodeType="withEffect">
                                      <p:stCondLst>
                                        <p:cond delay="0"/>
                                      </p:stCondLst>
                                      <p:childTnLst>
                                        <p:set>
                                          <p:cBhvr>
                                            <p:cTn id="114" dur="1" fill="hold">
                                              <p:stCondLst>
                                                <p:cond delay="0"/>
                                              </p:stCondLst>
                                            </p:cTn>
                                            <p:tgtEl>
                                              <p:spTgt spid="92"/>
                                            </p:tgtEl>
                                            <p:attrNameLst>
                                              <p:attrName>style.visibility</p:attrName>
                                            </p:attrNameLst>
                                          </p:cBhvr>
                                          <p:to>
                                            <p:strVal val="visible"/>
                                          </p:to>
                                        </p:set>
                                        <p:anim calcmode="lin" valueType="num">
                                          <p:cBhvr additive="base">
                                            <p:cTn id="115" dur="1000" fill="hold"/>
                                            <p:tgtEl>
                                              <p:spTgt spid="92"/>
                                            </p:tgtEl>
                                            <p:attrNameLst>
                                              <p:attrName>ppt_x</p:attrName>
                                            </p:attrNameLst>
                                          </p:cBhvr>
                                          <p:tavLst>
                                            <p:tav tm="0">
                                              <p:val>
                                                <p:strVal val="0-#ppt_w/2"/>
                                              </p:val>
                                            </p:tav>
                                            <p:tav tm="100000">
                                              <p:val>
                                                <p:strVal val="#ppt_x"/>
                                              </p:val>
                                            </p:tav>
                                          </p:tavLst>
                                        </p:anim>
                                        <p:anim calcmode="lin" valueType="num">
                                          <p:cBhvr additive="base">
                                            <p:cTn id="116" dur="1000" fill="hold"/>
                                            <p:tgtEl>
                                              <p:spTgt spid="92"/>
                                            </p:tgtEl>
                                            <p:attrNameLst>
                                              <p:attrName>ppt_y</p:attrName>
                                            </p:attrNameLst>
                                          </p:cBhvr>
                                          <p:tavLst>
                                            <p:tav tm="0">
                                              <p:val>
                                                <p:strVal val="1+#ppt_h/2"/>
                                              </p:val>
                                            </p:tav>
                                            <p:tav tm="100000">
                                              <p:val>
                                                <p:strVal val="#ppt_y"/>
                                              </p:val>
                                            </p:tav>
                                          </p:tavLst>
                                        </p:anim>
                                      </p:childTnLst>
                                    </p:cTn>
                                  </p:par>
                                  <p:par>
                                    <p:cTn id="117" presetID="2" presetClass="entr" presetSubtype="12" accel="100000" fill="hold" grpId="0" nodeType="withEffect">
                                      <p:stCondLst>
                                        <p:cond delay="0"/>
                                      </p:stCondLst>
                                      <p:childTnLst>
                                        <p:set>
                                          <p:cBhvr>
                                            <p:cTn id="118" dur="1" fill="hold">
                                              <p:stCondLst>
                                                <p:cond delay="0"/>
                                              </p:stCondLst>
                                            </p:cTn>
                                            <p:tgtEl>
                                              <p:spTgt spid="93"/>
                                            </p:tgtEl>
                                            <p:attrNameLst>
                                              <p:attrName>style.visibility</p:attrName>
                                            </p:attrNameLst>
                                          </p:cBhvr>
                                          <p:to>
                                            <p:strVal val="visible"/>
                                          </p:to>
                                        </p:set>
                                        <p:anim calcmode="lin" valueType="num">
                                          <p:cBhvr additive="base">
                                            <p:cTn id="119" dur="1000" fill="hold"/>
                                            <p:tgtEl>
                                              <p:spTgt spid="93"/>
                                            </p:tgtEl>
                                            <p:attrNameLst>
                                              <p:attrName>ppt_x</p:attrName>
                                            </p:attrNameLst>
                                          </p:cBhvr>
                                          <p:tavLst>
                                            <p:tav tm="0">
                                              <p:val>
                                                <p:strVal val="0-#ppt_w/2"/>
                                              </p:val>
                                            </p:tav>
                                            <p:tav tm="100000">
                                              <p:val>
                                                <p:strVal val="#ppt_x"/>
                                              </p:val>
                                            </p:tav>
                                          </p:tavLst>
                                        </p:anim>
                                        <p:anim calcmode="lin" valueType="num">
                                          <p:cBhvr additive="base">
                                            <p:cTn id="120" dur="1000" fill="hold"/>
                                            <p:tgtEl>
                                              <p:spTgt spid="9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35" grpId="0"/>
          <p:bldP spid="37" grpId="0"/>
          <p:bldP spid="26" grpId="0" animBg="1"/>
          <p:bldP spid="27" grpId="0" animBg="1"/>
          <p:bldP spid="28" grpId="0" animBg="1"/>
          <p:bldP spid="29" grpId="0" animBg="1"/>
          <p:bldP spid="31" grpId="0" animBg="1"/>
          <p:bldP spid="32" grpId="0" animBg="1"/>
          <p:bldP spid="49" grpId="0" animBg="1"/>
          <p:bldP spid="50" grpId="0" animBg="1"/>
          <p:bldP spid="51" grpId="0"/>
          <p:bldP spid="52" grpId="0"/>
          <p:bldP spid="53" grpId="0"/>
          <p:bldP spid="54" grpId="0"/>
          <p:bldP spid="55" grpId="0" animBg="1"/>
          <p:bldP spid="57" grpId="0" animBg="1"/>
          <p:bldP spid="59" grpId="0" animBg="1"/>
          <p:bldP spid="61" grpId="0" animBg="1"/>
          <p:bldP spid="85" grpId="0"/>
          <p:bldP spid="87" grpId="0"/>
          <p:bldP spid="88" grpId="0"/>
          <p:bldP spid="90" grpId="0"/>
          <p:bldP spid="91" grpId="0"/>
          <p:bldP spid="93"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2354"/>
        </a:solidFill>
        <a:effectLst/>
      </p:bgPr>
    </p:bg>
    <p:spTree>
      <p:nvGrpSpPr>
        <p:cNvPr id="1" name=""/>
        <p:cNvGrpSpPr/>
        <p:nvPr/>
      </p:nvGrpSpPr>
      <p:grpSpPr>
        <a:xfrm>
          <a:off x="0" y="0"/>
          <a:ext cx="0" cy="0"/>
          <a:chOff x="0" y="0"/>
          <a:chExt cx="0" cy="0"/>
        </a:xfrm>
      </p:grpSpPr>
      <p:pic>
        <p:nvPicPr>
          <p:cNvPr id="2" name="图片 1" descr="资源 434302"/>
          <p:cNvPicPr>
            <a:picLocks noChangeAspect="1"/>
          </p:cNvPicPr>
          <p:nvPr/>
        </p:nvPicPr>
        <p:blipFill>
          <a:blip r:embed="rId4"/>
          <a:srcRect l="13057" t="1336" r="21157" b="12564"/>
          <a:stretch>
            <a:fillRect/>
          </a:stretch>
        </p:blipFill>
        <p:spPr>
          <a:xfrm rot="16200000">
            <a:off x="4403725" y="-909320"/>
            <a:ext cx="6899275" cy="8677275"/>
          </a:xfrm>
          <a:prstGeom prst="rect">
            <a:avLst/>
          </a:prstGeom>
        </p:spPr>
      </p:pic>
      <p:sp>
        <p:nvSpPr>
          <p:cNvPr id="4" name="文本框 3"/>
          <p:cNvSpPr txBox="1"/>
          <p:nvPr/>
        </p:nvSpPr>
        <p:spPr>
          <a:xfrm>
            <a:off x="934863" y="1813986"/>
            <a:ext cx="2787366"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rPr>
              <a:t>PART  </a:t>
            </a:r>
            <a:r>
              <a:rPr kumimoji="0" lang="en-US" altLang="zh-CN" sz="4800" b="0" i="0" u="none" strike="noStrike" kern="1200" cap="none" spc="0" normalizeH="0" baseline="0" noProof="0" dirty="0" smtClean="0">
                <a:ln>
                  <a:noFill/>
                </a:ln>
                <a:gradFill flip="none" rotWithShape="1">
                  <a:gsLst>
                    <a:gs pos="0">
                      <a:srgbClr val="62FFFF"/>
                    </a:gs>
                    <a:gs pos="100000">
                      <a:srgbClr val="0D69FF"/>
                    </a:gs>
                  </a:gsLst>
                  <a:lin ang="2700000" scaled="1"/>
                  <a:tileRect/>
                </a:gradFill>
                <a:effectLst/>
                <a:uLnTx/>
                <a:uFillTx/>
                <a:cs typeface="+mn-ea"/>
                <a:sym typeface="+mn-lt"/>
              </a:rPr>
              <a:t>03</a:t>
            </a:r>
            <a:endParaRPr kumimoji="0" 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endParaRPr>
          </a:p>
        </p:txBody>
      </p:sp>
      <p:cxnSp>
        <p:nvCxnSpPr>
          <p:cNvPr id="7" name="直接连接符 6"/>
          <p:cNvCxnSpPr/>
          <p:nvPr>
            <p:custDataLst>
              <p:tags r:id="rId1"/>
            </p:custDataLst>
          </p:nvPr>
        </p:nvCxnSpPr>
        <p:spPr>
          <a:xfrm>
            <a:off x="498044" y="3751580"/>
            <a:ext cx="3456194" cy="0"/>
          </a:xfrm>
          <a:prstGeom prst="line">
            <a:avLst/>
          </a:prstGeom>
          <a:ln w="12700">
            <a:gradFill>
              <a:gsLst>
                <a:gs pos="0">
                  <a:srgbClr val="4DD0DC"/>
                </a:gs>
                <a:gs pos="100000">
                  <a:srgbClr val="41C4FF"/>
                </a:gs>
              </a:gsLst>
              <a:lin ang="5400000" scaled="1"/>
            </a:gradFill>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98044" y="3136027"/>
            <a:ext cx="5846477" cy="615553"/>
          </a:xfrm>
          <a:prstGeom prst="rect">
            <a:avLst/>
          </a:prstGeom>
        </p:spPr>
        <p:txBody>
          <a:bodyPr wrap="square" lIns="0" tIns="0" rIns="0" bIns="0">
            <a:spAutoFit/>
          </a:bodyPr>
          <a:lstStyle/>
          <a:p>
            <a:pPr lvl="0">
              <a:defRPr/>
            </a:pPr>
            <a:r>
              <a:rPr lang="zh-CN" altLang="en-US" sz="4000" b="1" dirty="0">
                <a:gradFill>
                  <a:gsLst>
                    <a:gs pos="0">
                      <a:srgbClr val="41C4FF"/>
                    </a:gs>
                    <a:gs pos="100000">
                      <a:srgbClr val="4DD0DC"/>
                    </a:gs>
                  </a:gsLst>
                  <a:lin ang="5400000" scaled="0"/>
                </a:gradFill>
                <a:cs typeface="+mn-ea"/>
                <a:sym typeface="+mn-lt"/>
              </a:rPr>
              <a:t>区块链的其他应用</a:t>
            </a:r>
          </a:p>
        </p:txBody>
      </p:sp>
      <p:sp>
        <p:nvSpPr>
          <p:cNvPr id="11" name="TextBox 11"/>
          <p:cNvSpPr txBox="1"/>
          <p:nvPr/>
        </p:nvSpPr>
        <p:spPr>
          <a:xfrm>
            <a:off x="1488760" y="3808341"/>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12" name="TextBox 11"/>
          <p:cNvSpPr txBox="1"/>
          <p:nvPr/>
        </p:nvSpPr>
        <p:spPr>
          <a:xfrm>
            <a:off x="1488760" y="3808341"/>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13" name="TextBox 11"/>
          <p:cNvSpPr txBox="1"/>
          <p:nvPr/>
        </p:nvSpPr>
        <p:spPr>
          <a:xfrm>
            <a:off x="1488760" y="4074604"/>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3" name="TextBox 11"/>
          <p:cNvSpPr txBox="1"/>
          <p:nvPr/>
        </p:nvSpPr>
        <p:spPr>
          <a:xfrm>
            <a:off x="1488760" y="4074604"/>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Tree>
    <p:extLst>
      <p:ext uri="{BB962C8B-B14F-4D97-AF65-F5344CB8AC3E}">
        <p14:creationId xmlns:p14="http://schemas.microsoft.com/office/powerpoint/2010/main" val="118406299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strVal val="4*#ppt_w"/>
                                          </p:val>
                                        </p:tav>
                                        <p:tav tm="100000">
                                          <p:val>
                                            <p:strVal val="#ppt_w"/>
                                          </p:val>
                                        </p:tav>
                                      </p:tavLst>
                                    </p:anim>
                                    <p:anim calcmode="lin" valueType="num">
                                      <p:cBhvr>
                                        <p:cTn id="13"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par>
                          <p:cTn id="19" fill="hold">
                            <p:stCondLst>
                              <p:cond delay="500"/>
                            </p:stCondLst>
                            <p:childTnLst>
                              <p:par>
                                <p:cTn id="20" presetID="12" presetClass="entr" presetSubtype="8"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p:tgtEl>
                                          <p:spTgt spid="11"/>
                                        </p:tgtEl>
                                        <p:attrNameLst>
                                          <p:attrName>ppt_x</p:attrName>
                                        </p:attrNameLst>
                                      </p:cBhvr>
                                      <p:tavLst>
                                        <p:tav tm="0">
                                          <p:val>
                                            <p:strVal val="#ppt_x-#ppt_w*1.125000"/>
                                          </p:val>
                                        </p:tav>
                                        <p:tav tm="100000">
                                          <p:val>
                                            <p:strVal val="#ppt_x"/>
                                          </p:val>
                                        </p:tav>
                                      </p:tavLst>
                                    </p:anim>
                                    <p:animEffect transition="in" filter="wipe(right)">
                                      <p:cBhvr>
                                        <p:cTn id="23" dur="500"/>
                                        <p:tgtEl>
                                          <p:spTgt spid="11"/>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p:tgtEl>
                                          <p:spTgt spid="12"/>
                                        </p:tgtEl>
                                        <p:attrNameLst>
                                          <p:attrName>ppt_x</p:attrName>
                                        </p:attrNameLst>
                                      </p:cBhvr>
                                      <p:tavLst>
                                        <p:tav tm="0">
                                          <p:val>
                                            <p:strVal val="#ppt_x-#ppt_w*1.125000"/>
                                          </p:val>
                                        </p:tav>
                                        <p:tav tm="100000">
                                          <p:val>
                                            <p:strVal val="#ppt_x"/>
                                          </p:val>
                                        </p:tav>
                                      </p:tavLst>
                                    </p:anim>
                                    <p:animEffect transition="in" filter="wipe(right)">
                                      <p:cBhvr>
                                        <p:cTn id="28" dur="500"/>
                                        <p:tgtEl>
                                          <p:spTgt spid="12"/>
                                        </p:tgtEl>
                                      </p:cBhvr>
                                    </p:animEffect>
                                  </p:childTnLst>
                                </p:cTn>
                              </p:par>
                            </p:childTnLst>
                          </p:cTn>
                        </p:par>
                        <p:par>
                          <p:cTn id="29" fill="hold">
                            <p:stCondLst>
                              <p:cond delay="1500"/>
                            </p:stCondLst>
                            <p:childTnLst>
                              <p:par>
                                <p:cTn id="30" presetID="1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p:tgtEl>
                                          <p:spTgt spid="13"/>
                                        </p:tgtEl>
                                        <p:attrNameLst>
                                          <p:attrName>ppt_x</p:attrName>
                                        </p:attrNameLst>
                                      </p:cBhvr>
                                      <p:tavLst>
                                        <p:tav tm="0">
                                          <p:val>
                                            <p:strVal val="#ppt_x-#ppt_w*1.125000"/>
                                          </p:val>
                                        </p:tav>
                                        <p:tav tm="100000">
                                          <p:val>
                                            <p:strVal val="#ppt_x"/>
                                          </p:val>
                                        </p:tav>
                                      </p:tavLst>
                                    </p:anim>
                                    <p:animEffect transition="in" filter="wipe(right)">
                                      <p:cBhvr>
                                        <p:cTn id="33" dur="500"/>
                                        <p:tgtEl>
                                          <p:spTgt spid="13"/>
                                        </p:tgtEl>
                                      </p:cBhvr>
                                    </p:animEffect>
                                  </p:childTnLst>
                                </p:cTn>
                              </p:par>
                            </p:childTnLst>
                          </p:cTn>
                        </p:par>
                        <p:par>
                          <p:cTn id="34" fill="hold">
                            <p:stCondLst>
                              <p:cond delay="2000"/>
                            </p:stCondLst>
                            <p:childTnLst>
                              <p:par>
                                <p:cTn id="35" presetID="12" presetClass="entr" presetSubtype="8"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p:tgtEl>
                                          <p:spTgt spid="3"/>
                                        </p:tgtEl>
                                        <p:attrNameLst>
                                          <p:attrName>ppt_x</p:attrName>
                                        </p:attrNameLst>
                                      </p:cBhvr>
                                      <p:tavLst>
                                        <p:tav tm="0">
                                          <p:val>
                                            <p:strVal val="#ppt_x-#ppt_w*1.125000"/>
                                          </p:val>
                                        </p:tav>
                                        <p:tav tm="100000">
                                          <p:val>
                                            <p:strVal val="#ppt_x"/>
                                          </p:val>
                                        </p:tav>
                                      </p:tavLst>
                                    </p:anim>
                                    <p:animEffect transition="in" filter="wipe(right)">
                                      <p:cBhvr>
                                        <p:cTn id="3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1" grpId="0"/>
      <p:bldP spid="12" grpId="0"/>
      <p:bldP spid="13" grpId="0"/>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a:off x="1565819" y="2647791"/>
            <a:ext cx="3270979" cy="3108592"/>
          </a:xfrm>
          <a:prstGeom prst="rect">
            <a:avLst/>
          </a:prstGeom>
          <a:solidFill>
            <a:schemeClr val="accent1"/>
          </a:solidFill>
          <a:ln w="12700">
            <a:noFill/>
          </a:ln>
          <a:effectLst>
            <a:outerShdw blurRad="368300" dist="38100" dir="8100000" algn="tr" rotWithShape="0">
              <a:prstClr val="black">
                <a:alpha val="90000"/>
              </a:prstClr>
            </a:outerShdw>
          </a:effectLst>
          <a:scene3d>
            <a:camera prst="orthographicFront">
              <a:rot lat="17916175" lon="2729084" rev="18779825"/>
            </a:camera>
            <a:lightRig rig="balanced" dir="t">
              <a:rot lat="0" lon="0" rev="600000"/>
            </a:lightRig>
          </a:scene3d>
          <a:sp3d prstMaterial="flat">
            <a:bevelT w="444500" h="1041400" prst="angle"/>
            <a:extrusionClr>
              <a:srgbClr val="0070C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bg2">
                  <a:lumMod val="90000"/>
                </a:schemeClr>
              </a:solidFill>
              <a:cs typeface="+mn-ea"/>
              <a:sym typeface="+mn-lt"/>
            </a:endParaRPr>
          </a:p>
        </p:txBody>
      </p:sp>
      <p:sp>
        <p:nvSpPr>
          <p:cNvPr id="61" name="矩形 60"/>
          <p:cNvSpPr/>
          <p:nvPr/>
        </p:nvSpPr>
        <p:spPr>
          <a:xfrm>
            <a:off x="2044766" y="2337129"/>
            <a:ext cx="2285644" cy="2167544"/>
          </a:xfrm>
          <a:prstGeom prst="rect">
            <a:avLst/>
          </a:prstGeom>
          <a:solidFill>
            <a:schemeClr val="accent2"/>
          </a:solidFill>
          <a:ln>
            <a:noFill/>
          </a:ln>
          <a:scene3d>
            <a:camera prst="orthographicFront">
              <a:rot lat="17916175" lon="2729084" rev="18779825"/>
            </a:camera>
            <a:lightRig rig="balanced" dir="t">
              <a:rot lat="0" lon="0" rev="600000"/>
            </a:lightRig>
          </a:scene3d>
          <a:sp3d prstMaterial="flat">
            <a:bevelT w="311150" h="730250" prst="angle"/>
            <a:extrusionClr>
              <a:srgbClr val="00B05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bg2">
                  <a:lumMod val="90000"/>
                </a:schemeClr>
              </a:solidFill>
              <a:cs typeface="+mn-ea"/>
              <a:sym typeface="+mn-lt"/>
            </a:endParaRPr>
          </a:p>
        </p:txBody>
      </p:sp>
      <p:sp>
        <p:nvSpPr>
          <p:cNvPr id="62" name="矩形 61"/>
          <p:cNvSpPr/>
          <p:nvPr/>
        </p:nvSpPr>
        <p:spPr>
          <a:xfrm>
            <a:off x="2379482" y="2123363"/>
            <a:ext cx="1614061" cy="1538987"/>
          </a:xfrm>
          <a:prstGeom prst="rect">
            <a:avLst/>
          </a:prstGeom>
          <a:solidFill>
            <a:schemeClr val="accent3"/>
          </a:solidFill>
          <a:ln>
            <a:noFill/>
          </a:ln>
          <a:scene3d>
            <a:camera prst="orthographicFront">
              <a:rot lat="17916175" lon="2729084" rev="18779825"/>
            </a:camera>
            <a:lightRig rig="balanced" dir="t">
              <a:rot lat="0" lon="0" rev="600000"/>
            </a:lightRig>
          </a:scene3d>
          <a:sp3d prstMaterial="flat">
            <a:bevelT w="215900" h="501650" prst="angle"/>
            <a:extrusionClr>
              <a:srgbClr val="FFC00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bg2">
                  <a:lumMod val="90000"/>
                </a:schemeClr>
              </a:solidFill>
              <a:cs typeface="+mn-ea"/>
              <a:sym typeface="+mn-lt"/>
            </a:endParaRPr>
          </a:p>
        </p:txBody>
      </p:sp>
      <p:sp>
        <p:nvSpPr>
          <p:cNvPr id="63" name="矩形 62"/>
          <p:cNvSpPr/>
          <p:nvPr/>
        </p:nvSpPr>
        <p:spPr>
          <a:xfrm>
            <a:off x="2627120" y="1790075"/>
            <a:ext cx="1097259" cy="1079941"/>
          </a:xfrm>
          <a:prstGeom prst="rect">
            <a:avLst/>
          </a:prstGeom>
          <a:solidFill>
            <a:schemeClr val="accent4"/>
          </a:solidFill>
          <a:ln>
            <a:noFill/>
          </a:ln>
          <a:scene3d>
            <a:camera prst="orthographicFront">
              <a:rot lat="17709539" lon="2246828" rev="19210350"/>
            </a:camera>
            <a:lightRig rig="balanced" dir="t">
              <a:rot lat="0" lon="0" rev="600000"/>
            </a:lightRig>
          </a:scene3d>
          <a:sp3d prstMaterial="flat">
            <a:bevelT w="234950" h="520700" prst="angle"/>
            <a:extrusionClr>
              <a:srgbClr val="7030A0"/>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bg2">
                  <a:lumMod val="90000"/>
                </a:schemeClr>
              </a:solidFill>
              <a:cs typeface="+mn-ea"/>
              <a:sym typeface="+mn-lt"/>
            </a:endParaRPr>
          </a:p>
        </p:txBody>
      </p:sp>
      <p:sp>
        <p:nvSpPr>
          <p:cNvPr id="64" name="矩形 63"/>
          <p:cNvSpPr/>
          <p:nvPr/>
        </p:nvSpPr>
        <p:spPr>
          <a:xfrm>
            <a:off x="2901115" y="1273725"/>
            <a:ext cx="539971" cy="539971"/>
          </a:xfrm>
          <a:prstGeom prst="rect">
            <a:avLst/>
          </a:prstGeom>
          <a:solidFill>
            <a:schemeClr val="accent5"/>
          </a:solidFill>
          <a:ln>
            <a:noFill/>
          </a:ln>
          <a:scene3d>
            <a:camera prst="orthographicFront">
              <a:rot lat="17916175" lon="2729084" rev="18779825"/>
            </a:camera>
            <a:lightRig rig="balanced" dir="t">
              <a:rot lat="0" lon="0" rev="600000"/>
            </a:lightRig>
          </a:scene3d>
          <a:sp3d prstMaterial="flat">
            <a:bevelT w="336550" h="75565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7">
              <a:solidFill>
                <a:schemeClr val="bg2">
                  <a:lumMod val="90000"/>
                </a:schemeClr>
              </a:solidFill>
              <a:cs typeface="+mn-ea"/>
              <a:sym typeface="+mn-lt"/>
            </a:endParaRPr>
          </a:p>
        </p:txBody>
      </p:sp>
      <p:cxnSp>
        <p:nvCxnSpPr>
          <p:cNvPr id="76" name="直接连接符 75"/>
          <p:cNvCxnSpPr/>
          <p:nvPr/>
        </p:nvCxnSpPr>
        <p:spPr>
          <a:xfrm>
            <a:off x="3295214" y="1934964"/>
            <a:ext cx="3792701"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7" name="直接连接符 76"/>
          <p:cNvCxnSpPr/>
          <p:nvPr/>
        </p:nvCxnSpPr>
        <p:spPr>
          <a:xfrm>
            <a:off x="3486124" y="2567197"/>
            <a:ext cx="3601789"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8" name="直接连接符 77"/>
          <p:cNvCxnSpPr/>
          <p:nvPr/>
        </p:nvCxnSpPr>
        <p:spPr>
          <a:xfrm>
            <a:off x="3799242" y="3223143"/>
            <a:ext cx="3288673"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79" name="直接连接符 78"/>
          <p:cNvCxnSpPr/>
          <p:nvPr/>
        </p:nvCxnSpPr>
        <p:spPr>
          <a:xfrm>
            <a:off x="4303271" y="4183075"/>
            <a:ext cx="2784644"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80" name="直接连接符 79"/>
          <p:cNvCxnSpPr/>
          <p:nvPr/>
        </p:nvCxnSpPr>
        <p:spPr>
          <a:xfrm>
            <a:off x="4663291" y="5133443"/>
            <a:ext cx="2424624" cy="0"/>
          </a:xfrm>
          <a:prstGeom prst="line">
            <a:avLst/>
          </a:prstGeom>
          <a:noFill/>
          <a:ln w="9525">
            <a:solidFill>
              <a:schemeClr val="bg2">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1" name="TextBox 80"/>
          <p:cNvSpPr txBox="1"/>
          <p:nvPr/>
        </p:nvSpPr>
        <p:spPr>
          <a:xfrm>
            <a:off x="7514843" y="4960206"/>
            <a:ext cx="3424759" cy="1002326"/>
          </a:xfrm>
          <a:prstGeom prst="rect">
            <a:avLst/>
          </a:prstGeom>
          <a:noFill/>
        </p:spPr>
        <p:txBody>
          <a:bodyPr wrap="square" rtlCol="0">
            <a:spAutoFit/>
          </a:bodyPr>
          <a:lstStyle/>
          <a:p>
            <a:pPr>
              <a:lnSpc>
                <a:spcPct val="130000"/>
              </a:lnSpc>
            </a:pPr>
            <a:r>
              <a:rPr lang="en-US" altLang="zh-CN" sz="1137" dirty="0">
                <a:solidFill>
                  <a:schemeClr val="bg2">
                    <a:lumMod val="90000"/>
                  </a:schemeClr>
                </a:solidFill>
                <a:cs typeface="+mn-ea"/>
                <a:sym typeface="+mn-lt"/>
              </a:rPr>
              <a:t>I</a:t>
            </a:r>
            <a:r>
              <a:rPr lang="en-US" altLang="zh-CN" sz="1137" dirty="0" smtClean="0">
                <a:solidFill>
                  <a:schemeClr val="bg2">
                    <a:lumMod val="90000"/>
                  </a:schemeClr>
                </a:solidFill>
                <a:cs typeface="+mn-ea"/>
                <a:sym typeface="+mn-lt"/>
              </a:rPr>
              <a:t>BM </a:t>
            </a:r>
            <a:r>
              <a:rPr lang="en-US" altLang="zh-CN" sz="1137" dirty="0">
                <a:solidFill>
                  <a:schemeClr val="bg2">
                    <a:lumMod val="90000"/>
                  </a:schemeClr>
                </a:solidFill>
                <a:cs typeface="+mn-ea"/>
                <a:sym typeface="+mn-lt"/>
              </a:rPr>
              <a:t>Adept</a:t>
            </a:r>
            <a:r>
              <a:rPr lang="zh-CN" altLang="en-US" sz="1137" dirty="0">
                <a:solidFill>
                  <a:schemeClr val="bg2">
                    <a:lumMod val="90000"/>
                  </a:schemeClr>
                </a:solidFill>
                <a:cs typeface="+mn-ea"/>
                <a:sym typeface="+mn-lt"/>
              </a:rPr>
              <a:t>系统使用区块链技术的物联网架构，允许数据被存储在丌同地斱，同时能追踪数据各斱之间的关系，部分场合下，智能手机直接不互联网设备进行交互，无需返回到云端。</a:t>
            </a:r>
            <a:endParaRPr lang="en-GB" altLang="zh-CN" sz="1137" dirty="0">
              <a:solidFill>
                <a:schemeClr val="bg2">
                  <a:lumMod val="90000"/>
                </a:schemeClr>
              </a:solidFill>
              <a:cs typeface="+mn-ea"/>
              <a:sym typeface="+mn-lt"/>
            </a:endParaRPr>
          </a:p>
        </p:txBody>
      </p:sp>
      <p:sp>
        <p:nvSpPr>
          <p:cNvPr id="82" name="TextBox 81"/>
          <p:cNvSpPr txBox="1"/>
          <p:nvPr/>
        </p:nvSpPr>
        <p:spPr>
          <a:xfrm>
            <a:off x="5621285" y="4669014"/>
            <a:ext cx="1059906" cy="442557"/>
          </a:xfrm>
          <a:prstGeom prst="rect">
            <a:avLst/>
          </a:prstGeom>
          <a:noFill/>
        </p:spPr>
        <p:txBody>
          <a:bodyPr wrap="none" rtlCol="0">
            <a:spAutoFit/>
          </a:bodyPr>
          <a:lstStyle/>
          <a:p>
            <a:pPr>
              <a:defRPr/>
            </a:pPr>
            <a:r>
              <a:rPr lang="zh-CN" altLang="en-US" sz="2276" dirty="0">
                <a:solidFill>
                  <a:schemeClr val="bg2">
                    <a:lumMod val="90000"/>
                  </a:schemeClr>
                </a:solidFill>
                <a:cs typeface="+mn-ea"/>
                <a:sym typeface="+mn-lt"/>
              </a:rPr>
              <a:t>物联网</a:t>
            </a:r>
          </a:p>
        </p:txBody>
      </p:sp>
      <p:sp>
        <p:nvSpPr>
          <p:cNvPr id="83" name="TextBox 82"/>
          <p:cNvSpPr txBox="1"/>
          <p:nvPr/>
        </p:nvSpPr>
        <p:spPr>
          <a:xfrm>
            <a:off x="7514843" y="4015601"/>
            <a:ext cx="3424759" cy="774827"/>
          </a:xfrm>
          <a:prstGeom prst="rect">
            <a:avLst/>
          </a:prstGeom>
          <a:noFill/>
        </p:spPr>
        <p:txBody>
          <a:bodyPr wrap="square" rtlCol="0">
            <a:spAutoFit/>
          </a:bodyPr>
          <a:lstStyle/>
          <a:p>
            <a:pPr>
              <a:lnSpc>
                <a:spcPct val="130000"/>
              </a:lnSpc>
            </a:pPr>
            <a:r>
              <a:rPr lang="en-US" altLang="zh-CN" sz="1137" dirty="0">
                <a:solidFill>
                  <a:schemeClr val="bg2">
                    <a:lumMod val="90000"/>
                  </a:schemeClr>
                </a:solidFill>
                <a:cs typeface="+mn-ea"/>
                <a:sym typeface="+mn-lt"/>
              </a:rPr>
              <a:t>2012</a:t>
            </a:r>
            <a:r>
              <a:rPr lang="zh-CN" altLang="en-US" sz="1137" dirty="0">
                <a:solidFill>
                  <a:schemeClr val="bg2">
                    <a:lumMod val="90000"/>
                  </a:schemeClr>
                </a:solidFill>
                <a:cs typeface="+mn-ea"/>
                <a:sym typeface="+mn-lt"/>
              </a:rPr>
              <a:t>年，瑞波（</a:t>
            </a:r>
            <a:r>
              <a:rPr lang="en-US" altLang="zh-CN" sz="1137" dirty="0">
                <a:solidFill>
                  <a:schemeClr val="bg2">
                    <a:lumMod val="90000"/>
                  </a:schemeClr>
                </a:solidFill>
                <a:cs typeface="+mn-ea"/>
                <a:sym typeface="+mn-lt"/>
              </a:rPr>
              <a:t>Ripple</a:t>
            </a:r>
            <a:r>
              <a:rPr lang="zh-CN" altLang="en-US" sz="1137" dirty="0">
                <a:solidFill>
                  <a:schemeClr val="bg2">
                    <a:lumMod val="90000"/>
                  </a:schemeClr>
                </a:solidFill>
                <a:cs typeface="+mn-ea"/>
                <a:sym typeface="+mn-lt"/>
              </a:rPr>
              <a:t>）发布，其作为数字货币，利用区块链转移各国外汇，但丌是在所有用户间使用区块链的模式。</a:t>
            </a:r>
            <a:endParaRPr lang="en-GB" altLang="zh-CN" sz="1137" dirty="0">
              <a:solidFill>
                <a:schemeClr val="bg2">
                  <a:lumMod val="90000"/>
                </a:schemeClr>
              </a:solidFill>
              <a:cs typeface="+mn-ea"/>
              <a:sym typeface="+mn-lt"/>
            </a:endParaRPr>
          </a:p>
        </p:txBody>
      </p:sp>
      <p:sp>
        <p:nvSpPr>
          <p:cNvPr id="84" name="TextBox 83"/>
          <p:cNvSpPr txBox="1"/>
          <p:nvPr/>
        </p:nvSpPr>
        <p:spPr>
          <a:xfrm>
            <a:off x="5621285" y="3732962"/>
            <a:ext cx="1351652" cy="442557"/>
          </a:xfrm>
          <a:prstGeom prst="rect">
            <a:avLst/>
          </a:prstGeom>
          <a:noFill/>
        </p:spPr>
        <p:txBody>
          <a:bodyPr wrap="none" rtlCol="0">
            <a:spAutoFit/>
          </a:bodyPr>
          <a:lstStyle/>
          <a:p>
            <a:pPr>
              <a:defRPr/>
            </a:pPr>
            <a:r>
              <a:rPr lang="zh-CN" altLang="en-US" sz="2276" dirty="0">
                <a:solidFill>
                  <a:schemeClr val="bg2">
                    <a:lumMod val="90000"/>
                  </a:schemeClr>
                </a:solidFill>
                <a:cs typeface="+mn-ea"/>
                <a:sym typeface="+mn-lt"/>
              </a:rPr>
              <a:t>数字货币</a:t>
            </a:r>
          </a:p>
        </p:txBody>
      </p:sp>
      <p:sp>
        <p:nvSpPr>
          <p:cNvPr id="85" name="TextBox 84"/>
          <p:cNvSpPr txBox="1"/>
          <p:nvPr/>
        </p:nvSpPr>
        <p:spPr>
          <a:xfrm>
            <a:off x="7514843" y="3093663"/>
            <a:ext cx="3424759" cy="524824"/>
          </a:xfrm>
          <a:prstGeom prst="rect">
            <a:avLst/>
          </a:prstGeom>
          <a:noFill/>
        </p:spPr>
        <p:txBody>
          <a:bodyPr wrap="square" rtlCol="0">
            <a:spAutoFit/>
          </a:bodyPr>
          <a:lstStyle/>
          <a:p>
            <a:pPr>
              <a:lnSpc>
                <a:spcPct val="130000"/>
              </a:lnSpc>
            </a:pPr>
            <a:r>
              <a:rPr lang="zh-CN" altLang="en-US" sz="1137" dirty="0">
                <a:solidFill>
                  <a:schemeClr val="bg2">
                    <a:lumMod val="90000"/>
                  </a:schemeClr>
                </a:solidFill>
                <a:cs typeface="+mn-ea"/>
                <a:sym typeface="+mn-lt"/>
              </a:rPr>
              <a:t>运算能力随节点数量的增加而增加，丌同节点可以运行丌同的功能和算法</a:t>
            </a:r>
            <a:endParaRPr lang="en-GB" altLang="zh-CN" sz="1137" dirty="0">
              <a:solidFill>
                <a:schemeClr val="bg2">
                  <a:lumMod val="90000"/>
                </a:schemeClr>
              </a:solidFill>
              <a:cs typeface="+mn-ea"/>
              <a:sym typeface="+mn-lt"/>
            </a:endParaRPr>
          </a:p>
        </p:txBody>
      </p:sp>
      <p:sp>
        <p:nvSpPr>
          <p:cNvPr id="86" name="TextBox 85"/>
          <p:cNvSpPr txBox="1"/>
          <p:nvPr/>
        </p:nvSpPr>
        <p:spPr>
          <a:xfrm>
            <a:off x="5621285" y="2782447"/>
            <a:ext cx="1935145" cy="442557"/>
          </a:xfrm>
          <a:prstGeom prst="rect">
            <a:avLst/>
          </a:prstGeom>
          <a:noFill/>
        </p:spPr>
        <p:txBody>
          <a:bodyPr wrap="none" rtlCol="0">
            <a:spAutoFit/>
          </a:bodyPr>
          <a:lstStyle/>
          <a:p>
            <a:pPr>
              <a:defRPr/>
            </a:pPr>
            <a:r>
              <a:rPr lang="zh-CN" altLang="en-US" sz="2276" dirty="0" smtClean="0">
                <a:solidFill>
                  <a:schemeClr val="bg2">
                    <a:lumMod val="90000"/>
                  </a:schemeClr>
                </a:solidFill>
                <a:cs typeface="+mn-ea"/>
                <a:sym typeface="+mn-lt"/>
              </a:rPr>
              <a:t>计算</a:t>
            </a:r>
            <a:r>
              <a:rPr lang="zh-CN" altLang="en-US" sz="2276" dirty="0">
                <a:solidFill>
                  <a:schemeClr val="bg2">
                    <a:lumMod val="90000"/>
                  </a:schemeClr>
                </a:solidFill>
                <a:cs typeface="+mn-ea"/>
                <a:sym typeface="+mn-lt"/>
              </a:rPr>
              <a:t>基础设施</a:t>
            </a:r>
          </a:p>
        </p:txBody>
      </p:sp>
      <p:sp>
        <p:nvSpPr>
          <p:cNvPr id="87" name="TextBox 86"/>
          <p:cNvSpPr txBox="1"/>
          <p:nvPr/>
        </p:nvSpPr>
        <p:spPr>
          <a:xfrm>
            <a:off x="7514843" y="2395266"/>
            <a:ext cx="3424759" cy="524824"/>
          </a:xfrm>
          <a:prstGeom prst="rect">
            <a:avLst/>
          </a:prstGeom>
          <a:noFill/>
        </p:spPr>
        <p:txBody>
          <a:bodyPr wrap="square" rtlCol="0">
            <a:spAutoFit/>
          </a:bodyPr>
          <a:lstStyle/>
          <a:p>
            <a:pPr>
              <a:lnSpc>
                <a:spcPct val="130000"/>
              </a:lnSpc>
            </a:pPr>
            <a:r>
              <a:rPr lang="zh-CN" altLang="en-US" sz="1137" dirty="0">
                <a:solidFill>
                  <a:schemeClr val="bg2">
                    <a:lumMod val="90000"/>
                  </a:schemeClr>
                </a:solidFill>
                <a:cs typeface="+mn-ea"/>
                <a:sym typeface="+mn-lt"/>
              </a:rPr>
              <a:t>存储容量随节点数量的增加而增加，丌同节点的存储内容可以有差异；</a:t>
            </a:r>
            <a:endParaRPr lang="en-GB" altLang="zh-CN" sz="1137" dirty="0">
              <a:solidFill>
                <a:schemeClr val="bg2">
                  <a:lumMod val="90000"/>
                </a:schemeClr>
              </a:solidFill>
              <a:cs typeface="+mn-ea"/>
              <a:sym typeface="+mn-lt"/>
            </a:endParaRPr>
          </a:p>
        </p:txBody>
      </p:sp>
      <p:sp>
        <p:nvSpPr>
          <p:cNvPr id="88" name="TextBox 87"/>
          <p:cNvSpPr txBox="1"/>
          <p:nvPr/>
        </p:nvSpPr>
        <p:spPr>
          <a:xfrm>
            <a:off x="5621285" y="2136634"/>
            <a:ext cx="1643399" cy="442557"/>
          </a:xfrm>
          <a:prstGeom prst="rect">
            <a:avLst/>
          </a:prstGeom>
          <a:noFill/>
        </p:spPr>
        <p:txBody>
          <a:bodyPr wrap="none" rtlCol="0">
            <a:spAutoFit/>
          </a:bodyPr>
          <a:lstStyle/>
          <a:p>
            <a:pPr>
              <a:defRPr/>
            </a:pPr>
            <a:r>
              <a:rPr lang="zh-CN" altLang="en-US" sz="2276" dirty="0" smtClean="0">
                <a:solidFill>
                  <a:schemeClr val="bg2">
                    <a:lumMod val="90000"/>
                  </a:schemeClr>
                </a:solidFill>
                <a:cs typeface="+mn-ea"/>
                <a:sym typeface="+mn-lt"/>
              </a:rPr>
              <a:t>分布式存储</a:t>
            </a:r>
            <a:endParaRPr lang="zh-CN" altLang="en-US" sz="2276" dirty="0">
              <a:solidFill>
                <a:schemeClr val="bg2">
                  <a:lumMod val="90000"/>
                </a:schemeClr>
              </a:solidFill>
              <a:cs typeface="+mn-ea"/>
              <a:sym typeface="+mn-lt"/>
            </a:endParaRPr>
          </a:p>
        </p:txBody>
      </p:sp>
      <p:sp>
        <p:nvSpPr>
          <p:cNvPr id="89" name="TextBox 88"/>
          <p:cNvSpPr txBox="1"/>
          <p:nvPr/>
        </p:nvSpPr>
        <p:spPr>
          <a:xfrm>
            <a:off x="7514843" y="1742815"/>
            <a:ext cx="3424759" cy="524824"/>
          </a:xfrm>
          <a:prstGeom prst="rect">
            <a:avLst/>
          </a:prstGeom>
          <a:noFill/>
        </p:spPr>
        <p:txBody>
          <a:bodyPr wrap="square" rtlCol="0">
            <a:spAutoFit/>
          </a:bodyPr>
          <a:lstStyle/>
          <a:p>
            <a:pPr>
              <a:lnSpc>
                <a:spcPct val="130000"/>
              </a:lnSpc>
            </a:pPr>
            <a:r>
              <a:rPr lang="zh-CN" altLang="en-US" sz="1137" dirty="0">
                <a:solidFill>
                  <a:schemeClr val="bg2">
                    <a:lumMod val="90000"/>
                  </a:schemeClr>
                </a:solidFill>
                <a:cs typeface="+mn-ea"/>
                <a:sym typeface="+mn-lt"/>
              </a:rPr>
              <a:t>数据保存、信用管理丌再依赖中心设备，每个节点可以单独进行全部或部分能力的承载</a:t>
            </a:r>
            <a:endParaRPr lang="en-GB" altLang="zh-CN" sz="1137" dirty="0">
              <a:solidFill>
                <a:schemeClr val="bg2">
                  <a:lumMod val="90000"/>
                </a:schemeClr>
              </a:solidFill>
              <a:cs typeface="+mn-ea"/>
              <a:sym typeface="+mn-lt"/>
            </a:endParaRPr>
          </a:p>
        </p:txBody>
      </p:sp>
      <p:sp>
        <p:nvSpPr>
          <p:cNvPr id="90" name="TextBox 89"/>
          <p:cNvSpPr txBox="1"/>
          <p:nvPr/>
        </p:nvSpPr>
        <p:spPr>
          <a:xfrm>
            <a:off x="5621285" y="1484183"/>
            <a:ext cx="1351652" cy="442557"/>
          </a:xfrm>
          <a:prstGeom prst="rect">
            <a:avLst/>
          </a:prstGeom>
          <a:noFill/>
        </p:spPr>
        <p:txBody>
          <a:bodyPr wrap="none" rtlCol="0">
            <a:spAutoFit/>
          </a:bodyPr>
          <a:lstStyle/>
          <a:p>
            <a:pPr>
              <a:defRPr/>
            </a:pPr>
            <a:r>
              <a:rPr lang="zh-CN" altLang="en-US" sz="2276" dirty="0">
                <a:solidFill>
                  <a:schemeClr val="bg2">
                    <a:lumMod val="90000"/>
                  </a:schemeClr>
                </a:solidFill>
                <a:cs typeface="+mn-ea"/>
                <a:sym typeface="+mn-lt"/>
              </a:rPr>
              <a:t>去</a:t>
            </a:r>
            <a:r>
              <a:rPr lang="zh-CN" altLang="en-US" sz="2276" dirty="0" smtClean="0">
                <a:solidFill>
                  <a:schemeClr val="bg2">
                    <a:lumMod val="90000"/>
                  </a:schemeClr>
                </a:solidFill>
                <a:cs typeface="+mn-ea"/>
                <a:sym typeface="+mn-lt"/>
              </a:rPr>
              <a:t>中心化</a:t>
            </a:r>
            <a:endParaRPr lang="zh-CN" altLang="en-US" sz="2276" dirty="0">
              <a:solidFill>
                <a:schemeClr val="bg2">
                  <a:lumMod val="90000"/>
                </a:schemeClr>
              </a:solidFill>
              <a:cs typeface="+mn-ea"/>
              <a:sym typeface="+mn-lt"/>
            </a:endParaRPr>
          </a:p>
        </p:txBody>
      </p:sp>
    </p:spTree>
    <p:extLst>
      <p:ext uri="{BB962C8B-B14F-4D97-AF65-F5344CB8AC3E}">
        <p14:creationId xmlns:p14="http://schemas.microsoft.com/office/powerpoint/2010/main" val="135502883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4000">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14:bounceEnd="64000">
                                          <p:cBhvr additive="base">
                                            <p:cTn id="7" dur="1000" fill="hold"/>
                                            <p:tgtEl>
                                              <p:spTgt spid="60"/>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64000">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14:bounceEnd="64000">
                                          <p:cBhvr additive="base">
                                            <p:cTn id="11"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64000">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14:bounceEnd="64000">
                                          <p:cBhvr additive="base">
                                            <p:cTn id="15" dur="1000" fill="hold"/>
                                            <p:tgtEl>
                                              <p:spTgt spid="62"/>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14:bounceEnd="64000">
                                          <p:cBhvr additive="base">
                                            <p:cTn id="19" dur="1000" fill="hold"/>
                                            <p:tgtEl>
                                              <p:spTgt spid="63"/>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14:bounceEnd="64000">
                                          <p:cBhvr additive="base">
                                            <p:cTn id="23" dur="1000" fill="hold"/>
                                            <p:tgtEl>
                                              <p:spTgt spid="64"/>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1000" fill="hold"/>
                                            <p:tgtEl>
                                              <p:spTgt spid="60"/>
                                            </p:tgtEl>
                                            <p:attrNameLst>
                                              <p:attrName>ppt_x</p:attrName>
                                            </p:attrNameLst>
                                          </p:cBhvr>
                                          <p:tavLst>
                                            <p:tav tm="0">
                                              <p:val>
                                                <p:strVal val="#ppt_x"/>
                                              </p:val>
                                            </p:tav>
                                            <p:tav tm="100000">
                                              <p:val>
                                                <p:strVal val="#ppt_x"/>
                                              </p:val>
                                            </p:tav>
                                          </p:tavLst>
                                        </p:anim>
                                        <p:anim calcmode="lin" valueType="num">
                                          <p:cBhvr additive="base">
                                            <p:cTn id="8" dur="1000" fill="hold"/>
                                            <p:tgtEl>
                                              <p:spTgt spid="60"/>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1000" fill="hold"/>
                                            <p:tgtEl>
                                              <p:spTgt spid="61"/>
                                            </p:tgtEl>
                                            <p:attrNameLst>
                                              <p:attrName>ppt_x</p:attrName>
                                            </p:attrNameLst>
                                          </p:cBhvr>
                                          <p:tavLst>
                                            <p:tav tm="0">
                                              <p:val>
                                                <p:strVal val="#ppt_x"/>
                                              </p:val>
                                            </p:tav>
                                            <p:tav tm="100000">
                                              <p:val>
                                                <p:strVal val="#ppt_x"/>
                                              </p:val>
                                            </p:tav>
                                          </p:tavLst>
                                        </p:anim>
                                        <p:anim calcmode="lin" valueType="num">
                                          <p:cBhvr additive="base">
                                            <p:cTn id="12" dur="1000" fill="hold"/>
                                            <p:tgtEl>
                                              <p:spTgt spid="6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62"/>
                                            </p:tgtEl>
                                            <p:attrNameLst>
                                              <p:attrName>style.visibility</p:attrName>
                                            </p:attrNameLst>
                                          </p:cBhvr>
                                          <p:to>
                                            <p:strVal val="visible"/>
                                          </p:to>
                                        </p:set>
                                        <p:anim calcmode="lin" valueType="num">
                                          <p:cBhvr additive="base">
                                            <p:cTn id="15" dur="1000" fill="hold"/>
                                            <p:tgtEl>
                                              <p:spTgt spid="62"/>
                                            </p:tgtEl>
                                            <p:attrNameLst>
                                              <p:attrName>ppt_x</p:attrName>
                                            </p:attrNameLst>
                                          </p:cBhvr>
                                          <p:tavLst>
                                            <p:tav tm="0">
                                              <p:val>
                                                <p:strVal val="#ppt_x"/>
                                              </p:val>
                                            </p:tav>
                                            <p:tav tm="100000">
                                              <p:val>
                                                <p:strVal val="#ppt_x"/>
                                              </p:val>
                                            </p:tav>
                                          </p:tavLst>
                                        </p:anim>
                                        <p:anim calcmode="lin" valueType="num">
                                          <p:cBhvr additive="base">
                                            <p:cTn id="16" dur="1000" fill="hold"/>
                                            <p:tgtEl>
                                              <p:spTgt spid="6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500"/>
                                      </p:stCondLst>
                                      <p:childTnLst>
                                        <p:set>
                                          <p:cBhvr>
                                            <p:cTn id="18" dur="1" fill="hold">
                                              <p:stCondLst>
                                                <p:cond delay="0"/>
                                              </p:stCondLst>
                                            </p:cTn>
                                            <p:tgtEl>
                                              <p:spTgt spid="63"/>
                                            </p:tgtEl>
                                            <p:attrNameLst>
                                              <p:attrName>style.visibility</p:attrName>
                                            </p:attrNameLst>
                                          </p:cBhvr>
                                          <p:to>
                                            <p:strVal val="visible"/>
                                          </p:to>
                                        </p:set>
                                        <p:anim calcmode="lin" valueType="num">
                                          <p:cBhvr additive="base">
                                            <p:cTn id="19" dur="1000" fill="hold"/>
                                            <p:tgtEl>
                                              <p:spTgt spid="63"/>
                                            </p:tgtEl>
                                            <p:attrNameLst>
                                              <p:attrName>ppt_x</p:attrName>
                                            </p:attrNameLst>
                                          </p:cBhvr>
                                          <p:tavLst>
                                            <p:tav tm="0">
                                              <p:val>
                                                <p:strVal val="#ppt_x"/>
                                              </p:val>
                                            </p:tav>
                                            <p:tav tm="100000">
                                              <p:val>
                                                <p:strVal val="#ppt_x"/>
                                              </p:val>
                                            </p:tav>
                                          </p:tavLst>
                                        </p:anim>
                                        <p:anim calcmode="lin" valueType="num">
                                          <p:cBhvr additive="base">
                                            <p:cTn id="20" dur="1000" fill="hold"/>
                                            <p:tgtEl>
                                              <p:spTgt spid="6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600"/>
                                      </p:stCondLst>
                                      <p:childTnLst>
                                        <p:set>
                                          <p:cBhvr>
                                            <p:cTn id="22" dur="1" fill="hold">
                                              <p:stCondLst>
                                                <p:cond delay="0"/>
                                              </p:stCondLst>
                                            </p:cTn>
                                            <p:tgtEl>
                                              <p:spTgt spid="64"/>
                                            </p:tgtEl>
                                            <p:attrNameLst>
                                              <p:attrName>style.visibility</p:attrName>
                                            </p:attrNameLst>
                                          </p:cBhvr>
                                          <p:to>
                                            <p:strVal val="visible"/>
                                          </p:to>
                                        </p:set>
                                        <p:anim calcmode="lin" valueType="num">
                                          <p:cBhvr additive="base">
                                            <p:cTn id="23" dur="1000" fill="hold"/>
                                            <p:tgtEl>
                                              <p:spTgt spid="64"/>
                                            </p:tgtEl>
                                            <p:attrNameLst>
                                              <p:attrName>ppt_x</p:attrName>
                                            </p:attrNameLst>
                                          </p:cBhvr>
                                          <p:tavLst>
                                            <p:tav tm="0">
                                              <p:val>
                                                <p:strVal val="#ppt_x"/>
                                              </p:val>
                                            </p:tav>
                                            <p:tav tm="100000">
                                              <p:val>
                                                <p:strVal val="#ppt_x"/>
                                              </p:val>
                                            </p:tav>
                                          </p:tavLst>
                                        </p:anim>
                                        <p:anim calcmode="lin" valueType="num">
                                          <p:cBhvr additive="base">
                                            <p:cTn id="24" dur="1000" fill="hold"/>
                                            <p:tgtEl>
                                              <p:spTgt spid="64"/>
                                            </p:tgtEl>
                                            <p:attrNameLst>
                                              <p:attrName>ppt_y</p:attrName>
                                            </p:attrNameLst>
                                          </p:cBhvr>
                                          <p:tavLst>
                                            <p:tav tm="0">
                                              <p:val>
                                                <p:strVal val="0-#ppt_h/2"/>
                                              </p:val>
                                            </p:tav>
                                            <p:tav tm="100000">
                                              <p:val>
                                                <p:strVal val="#ppt_y"/>
                                              </p:val>
                                            </p:tav>
                                          </p:tavLst>
                                        </p:anim>
                                      </p:childTnLst>
                                    </p:cTn>
                                  </p:par>
                                </p:childTnLst>
                              </p:cTn>
                            </p:par>
                            <p:par>
                              <p:cTn id="25" fill="hold">
                                <p:stCondLst>
                                  <p:cond delay="1600"/>
                                </p:stCondLst>
                                <p:childTnLst>
                                  <p:par>
                                    <p:cTn id="26" presetID="22" presetClass="entr" presetSubtype="8" fill="hold" nodeType="afterEffect">
                                      <p:stCondLst>
                                        <p:cond delay="0"/>
                                      </p:stCondLst>
                                      <p:childTnLst>
                                        <p:set>
                                          <p:cBhvr>
                                            <p:cTn id="27" dur="1" fill="hold">
                                              <p:stCondLst>
                                                <p:cond delay="0"/>
                                              </p:stCondLst>
                                            </p:cTn>
                                            <p:tgtEl>
                                              <p:spTgt spid="76"/>
                                            </p:tgtEl>
                                            <p:attrNameLst>
                                              <p:attrName>style.visibility</p:attrName>
                                            </p:attrNameLst>
                                          </p:cBhvr>
                                          <p:to>
                                            <p:strVal val="visible"/>
                                          </p:to>
                                        </p:set>
                                        <p:animEffect transition="in" filter="wipe(left)">
                                          <p:cBhvr>
                                            <p:cTn id="28" dur="500"/>
                                            <p:tgtEl>
                                              <p:spTgt spid="76"/>
                                            </p:tgtEl>
                                          </p:cBhvr>
                                        </p:animEffect>
                                      </p:childTnLst>
                                    </p:cTn>
                                  </p:par>
                                  <p:par>
                                    <p:cTn id="29" presetID="22" presetClass="entr" presetSubtype="8" fill="hold" nodeType="withEffect">
                                      <p:stCondLst>
                                        <p:cond delay="0"/>
                                      </p:stCondLst>
                                      <p:childTnLst>
                                        <p:set>
                                          <p:cBhvr>
                                            <p:cTn id="30" dur="1" fill="hold">
                                              <p:stCondLst>
                                                <p:cond delay="0"/>
                                              </p:stCondLst>
                                            </p:cTn>
                                            <p:tgtEl>
                                              <p:spTgt spid="77"/>
                                            </p:tgtEl>
                                            <p:attrNameLst>
                                              <p:attrName>style.visibility</p:attrName>
                                            </p:attrNameLst>
                                          </p:cBhvr>
                                          <p:to>
                                            <p:strVal val="visible"/>
                                          </p:to>
                                        </p:set>
                                        <p:animEffect transition="in" filter="wipe(left)">
                                          <p:cBhvr>
                                            <p:cTn id="31" dur="500"/>
                                            <p:tgtEl>
                                              <p:spTgt spid="77"/>
                                            </p:tgtEl>
                                          </p:cBhvr>
                                        </p:animEffect>
                                      </p:childTnLst>
                                    </p:cTn>
                                  </p:par>
                                  <p:par>
                                    <p:cTn id="32" presetID="22" presetClass="entr" presetSubtype="8" fill="hold" nodeType="withEffect">
                                      <p:stCondLst>
                                        <p:cond delay="0"/>
                                      </p:stCondLst>
                                      <p:childTnLst>
                                        <p:set>
                                          <p:cBhvr>
                                            <p:cTn id="33" dur="1" fill="hold">
                                              <p:stCondLst>
                                                <p:cond delay="0"/>
                                              </p:stCondLst>
                                            </p:cTn>
                                            <p:tgtEl>
                                              <p:spTgt spid="78"/>
                                            </p:tgtEl>
                                            <p:attrNameLst>
                                              <p:attrName>style.visibility</p:attrName>
                                            </p:attrNameLst>
                                          </p:cBhvr>
                                          <p:to>
                                            <p:strVal val="visible"/>
                                          </p:to>
                                        </p:set>
                                        <p:animEffect transition="in" filter="wipe(left)">
                                          <p:cBhvr>
                                            <p:cTn id="34" dur="500"/>
                                            <p:tgtEl>
                                              <p:spTgt spid="78"/>
                                            </p:tgtEl>
                                          </p:cBhvr>
                                        </p:animEffect>
                                      </p:childTnLst>
                                    </p:cTn>
                                  </p:par>
                                  <p:par>
                                    <p:cTn id="35" presetID="22" presetClass="entr" presetSubtype="8" fill="hold" nodeType="with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wipe(left)">
                                          <p:cBhvr>
                                            <p:cTn id="37" dur="500"/>
                                            <p:tgtEl>
                                              <p:spTgt spid="79"/>
                                            </p:tgtEl>
                                          </p:cBhvr>
                                        </p:animEffect>
                                      </p:childTnLst>
                                    </p:cTn>
                                  </p:par>
                                  <p:par>
                                    <p:cTn id="38" presetID="22" presetClass="entr" presetSubtype="8" fill="hold" nodeType="with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wipe(left)">
                                          <p:cBhvr>
                                            <p:cTn id="40" dur="500"/>
                                            <p:tgtEl>
                                              <p:spTgt spid="80"/>
                                            </p:tgtEl>
                                          </p:cBhvr>
                                        </p:animEffect>
                                      </p:childTnLst>
                                    </p:cTn>
                                  </p:par>
                                </p:childTnLst>
                              </p:cTn>
                            </p:par>
                            <p:par>
                              <p:cTn id="41" fill="hold">
                                <p:stCondLst>
                                  <p:cond delay="2100"/>
                                </p:stCondLst>
                                <p:childTnLst>
                                  <p:par>
                                    <p:cTn id="42" presetID="42" presetClass="entr" presetSubtype="0" fill="hold" grpId="0" nodeType="afterEffect">
                                      <p:stCondLst>
                                        <p:cond delay="0"/>
                                      </p:stCondLst>
                                      <p:childTnLst>
                                        <p:set>
                                          <p:cBhvr>
                                            <p:cTn id="43" dur="1" fill="hold">
                                              <p:stCondLst>
                                                <p:cond delay="0"/>
                                              </p:stCondLst>
                                            </p:cTn>
                                            <p:tgtEl>
                                              <p:spTgt spid="90"/>
                                            </p:tgtEl>
                                            <p:attrNameLst>
                                              <p:attrName>style.visibility</p:attrName>
                                            </p:attrNameLst>
                                          </p:cBhvr>
                                          <p:to>
                                            <p:strVal val="visible"/>
                                          </p:to>
                                        </p:set>
                                        <p:animEffect transition="in" filter="fade">
                                          <p:cBhvr>
                                            <p:cTn id="44" dur="500"/>
                                            <p:tgtEl>
                                              <p:spTgt spid="90"/>
                                            </p:tgtEl>
                                          </p:cBhvr>
                                        </p:animEffect>
                                        <p:anim calcmode="lin" valueType="num">
                                          <p:cBhvr>
                                            <p:cTn id="45" dur="500" fill="hold"/>
                                            <p:tgtEl>
                                              <p:spTgt spid="90"/>
                                            </p:tgtEl>
                                            <p:attrNameLst>
                                              <p:attrName>ppt_x</p:attrName>
                                            </p:attrNameLst>
                                          </p:cBhvr>
                                          <p:tavLst>
                                            <p:tav tm="0">
                                              <p:val>
                                                <p:strVal val="#ppt_x"/>
                                              </p:val>
                                            </p:tav>
                                            <p:tav tm="100000">
                                              <p:val>
                                                <p:strVal val="#ppt_x"/>
                                              </p:val>
                                            </p:tav>
                                          </p:tavLst>
                                        </p:anim>
                                        <p:anim calcmode="lin" valueType="num">
                                          <p:cBhvr>
                                            <p:cTn id="46" dur="500" fill="hold"/>
                                            <p:tgtEl>
                                              <p:spTgt spid="9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88"/>
                                            </p:tgtEl>
                                            <p:attrNameLst>
                                              <p:attrName>style.visibility</p:attrName>
                                            </p:attrNameLst>
                                          </p:cBhvr>
                                          <p:to>
                                            <p:strVal val="visible"/>
                                          </p:to>
                                        </p:set>
                                        <p:animEffect transition="in" filter="fade">
                                          <p:cBhvr>
                                            <p:cTn id="49" dur="500"/>
                                            <p:tgtEl>
                                              <p:spTgt spid="88"/>
                                            </p:tgtEl>
                                          </p:cBhvr>
                                        </p:animEffect>
                                        <p:anim calcmode="lin" valueType="num">
                                          <p:cBhvr>
                                            <p:cTn id="50" dur="500" fill="hold"/>
                                            <p:tgtEl>
                                              <p:spTgt spid="88"/>
                                            </p:tgtEl>
                                            <p:attrNameLst>
                                              <p:attrName>ppt_x</p:attrName>
                                            </p:attrNameLst>
                                          </p:cBhvr>
                                          <p:tavLst>
                                            <p:tav tm="0">
                                              <p:val>
                                                <p:strVal val="#ppt_x"/>
                                              </p:val>
                                            </p:tav>
                                            <p:tav tm="100000">
                                              <p:val>
                                                <p:strVal val="#ppt_x"/>
                                              </p:val>
                                            </p:tav>
                                          </p:tavLst>
                                        </p:anim>
                                        <p:anim calcmode="lin" valueType="num">
                                          <p:cBhvr>
                                            <p:cTn id="51" dur="500" fill="hold"/>
                                            <p:tgtEl>
                                              <p:spTgt spid="8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86"/>
                                            </p:tgtEl>
                                            <p:attrNameLst>
                                              <p:attrName>style.visibility</p:attrName>
                                            </p:attrNameLst>
                                          </p:cBhvr>
                                          <p:to>
                                            <p:strVal val="visible"/>
                                          </p:to>
                                        </p:set>
                                        <p:animEffect transition="in" filter="fade">
                                          <p:cBhvr>
                                            <p:cTn id="54" dur="500"/>
                                            <p:tgtEl>
                                              <p:spTgt spid="86"/>
                                            </p:tgtEl>
                                          </p:cBhvr>
                                        </p:animEffect>
                                        <p:anim calcmode="lin" valueType="num">
                                          <p:cBhvr>
                                            <p:cTn id="55" dur="500" fill="hold"/>
                                            <p:tgtEl>
                                              <p:spTgt spid="86"/>
                                            </p:tgtEl>
                                            <p:attrNameLst>
                                              <p:attrName>ppt_x</p:attrName>
                                            </p:attrNameLst>
                                          </p:cBhvr>
                                          <p:tavLst>
                                            <p:tav tm="0">
                                              <p:val>
                                                <p:strVal val="#ppt_x"/>
                                              </p:val>
                                            </p:tav>
                                            <p:tav tm="100000">
                                              <p:val>
                                                <p:strVal val="#ppt_x"/>
                                              </p:val>
                                            </p:tav>
                                          </p:tavLst>
                                        </p:anim>
                                        <p:anim calcmode="lin" valueType="num">
                                          <p:cBhvr>
                                            <p:cTn id="56" dur="500" fill="hold"/>
                                            <p:tgtEl>
                                              <p:spTgt spid="8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84"/>
                                            </p:tgtEl>
                                            <p:attrNameLst>
                                              <p:attrName>style.visibility</p:attrName>
                                            </p:attrNameLst>
                                          </p:cBhvr>
                                          <p:to>
                                            <p:strVal val="visible"/>
                                          </p:to>
                                        </p:set>
                                        <p:animEffect transition="in" filter="fade">
                                          <p:cBhvr>
                                            <p:cTn id="59" dur="500"/>
                                            <p:tgtEl>
                                              <p:spTgt spid="84"/>
                                            </p:tgtEl>
                                          </p:cBhvr>
                                        </p:animEffect>
                                        <p:anim calcmode="lin" valueType="num">
                                          <p:cBhvr>
                                            <p:cTn id="60" dur="500" fill="hold"/>
                                            <p:tgtEl>
                                              <p:spTgt spid="84"/>
                                            </p:tgtEl>
                                            <p:attrNameLst>
                                              <p:attrName>ppt_x</p:attrName>
                                            </p:attrNameLst>
                                          </p:cBhvr>
                                          <p:tavLst>
                                            <p:tav tm="0">
                                              <p:val>
                                                <p:strVal val="#ppt_x"/>
                                              </p:val>
                                            </p:tav>
                                            <p:tav tm="100000">
                                              <p:val>
                                                <p:strVal val="#ppt_x"/>
                                              </p:val>
                                            </p:tav>
                                          </p:tavLst>
                                        </p:anim>
                                        <p:anim calcmode="lin" valueType="num">
                                          <p:cBhvr>
                                            <p:cTn id="61" dur="500" fill="hold"/>
                                            <p:tgtEl>
                                              <p:spTgt spid="8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82"/>
                                            </p:tgtEl>
                                            <p:attrNameLst>
                                              <p:attrName>style.visibility</p:attrName>
                                            </p:attrNameLst>
                                          </p:cBhvr>
                                          <p:to>
                                            <p:strVal val="visible"/>
                                          </p:to>
                                        </p:set>
                                        <p:animEffect transition="in" filter="fade">
                                          <p:cBhvr>
                                            <p:cTn id="64" dur="500"/>
                                            <p:tgtEl>
                                              <p:spTgt spid="82"/>
                                            </p:tgtEl>
                                          </p:cBhvr>
                                        </p:animEffect>
                                        <p:anim calcmode="lin" valueType="num">
                                          <p:cBhvr>
                                            <p:cTn id="65" dur="500" fill="hold"/>
                                            <p:tgtEl>
                                              <p:spTgt spid="82"/>
                                            </p:tgtEl>
                                            <p:attrNameLst>
                                              <p:attrName>ppt_x</p:attrName>
                                            </p:attrNameLst>
                                          </p:cBhvr>
                                          <p:tavLst>
                                            <p:tav tm="0">
                                              <p:val>
                                                <p:strVal val="#ppt_x"/>
                                              </p:val>
                                            </p:tav>
                                            <p:tav tm="100000">
                                              <p:val>
                                                <p:strVal val="#ppt_x"/>
                                              </p:val>
                                            </p:tav>
                                          </p:tavLst>
                                        </p:anim>
                                        <p:anim calcmode="lin" valueType="num">
                                          <p:cBhvr>
                                            <p:cTn id="66" dur="500" fill="hold"/>
                                            <p:tgtEl>
                                              <p:spTgt spid="82"/>
                                            </p:tgtEl>
                                            <p:attrNameLst>
                                              <p:attrName>ppt_y</p:attrName>
                                            </p:attrNameLst>
                                          </p:cBhvr>
                                          <p:tavLst>
                                            <p:tav tm="0">
                                              <p:val>
                                                <p:strVal val="#ppt_y+.1"/>
                                              </p:val>
                                            </p:tav>
                                            <p:tav tm="100000">
                                              <p:val>
                                                <p:strVal val="#ppt_y"/>
                                              </p:val>
                                            </p:tav>
                                          </p:tavLst>
                                        </p:anim>
                                      </p:childTnLst>
                                    </p:cTn>
                                  </p:par>
                                </p:childTnLst>
                              </p:cTn>
                            </p:par>
                            <p:par>
                              <p:cTn id="67" fill="hold">
                                <p:stCondLst>
                                  <p:cond delay="2600"/>
                                </p:stCondLst>
                                <p:childTnLst>
                                  <p:par>
                                    <p:cTn id="68" presetID="22" presetClass="entr" presetSubtype="8"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Effect transition="in" filter="wipe(left)">
                                          <p:cBhvr>
                                            <p:cTn id="70" dur="500"/>
                                            <p:tgtEl>
                                              <p:spTgt spid="89"/>
                                            </p:tgtEl>
                                          </p:cBhvr>
                                        </p:animEffect>
                                      </p:childTnLst>
                                    </p:cTn>
                                  </p:par>
                                  <p:par>
                                    <p:cTn id="71" presetID="22" presetClass="entr" presetSubtype="8" fill="hold" grpId="0" nodeType="withEffect">
                                      <p:stCondLst>
                                        <p:cond delay="200"/>
                                      </p:stCondLst>
                                      <p:childTnLst>
                                        <p:set>
                                          <p:cBhvr>
                                            <p:cTn id="72" dur="1" fill="hold">
                                              <p:stCondLst>
                                                <p:cond delay="0"/>
                                              </p:stCondLst>
                                            </p:cTn>
                                            <p:tgtEl>
                                              <p:spTgt spid="87"/>
                                            </p:tgtEl>
                                            <p:attrNameLst>
                                              <p:attrName>style.visibility</p:attrName>
                                            </p:attrNameLst>
                                          </p:cBhvr>
                                          <p:to>
                                            <p:strVal val="visible"/>
                                          </p:to>
                                        </p:set>
                                        <p:animEffect transition="in" filter="wipe(left)">
                                          <p:cBhvr>
                                            <p:cTn id="73" dur="500"/>
                                            <p:tgtEl>
                                              <p:spTgt spid="87"/>
                                            </p:tgtEl>
                                          </p:cBhvr>
                                        </p:animEffect>
                                      </p:childTnLst>
                                    </p:cTn>
                                  </p:par>
                                  <p:par>
                                    <p:cTn id="74" presetID="22" presetClass="entr" presetSubtype="8" fill="hold" grpId="0" nodeType="withEffect">
                                      <p:stCondLst>
                                        <p:cond delay="400"/>
                                      </p:stCondLst>
                                      <p:childTnLst>
                                        <p:set>
                                          <p:cBhvr>
                                            <p:cTn id="75" dur="1" fill="hold">
                                              <p:stCondLst>
                                                <p:cond delay="0"/>
                                              </p:stCondLst>
                                            </p:cTn>
                                            <p:tgtEl>
                                              <p:spTgt spid="85"/>
                                            </p:tgtEl>
                                            <p:attrNameLst>
                                              <p:attrName>style.visibility</p:attrName>
                                            </p:attrNameLst>
                                          </p:cBhvr>
                                          <p:to>
                                            <p:strVal val="visible"/>
                                          </p:to>
                                        </p:set>
                                        <p:animEffect transition="in" filter="wipe(left)">
                                          <p:cBhvr>
                                            <p:cTn id="76" dur="500"/>
                                            <p:tgtEl>
                                              <p:spTgt spid="85"/>
                                            </p:tgtEl>
                                          </p:cBhvr>
                                        </p:animEffect>
                                      </p:childTnLst>
                                    </p:cTn>
                                  </p:par>
                                  <p:par>
                                    <p:cTn id="77" presetID="22" presetClass="entr" presetSubtype="8" fill="hold" grpId="0" nodeType="withEffect">
                                      <p:stCondLst>
                                        <p:cond delay="600"/>
                                      </p:stCondLst>
                                      <p:childTnLst>
                                        <p:set>
                                          <p:cBhvr>
                                            <p:cTn id="78" dur="1" fill="hold">
                                              <p:stCondLst>
                                                <p:cond delay="0"/>
                                              </p:stCondLst>
                                            </p:cTn>
                                            <p:tgtEl>
                                              <p:spTgt spid="83"/>
                                            </p:tgtEl>
                                            <p:attrNameLst>
                                              <p:attrName>style.visibility</p:attrName>
                                            </p:attrNameLst>
                                          </p:cBhvr>
                                          <p:to>
                                            <p:strVal val="visible"/>
                                          </p:to>
                                        </p:set>
                                        <p:animEffect transition="in" filter="wipe(left)">
                                          <p:cBhvr>
                                            <p:cTn id="79" dur="500"/>
                                            <p:tgtEl>
                                              <p:spTgt spid="83"/>
                                            </p:tgtEl>
                                          </p:cBhvr>
                                        </p:animEffect>
                                      </p:childTnLst>
                                    </p:cTn>
                                  </p:par>
                                  <p:par>
                                    <p:cTn id="80" presetID="22" presetClass="entr" presetSubtype="8" fill="hold" grpId="0" nodeType="withEffect">
                                      <p:stCondLst>
                                        <p:cond delay="800"/>
                                      </p:stCondLst>
                                      <p:childTnLst>
                                        <p:set>
                                          <p:cBhvr>
                                            <p:cTn id="81" dur="1" fill="hold">
                                              <p:stCondLst>
                                                <p:cond delay="0"/>
                                              </p:stCondLst>
                                            </p:cTn>
                                            <p:tgtEl>
                                              <p:spTgt spid="81"/>
                                            </p:tgtEl>
                                            <p:attrNameLst>
                                              <p:attrName>style.visibility</p:attrName>
                                            </p:attrNameLst>
                                          </p:cBhvr>
                                          <p:to>
                                            <p:strVal val="visible"/>
                                          </p:to>
                                        </p:set>
                                        <p:animEffect transition="in" filter="wipe(left)">
                                          <p:cBhvr>
                                            <p:cTn id="82"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64" grpId="0" animBg="1"/>
          <p:bldP spid="81" grpId="0"/>
          <p:bldP spid="82" grpId="0"/>
          <p:bldP spid="83" grpId="0"/>
          <p:bldP spid="84" grpId="0"/>
          <p:bldP spid="85" grpId="0"/>
          <p:bldP spid="86" grpId="0"/>
          <p:bldP spid="87" grpId="0"/>
          <p:bldP spid="88" grpId="0"/>
          <p:bldP spid="89" grpId="0"/>
          <p:bldP spid="90"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圆角矩形 1"/>
          <p:cNvSpPr/>
          <p:nvPr/>
        </p:nvSpPr>
        <p:spPr>
          <a:xfrm>
            <a:off x="2312294" y="3713745"/>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1"/>
          </a:solidFill>
          <a:ln w="25400" cap="flat" cmpd="sng" algn="ctr">
            <a:noFill/>
            <a:prstDash val="solid"/>
          </a:ln>
          <a:effectLst/>
        </p:spPr>
        <p:txBody>
          <a:bodyPr rtlCol="0" anchor="ctr"/>
          <a:lstStyle/>
          <a:p>
            <a:pPr algn="ctr">
              <a:lnSpc>
                <a:spcPct val="130000"/>
              </a:lnSpc>
              <a:defRPr/>
            </a:pPr>
            <a:endParaRPr lang="zh-CN" altLang="en-US" sz="1707" kern="0" dirty="0">
              <a:solidFill>
                <a:schemeClr val="tx1">
                  <a:lumMod val="75000"/>
                  <a:lumOff val="25000"/>
                </a:schemeClr>
              </a:solidFill>
              <a:cs typeface="+mn-ea"/>
              <a:sym typeface="+mn-lt"/>
            </a:endParaRPr>
          </a:p>
        </p:txBody>
      </p:sp>
      <p:sp>
        <p:nvSpPr>
          <p:cNvPr id="21" name="椭圆 20"/>
          <p:cNvSpPr/>
          <p:nvPr/>
        </p:nvSpPr>
        <p:spPr>
          <a:xfrm>
            <a:off x="2835447" y="4311979"/>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7" kern="0" dirty="0">
              <a:solidFill>
                <a:schemeClr val="tx1">
                  <a:lumMod val="75000"/>
                  <a:lumOff val="25000"/>
                </a:schemeClr>
              </a:solidFill>
              <a:cs typeface="+mn-ea"/>
              <a:sym typeface="+mn-lt"/>
            </a:endParaRPr>
          </a:p>
        </p:txBody>
      </p:sp>
      <p:sp>
        <p:nvSpPr>
          <p:cNvPr id="22" name="圆角矩形 1"/>
          <p:cNvSpPr/>
          <p:nvPr/>
        </p:nvSpPr>
        <p:spPr>
          <a:xfrm flipV="1">
            <a:off x="4129568" y="2492733"/>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2"/>
          </a:solidFill>
          <a:ln w="25400" cap="flat" cmpd="sng" algn="ctr">
            <a:noFill/>
            <a:prstDash val="solid"/>
          </a:ln>
          <a:effectLst/>
        </p:spPr>
        <p:txBody>
          <a:bodyPr rtlCol="0" anchor="ctr"/>
          <a:lstStyle/>
          <a:p>
            <a:pPr algn="ctr">
              <a:lnSpc>
                <a:spcPct val="130000"/>
              </a:lnSpc>
              <a:defRPr/>
            </a:pPr>
            <a:endParaRPr lang="zh-CN" altLang="en-US" sz="1707" kern="0" dirty="0">
              <a:solidFill>
                <a:schemeClr val="tx1">
                  <a:lumMod val="75000"/>
                  <a:lumOff val="25000"/>
                </a:schemeClr>
              </a:solidFill>
              <a:cs typeface="+mn-ea"/>
              <a:sym typeface="+mn-lt"/>
            </a:endParaRPr>
          </a:p>
        </p:txBody>
      </p:sp>
      <p:sp>
        <p:nvSpPr>
          <p:cNvPr id="23" name="椭圆 22"/>
          <p:cNvSpPr/>
          <p:nvPr/>
        </p:nvSpPr>
        <p:spPr>
          <a:xfrm>
            <a:off x="4652721" y="1973118"/>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defRPr/>
            </a:pPr>
            <a:endParaRPr lang="zh-CN" altLang="en-US" sz="1707" kern="0" dirty="0">
              <a:solidFill>
                <a:schemeClr val="tx1">
                  <a:lumMod val="75000"/>
                  <a:lumOff val="25000"/>
                </a:schemeClr>
              </a:solidFill>
              <a:cs typeface="+mn-ea"/>
              <a:sym typeface="+mn-lt"/>
            </a:endParaRPr>
          </a:p>
        </p:txBody>
      </p:sp>
      <p:sp>
        <p:nvSpPr>
          <p:cNvPr id="24" name="圆角矩形 1"/>
          <p:cNvSpPr/>
          <p:nvPr/>
        </p:nvSpPr>
        <p:spPr>
          <a:xfrm>
            <a:off x="5951993" y="3713745"/>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3"/>
          </a:solidFill>
          <a:ln w="25400" cap="flat" cmpd="sng" algn="ctr">
            <a:noFill/>
            <a:prstDash val="solid"/>
          </a:ln>
          <a:effectLst/>
        </p:spPr>
        <p:txBody>
          <a:bodyPr rtlCol="0" anchor="ctr"/>
          <a:lstStyle/>
          <a:p>
            <a:pPr algn="ctr">
              <a:lnSpc>
                <a:spcPct val="130000"/>
              </a:lnSpc>
              <a:defRPr/>
            </a:pPr>
            <a:endParaRPr lang="zh-CN" altLang="en-US" sz="1707" kern="0" dirty="0">
              <a:solidFill>
                <a:schemeClr val="tx1">
                  <a:lumMod val="75000"/>
                  <a:lumOff val="25000"/>
                </a:schemeClr>
              </a:solidFill>
              <a:cs typeface="+mn-ea"/>
              <a:sym typeface="+mn-lt"/>
            </a:endParaRPr>
          </a:p>
        </p:txBody>
      </p:sp>
      <p:sp>
        <p:nvSpPr>
          <p:cNvPr id="25" name="椭圆 24"/>
          <p:cNvSpPr/>
          <p:nvPr/>
        </p:nvSpPr>
        <p:spPr>
          <a:xfrm>
            <a:off x="6475146" y="4311979"/>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7" kern="0" dirty="0">
              <a:solidFill>
                <a:schemeClr val="tx1">
                  <a:lumMod val="75000"/>
                  <a:lumOff val="25000"/>
                </a:schemeClr>
              </a:solidFill>
              <a:cs typeface="+mn-ea"/>
              <a:sym typeface="+mn-lt"/>
            </a:endParaRPr>
          </a:p>
        </p:txBody>
      </p:sp>
      <p:sp>
        <p:nvSpPr>
          <p:cNvPr id="26" name="圆角矩形 1"/>
          <p:cNvSpPr/>
          <p:nvPr/>
        </p:nvSpPr>
        <p:spPr>
          <a:xfrm flipV="1">
            <a:off x="7765477" y="2492733"/>
            <a:ext cx="2148041" cy="1200944"/>
          </a:xfrm>
          <a:custGeom>
            <a:avLst/>
            <a:gdLst/>
            <a:ahLst/>
            <a:cxnLst/>
            <a:rect l="l" t="t" r="r" b="b"/>
            <a:pathLst>
              <a:path w="2808312" h="2020010">
                <a:moveTo>
                  <a:pt x="0" y="0"/>
                </a:moveTo>
                <a:lnTo>
                  <a:pt x="422312" y="0"/>
                </a:lnTo>
                <a:lnTo>
                  <a:pt x="422312" y="1152430"/>
                </a:lnTo>
                <a:cubicBezTo>
                  <a:pt x="422312" y="1404581"/>
                  <a:pt x="626721" y="1608990"/>
                  <a:pt x="878872" y="1608990"/>
                </a:cubicBezTo>
                <a:lnTo>
                  <a:pt x="1909968" y="1608990"/>
                </a:lnTo>
                <a:cubicBezTo>
                  <a:pt x="2162119" y="1608990"/>
                  <a:pt x="2366528" y="1404581"/>
                  <a:pt x="2366528" y="1152430"/>
                </a:cubicBezTo>
                <a:lnTo>
                  <a:pt x="2366528" y="0"/>
                </a:lnTo>
                <a:lnTo>
                  <a:pt x="2808312" y="0"/>
                </a:lnTo>
                <a:lnTo>
                  <a:pt x="2808312" y="1313411"/>
                </a:lnTo>
                <a:cubicBezTo>
                  <a:pt x="2808312" y="1703655"/>
                  <a:pt x="2491957" y="2020010"/>
                  <a:pt x="2101713" y="2020010"/>
                </a:cubicBezTo>
                <a:lnTo>
                  <a:pt x="706599" y="2020010"/>
                </a:lnTo>
                <a:cubicBezTo>
                  <a:pt x="316355" y="2020010"/>
                  <a:pt x="0" y="1703655"/>
                  <a:pt x="0" y="1313411"/>
                </a:cubicBezTo>
                <a:close/>
              </a:path>
            </a:pathLst>
          </a:custGeom>
          <a:solidFill>
            <a:schemeClr val="accent4"/>
          </a:solidFill>
          <a:ln w="25400" cap="flat" cmpd="sng" algn="ctr">
            <a:noFill/>
            <a:prstDash val="solid"/>
          </a:ln>
          <a:effectLst/>
        </p:spPr>
        <p:txBody>
          <a:bodyPr rtlCol="0" anchor="ctr"/>
          <a:lstStyle/>
          <a:p>
            <a:pPr algn="ctr">
              <a:lnSpc>
                <a:spcPct val="130000"/>
              </a:lnSpc>
              <a:defRPr/>
            </a:pPr>
            <a:endParaRPr lang="zh-CN" altLang="en-US" sz="1707" kern="0" dirty="0">
              <a:solidFill>
                <a:schemeClr val="tx1">
                  <a:lumMod val="75000"/>
                  <a:lumOff val="25000"/>
                </a:schemeClr>
              </a:solidFill>
              <a:cs typeface="+mn-ea"/>
              <a:sym typeface="+mn-lt"/>
            </a:endParaRPr>
          </a:p>
        </p:txBody>
      </p:sp>
      <p:sp>
        <p:nvSpPr>
          <p:cNvPr id="27" name="椭圆 26"/>
          <p:cNvSpPr/>
          <p:nvPr/>
        </p:nvSpPr>
        <p:spPr>
          <a:xfrm>
            <a:off x="8288630" y="1973118"/>
            <a:ext cx="1101735" cy="1101733"/>
          </a:xfrm>
          <a:prstGeom prst="ellipse">
            <a:avLst/>
          </a:prstGeom>
          <a:gradFill>
            <a:gsLst>
              <a:gs pos="0">
                <a:schemeClr val="bg1">
                  <a:lumMod val="75000"/>
                </a:schemeClr>
              </a:gs>
              <a:gs pos="45000">
                <a:schemeClr val="bg1">
                  <a:lumMod val="95000"/>
                </a:schemeClr>
              </a:gs>
            </a:gsLst>
            <a:lin ang="5400000" scaled="1"/>
          </a:gradFill>
          <a:ln w="63500" cap="flat" cmpd="sng" algn="ctr">
            <a:solidFill>
              <a:schemeClr val="bg1"/>
            </a:solidFill>
            <a:prstDash val="solid"/>
          </a:ln>
          <a:effectLst>
            <a:outerShdw blurRad="254000" dist="63500" dir="2700000" algn="tl" rotWithShape="0">
              <a:prstClr val="black">
                <a:alpha val="40000"/>
              </a:prstClr>
            </a:outerShdw>
          </a:effectLst>
        </p:spPr>
        <p:txBody>
          <a:bodyPr rtlCol="0" anchor="ctr"/>
          <a:lstStyle/>
          <a:p>
            <a:pPr algn="ctr">
              <a:lnSpc>
                <a:spcPct val="130000"/>
              </a:lnSpc>
            </a:pPr>
            <a:endParaRPr lang="zh-CN" altLang="en-US" sz="1707" kern="0" dirty="0">
              <a:solidFill>
                <a:schemeClr val="accent4"/>
              </a:solidFill>
              <a:cs typeface="+mn-ea"/>
              <a:sym typeface="+mn-lt"/>
            </a:endParaRPr>
          </a:p>
        </p:txBody>
      </p:sp>
      <p:sp>
        <p:nvSpPr>
          <p:cNvPr id="28" name="矩形 27"/>
          <p:cNvSpPr/>
          <p:nvPr/>
        </p:nvSpPr>
        <p:spPr>
          <a:xfrm>
            <a:off x="336" y="3693678"/>
            <a:ext cx="12205185" cy="82935"/>
          </a:xfrm>
          <a:prstGeom prst="rect">
            <a:avLst/>
          </a:prstGeom>
          <a:solidFill>
            <a:schemeClr val="bg2">
              <a:lumMod val="75000"/>
            </a:schemeClr>
          </a:solidFill>
          <a:ln w="25400" cap="flat" cmpd="sng" algn="ctr">
            <a:noFill/>
            <a:prstDash val="solid"/>
          </a:ln>
          <a:effectLst/>
        </p:spPr>
        <p:txBody>
          <a:bodyPr rot="0" spcFirstLastPara="0" vertOverflow="overflow" horzOverflow="overflow" vert="horz" wrap="square" lIns="91435" tIns="45717" rIns="91435" bIns="45717" numCol="1" spcCol="0" rtlCol="0" fromWordArt="0" anchor="ctr" anchorCtr="0" forceAA="0" compatLnSpc="1">
            <a:prstTxWarp prst="textNoShape">
              <a:avLst/>
            </a:prstTxWarp>
            <a:noAutofit/>
          </a:bodyPr>
          <a:lstStyle/>
          <a:p>
            <a:pPr algn="ctr">
              <a:lnSpc>
                <a:spcPct val="130000"/>
              </a:lnSpc>
              <a:defRPr/>
            </a:pPr>
            <a:endParaRPr lang="en-US" sz="1707" kern="0" dirty="0">
              <a:solidFill>
                <a:schemeClr val="tx1">
                  <a:lumMod val="75000"/>
                  <a:lumOff val="25000"/>
                </a:schemeClr>
              </a:solidFill>
              <a:cs typeface="+mn-ea"/>
              <a:sym typeface="+mn-lt"/>
            </a:endParaRPr>
          </a:p>
        </p:txBody>
      </p:sp>
      <p:sp>
        <p:nvSpPr>
          <p:cNvPr id="29" name="TextBox 28"/>
          <p:cNvSpPr txBox="1"/>
          <p:nvPr/>
        </p:nvSpPr>
        <p:spPr>
          <a:xfrm flipH="1">
            <a:off x="2993113" y="4546737"/>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1896" b="0" dirty="0">
                <a:solidFill>
                  <a:schemeClr val="accent1"/>
                </a:solidFill>
                <a:latin typeface="+mn-lt"/>
                <a:ea typeface="+mn-ea"/>
                <a:cs typeface="+mn-ea"/>
                <a:sym typeface="+mn-lt"/>
              </a:rPr>
              <a:t>文字标题</a:t>
            </a:r>
          </a:p>
        </p:txBody>
      </p:sp>
      <p:sp>
        <p:nvSpPr>
          <p:cNvPr id="30" name="TextBox 29"/>
          <p:cNvSpPr txBox="1"/>
          <p:nvPr/>
        </p:nvSpPr>
        <p:spPr>
          <a:xfrm flipH="1">
            <a:off x="4810388" y="2207874"/>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1896" b="0" dirty="0">
                <a:solidFill>
                  <a:schemeClr val="accent2"/>
                </a:solidFill>
                <a:latin typeface="+mn-lt"/>
                <a:ea typeface="+mn-ea"/>
                <a:cs typeface="+mn-ea"/>
                <a:sym typeface="+mn-lt"/>
              </a:rPr>
              <a:t>文字标题</a:t>
            </a:r>
          </a:p>
        </p:txBody>
      </p:sp>
      <p:sp>
        <p:nvSpPr>
          <p:cNvPr id="31" name="TextBox 30"/>
          <p:cNvSpPr txBox="1"/>
          <p:nvPr/>
        </p:nvSpPr>
        <p:spPr>
          <a:xfrm flipH="1">
            <a:off x="8446297" y="2207874"/>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1896" b="0" dirty="0">
                <a:solidFill>
                  <a:schemeClr val="accent4"/>
                </a:solidFill>
                <a:latin typeface="+mn-lt"/>
                <a:ea typeface="+mn-ea"/>
                <a:cs typeface="+mn-ea"/>
                <a:sym typeface="+mn-lt"/>
              </a:rPr>
              <a:t>文字标题</a:t>
            </a:r>
          </a:p>
        </p:txBody>
      </p:sp>
      <p:sp>
        <p:nvSpPr>
          <p:cNvPr id="32" name="TextBox 31"/>
          <p:cNvSpPr txBox="1"/>
          <p:nvPr/>
        </p:nvSpPr>
        <p:spPr>
          <a:xfrm flipH="1">
            <a:off x="6632812" y="4546737"/>
            <a:ext cx="786401" cy="67582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lnSpc>
                <a:spcPct val="100000"/>
              </a:lnSpc>
              <a:defRPr/>
            </a:pPr>
            <a:r>
              <a:rPr lang="zh-CN" altLang="en-US" sz="1896" b="0" dirty="0">
                <a:solidFill>
                  <a:schemeClr val="accent3"/>
                </a:solidFill>
                <a:latin typeface="+mn-lt"/>
                <a:ea typeface="+mn-ea"/>
                <a:cs typeface="+mn-ea"/>
                <a:sym typeface="+mn-lt"/>
              </a:rPr>
              <a:t>文字标题</a:t>
            </a:r>
          </a:p>
        </p:txBody>
      </p:sp>
      <p:sp>
        <p:nvSpPr>
          <p:cNvPr id="33" name="TextBox 23"/>
          <p:cNvSpPr txBox="1"/>
          <p:nvPr/>
        </p:nvSpPr>
        <p:spPr>
          <a:xfrm>
            <a:off x="1524150" y="2679324"/>
            <a:ext cx="2447749" cy="879856"/>
          </a:xfrm>
          <a:prstGeom prst="rect">
            <a:avLst/>
          </a:prstGeom>
          <a:noFill/>
        </p:spPr>
        <p:txBody>
          <a:bodyPr wrap="square" rtlCol="0">
            <a:spAutoFit/>
          </a:bodyPr>
          <a:lstStyle/>
          <a:p>
            <a:pPr>
              <a:lnSpc>
                <a:spcPct val="150000"/>
              </a:lnSpc>
            </a:pPr>
            <a:r>
              <a:rPr lang="zh-CN" altLang="en-US" sz="1137" dirty="0">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4" name="TextBox 24"/>
          <p:cNvSpPr txBox="1"/>
          <p:nvPr/>
        </p:nvSpPr>
        <p:spPr>
          <a:xfrm>
            <a:off x="1524149" y="2434006"/>
            <a:ext cx="1542410"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请替换文字内容</a:t>
            </a:r>
          </a:p>
        </p:txBody>
      </p:sp>
      <p:sp>
        <p:nvSpPr>
          <p:cNvPr id="35" name="TextBox 23"/>
          <p:cNvSpPr txBox="1"/>
          <p:nvPr/>
        </p:nvSpPr>
        <p:spPr>
          <a:xfrm>
            <a:off x="4212684" y="5280284"/>
            <a:ext cx="2447749" cy="879856"/>
          </a:xfrm>
          <a:prstGeom prst="rect">
            <a:avLst/>
          </a:prstGeom>
          <a:noFill/>
        </p:spPr>
        <p:txBody>
          <a:bodyPr wrap="square" rtlCol="0">
            <a:spAutoFit/>
          </a:bodyPr>
          <a:lstStyle/>
          <a:p>
            <a:pPr>
              <a:lnSpc>
                <a:spcPct val="150000"/>
              </a:lnSpc>
            </a:pPr>
            <a:r>
              <a:rPr lang="zh-CN" altLang="en-US" sz="1137">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6" name="TextBox 24"/>
          <p:cNvSpPr txBox="1"/>
          <p:nvPr/>
        </p:nvSpPr>
        <p:spPr>
          <a:xfrm>
            <a:off x="4212683" y="5034966"/>
            <a:ext cx="1542410"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请替换文字内容</a:t>
            </a:r>
          </a:p>
        </p:txBody>
      </p:sp>
      <p:sp>
        <p:nvSpPr>
          <p:cNvPr id="37" name="TextBox 23"/>
          <p:cNvSpPr txBox="1"/>
          <p:nvPr/>
        </p:nvSpPr>
        <p:spPr>
          <a:xfrm>
            <a:off x="6034231" y="1663461"/>
            <a:ext cx="2447749" cy="879856"/>
          </a:xfrm>
          <a:prstGeom prst="rect">
            <a:avLst/>
          </a:prstGeom>
          <a:noFill/>
        </p:spPr>
        <p:txBody>
          <a:bodyPr wrap="square" rtlCol="0">
            <a:spAutoFit/>
          </a:bodyPr>
          <a:lstStyle/>
          <a:p>
            <a:pPr>
              <a:lnSpc>
                <a:spcPct val="150000"/>
              </a:lnSpc>
            </a:pPr>
            <a:r>
              <a:rPr lang="zh-CN" altLang="en-US" sz="1137">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8" name="TextBox 24"/>
          <p:cNvSpPr txBox="1"/>
          <p:nvPr/>
        </p:nvSpPr>
        <p:spPr>
          <a:xfrm>
            <a:off x="6034231" y="1418144"/>
            <a:ext cx="1542410" cy="325795"/>
          </a:xfrm>
          <a:prstGeom prst="rect">
            <a:avLst/>
          </a:prstGeom>
          <a:noFill/>
        </p:spPr>
        <p:txBody>
          <a:bodyPr wrap="none" rtlCol="0">
            <a:spAutoFit/>
          </a:bodyPr>
          <a:lstStyle/>
          <a:p>
            <a:r>
              <a:rPr lang="zh-CN" altLang="en-US" sz="1517" dirty="0">
                <a:solidFill>
                  <a:schemeClr val="bg2">
                    <a:lumMod val="90000"/>
                  </a:schemeClr>
                </a:solidFill>
                <a:cs typeface="+mn-ea"/>
                <a:sym typeface="+mn-lt"/>
              </a:rPr>
              <a:t>请替换文字内容</a:t>
            </a:r>
          </a:p>
        </p:txBody>
      </p:sp>
      <p:sp>
        <p:nvSpPr>
          <p:cNvPr id="42" name="TextBox 23"/>
          <p:cNvSpPr txBox="1"/>
          <p:nvPr/>
        </p:nvSpPr>
        <p:spPr>
          <a:xfrm>
            <a:off x="8179804" y="5280284"/>
            <a:ext cx="2447749" cy="879856"/>
          </a:xfrm>
          <a:prstGeom prst="rect">
            <a:avLst/>
          </a:prstGeom>
          <a:noFill/>
        </p:spPr>
        <p:txBody>
          <a:bodyPr wrap="square" rtlCol="0">
            <a:spAutoFit/>
          </a:bodyPr>
          <a:lstStyle/>
          <a:p>
            <a:pPr>
              <a:lnSpc>
                <a:spcPct val="150000"/>
              </a:lnSpc>
            </a:pPr>
            <a:r>
              <a:rPr lang="zh-CN" altLang="en-US" sz="1137">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43" name="TextBox 24"/>
          <p:cNvSpPr txBox="1"/>
          <p:nvPr/>
        </p:nvSpPr>
        <p:spPr>
          <a:xfrm>
            <a:off x="8179804" y="5034966"/>
            <a:ext cx="1542410" cy="325795"/>
          </a:xfrm>
          <a:prstGeom prst="rect">
            <a:avLst/>
          </a:prstGeom>
          <a:noFill/>
        </p:spPr>
        <p:txBody>
          <a:bodyPr wrap="none" rtlCol="0">
            <a:spAutoFit/>
          </a:bodyPr>
          <a:lstStyle/>
          <a:p>
            <a:r>
              <a:rPr lang="zh-CN" altLang="en-US" sz="1517" dirty="0">
                <a:solidFill>
                  <a:schemeClr val="tx1">
                    <a:lumMod val="75000"/>
                    <a:lumOff val="25000"/>
                  </a:schemeClr>
                </a:solidFill>
                <a:cs typeface="+mn-ea"/>
                <a:sym typeface="+mn-lt"/>
              </a:rPr>
              <a:t>请替换文字内容</a:t>
            </a:r>
          </a:p>
        </p:txBody>
      </p:sp>
    </p:spTree>
    <p:extLst>
      <p:ext uri="{BB962C8B-B14F-4D97-AF65-F5344CB8AC3E}">
        <p14:creationId xmlns:p14="http://schemas.microsoft.com/office/powerpoint/2010/main" val="358248597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250" fill="hold"/>
                                        <p:tgtEl>
                                          <p:spTgt spid="28"/>
                                        </p:tgtEl>
                                        <p:attrNameLst>
                                          <p:attrName>ppt_x</p:attrName>
                                        </p:attrNameLst>
                                      </p:cBhvr>
                                      <p:tavLst>
                                        <p:tav tm="0">
                                          <p:val>
                                            <p:strVal val="0-#ppt_w/2"/>
                                          </p:val>
                                        </p:tav>
                                        <p:tav tm="100000">
                                          <p:val>
                                            <p:strVal val="#ppt_x"/>
                                          </p:val>
                                        </p:tav>
                                      </p:tavLst>
                                    </p:anim>
                                    <p:anim calcmode="lin" valueType="num">
                                      <p:cBhvr additive="base">
                                        <p:cTn id="8" dur="250" fill="hold"/>
                                        <p:tgtEl>
                                          <p:spTgt spid="2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250" fill="hold"/>
                                        <p:tgtEl>
                                          <p:spTgt spid="20"/>
                                        </p:tgtEl>
                                        <p:attrNameLst>
                                          <p:attrName>ppt_x</p:attrName>
                                        </p:attrNameLst>
                                      </p:cBhvr>
                                      <p:tavLst>
                                        <p:tav tm="0">
                                          <p:val>
                                            <p:strVal val="#ppt_x"/>
                                          </p:val>
                                        </p:tav>
                                        <p:tav tm="100000">
                                          <p:val>
                                            <p:strVal val="#ppt_x"/>
                                          </p:val>
                                        </p:tav>
                                      </p:tavLst>
                                    </p:anim>
                                    <p:anim calcmode="lin" valueType="num">
                                      <p:cBhvr additive="base">
                                        <p:cTn id="14" dur="250" fill="hold"/>
                                        <p:tgtEl>
                                          <p:spTgt spid="20"/>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250" fill="hold"/>
                                        <p:tgtEl>
                                          <p:spTgt spid="21"/>
                                        </p:tgtEl>
                                        <p:attrNameLst>
                                          <p:attrName>ppt_x</p:attrName>
                                        </p:attrNameLst>
                                      </p:cBhvr>
                                      <p:tavLst>
                                        <p:tav tm="0">
                                          <p:val>
                                            <p:strVal val="#ppt_x"/>
                                          </p:val>
                                        </p:tav>
                                        <p:tav tm="100000">
                                          <p:val>
                                            <p:strVal val="#ppt_x"/>
                                          </p:val>
                                        </p:tav>
                                      </p:tavLst>
                                    </p:anim>
                                    <p:anim calcmode="lin" valueType="num">
                                      <p:cBhvr additive="base">
                                        <p:cTn id="18" dur="25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250" fill="hold"/>
                                        <p:tgtEl>
                                          <p:spTgt spid="29"/>
                                        </p:tgtEl>
                                        <p:attrNameLst>
                                          <p:attrName>ppt_x</p:attrName>
                                        </p:attrNameLst>
                                      </p:cBhvr>
                                      <p:tavLst>
                                        <p:tav tm="0">
                                          <p:val>
                                            <p:strVal val="#ppt_x"/>
                                          </p:val>
                                        </p:tav>
                                        <p:tav tm="100000">
                                          <p:val>
                                            <p:strVal val="#ppt_x"/>
                                          </p:val>
                                        </p:tav>
                                      </p:tavLst>
                                    </p:anim>
                                    <p:anim calcmode="lin" valueType="num">
                                      <p:cBhvr additive="base">
                                        <p:cTn id="22" dur="25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250" fill="hold"/>
                                        <p:tgtEl>
                                          <p:spTgt spid="22"/>
                                        </p:tgtEl>
                                        <p:attrNameLst>
                                          <p:attrName>ppt_x</p:attrName>
                                        </p:attrNameLst>
                                      </p:cBhvr>
                                      <p:tavLst>
                                        <p:tav tm="0">
                                          <p:val>
                                            <p:strVal val="#ppt_x"/>
                                          </p:val>
                                        </p:tav>
                                        <p:tav tm="100000">
                                          <p:val>
                                            <p:strVal val="#ppt_x"/>
                                          </p:val>
                                        </p:tav>
                                      </p:tavLst>
                                    </p:anim>
                                    <p:anim calcmode="lin" valueType="num">
                                      <p:cBhvr additive="base">
                                        <p:cTn id="28" dur="250" fill="hold"/>
                                        <p:tgtEl>
                                          <p:spTgt spid="22"/>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250" fill="hold"/>
                                        <p:tgtEl>
                                          <p:spTgt spid="23"/>
                                        </p:tgtEl>
                                        <p:attrNameLst>
                                          <p:attrName>ppt_x</p:attrName>
                                        </p:attrNameLst>
                                      </p:cBhvr>
                                      <p:tavLst>
                                        <p:tav tm="0">
                                          <p:val>
                                            <p:strVal val="#ppt_x"/>
                                          </p:val>
                                        </p:tav>
                                        <p:tav tm="100000">
                                          <p:val>
                                            <p:strVal val="#ppt_x"/>
                                          </p:val>
                                        </p:tav>
                                      </p:tavLst>
                                    </p:anim>
                                    <p:anim calcmode="lin" valueType="num">
                                      <p:cBhvr additive="base">
                                        <p:cTn id="32" dur="250" fill="hold"/>
                                        <p:tgtEl>
                                          <p:spTgt spid="23"/>
                                        </p:tgtEl>
                                        <p:attrNameLst>
                                          <p:attrName>ppt_y</p:attrName>
                                        </p:attrNameLst>
                                      </p:cBhvr>
                                      <p:tavLst>
                                        <p:tav tm="0">
                                          <p:val>
                                            <p:strVal val="0-#ppt_h/2"/>
                                          </p:val>
                                        </p:tav>
                                        <p:tav tm="100000">
                                          <p:val>
                                            <p:strVal val="#ppt_y"/>
                                          </p:val>
                                        </p:tav>
                                      </p:tavLst>
                                    </p:anim>
                                  </p:childTnLst>
                                </p:cTn>
                              </p:par>
                              <p:par>
                                <p:cTn id="33" presetID="2" presetClass="entr" presetSubtype="1"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250" fill="hold"/>
                                        <p:tgtEl>
                                          <p:spTgt spid="30"/>
                                        </p:tgtEl>
                                        <p:attrNameLst>
                                          <p:attrName>ppt_x</p:attrName>
                                        </p:attrNameLst>
                                      </p:cBhvr>
                                      <p:tavLst>
                                        <p:tav tm="0">
                                          <p:val>
                                            <p:strVal val="#ppt_x"/>
                                          </p:val>
                                        </p:tav>
                                        <p:tav tm="100000">
                                          <p:val>
                                            <p:strVal val="#ppt_x"/>
                                          </p:val>
                                        </p:tav>
                                      </p:tavLst>
                                    </p:anim>
                                    <p:anim calcmode="lin" valueType="num">
                                      <p:cBhvr additive="base">
                                        <p:cTn id="36" dur="250" fill="hold"/>
                                        <p:tgtEl>
                                          <p:spTgt spid="30"/>
                                        </p:tgtEl>
                                        <p:attrNameLst>
                                          <p:attrName>ppt_y</p:attrName>
                                        </p:attrNameLst>
                                      </p:cBhvr>
                                      <p:tavLst>
                                        <p:tav tm="0">
                                          <p:val>
                                            <p:strVal val="0-#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250" fill="hold"/>
                                        <p:tgtEl>
                                          <p:spTgt spid="24"/>
                                        </p:tgtEl>
                                        <p:attrNameLst>
                                          <p:attrName>ppt_x</p:attrName>
                                        </p:attrNameLst>
                                      </p:cBhvr>
                                      <p:tavLst>
                                        <p:tav tm="0">
                                          <p:val>
                                            <p:strVal val="#ppt_x"/>
                                          </p:val>
                                        </p:tav>
                                        <p:tav tm="100000">
                                          <p:val>
                                            <p:strVal val="#ppt_x"/>
                                          </p:val>
                                        </p:tav>
                                      </p:tavLst>
                                    </p:anim>
                                    <p:anim calcmode="lin" valueType="num">
                                      <p:cBhvr additive="base">
                                        <p:cTn id="42" dur="25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250" fill="hold"/>
                                        <p:tgtEl>
                                          <p:spTgt spid="25"/>
                                        </p:tgtEl>
                                        <p:attrNameLst>
                                          <p:attrName>ppt_x</p:attrName>
                                        </p:attrNameLst>
                                      </p:cBhvr>
                                      <p:tavLst>
                                        <p:tav tm="0">
                                          <p:val>
                                            <p:strVal val="#ppt_x"/>
                                          </p:val>
                                        </p:tav>
                                        <p:tav tm="100000">
                                          <p:val>
                                            <p:strVal val="#ppt_x"/>
                                          </p:val>
                                        </p:tav>
                                      </p:tavLst>
                                    </p:anim>
                                    <p:anim calcmode="lin" valueType="num">
                                      <p:cBhvr additive="base">
                                        <p:cTn id="46" dur="250" fill="hold"/>
                                        <p:tgtEl>
                                          <p:spTgt spid="25"/>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250" fill="hold"/>
                                        <p:tgtEl>
                                          <p:spTgt spid="32"/>
                                        </p:tgtEl>
                                        <p:attrNameLst>
                                          <p:attrName>ppt_x</p:attrName>
                                        </p:attrNameLst>
                                      </p:cBhvr>
                                      <p:tavLst>
                                        <p:tav tm="0">
                                          <p:val>
                                            <p:strVal val="#ppt_x"/>
                                          </p:val>
                                        </p:tav>
                                        <p:tav tm="100000">
                                          <p:val>
                                            <p:strVal val="#ppt_x"/>
                                          </p:val>
                                        </p:tav>
                                      </p:tavLst>
                                    </p:anim>
                                    <p:anim calcmode="lin" valueType="num">
                                      <p:cBhvr additive="base">
                                        <p:cTn id="50" dur="25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250" fill="hold"/>
                                        <p:tgtEl>
                                          <p:spTgt spid="26"/>
                                        </p:tgtEl>
                                        <p:attrNameLst>
                                          <p:attrName>ppt_x</p:attrName>
                                        </p:attrNameLst>
                                      </p:cBhvr>
                                      <p:tavLst>
                                        <p:tav tm="0">
                                          <p:val>
                                            <p:strVal val="#ppt_x"/>
                                          </p:val>
                                        </p:tav>
                                        <p:tav tm="100000">
                                          <p:val>
                                            <p:strVal val="#ppt_x"/>
                                          </p:val>
                                        </p:tav>
                                      </p:tavLst>
                                    </p:anim>
                                    <p:anim calcmode="lin" valueType="num">
                                      <p:cBhvr additive="base">
                                        <p:cTn id="56" dur="250" fill="hold"/>
                                        <p:tgtEl>
                                          <p:spTgt spid="26"/>
                                        </p:tgtEl>
                                        <p:attrNameLst>
                                          <p:attrName>ppt_y</p:attrName>
                                        </p:attrNameLst>
                                      </p:cBhvr>
                                      <p:tavLst>
                                        <p:tav tm="0">
                                          <p:val>
                                            <p:strVal val="0-#ppt_h/2"/>
                                          </p:val>
                                        </p:tav>
                                        <p:tav tm="100000">
                                          <p:val>
                                            <p:strVal val="#ppt_y"/>
                                          </p:val>
                                        </p:tav>
                                      </p:tavLst>
                                    </p:anim>
                                  </p:childTnLst>
                                </p:cTn>
                              </p:par>
                              <p:par>
                                <p:cTn id="57" presetID="2" presetClass="entr" presetSubtype="1" fill="hold" grpId="0"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250" fill="hold"/>
                                        <p:tgtEl>
                                          <p:spTgt spid="27"/>
                                        </p:tgtEl>
                                        <p:attrNameLst>
                                          <p:attrName>ppt_x</p:attrName>
                                        </p:attrNameLst>
                                      </p:cBhvr>
                                      <p:tavLst>
                                        <p:tav tm="0">
                                          <p:val>
                                            <p:strVal val="#ppt_x"/>
                                          </p:val>
                                        </p:tav>
                                        <p:tav tm="100000">
                                          <p:val>
                                            <p:strVal val="#ppt_x"/>
                                          </p:val>
                                        </p:tav>
                                      </p:tavLst>
                                    </p:anim>
                                    <p:anim calcmode="lin" valueType="num">
                                      <p:cBhvr additive="base">
                                        <p:cTn id="60" dur="250" fill="hold"/>
                                        <p:tgtEl>
                                          <p:spTgt spid="27"/>
                                        </p:tgtEl>
                                        <p:attrNameLst>
                                          <p:attrName>ppt_y</p:attrName>
                                        </p:attrNameLst>
                                      </p:cBhvr>
                                      <p:tavLst>
                                        <p:tav tm="0">
                                          <p:val>
                                            <p:strVal val="0-#ppt_h/2"/>
                                          </p:val>
                                        </p:tav>
                                        <p:tav tm="100000">
                                          <p:val>
                                            <p:strVal val="#ppt_y"/>
                                          </p:val>
                                        </p:tav>
                                      </p:tavLst>
                                    </p:anim>
                                  </p:childTnLst>
                                </p:cTn>
                              </p:par>
                              <p:par>
                                <p:cTn id="61" presetID="2" presetClass="entr" presetSubtype="1"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250" fill="hold"/>
                                        <p:tgtEl>
                                          <p:spTgt spid="31"/>
                                        </p:tgtEl>
                                        <p:attrNameLst>
                                          <p:attrName>ppt_x</p:attrName>
                                        </p:attrNameLst>
                                      </p:cBhvr>
                                      <p:tavLst>
                                        <p:tav tm="0">
                                          <p:val>
                                            <p:strVal val="#ppt_x"/>
                                          </p:val>
                                        </p:tav>
                                        <p:tav tm="100000">
                                          <p:val>
                                            <p:strVal val="#ppt_x"/>
                                          </p:val>
                                        </p:tav>
                                      </p:tavLst>
                                    </p:anim>
                                    <p:anim calcmode="lin" valueType="num">
                                      <p:cBhvr additive="base">
                                        <p:cTn id="64" dur="250" fill="hold"/>
                                        <p:tgtEl>
                                          <p:spTgt spid="31"/>
                                        </p:tgtEl>
                                        <p:attrNameLst>
                                          <p:attrName>ppt_y</p:attrName>
                                        </p:attrNameLst>
                                      </p:cBhvr>
                                      <p:tavLst>
                                        <p:tav tm="0">
                                          <p:val>
                                            <p:strVal val="0-#ppt_h/2"/>
                                          </p:val>
                                        </p:tav>
                                        <p:tav tm="100000">
                                          <p:val>
                                            <p:strVal val="#ppt_y"/>
                                          </p:val>
                                        </p:tav>
                                      </p:tavLst>
                                    </p:anim>
                                  </p:childTnLst>
                                </p:cTn>
                              </p:par>
                            </p:childTnLst>
                          </p:cTn>
                        </p:par>
                        <p:par>
                          <p:cTn id="65" fill="hold">
                            <p:stCondLst>
                              <p:cond delay="250"/>
                            </p:stCondLst>
                            <p:childTnLst>
                              <p:par>
                                <p:cTn id="66" presetID="12" presetClass="entr" presetSubtype="4" fill="hold" grpId="0" nodeType="afterEffect">
                                  <p:stCondLst>
                                    <p:cond delay="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p:tgtEl>
                                          <p:spTgt spid="33"/>
                                        </p:tgtEl>
                                        <p:attrNameLst>
                                          <p:attrName>ppt_y</p:attrName>
                                        </p:attrNameLst>
                                      </p:cBhvr>
                                      <p:tavLst>
                                        <p:tav tm="0">
                                          <p:val>
                                            <p:strVal val="#ppt_y+#ppt_h*1.125000"/>
                                          </p:val>
                                        </p:tav>
                                        <p:tav tm="100000">
                                          <p:val>
                                            <p:strVal val="#ppt_y"/>
                                          </p:val>
                                        </p:tav>
                                      </p:tavLst>
                                    </p:anim>
                                    <p:animEffect transition="in" filter="wipe(up)">
                                      <p:cBhvr>
                                        <p:cTn id="69" dur="500"/>
                                        <p:tgtEl>
                                          <p:spTgt spid="33"/>
                                        </p:tgtEl>
                                      </p:cBhvr>
                                    </p:animEffect>
                                  </p:childTnLst>
                                </p:cTn>
                              </p:par>
                              <p:par>
                                <p:cTn id="70" presetID="12" presetClass="entr" presetSubtype="1" fill="hold" grpId="0" nodeType="withEffect">
                                  <p:stCondLst>
                                    <p:cond delay="0"/>
                                  </p:stCondLst>
                                  <p:childTnLst>
                                    <p:set>
                                      <p:cBhvr>
                                        <p:cTn id="71" dur="1" fill="hold">
                                          <p:stCondLst>
                                            <p:cond delay="0"/>
                                          </p:stCondLst>
                                        </p:cTn>
                                        <p:tgtEl>
                                          <p:spTgt spid="34"/>
                                        </p:tgtEl>
                                        <p:attrNameLst>
                                          <p:attrName>style.visibility</p:attrName>
                                        </p:attrNameLst>
                                      </p:cBhvr>
                                      <p:to>
                                        <p:strVal val="visible"/>
                                      </p:to>
                                    </p:set>
                                    <p:anim calcmode="lin" valueType="num">
                                      <p:cBhvr additive="base">
                                        <p:cTn id="72" dur="500"/>
                                        <p:tgtEl>
                                          <p:spTgt spid="34"/>
                                        </p:tgtEl>
                                        <p:attrNameLst>
                                          <p:attrName>ppt_y</p:attrName>
                                        </p:attrNameLst>
                                      </p:cBhvr>
                                      <p:tavLst>
                                        <p:tav tm="0">
                                          <p:val>
                                            <p:strVal val="#ppt_y-#ppt_h*1.125000"/>
                                          </p:val>
                                        </p:tav>
                                        <p:tav tm="100000">
                                          <p:val>
                                            <p:strVal val="#ppt_y"/>
                                          </p:val>
                                        </p:tav>
                                      </p:tavLst>
                                    </p:anim>
                                    <p:animEffect transition="in" filter="wipe(down)">
                                      <p:cBhvr>
                                        <p:cTn id="73" dur="500"/>
                                        <p:tgtEl>
                                          <p:spTgt spid="34"/>
                                        </p:tgtEl>
                                      </p:cBhvr>
                                    </p:animEffect>
                                  </p:childTnLst>
                                </p:cTn>
                              </p:par>
                            </p:childTnLst>
                          </p:cTn>
                        </p:par>
                        <p:par>
                          <p:cTn id="74" fill="hold">
                            <p:stCondLst>
                              <p:cond delay="750"/>
                            </p:stCondLst>
                            <p:childTnLst>
                              <p:par>
                                <p:cTn id="75" presetID="12" presetClass="entr" presetSubtype="4"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 calcmode="lin" valueType="num">
                                      <p:cBhvr additive="base">
                                        <p:cTn id="77" dur="500"/>
                                        <p:tgtEl>
                                          <p:spTgt spid="35"/>
                                        </p:tgtEl>
                                        <p:attrNameLst>
                                          <p:attrName>ppt_y</p:attrName>
                                        </p:attrNameLst>
                                      </p:cBhvr>
                                      <p:tavLst>
                                        <p:tav tm="0">
                                          <p:val>
                                            <p:strVal val="#ppt_y+#ppt_h*1.125000"/>
                                          </p:val>
                                        </p:tav>
                                        <p:tav tm="100000">
                                          <p:val>
                                            <p:strVal val="#ppt_y"/>
                                          </p:val>
                                        </p:tav>
                                      </p:tavLst>
                                    </p:anim>
                                    <p:animEffect transition="in" filter="wipe(up)">
                                      <p:cBhvr>
                                        <p:cTn id="78" dur="500"/>
                                        <p:tgtEl>
                                          <p:spTgt spid="35"/>
                                        </p:tgtEl>
                                      </p:cBhvr>
                                    </p:animEffect>
                                  </p:childTnLst>
                                </p:cTn>
                              </p:par>
                              <p:par>
                                <p:cTn id="79" presetID="12" presetClass="entr" presetSubtype="1" fill="hold" grpId="0" nodeType="withEffect">
                                  <p:stCondLst>
                                    <p:cond delay="0"/>
                                  </p:stCondLst>
                                  <p:childTnLst>
                                    <p:set>
                                      <p:cBhvr>
                                        <p:cTn id="80" dur="1" fill="hold">
                                          <p:stCondLst>
                                            <p:cond delay="0"/>
                                          </p:stCondLst>
                                        </p:cTn>
                                        <p:tgtEl>
                                          <p:spTgt spid="36"/>
                                        </p:tgtEl>
                                        <p:attrNameLst>
                                          <p:attrName>style.visibility</p:attrName>
                                        </p:attrNameLst>
                                      </p:cBhvr>
                                      <p:to>
                                        <p:strVal val="visible"/>
                                      </p:to>
                                    </p:set>
                                    <p:anim calcmode="lin" valueType="num">
                                      <p:cBhvr additive="base">
                                        <p:cTn id="81" dur="500"/>
                                        <p:tgtEl>
                                          <p:spTgt spid="36"/>
                                        </p:tgtEl>
                                        <p:attrNameLst>
                                          <p:attrName>ppt_y</p:attrName>
                                        </p:attrNameLst>
                                      </p:cBhvr>
                                      <p:tavLst>
                                        <p:tav tm="0">
                                          <p:val>
                                            <p:strVal val="#ppt_y-#ppt_h*1.125000"/>
                                          </p:val>
                                        </p:tav>
                                        <p:tav tm="100000">
                                          <p:val>
                                            <p:strVal val="#ppt_y"/>
                                          </p:val>
                                        </p:tav>
                                      </p:tavLst>
                                    </p:anim>
                                    <p:animEffect transition="in" filter="wipe(down)">
                                      <p:cBhvr>
                                        <p:cTn id="82" dur="500"/>
                                        <p:tgtEl>
                                          <p:spTgt spid="36"/>
                                        </p:tgtEl>
                                      </p:cBhvr>
                                    </p:animEffect>
                                  </p:childTnLst>
                                </p:cTn>
                              </p:par>
                            </p:childTnLst>
                          </p:cTn>
                        </p:par>
                        <p:par>
                          <p:cTn id="83" fill="hold">
                            <p:stCondLst>
                              <p:cond delay="1250"/>
                            </p:stCondLst>
                            <p:childTnLst>
                              <p:par>
                                <p:cTn id="84" presetID="12" presetClass="entr" presetSubtype="4" fill="hold" grpId="0" nodeType="afterEffect">
                                  <p:stCondLst>
                                    <p:cond delay="0"/>
                                  </p:stCondLst>
                                  <p:childTnLst>
                                    <p:set>
                                      <p:cBhvr>
                                        <p:cTn id="85" dur="1" fill="hold">
                                          <p:stCondLst>
                                            <p:cond delay="0"/>
                                          </p:stCondLst>
                                        </p:cTn>
                                        <p:tgtEl>
                                          <p:spTgt spid="37"/>
                                        </p:tgtEl>
                                        <p:attrNameLst>
                                          <p:attrName>style.visibility</p:attrName>
                                        </p:attrNameLst>
                                      </p:cBhvr>
                                      <p:to>
                                        <p:strVal val="visible"/>
                                      </p:to>
                                    </p:set>
                                    <p:anim calcmode="lin" valueType="num">
                                      <p:cBhvr additive="base">
                                        <p:cTn id="86" dur="500"/>
                                        <p:tgtEl>
                                          <p:spTgt spid="37"/>
                                        </p:tgtEl>
                                        <p:attrNameLst>
                                          <p:attrName>ppt_y</p:attrName>
                                        </p:attrNameLst>
                                      </p:cBhvr>
                                      <p:tavLst>
                                        <p:tav tm="0">
                                          <p:val>
                                            <p:strVal val="#ppt_y+#ppt_h*1.125000"/>
                                          </p:val>
                                        </p:tav>
                                        <p:tav tm="100000">
                                          <p:val>
                                            <p:strVal val="#ppt_y"/>
                                          </p:val>
                                        </p:tav>
                                      </p:tavLst>
                                    </p:anim>
                                    <p:animEffect transition="in" filter="wipe(up)">
                                      <p:cBhvr>
                                        <p:cTn id="87" dur="500"/>
                                        <p:tgtEl>
                                          <p:spTgt spid="37"/>
                                        </p:tgtEl>
                                      </p:cBhvr>
                                    </p:animEffect>
                                  </p:childTnLst>
                                </p:cTn>
                              </p:par>
                              <p:par>
                                <p:cTn id="88" presetID="12" presetClass="entr" presetSubtype="1" fill="hold" grpId="0" nodeType="withEffect">
                                  <p:stCondLst>
                                    <p:cond delay="0"/>
                                  </p:stCondLst>
                                  <p:childTnLst>
                                    <p:set>
                                      <p:cBhvr>
                                        <p:cTn id="89" dur="1" fill="hold">
                                          <p:stCondLst>
                                            <p:cond delay="0"/>
                                          </p:stCondLst>
                                        </p:cTn>
                                        <p:tgtEl>
                                          <p:spTgt spid="38"/>
                                        </p:tgtEl>
                                        <p:attrNameLst>
                                          <p:attrName>style.visibility</p:attrName>
                                        </p:attrNameLst>
                                      </p:cBhvr>
                                      <p:to>
                                        <p:strVal val="visible"/>
                                      </p:to>
                                    </p:set>
                                    <p:anim calcmode="lin" valueType="num">
                                      <p:cBhvr additive="base">
                                        <p:cTn id="90" dur="500"/>
                                        <p:tgtEl>
                                          <p:spTgt spid="38"/>
                                        </p:tgtEl>
                                        <p:attrNameLst>
                                          <p:attrName>ppt_y</p:attrName>
                                        </p:attrNameLst>
                                      </p:cBhvr>
                                      <p:tavLst>
                                        <p:tav tm="0">
                                          <p:val>
                                            <p:strVal val="#ppt_y-#ppt_h*1.125000"/>
                                          </p:val>
                                        </p:tav>
                                        <p:tav tm="100000">
                                          <p:val>
                                            <p:strVal val="#ppt_y"/>
                                          </p:val>
                                        </p:tav>
                                      </p:tavLst>
                                    </p:anim>
                                    <p:animEffect transition="in" filter="wipe(down)">
                                      <p:cBhvr>
                                        <p:cTn id="91" dur="500"/>
                                        <p:tgtEl>
                                          <p:spTgt spid="38"/>
                                        </p:tgtEl>
                                      </p:cBhvr>
                                    </p:animEffect>
                                  </p:childTnLst>
                                </p:cTn>
                              </p:par>
                            </p:childTnLst>
                          </p:cTn>
                        </p:par>
                        <p:par>
                          <p:cTn id="92" fill="hold">
                            <p:stCondLst>
                              <p:cond delay="1750"/>
                            </p:stCondLst>
                            <p:childTnLst>
                              <p:par>
                                <p:cTn id="93" presetID="12" presetClass="entr" presetSubtype="4"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 calcmode="lin" valueType="num">
                                      <p:cBhvr additive="base">
                                        <p:cTn id="95" dur="500"/>
                                        <p:tgtEl>
                                          <p:spTgt spid="42"/>
                                        </p:tgtEl>
                                        <p:attrNameLst>
                                          <p:attrName>ppt_y</p:attrName>
                                        </p:attrNameLst>
                                      </p:cBhvr>
                                      <p:tavLst>
                                        <p:tav tm="0">
                                          <p:val>
                                            <p:strVal val="#ppt_y+#ppt_h*1.125000"/>
                                          </p:val>
                                        </p:tav>
                                        <p:tav tm="100000">
                                          <p:val>
                                            <p:strVal val="#ppt_y"/>
                                          </p:val>
                                        </p:tav>
                                      </p:tavLst>
                                    </p:anim>
                                    <p:animEffect transition="in" filter="wipe(up)">
                                      <p:cBhvr>
                                        <p:cTn id="96" dur="500"/>
                                        <p:tgtEl>
                                          <p:spTgt spid="42"/>
                                        </p:tgtEl>
                                      </p:cBhvr>
                                    </p:animEffect>
                                  </p:childTnLst>
                                </p:cTn>
                              </p:par>
                              <p:par>
                                <p:cTn id="97" presetID="12" presetClass="entr" presetSubtype="1"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ppt_y</p:attrName>
                                        </p:attrNameLst>
                                      </p:cBhvr>
                                      <p:tavLst>
                                        <p:tav tm="0">
                                          <p:val>
                                            <p:strVal val="#ppt_y-#ppt_h*1.125000"/>
                                          </p:val>
                                        </p:tav>
                                        <p:tav tm="100000">
                                          <p:val>
                                            <p:strVal val="#ppt_y"/>
                                          </p:val>
                                        </p:tav>
                                      </p:tavLst>
                                    </p:anim>
                                    <p:animEffect transition="in" filter="wipe(down)">
                                      <p:cBhvr>
                                        <p:cTn id="100"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animBg="1"/>
      <p:bldP spid="28" grpId="0" animBg="1"/>
      <p:bldP spid="29" grpId="0"/>
      <p:bldP spid="30" grpId="0"/>
      <p:bldP spid="31" grpId="0"/>
      <p:bldP spid="32" grpId="0"/>
      <p:bldP spid="33" grpId="0"/>
      <p:bldP spid="34" grpId="0"/>
      <p:bldP spid="35" grpId="0"/>
      <p:bldP spid="36" grpId="0"/>
      <p:bldP spid="37" grpId="0"/>
      <p:bldP spid="38" grpId="0"/>
      <p:bldP spid="42" grpId="0"/>
      <p:bldP spid="4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4413491" y="1967327"/>
            <a:ext cx="3365020" cy="3365020"/>
            <a:chOff x="4413397" y="2476457"/>
            <a:chExt cx="3365205" cy="3365205"/>
          </a:xfrm>
        </p:grpSpPr>
        <p:sp>
          <p:nvSpPr>
            <p:cNvPr id="2" name="Arc 1"/>
            <p:cNvSpPr/>
            <p:nvPr/>
          </p:nvSpPr>
          <p:spPr>
            <a:xfrm flipH="1">
              <a:off x="4413397" y="2476457"/>
              <a:ext cx="3365205" cy="3365205"/>
            </a:xfrm>
            <a:prstGeom prst="arc">
              <a:avLst>
                <a:gd name="adj1" fmla="val 16200000"/>
                <a:gd name="adj2" fmla="val 6320568"/>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sp>
          <p:nvSpPr>
            <p:cNvPr id="9" name="Arc 8"/>
            <p:cNvSpPr/>
            <p:nvPr/>
          </p:nvSpPr>
          <p:spPr>
            <a:xfrm>
              <a:off x="4413397" y="2476457"/>
              <a:ext cx="3365205" cy="3365205"/>
            </a:xfrm>
            <a:prstGeom prst="arc">
              <a:avLst>
                <a:gd name="adj1" fmla="val 1518616"/>
                <a:gd name="adj2" fmla="val 6211271"/>
              </a:avLst>
            </a:prstGeom>
            <a:noFill/>
            <a:ln w="2540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grpSp>
      <p:grpSp>
        <p:nvGrpSpPr>
          <p:cNvPr id="10" name="组合 9"/>
          <p:cNvGrpSpPr/>
          <p:nvPr/>
        </p:nvGrpSpPr>
        <p:grpSpPr>
          <a:xfrm>
            <a:off x="4734601" y="2288437"/>
            <a:ext cx="2722800" cy="2722800"/>
            <a:chOff x="4734525" y="2797585"/>
            <a:chExt cx="2722949" cy="2722949"/>
          </a:xfrm>
        </p:grpSpPr>
        <p:sp>
          <p:nvSpPr>
            <p:cNvPr id="6" name="Arc 5"/>
            <p:cNvSpPr/>
            <p:nvPr/>
          </p:nvSpPr>
          <p:spPr>
            <a:xfrm flipH="1">
              <a:off x="4734525" y="2797585"/>
              <a:ext cx="2722949" cy="2722949"/>
            </a:xfrm>
            <a:prstGeom prst="arc">
              <a:avLst>
                <a:gd name="adj1" fmla="val 16200000"/>
                <a:gd name="adj2" fmla="val 4859881"/>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sp>
          <p:nvSpPr>
            <p:cNvPr id="12" name="Arc 11"/>
            <p:cNvSpPr/>
            <p:nvPr/>
          </p:nvSpPr>
          <p:spPr>
            <a:xfrm>
              <a:off x="4734525" y="2797585"/>
              <a:ext cx="2722949" cy="2722949"/>
            </a:xfrm>
            <a:prstGeom prst="arc">
              <a:avLst>
                <a:gd name="adj1" fmla="val 319443"/>
                <a:gd name="adj2" fmla="val 6870139"/>
              </a:avLst>
            </a:prstGeom>
            <a:noFill/>
            <a:ln w="2540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grpSp>
      <p:grpSp>
        <p:nvGrpSpPr>
          <p:cNvPr id="5" name="组合 4"/>
          <p:cNvGrpSpPr/>
          <p:nvPr/>
        </p:nvGrpSpPr>
        <p:grpSpPr>
          <a:xfrm>
            <a:off x="5053640" y="2607478"/>
            <a:ext cx="2084717" cy="2084717"/>
            <a:chOff x="5053583" y="3116643"/>
            <a:chExt cx="2084832" cy="2084832"/>
          </a:xfrm>
        </p:grpSpPr>
        <p:sp>
          <p:nvSpPr>
            <p:cNvPr id="7" name="Arc 6"/>
            <p:cNvSpPr/>
            <p:nvPr/>
          </p:nvSpPr>
          <p:spPr>
            <a:xfrm flipH="1">
              <a:off x="5053583" y="3116643"/>
              <a:ext cx="2084832" cy="2084832"/>
            </a:xfrm>
            <a:prstGeom prst="arc">
              <a:avLst>
                <a:gd name="adj1" fmla="val 16200000"/>
                <a:gd name="adj2" fmla="val 7923084"/>
              </a:avLst>
            </a:prstGeom>
            <a:noFill/>
            <a:ln w="2540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sp>
          <p:nvSpPr>
            <p:cNvPr id="14" name="Arc 13"/>
            <p:cNvSpPr/>
            <p:nvPr/>
          </p:nvSpPr>
          <p:spPr>
            <a:xfrm>
              <a:off x="5053583" y="3116643"/>
              <a:ext cx="2084832" cy="2084832"/>
            </a:xfrm>
            <a:prstGeom prst="arc">
              <a:avLst>
                <a:gd name="adj1" fmla="val 21238658"/>
                <a:gd name="adj2" fmla="val 7964625"/>
              </a:avLst>
            </a:prstGeom>
            <a:noFill/>
            <a:ln w="254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grpSp>
      <p:grpSp>
        <p:nvGrpSpPr>
          <p:cNvPr id="4" name="组合 3"/>
          <p:cNvGrpSpPr/>
          <p:nvPr/>
        </p:nvGrpSpPr>
        <p:grpSpPr>
          <a:xfrm>
            <a:off x="5373663" y="2927500"/>
            <a:ext cx="1444672" cy="1444672"/>
            <a:chOff x="5373623" y="3436683"/>
            <a:chExt cx="1444752" cy="1444752"/>
          </a:xfrm>
        </p:grpSpPr>
        <p:sp>
          <p:nvSpPr>
            <p:cNvPr id="8" name="Arc 7"/>
            <p:cNvSpPr/>
            <p:nvPr/>
          </p:nvSpPr>
          <p:spPr>
            <a:xfrm flipH="1">
              <a:off x="5373623" y="3436683"/>
              <a:ext cx="1444752" cy="1444752"/>
            </a:xfrm>
            <a:prstGeom prst="arc">
              <a:avLst>
                <a:gd name="adj1" fmla="val 16200000"/>
                <a:gd name="adj2" fmla="val 9034491"/>
              </a:avLst>
            </a:prstGeom>
            <a:noFill/>
            <a:ln w="254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sp>
          <p:nvSpPr>
            <p:cNvPr id="15" name="Arc 14"/>
            <p:cNvSpPr/>
            <p:nvPr/>
          </p:nvSpPr>
          <p:spPr>
            <a:xfrm>
              <a:off x="5373623" y="3436683"/>
              <a:ext cx="1444752" cy="1444752"/>
            </a:xfrm>
            <a:prstGeom prst="arc">
              <a:avLst>
                <a:gd name="adj1" fmla="val 19805318"/>
                <a:gd name="adj2" fmla="val 9622851"/>
              </a:avLst>
            </a:prstGeom>
            <a:noFill/>
            <a:ln w="254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US" sz="2276">
                <a:solidFill>
                  <a:schemeClr val="tx1">
                    <a:lumMod val="75000"/>
                    <a:lumOff val="25000"/>
                  </a:schemeClr>
                </a:solidFill>
                <a:cs typeface="+mn-ea"/>
                <a:sym typeface="+mn-lt"/>
              </a:endParaRPr>
            </a:p>
          </p:txBody>
        </p:sp>
      </p:grpSp>
      <p:sp>
        <p:nvSpPr>
          <p:cNvPr id="3" name="TextBox 2"/>
          <p:cNvSpPr txBox="1"/>
          <p:nvPr/>
        </p:nvSpPr>
        <p:spPr>
          <a:xfrm>
            <a:off x="6150599" y="1822391"/>
            <a:ext cx="768159" cy="267317"/>
          </a:xfrm>
          <a:prstGeom prst="rect">
            <a:avLst/>
          </a:prstGeom>
          <a:noFill/>
        </p:spPr>
        <p:txBody>
          <a:bodyPr wrap="none" rtlCol="0">
            <a:spAutoFit/>
          </a:bodyPr>
          <a:lstStyle/>
          <a:p>
            <a:r>
              <a:rPr lang="zh-CN" altLang="en-US" sz="1137" dirty="0">
                <a:solidFill>
                  <a:schemeClr val="bg2">
                    <a:lumMod val="90000"/>
                  </a:schemeClr>
                </a:solidFill>
                <a:cs typeface="+mn-ea"/>
                <a:sym typeface="+mn-lt"/>
              </a:rPr>
              <a:t>标题文字</a:t>
            </a:r>
            <a:endParaRPr lang="en-US" sz="1137" dirty="0">
              <a:solidFill>
                <a:schemeClr val="bg2">
                  <a:lumMod val="90000"/>
                </a:schemeClr>
              </a:solidFill>
              <a:cs typeface="+mn-ea"/>
              <a:sym typeface="+mn-lt"/>
            </a:endParaRPr>
          </a:p>
        </p:txBody>
      </p:sp>
      <p:sp>
        <p:nvSpPr>
          <p:cNvPr id="16" name="TextBox 15"/>
          <p:cNvSpPr txBox="1"/>
          <p:nvPr/>
        </p:nvSpPr>
        <p:spPr>
          <a:xfrm>
            <a:off x="6150599" y="2139759"/>
            <a:ext cx="768159" cy="267317"/>
          </a:xfrm>
          <a:prstGeom prst="rect">
            <a:avLst/>
          </a:prstGeom>
          <a:noFill/>
        </p:spPr>
        <p:txBody>
          <a:bodyPr wrap="none" rtlCol="0">
            <a:spAutoFit/>
          </a:bodyPr>
          <a:lstStyle/>
          <a:p>
            <a:r>
              <a:rPr lang="zh-CN" altLang="en-US" sz="1137" dirty="0">
                <a:solidFill>
                  <a:schemeClr val="bg2">
                    <a:lumMod val="90000"/>
                  </a:schemeClr>
                </a:solidFill>
                <a:cs typeface="+mn-ea"/>
                <a:sym typeface="+mn-lt"/>
              </a:rPr>
              <a:t>标题文字</a:t>
            </a:r>
            <a:endParaRPr lang="en-US" sz="1137" dirty="0">
              <a:solidFill>
                <a:schemeClr val="bg2">
                  <a:lumMod val="90000"/>
                </a:schemeClr>
              </a:solidFill>
              <a:cs typeface="+mn-ea"/>
              <a:sym typeface="+mn-lt"/>
            </a:endParaRPr>
          </a:p>
        </p:txBody>
      </p:sp>
      <p:sp>
        <p:nvSpPr>
          <p:cNvPr id="17" name="TextBox 16"/>
          <p:cNvSpPr txBox="1"/>
          <p:nvPr/>
        </p:nvSpPr>
        <p:spPr>
          <a:xfrm>
            <a:off x="6150599" y="2457127"/>
            <a:ext cx="768159" cy="267317"/>
          </a:xfrm>
          <a:prstGeom prst="rect">
            <a:avLst/>
          </a:prstGeom>
          <a:noFill/>
        </p:spPr>
        <p:txBody>
          <a:bodyPr wrap="none" rtlCol="0">
            <a:spAutoFit/>
          </a:bodyPr>
          <a:lstStyle/>
          <a:p>
            <a:r>
              <a:rPr lang="zh-CN" altLang="en-US" sz="1137" dirty="0">
                <a:solidFill>
                  <a:schemeClr val="bg2">
                    <a:lumMod val="90000"/>
                  </a:schemeClr>
                </a:solidFill>
                <a:cs typeface="+mn-ea"/>
                <a:sym typeface="+mn-lt"/>
              </a:rPr>
              <a:t>标题文字</a:t>
            </a:r>
            <a:endParaRPr lang="en-US" sz="1137" dirty="0">
              <a:solidFill>
                <a:schemeClr val="bg2">
                  <a:lumMod val="90000"/>
                </a:schemeClr>
              </a:solidFill>
              <a:cs typeface="+mn-ea"/>
              <a:sym typeface="+mn-lt"/>
            </a:endParaRPr>
          </a:p>
        </p:txBody>
      </p:sp>
      <p:sp>
        <p:nvSpPr>
          <p:cNvPr id="18" name="TextBox 17"/>
          <p:cNvSpPr txBox="1"/>
          <p:nvPr/>
        </p:nvSpPr>
        <p:spPr>
          <a:xfrm>
            <a:off x="6150599" y="2774494"/>
            <a:ext cx="768159" cy="267317"/>
          </a:xfrm>
          <a:prstGeom prst="rect">
            <a:avLst/>
          </a:prstGeom>
          <a:noFill/>
        </p:spPr>
        <p:txBody>
          <a:bodyPr wrap="none" rtlCol="0">
            <a:spAutoFit/>
          </a:bodyPr>
          <a:lstStyle/>
          <a:p>
            <a:r>
              <a:rPr lang="zh-CN" altLang="en-US" sz="1137" dirty="0">
                <a:solidFill>
                  <a:schemeClr val="bg2">
                    <a:lumMod val="90000"/>
                  </a:schemeClr>
                </a:solidFill>
                <a:cs typeface="+mn-ea"/>
                <a:sym typeface="+mn-lt"/>
              </a:rPr>
              <a:t>标题文字</a:t>
            </a:r>
            <a:endParaRPr lang="en-US" sz="1137" dirty="0">
              <a:solidFill>
                <a:schemeClr val="bg2">
                  <a:lumMod val="90000"/>
                </a:schemeClr>
              </a:solidFill>
              <a:cs typeface="+mn-ea"/>
              <a:sym typeface="+mn-lt"/>
            </a:endParaRPr>
          </a:p>
        </p:txBody>
      </p:sp>
      <p:cxnSp>
        <p:nvCxnSpPr>
          <p:cNvPr id="20" name="直接连接符 19"/>
          <p:cNvCxnSpPr>
            <a:endCxn id="12" idx="2"/>
          </p:cNvCxnSpPr>
          <p:nvPr/>
        </p:nvCxnSpPr>
        <p:spPr>
          <a:xfrm flipV="1">
            <a:off x="4051851" y="4888636"/>
            <a:ext cx="1479536" cy="964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flipV="1">
            <a:off x="3869943" y="1967327"/>
            <a:ext cx="1637388" cy="1311376"/>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5868969" y="1891289"/>
            <a:ext cx="2271179" cy="74644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7457399" y="4691213"/>
            <a:ext cx="682751"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0" name="TextBox 23"/>
          <p:cNvSpPr txBox="1"/>
          <p:nvPr/>
        </p:nvSpPr>
        <p:spPr>
          <a:xfrm>
            <a:off x="1018366" y="2207446"/>
            <a:ext cx="2848217" cy="879856"/>
          </a:xfrm>
          <a:prstGeom prst="rect">
            <a:avLst/>
          </a:prstGeom>
          <a:noFill/>
        </p:spPr>
        <p:txBody>
          <a:bodyPr wrap="square" rtlCol="0">
            <a:spAutoFit/>
          </a:bodyPr>
          <a:lstStyle/>
          <a:p>
            <a:pPr algn="r">
              <a:lnSpc>
                <a:spcPct val="150000"/>
              </a:lnSpc>
            </a:pPr>
            <a:r>
              <a:rPr lang="zh-CN" altLang="en-US" sz="1137" dirty="0">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1" name="TextBox 24"/>
          <p:cNvSpPr txBox="1"/>
          <p:nvPr/>
        </p:nvSpPr>
        <p:spPr>
          <a:xfrm>
            <a:off x="2144637" y="1824509"/>
            <a:ext cx="1721946" cy="355034"/>
          </a:xfrm>
          <a:prstGeom prst="rect">
            <a:avLst/>
          </a:prstGeom>
          <a:noFill/>
        </p:spPr>
        <p:txBody>
          <a:bodyPr wrap="none" rtlCol="0">
            <a:spAutoFit/>
          </a:bodyPr>
          <a:lstStyle/>
          <a:p>
            <a:pPr algn="r"/>
            <a:r>
              <a:rPr lang="zh-CN" altLang="en-US" sz="1707" dirty="0">
                <a:solidFill>
                  <a:schemeClr val="bg2">
                    <a:lumMod val="90000"/>
                  </a:schemeClr>
                </a:solidFill>
                <a:cs typeface="+mn-ea"/>
                <a:sym typeface="+mn-lt"/>
              </a:rPr>
              <a:t>请替换文字内容</a:t>
            </a:r>
          </a:p>
        </p:txBody>
      </p:sp>
      <p:sp>
        <p:nvSpPr>
          <p:cNvPr id="32" name="TextBox 23"/>
          <p:cNvSpPr txBox="1"/>
          <p:nvPr/>
        </p:nvSpPr>
        <p:spPr>
          <a:xfrm>
            <a:off x="1018366" y="5106158"/>
            <a:ext cx="2848217" cy="879856"/>
          </a:xfrm>
          <a:prstGeom prst="rect">
            <a:avLst/>
          </a:prstGeom>
          <a:noFill/>
        </p:spPr>
        <p:txBody>
          <a:bodyPr wrap="square" rtlCol="0">
            <a:spAutoFit/>
          </a:bodyPr>
          <a:lstStyle/>
          <a:p>
            <a:pPr algn="r">
              <a:lnSpc>
                <a:spcPct val="150000"/>
              </a:lnSpc>
            </a:pPr>
            <a:r>
              <a:rPr lang="zh-CN" altLang="en-US" sz="1137">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3" name="TextBox 24"/>
          <p:cNvSpPr txBox="1"/>
          <p:nvPr/>
        </p:nvSpPr>
        <p:spPr>
          <a:xfrm>
            <a:off x="2144637" y="4723221"/>
            <a:ext cx="1721946" cy="355034"/>
          </a:xfrm>
          <a:prstGeom prst="rect">
            <a:avLst/>
          </a:prstGeom>
          <a:noFill/>
        </p:spPr>
        <p:txBody>
          <a:bodyPr wrap="none" rtlCol="0">
            <a:spAutoFit/>
          </a:bodyPr>
          <a:lstStyle/>
          <a:p>
            <a:pPr algn="r"/>
            <a:r>
              <a:rPr lang="zh-CN" altLang="en-US" sz="1707" dirty="0">
                <a:solidFill>
                  <a:schemeClr val="bg2">
                    <a:lumMod val="90000"/>
                  </a:schemeClr>
                </a:solidFill>
                <a:cs typeface="+mn-ea"/>
                <a:sym typeface="+mn-lt"/>
              </a:rPr>
              <a:t>请替换文字内容</a:t>
            </a:r>
          </a:p>
        </p:txBody>
      </p:sp>
      <p:sp>
        <p:nvSpPr>
          <p:cNvPr id="34" name="TextBox 23"/>
          <p:cNvSpPr txBox="1"/>
          <p:nvPr/>
        </p:nvSpPr>
        <p:spPr>
          <a:xfrm>
            <a:off x="8243991" y="2207446"/>
            <a:ext cx="2861696" cy="879856"/>
          </a:xfrm>
          <a:prstGeom prst="rect">
            <a:avLst/>
          </a:prstGeom>
          <a:noFill/>
        </p:spPr>
        <p:txBody>
          <a:bodyPr wrap="square" rtlCol="0">
            <a:spAutoFit/>
          </a:bodyPr>
          <a:lstStyle/>
          <a:p>
            <a:pPr>
              <a:lnSpc>
                <a:spcPct val="150000"/>
              </a:lnSpc>
            </a:pPr>
            <a:r>
              <a:rPr lang="zh-CN" altLang="en-US" sz="1137">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5" name="TextBox 24"/>
          <p:cNvSpPr txBox="1"/>
          <p:nvPr/>
        </p:nvSpPr>
        <p:spPr>
          <a:xfrm>
            <a:off x="8243991" y="1824509"/>
            <a:ext cx="1721946" cy="355034"/>
          </a:xfrm>
          <a:prstGeom prst="rect">
            <a:avLst/>
          </a:prstGeom>
          <a:noFill/>
        </p:spPr>
        <p:txBody>
          <a:bodyPr wrap="none" rtlCol="0">
            <a:spAutoFit/>
          </a:bodyPr>
          <a:lstStyle/>
          <a:p>
            <a:r>
              <a:rPr lang="zh-CN" altLang="en-US" sz="1707" dirty="0">
                <a:solidFill>
                  <a:schemeClr val="bg2">
                    <a:lumMod val="90000"/>
                  </a:schemeClr>
                </a:solidFill>
                <a:cs typeface="+mn-ea"/>
                <a:sym typeface="+mn-lt"/>
              </a:rPr>
              <a:t>请替换文字内容</a:t>
            </a:r>
          </a:p>
        </p:txBody>
      </p:sp>
      <p:sp>
        <p:nvSpPr>
          <p:cNvPr id="36" name="TextBox 23"/>
          <p:cNvSpPr txBox="1"/>
          <p:nvPr/>
        </p:nvSpPr>
        <p:spPr>
          <a:xfrm>
            <a:off x="8243991" y="5106158"/>
            <a:ext cx="2861696" cy="879856"/>
          </a:xfrm>
          <a:prstGeom prst="rect">
            <a:avLst/>
          </a:prstGeom>
          <a:noFill/>
        </p:spPr>
        <p:txBody>
          <a:bodyPr wrap="square" rtlCol="0">
            <a:spAutoFit/>
          </a:bodyPr>
          <a:lstStyle/>
          <a:p>
            <a:pPr>
              <a:lnSpc>
                <a:spcPct val="150000"/>
              </a:lnSpc>
            </a:pPr>
            <a:r>
              <a:rPr lang="zh-CN" altLang="en-US" sz="1137">
                <a:solidFill>
                  <a:schemeClr val="bg2">
                    <a:lumMod val="90000"/>
                  </a:schemeClr>
                </a:solidFill>
                <a:cs typeface="+mn-ea"/>
                <a:sym typeface="+mn-lt"/>
              </a:rPr>
              <a:t>请替换文字内容，点击添加相关标题文字，修改文字内容，也可以直接复制你的内容到此。</a:t>
            </a:r>
            <a:endParaRPr lang="en-GB" altLang="zh-CN" sz="1137" dirty="0">
              <a:solidFill>
                <a:schemeClr val="bg2">
                  <a:lumMod val="90000"/>
                </a:schemeClr>
              </a:solidFill>
              <a:cs typeface="+mn-ea"/>
              <a:sym typeface="+mn-lt"/>
            </a:endParaRPr>
          </a:p>
        </p:txBody>
      </p:sp>
      <p:sp>
        <p:nvSpPr>
          <p:cNvPr id="37" name="TextBox 24"/>
          <p:cNvSpPr txBox="1"/>
          <p:nvPr/>
        </p:nvSpPr>
        <p:spPr>
          <a:xfrm>
            <a:off x="8243991" y="4723221"/>
            <a:ext cx="1721946" cy="355034"/>
          </a:xfrm>
          <a:prstGeom prst="rect">
            <a:avLst/>
          </a:prstGeom>
          <a:noFill/>
        </p:spPr>
        <p:txBody>
          <a:bodyPr wrap="none" rtlCol="0">
            <a:spAutoFit/>
          </a:bodyPr>
          <a:lstStyle/>
          <a:p>
            <a:r>
              <a:rPr lang="zh-CN" altLang="en-US" sz="1707" dirty="0">
                <a:solidFill>
                  <a:schemeClr val="bg2">
                    <a:lumMod val="90000"/>
                  </a:schemeClr>
                </a:solidFill>
                <a:cs typeface="+mn-ea"/>
                <a:sym typeface="+mn-lt"/>
              </a:rPr>
              <a:t>请替换文字内容</a:t>
            </a:r>
          </a:p>
        </p:txBody>
      </p:sp>
    </p:spTree>
    <p:extLst>
      <p:ext uri="{BB962C8B-B14F-4D97-AF65-F5344CB8AC3E}">
        <p14:creationId xmlns:p14="http://schemas.microsoft.com/office/powerpoint/2010/main" val="49343323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75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heel(1)">
                                      <p:cBhvr>
                                        <p:cTn id="17" dur="75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heel(1)">
                                      <p:cBhvr>
                                        <p:cTn id="22" dur="75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249"/>
                                          </p:stCondLst>
                                        </p:cTn>
                                        <p:tgtEl>
                                          <p:spTgt spid="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249"/>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249"/>
                                          </p:stCondLst>
                                        </p:cTn>
                                        <p:tgtEl>
                                          <p:spTgt spid="17"/>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249"/>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wipe(right)">
                                      <p:cBhvr>
                                        <p:cTn id="43" dur="500"/>
                                        <p:tgtEl>
                                          <p:spTgt spid="24"/>
                                        </p:tgtEl>
                                      </p:cBhvr>
                                    </p:animEffect>
                                  </p:childTnLst>
                                </p:cTn>
                              </p:par>
                            </p:childTnLst>
                          </p:cTn>
                        </p:par>
                        <p:par>
                          <p:cTn id="44" fill="hold">
                            <p:stCondLst>
                              <p:cond delay="500"/>
                            </p:stCondLst>
                            <p:childTnLst>
                              <p:par>
                                <p:cTn id="45" presetID="1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500"/>
                                        <p:tgtEl>
                                          <p:spTgt spid="30"/>
                                        </p:tgtEl>
                                        <p:attrNameLst>
                                          <p:attrName>ppt_y</p:attrName>
                                        </p:attrNameLst>
                                      </p:cBhvr>
                                      <p:tavLst>
                                        <p:tav tm="0">
                                          <p:val>
                                            <p:strVal val="#ppt_y+#ppt_h*1.125000"/>
                                          </p:val>
                                        </p:tav>
                                        <p:tav tm="100000">
                                          <p:val>
                                            <p:strVal val="#ppt_y"/>
                                          </p:val>
                                        </p:tav>
                                      </p:tavLst>
                                    </p:anim>
                                    <p:animEffect transition="in" filter="wipe(up)">
                                      <p:cBhvr>
                                        <p:cTn id="48" dur="500"/>
                                        <p:tgtEl>
                                          <p:spTgt spid="30"/>
                                        </p:tgtEl>
                                      </p:cBhvr>
                                    </p:animEffect>
                                  </p:childTnLst>
                                </p:cTn>
                              </p:par>
                              <p:par>
                                <p:cTn id="49" presetID="12" presetClass="entr" presetSubtype="1"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p:tgtEl>
                                          <p:spTgt spid="31"/>
                                        </p:tgtEl>
                                        <p:attrNameLst>
                                          <p:attrName>ppt_y</p:attrName>
                                        </p:attrNameLst>
                                      </p:cBhvr>
                                      <p:tavLst>
                                        <p:tav tm="0">
                                          <p:val>
                                            <p:strVal val="#ppt_y-#ppt_h*1.125000"/>
                                          </p:val>
                                        </p:tav>
                                        <p:tav tm="100000">
                                          <p:val>
                                            <p:strVal val="#ppt_y"/>
                                          </p:val>
                                        </p:tav>
                                      </p:tavLst>
                                    </p:anim>
                                    <p:animEffect transition="in" filter="wipe(down)">
                                      <p:cBhvr>
                                        <p:cTn id="52" dur="500"/>
                                        <p:tgtEl>
                                          <p:spTgt spid="31"/>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par>
                          <p:cTn id="58" fill="hold">
                            <p:stCondLst>
                              <p:cond delay="500"/>
                            </p:stCondLst>
                            <p:childTnLst>
                              <p:par>
                                <p:cTn id="59" presetID="12" presetClass="entr" presetSubtype="4"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500"/>
                                        <p:tgtEl>
                                          <p:spTgt spid="34"/>
                                        </p:tgtEl>
                                        <p:attrNameLst>
                                          <p:attrName>ppt_y</p:attrName>
                                        </p:attrNameLst>
                                      </p:cBhvr>
                                      <p:tavLst>
                                        <p:tav tm="0">
                                          <p:val>
                                            <p:strVal val="#ppt_y+#ppt_h*1.125000"/>
                                          </p:val>
                                        </p:tav>
                                        <p:tav tm="100000">
                                          <p:val>
                                            <p:strVal val="#ppt_y"/>
                                          </p:val>
                                        </p:tav>
                                      </p:tavLst>
                                    </p:anim>
                                    <p:animEffect transition="in" filter="wipe(up)">
                                      <p:cBhvr>
                                        <p:cTn id="62" dur="500"/>
                                        <p:tgtEl>
                                          <p:spTgt spid="34"/>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500"/>
                                        <p:tgtEl>
                                          <p:spTgt spid="35"/>
                                        </p:tgtEl>
                                        <p:attrNameLst>
                                          <p:attrName>ppt_y</p:attrName>
                                        </p:attrNameLst>
                                      </p:cBhvr>
                                      <p:tavLst>
                                        <p:tav tm="0">
                                          <p:val>
                                            <p:strVal val="#ppt_y-#ppt_h*1.125000"/>
                                          </p:val>
                                        </p:tav>
                                        <p:tav tm="100000">
                                          <p:val>
                                            <p:strVal val="#ppt_y"/>
                                          </p:val>
                                        </p:tav>
                                      </p:tavLst>
                                    </p:anim>
                                    <p:animEffect transition="in" filter="wipe(down)">
                                      <p:cBhvr>
                                        <p:cTn id="66" dur="500"/>
                                        <p:tgtEl>
                                          <p:spTgt spid="35"/>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2" fill="hold"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wipe(right)">
                                      <p:cBhvr>
                                        <p:cTn id="71" dur="500"/>
                                        <p:tgtEl>
                                          <p:spTgt spid="20"/>
                                        </p:tgtEl>
                                      </p:cBhvr>
                                    </p:animEffect>
                                  </p:childTnLst>
                                </p:cTn>
                              </p:par>
                            </p:childTnLst>
                          </p:cTn>
                        </p:par>
                        <p:par>
                          <p:cTn id="72" fill="hold">
                            <p:stCondLst>
                              <p:cond delay="500"/>
                            </p:stCondLst>
                            <p:childTnLst>
                              <p:par>
                                <p:cTn id="73" presetID="12" presetClass="entr" presetSubtype="4"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ppt_y</p:attrName>
                                        </p:attrNameLst>
                                      </p:cBhvr>
                                      <p:tavLst>
                                        <p:tav tm="0">
                                          <p:val>
                                            <p:strVal val="#ppt_y+#ppt_h*1.125000"/>
                                          </p:val>
                                        </p:tav>
                                        <p:tav tm="100000">
                                          <p:val>
                                            <p:strVal val="#ppt_y"/>
                                          </p:val>
                                        </p:tav>
                                      </p:tavLst>
                                    </p:anim>
                                    <p:animEffect transition="in" filter="wipe(up)">
                                      <p:cBhvr>
                                        <p:cTn id="76" dur="500"/>
                                        <p:tgtEl>
                                          <p:spTgt spid="32"/>
                                        </p:tgtEl>
                                      </p:cBhvr>
                                    </p:animEffect>
                                  </p:childTnLst>
                                </p:cTn>
                              </p:par>
                              <p:par>
                                <p:cTn id="77" presetID="12" presetClass="entr" presetSubtype="1" fill="hold" grpId="0" nodeType="withEffect">
                                  <p:stCondLst>
                                    <p:cond delay="0"/>
                                  </p:stCondLst>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p:tgtEl>
                                          <p:spTgt spid="33"/>
                                        </p:tgtEl>
                                        <p:attrNameLst>
                                          <p:attrName>ppt_y</p:attrName>
                                        </p:attrNameLst>
                                      </p:cBhvr>
                                      <p:tavLst>
                                        <p:tav tm="0">
                                          <p:val>
                                            <p:strVal val="#ppt_y-#ppt_h*1.125000"/>
                                          </p:val>
                                        </p:tav>
                                        <p:tav tm="100000">
                                          <p:val>
                                            <p:strVal val="#ppt_y"/>
                                          </p:val>
                                        </p:tav>
                                      </p:tavLst>
                                    </p:anim>
                                    <p:animEffect transition="in" filter="wipe(down)">
                                      <p:cBhvr>
                                        <p:cTn id="80" dur="500"/>
                                        <p:tgtEl>
                                          <p:spTgt spid="3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8" fill="hold" nodeType="clickEffect">
                                  <p:stCondLst>
                                    <p:cond delay="0"/>
                                  </p:stCondLst>
                                  <p:childTnLst>
                                    <p:set>
                                      <p:cBhvr>
                                        <p:cTn id="84" dur="1" fill="hold">
                                          <p:stCondLst>
                                            <p:cond delay="0"/>
                                          </p:stCondLst>
                                        </p:cTn>
                                        <p:tgtEl>
                                          <p:spTgt spid="52"/>
                                        </p:tgtEl>
                                        <p:attrNameLst>
                                          <p:attrName>style.visibility</p:attrName>
                                        </p:attrNameLst>
                                      </p:cBhvr>
                                      <p:to>
                                        <p:strVal val="visible"/>
                                      </p:to>
                                    </p:set>
                                    <p:animEffect transition="in" filter="wipe(left)">
                                      <p:cBhvr>
                                        <p:cTn id="85" dur="500"/>
                                        <p:tgtEl>
                                          <p:spTgt spid="52"/>
                                        </p:tgtEl>
                                      </p:cBhvr>
                                    </p:animEffect>
                                  </p:childTnLst>
                                </p:cTn>
                              </p:par>
                            </p:childTnLst>
                          </p:cTn>
                        </p:par>
                        <p:par>
                          <p:cTn id="86" fill="hold">
                            <p:stCondLst>
                              <p:cond delay="500"/>
                            </p:stCondLst>
                            <p:childTnLst>
                              <p:par>
                                <p:cTn id="87" presetID="12" presetClass="entr" presetSubtype="4" fill="hold" grpId="0" nodeType="after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additive="base">
                                        <p:cTn id="89" dur="500"/>
                                        <p:tgtEl>
                                          <p:spTgt spid="36"/>
                                        </p:tgtEl>
                                        <p:attrNameLst>
                                          <p:attrName>ppt_y</p:attrName>
                                        </p:attrNameLst>
                                      </p:cBhvr>
                                      <p:tavLst>
                                        <p:tav tm="0">
                                          <p:val>
                                            <p:strVal val="#ppt_y+#ppt_h*1.125000"/>
                                          </p:val>
                                        </p:tav>
                                        <p:tav tm="100000">
                                          <p:val>
                                            <p:strVal val="#ppt_y"/>
                                          </p:val>
                                        </p:tav>
                                      </p:tavLst>
                                    </p:anim>
                                    <p:animEffect transition="in" filter="wipe(up)">
                                      <p:cBhvr>
                                        <p:cTn id="90" dur="500"/>
                                        <p:tgtEl>
                                          <p:spTgt spid="36"/>
                                        </p:tgtEl>
                                      </p:cBhvr>
                                    </p:animEffect>
                                  </p:childTnLst>
                                </p:cTn>
                              </p:par>
                              <p:par>
                                <p:cTn id="91" presetID="12" presetClass="entr" presetSubtype="1" fill="hold" grpId="0" nodeType="withEffect">
                                  <p:stCondLst>
                                    <p:cond delay="0"/>
                                  </p:stCondLst>
                                  <p:childTnLst>
                                    <p:set>
                                      <p:cBhvr>
                                        <p:cTn id="92" dur="1" fill="hold">
                                          <p:stCondLst>
                                            <p:cond delay="0"/>
                                          </p:stCondLst>
                                        </p:cTn>
                                        <p:tgtEl>
                                          <p:spTgt spid="37"/>
                                        </p:tgtEl>
                                        <p:attrNameLst>
                                          <p:attrName>style.visibility</p:attrName>
                                        </p:attrNameLst>
                                      </p:cBhvr>
                                      <p:to>
                                        <p:strVal val="visible"/>
                                      </p:to>
                                    </p:set>
                                    <p:anim calcmode="lin" valueType="num">
                                      <p:cBhvr additive="base">
                                        <p:cTn id="93" dur="500"/>
                                        <p:tgtEl>
                                          <p:spTgt spid="37"/>
                                        </p:tgtEl>
                                        <p:attrNameLst>
                                          <p:attrName>ppt_y</p:attrName>
                                        </p:attrNameLst>
                                      </p:cBhvr>
                                      <p:tavLst>
                                        <p:tav tm="0">
                                          <p:val>
                                            <p:strVal val="#ppt_y-#ppt_h*1.125000"/>
                                          </p:val>
                                        </p:tav>
                                        <p:tav tm="100000">
                                          <p:val>
                                            <p:strVal val="#ppt_y"/>
                                          </p:val>
                                        </p:tav>
                                      </p:tavLst>
                                    </p:anim>
                                    <p:animEffect transition="in" filter="wipe(down)">
                                      <p:cBhvr>
                                        <p:cTn id="9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30" grpId="0"/>
      <p:bldP spid="31" grpId="0"/>
      <p:bldP spid="32" grpId="0"/>
      <p:bldP spid="33" grpId="0"/>
      <p:bldP spid="34" grpId="0"/>
      <p:bldP spid="35" grpId="0"/>
      <p:bldP spid="36" grpId="0"/>
      <p:bldP spid="3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902672" y="3733923"/>
            <a:ext cx="11289329"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88385" y="2891007"/>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74125" y="2776712"/>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endParaRPr lang="zh-CN" altLang="en-US" sz="2655" dirty="0">
              <a:cs typeface="+mn-ea"/>
              <a:sym typeface="+mn-lt"/>
            </a:endParaRPr>
          </a:p>
        </p:txBody>
      </p:sp>
      <p:sp>
        <p:nvSpPr>
          <p:cNvPr id="9" name="椭圆 8"/>
          <p:cNvSpPr/>
          <p:nvPr/>
        </p:nvSpPr>
        <p:spPr>
          <a:xfrm>
            <a:off x="1384847" y="1965941"/>
            <a:ext cx="642903" cy="6429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r>
              <a:rPr lang="en-US" altLang="zh-CN" sz="2655" dirty="0">
                <a:cs typeface="+mn-ea"/>
                <a:sym typeface="+mn-lt"/>
              </a:rPr>
              <a:t>01</a:t>
            </a:r>
            <a:endParaRPr lang="zh-CN" altLang="en-US" sz="2655" dirty="0">
              <a:cs typeface="+mn-ea"/>
              <a:sym typeface="+mn-lt"/>
            </a:endParaRPr>
          </a:p>
        </p:txBody>
      </p:sp>
      <p:grpSp>
        <p:nvGrpSpPr>
          <p:cNvPr id="10" name="组合 9"/>
          <p:cNvGrpSpPr/>
          <p:nvPr/>
        </p:nvGrpSpPr>
        <p:grpSpPr>
          <a:xfrm>
            <a:off x="1274124" y="185521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13" name="文本框 12"/>
          <p:cNvSpPr txBox="1"/>
          <p:nvPr/>
        </p:nvSpPr>
        <p:spPr>
          <a:xfrm>
            <a:off x="2249193" y="1917388"/>
            <a:ext cx="2075652" cy="1404872"/>
          </a:xfrm>
          <a:prstGeom prst="rect">
            <a:avLst/>
          </a:prstGeom>
          <a:noFill/>
        </p:spPr>
        <p:txBody>
          <a:bodyPr wrap="square" rtlCol="0">
            <a:spAutoFit/>
          </a:bodyPr>
          <a:lstStyle/>
          <a:p>
            <a:pPr algn="just">
              <a:lnSpc>
                <a:spcPct val="150000"/>
              </a:lnSpc>
            </a:pPr>
            <a:r>
              <a:rPr lang="zh-CN" altLang="en-US" sz="1137" dirty="0">
                <a:solidFill>
                  <a:schemeClr val="bg2">
                    <a:lumMod val="90000"/>
                  </a:schemeClr>
                </a:solidFill>
                <a:cs typeface="+mn-ea"/>
                <a:sym typeface="+mn-lt"/>
              </a:rPr>
              <a:t>应用模式升级。鉴于公有链的安全性及交易量与日俱增对现网容量之间的平衡问题，未来区块链的应用领域将以联盟链、私有链或混合链为主</a:t>
            </a:r>
          </a:p>
        </p:txBody>
      </p:sp>
      <p:cxnSp>
        <p:nvCxnSpPr>
          <p:cNvPr id="14" name="直接连接符 13"/>
          <p:cNvCxnSpPr/>
          <p:nvPr/>
        </p:nvCxnSpPr>
        <p:spPr>
          <a:xfrm flipH="1">
            <a:off x="2309913" y="3750622"/>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231335" y="453523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endParaRPr lang="zh-CN" altLang="en-US" sz="2655" dirty="0">
              <a:cs typeface="+mn-ea"/>
              <a:sym typeface="+mn-lt"/>
            </a:endParaRPr>
          </a:p>
        </p:txBody>
      </p:sp>
      <p:sp>
        <p:nvSpPr>
          <p:cNvPr id="16" name="椭圆 15"/>
          <p:cNvSpPr/>
          <p:nvPr/>
        </p:nvSpPr>
        <p:spPr>
          <a:xfrm>
            <a:off x="1642001" y="4875702"/>
            <a:ext cx="642903" cy="6429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r>
              <a:rPr lang="en-US" altLang="zh-CN" sz="2655" dirty="0">
                <a:cs typeface="+mn-ea"/>
                <a:sym typeface="+mn-lt"/>
              </a:rPr>
              <a:t>02</a:t>
            </a:r>
            <a:endParaRPr lang="zh-CN" altLang="en-US" sz="2655" dirty="0">
              <a:cs typeface="+mn-ea"/>
              <a:sym typeface="+mn-lt"/>
            </a:endParaRPr>
          </a:p>
        </p:txBody>
      </p:sp>
      <p:grpSp>
        <p:nvGrpSpPr>
          <p:cNvPr id="17" name="组合 16"/>
          <p:cNvGrpSpPr/>
          <p:nvPr/>
        </p:nvGrpSpPr>
        <p:grpSpPr>
          <a:xfrm>
            <a:off x="1531277" y="476497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20" name="文本框 19"/>
          <p:cNvSpPr txBox="1"/>
          <p:nvPr/>
        </p:nvSpPr>
        <p:spPr>
          <a:xfrm>
            <a:off x="2506346" y="4827148"/>
            <a:ext cx="2075652" cy="1667380"/>
          </a:xfrm>
          <a:prstGeom prst="rect">
            <a:avLst/>
          </a:prstGeom>
          <a:noFill/>
        </p:spPr>
        <p:txBody>
          <a:bodyPr wrap="square" rtlCol="0">
            <a:spAutoFit/>
          </a:bodyPr>
          <a:lstStyle/>
          <a:p>
            <a:pPr algn="just">
              <a:lnSpc>
                <a:spcPct val="150000"/>
              </a:lnSpc>
            </a:pPr>
            <a:r>
              <a:rPr lang="zh-CN" altLang="en-US" sz="1137" dirty="0" smtClean="0">
                <a:solidFill>
                  <a:schemeClr val="bg2">
                    <a:lumMod val="90000"/>
                  </a:schemeClr>
                </a:solidFill>
                <a:cs typeface="+mn-ea"/>
                <a:sym typeface="+mn-lt"/>
              </a:rPr>
              <a:t>从</a:t>
            </a:r>
            <a:r>
              <a:rPr lang="zh-CN" altLang="en-US" sz="1137" dirty="0">
                <a:solidFill>
                  <a:schemeClr val="bg2">
                    <a:lumMod val="90000"/>
                  </a:schemeClr>
                </a:solidFill>
                <a:cs typeface="+mn-ea"/>
                <a:sym typeface="+mn-lt"/>
              </a:rPr>
              <a:t>金融创新带动其他行业应用突破。区块链的应用领域将先从对交易各方有相互建立信任的需求，但又不容易建立信任关系的领域切入，如金融、证券、保险等领域。</a:t>
            </a:r>
          </a:p>
        </p:txBody>
      </p:sp>
      <p:cxnSp>
        <p:nvCxnSpPr>
          <p:cNvPr id="21" name="直接连接符 20"/>
          <p:cNvCxnSpPr/>
          <p:nvPr/>
        </p:nvCxnSpPr>
        <p:spPr>
          <a:xfrm flipV="1">
            <a:off x="6025237" y="2891007"/>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410976" y="2776712"/>
            <a:ext cx="157155" cy="15715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endParaRPr lang="zh-CN" altLang="en-US" sz="2655" dirty="0">
              <a:cs typeface="+mn-ea"/>
              <a:sym typeface="+mn-lt"/>
            </a:endParaRPr>
          </a:p>
        </p:txBody>
      </p:sp>
      <p:sp>
        <p:nvSpPr>
          <p:cNvPr id="23" name="椭圆 22"/>
          <p:cNvSpPr/>
          <p:nvPr/>
        </p:nvSpPr>
        <p:spPr>
          <a:xfrm>
            <a:off x="6521698" y="1965941"/>
            <a:ext cx="642903" cy="6429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r>
              <a:rPr lang="en-US" altLang="zh-CN" sz="2655" dirty="0">
                <a:cs typeface="+mn-ea"/>
                <a:sym typeface="+mn-lt"/>
              </a:rPr>
              <a:t>03</a:t>
            </a:r>
            <a:endParaRPr lang="zh-CN" altLang="en-US" sz="2655" dirty="0">
              <a:cs typeface="+mn-ea"/>
              <a:sym typeface="+mn-lt"/>
            </a:endParaRPr>
          </a:p>
        </p:txBody>
      </p:sp>
      <p:grpSp>
        <p:nvGrpSpPr>
          <p:cNvPr id="24" name="组合 23"/>
          <p:cNvGrpSpPr/>
          <p:nvPr/>
        </p:nvGrpSpPr>
        <p:grpSpPr>
          <a:xfrm>
            <a:off x="6410976" y="185521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27" name="文本框 26"/>
          <p:cNvSpPr txBox="1"/>
          <p:nvPr/>
        </p:nvSpPr>
        <p:spPr>
          <a:xfrm>
            <a:off x="7386045" y="1917388"/>
            <a:ext cx="3340298" cy="1667380"/>
          </a:xfrm>
          <a:prstGeom prst="rect">
            <a:avLst/>
          </a:prstGeom>
          <a:noFill/>
        </p:spPr>
        <p:txBody>
          <a:bodyPr wrap="square" rtlCol="0">
            <a:spAutoFit/>
          </a:bodyPr>
          <a:lstStyle/>
          <a:p>
            <a:pPr algn="just">
              <a:lnSpc>
                <a:spcPct val="150000"/>
              </a:lnSpc>
            </a:pPr>
            <a:r>
              <a:rPr lang="zh-CN" altLang="en-US" sz="1137" dirty="0">
                <a:solidFill>
                  <a:schemeClr val="bg2">
                    <a:lumMod val="90000"/>
                  </a:schemeClr>
                </a:solidFill>
                <a:cs typeface="+mn-ea"/>
                <a:sym typeface="+mn-lt"/>
              </a:rPr>
              <a:t>未来区块链系统架构将是构建可信任的多中心体系，将分散独立的各自单中心，提升为多方参与的统一多中心，从而提高信任传递效率，降低交易成本。即在信息不对称、不确定的环境下，建立满足各种活动赖以发生、发展的“信任”生态体系。</a:t>
            </a:r>
          </a:p>
        </p:txBody>
      </p:sp>
      <p:cxnSp>
        <p:nvCxnSpPr>
          <p:cNvPr id="28" name="直接连接符 27"/>
          <p:cNvCxnSpPr/>
          <p:nvPr/>
        </p:nvCxnSpPr>
        <p:spPr>
          <a:xfrm flipH="1">
            <a:off x="7446765" y="3750622"/>
            <a:ext cx="428601"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368187" y="4535231"/>
            <a:ext cx="157155" cy="15715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endParaRPr lang="zh-CN" altLang="en-US" sz="2655" dirty="0">
              <a:solidFill>
                <a:schemeClr val="bg2">
                  <a:lumMod val="90000"/>
                </a:schemeClr>
              </a:solidFill>
              <a:cs typeface="+mn-ea"/>
              <a:sym typeface="+mn-lt"/>
            </a:endParaRPr>
          </a:p>
        </p:txBody>
      </p:sp>
      <p:sp>
        <p:nvSpPr>
          <p:cNvPr id="30" name="椭圆 29"/>
          <p:cNvSpPr/>
          <p:nvPr/>
        </p:nvSpPr>
        <p:spPr>
          <a:xfrm>
            <a:off x="6778851" y="4875702"/>
            <a:ext cx="642903" cy="6429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7" rIns="91435" bIns="45717" numCol="1" spcCol="0" rtlCol="0" fromWordArt="0" anchor="ctr" anchorCtr="0" forceAA="0" compatLnSpc="1">
            <a:prstTxWarp prst="textNoShape">
              <a:avLst/>
            </a:prstTxWarp>
            <a:noAutofit/>
          </a:bodyPr>
          <a:lstStyle/>
          <a:p>
            <a:pPr algn="ctr"/>
            <a:r>
              <a:rPr lang="en-US" altLang="zh-CN" sz="2655" dirty="0">
                <a:cs typeface="+mn-ea"/>
                <a:sym typeface="+mn-lt"/>
              </a:rPr>
              <a:t>04</a:t>
            </a:r>
            <a:endParaRPr lang="zh-CN" altLang="en-US" sz="2655" dirty="0">
              <a:cs typeface="+mn-ea"/>
              <a:sym typeface="+mn-lt"/>
            </a:endParaRPr>
          </a:p>
        </p:txBody>
      </p:sp>
      <p:grpSp>
        <p:nvGrpSpPr>
          <p:cNvPr id="31" name="组合 30"/>
          <p:cNvGrpSpPr/>
          <p:nvPr/>
        </p:nvGrpSpPr>
        <p:grpSpPr>
          <a:xfrm>
            <a:off x="6668128" y="476497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4"/>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035">
                <a:cs typeface="+mn-ea"/>
                <a:sym typeface="+mn-lt"/>
              </a:endParaRPr>
            </a:p>
          </p:txBody>
        </p:sp>
      </p:grpSp>
      <p:sp>
        <p:nvSpPr>
          <p:cNvPr id="34" name="文本框 33"/>
          <p:cNvSpPr txBox="1"/>
          <p:nvPr/>
        </p:nvSpPr>
        <p:spPr>
          <a:xfrm>
            <a:off x="7643198" y="4827148"/>
            <a:ext cx="2059369" cy="1404872"/>
          </a:xfrm>
          <a:prstGeom prst="rect">
            <a:avLst/>
          </a:prstGeom>
          <a:noFill/>
        </p:spPr>
        <p:txBody>
          <a:bodyPr wrap="square" rtlCol="0">
            <a:spAutoFit/>
          </a:bodyPr>
          <a:lstStyle/>
          <a:p>
            <a:pPr algn="just">
              <a:lnSpc>
                <a:spcPct val="150000"/>
              </a:lnSpc>
            </a:pPr>
            <a:r>
              <a:rPr lang="zh-CN" altLang="en-US" sz="1137" dirty="0">
                <a:solidFill>
                  <a:schemeClr val="bg2">
                    <a:lumMod val="90000"/>
                  </a:schemeClr>
                </a:solidFill>
                <a:cs typeface="+mn-ea"/>
                <a:sym typeface="+mn-lt"/>
              </a:rPr>
              <a:t>智能合约的社会化。未来，所有的契约型的约定都实现智能化，利用智能合约可以保障所有约定的可靠执行，避免篡改、抵赖和违约。</a:t>
            </a:r>
          </a:p>
        </p:txBody>
      </p:sp>
    </p:spTree>
    <p:extLst>
      <p:ext uri="{BB962C8B-B14F-4D97-AF65-F5344CB8AC3E}">
        <p14:creationId xmlns:p14="http://schemas.microsoft.com/office/powerpoint/2010/main" val="202178505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2354"/>
        </a:solidFill>
        <a:effectLst/>
      </p:bgPr>
    </p:bg>
    <p:spTree>
      <p:nvGrpSpPr>
        <p:cNvPr id="1" name=""/>
        <p:cNvGrpSpPr/>
        <p:nvPr/>
      </p:nvGrpSpPr>
      <p:grpSpPr>
        <a:xfrm>
          <a:off x="0" y="0"/>
          <a:ext cx="0" cy="0"/>
          <a:chOff x="0" y="0"/>
          <a:chExt cx="0" cy="0"/>
        </a:xfrm>
      </p:grpSpPr>
      <p:pic>
        <p:nvPicPr>
          <p:cNvPr id="2" name="图片 1" descr="资源 434302"/>
          <p:cNvPicPr>
            <a:picLocks noChangeAspect="1"/>
          </p:cNvPicPr>
          <p:nvPr/>
        </p:nvPicPr>
        <p:blipFill>
          <a:blip r:embed="rId4"/>
          <a:srcRect l="13057" t="1336" r="21157" b="12564"/>
          <a:stretch>
            <a:fillRect/>
          </a:stretch>
        </p:blipFill>
        <p:spPr>
          <a:xfrm rot="16200000">
            <a:off x="4403725" y="-909320"/>
            <a:ext cx="6899275" cy="8677275"/>
          </a:xfrm>
          <a:prstGeom prst="rect">
            <a:avLst/>
          </a:prstGeom>
        </p:spPr>
      </p:pic>
      <p:sp>
        <p:nvSpPr>
          <p:cNvPr id="4" name="文本框 3"/>
          <p:cNvSpPr txBox="1"/>
          <p:nvPr/>
        </p:nvSpPr>
        <p:spPr>
          <a:xfrm>
            <a:off x="934863" y="1813986"/>
            <a:ext cx="2787366" cy="830997"/>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rPr>
              <a:t>PART  </a:t>
            </a:r>
            <a:r>
              <a:rPr kumimoji="0" lang="en-US" altLang="zh-CN" sz="4800" b="0" i="0" u="none" strike="noStrike" kern="1200" cap="none" spc="0" normalizeH="0" baseline="0" noProof="0" dirty="0" smtClean="0">
                <a:ln>
                  <a:noFill/>
                </a:ln>
                <a:gradFill flip="none" rotWithShape="1">
                  <a:gsLst>
                    <a:gs pos="0">
                      <a:srgbClr val="62FFFF"/>
                    </a:gs>
                    <a:gs pos="100000">
                      <a:srgbClr val="0D69FF"/>
                    </a:gs>
                  </a:gsLst>
                  <a:lin ang="2700000" scaled="1"/>
                  <a:tileRect/>
                </a:gradFill>
                <a:effectLst/>
                <a:uLnTx/>
                <a:uFillTx/>
                <a:cs typeface="+mn-ea"/>
                <a:sym typeface="+mn-lt"/>
              </a:rPr>
              <a:t>04</a:t>
            </a:r>
            <a:endParaRPr kumimoji="0" lang="en-US" sz="4800" b="0" i="0" u="none" strike="noStrike" kern="1200" cap="none" spc="0" normalizeH="0" baseline="0" noProof="0" dirty="0">
              <a:ln>
                <a:noFill/>
              </a:ln>
              <a:gradFill flip="none" rotWithShape="1">
                <a:gsLst>
                  <a:gs pos="0">
                    <a:srgbClr val="62FFFF"/>
                  </a:gs>
                  <a:gs pos="100000">
                    <a:srgbClr val="0D69FF"/>
                  </a:gs>
                </a:gsLst>
                <a:lin ang="2700000" scaled="1"/>
                <a:tileRect/>
              </a:gradFill>
              <a:effectLst/>
              <a:uLnTx/>
              <a:uFillTx/>
              <a:cs typeface="+mn-ea"/>
              <a:sym typeface="+mn-lt"/>
            </a:endParaRPr>
          </a:p>
        </p:txBody>
      </p:sp>
      <p:cxnSp>
        <p:nvCxnSpPr>
          <p:cNvPr id="7" name="直接连接符 6"/>
          <p:cNvCxnSpPr/>
          <p:nvPr>
            <p:custDataLst>
              <p:tags r:id="rId1"/>
            </p:custDataLst>
          </p:nvPr>
        </p:nvCxnSpPr>
        <p:spPr>
          <a:xfrm>
            <a:off x="498044" y="3751580"/>
            <a:ext cx="3456194" cy="0"/>
          </a:xfrm>
          <a:prstGeom prst="line">
            <a:avLst/>
          </a:prstGeom>
          <a:ln w="12700">
            <a:gradFill>
              <a:gsLst>
                <a:gs pos="0">
                  <a:srgbClr val="4DD0DC"/>
                </a:gs>
                <a:gs pos="100000">
                  <a:srgbClr val="41C4FF"/>
                </a:gs>
              </a:gsLst>
              <a:lin ang="5400000" scaled="1"/>
            </a:gradFill>
            <a:headEnd type="oval"/>
            <a:tailEnd type="ova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236494" y="3134360"/>
            <a:ext cx="3683849" cy="615553"/>
          </a:xfrm>
          <a:prstGeom prst="rect">
            <a:avLst/>
          </a:prstGeom>
        </p:spPr>
        <p:txBody>
          <a:bodyPr wrap="square" lIns="0" tIns="0" rIns="0" bIns="0">
            <a:spAutoFit/>
          </a:bodyPr>
          <a:lstStyle/>
          <a:p>
            <a:pPr lvl="0">
              <a:defRPr/>
            </a:pPr>
            <a:r>
              <a:rPr lang="zh-CN" altLang="en-US" sz="4000" b="1" dirty="0">
                <a:gradFill>
                  <a:gsLst>
                    <a:gs pos="0">
                      <a:srgbClr val="41C4FF"/>
                    </a:gs>
                    <a:gs pos="100000">
                      <a:srgbClr val="4DD0DC"/>
                    </a:gs>
                  </a:gsLst>
                  <a:lin ang="5400000" scaled="0"/>
                </a:gradFill>
                <a:cs typeface="+mn-ea"/>
                <a:sym typeface="+mn-lt"/>
              </a:rPr>
              <a:t>区块链方案</a:t>
            </a:r>
          </a:p>
        </p:txBody>
      </p:sp>
      <p:sp>
        <p:nvSpPr>
          <p:cNvPr id="11" name="TextBox 11"/>
          <p:cNvSpPr txBox="1"/>
          <p:nvPr/>
        </p:nvSpPr>
        <p:spPr>
          <a:xfrm>
            <a:off x="1488760" y="3808341"/>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12" name="TextBox 11"/>
          <p:cNvSpPr txBox="1"/>
          <p:nvPr/>
        </p:nvSpPr>
        <p:spPr>
          <a:xfrm>
            <a:off x="1488760" y="3808341"/>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13" name="TextBox 11"/>
          <p:cNvSpPr txBox="1"/>
          <p:nvPr/>
        </p:nvSpPr>
        <p:spPr>
          <a:xfrm>
            <a:off x="1488760" y="4074604"/>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
        <p:nvSpPr>
          <p:cNvPr id="3" name="TextBox 11"/>
          <p:cNvSpPr txBox="1"/>
          <p:nvPr/>
        </p:nvSpPr>
        <p:spPr>
          <a:xfrm>
            <a:off x="1488760" y="4074604"/>
            <a:ext cx="1474763" cy="267446"/>
          </a:xfrm>
          <a:prstGeom prst="rect">
            <a:avLst/>
          </a:prstGeom>
          <a:noFill/>
        </p:spPr>
        <p:txBody>
          <a:bodyPr wrap="none" rtlCol="0">
            <a:spAutoFit/>
          </a:bodyPr>
          <a:lstStyle/>
          <a:p>
            <a:pPr marL="121920" lvl="1" indent="-121920">
              <a:buFont typeface="Arial" panose="020B0604020202020204" pitchFamily="34" charset="0"/>
              <a:buChar char="•"/>
            </a:pPr>
            <a:r>
              <a:rPr lang="zh-CN" altLang="en-US" sz="1140" dirty="0">
                <a:gradFill>
                  <a:gsLst>
                    <a:gs pos="0">
                      <a:srgbClr val="41C4FF"/>
                    </a:gs>
                    <a:gs pos="100000">
                      <a:srgbClr val="4DD0DC"/>
                    </a:gs>
                  </a:gsLst>
                  <a:lin ang="5400000" scaled="0"/>
                </a:gradFill>
                <a:cs typeface="+mn-ea"/>
                <a:sym typeface="+mn-lt"/>
              </a:rPr>
              <a:t>添加相关标题文字</a:t>
            </a:r>
          </a:p>
        </p:txBody>
      </p:sp>
    </p:spTree>
    <p:extLst>
      <p:ext uri="{BB962C8B-B14F-4D97-AF65-F5344CB8AC3E}">
        <p14:creationId xmlns:p14="http://schemas.microsoft.com/office/powerpoint/2010/main" val="241672981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3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strVal val="4*#ppt_w"/>
                                          </p:val>
                                        </p:tav>
                                        <p:tav tm="100000">
                                          <p:val>
                                            <p:strVal val="#ppt_w"/>
                                          </p:val>
                                        </p:tav>
                                      </p:tavLst>
                                    </p:anim>
                                    <p:anim calcmode="lin" valueType="num">
                                      <p:cBhvr>
                                        <p:cTn id="13" dur="500" fill="hold"/>
                                        <p:tgtEl>
                                          <p:spTgt spid="8"/>
                                        </p:tgtEl>
                                        <p:attrNameLst>
                                          <p:attrName>ppt_h</p:attrName>
                                        </p:attrNameLst>
                                      </p:cBhvr>
                                      <p:tavLst>
                                        <p:tav tm="0">
                                          <p:val>
                                            <p:strVal val="4*#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par>
                          <p:cTn id="19" fill="hold">
                            <p:stCondLst>
                              <p:cond delay="500"/>
                            </p:stCondLst>
                            <p:childTnLst>
                              <p:par>
                                <p:cTn id="20" presetID="12" presetClass="entr" presetSubtype="8"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p:tgtEl>
                                          <p:spTgt spid="11"/>
                                        </p:tgtEl>
                                        <p:attrNameLst>
                                          <p:attrName>ppt_x</p:attrName>
                                        </p:attrNameLst>
                                      </p:cBhvr>
                                      <p:tavLst>
                                        <p:tav tm="0">
                                          <p:val>
                                            <p:strVal val="#ppt_x-#ppt_w*1.125000"/>
                                          </p:val>
                                        </p:tav>
                                        <p:tav tm="100000">
                                          <p:val>
                                            <p:strVal val="#ppt_x"/>
                                          </p:val>
                                        </p:tav>
                                      </p:tavLst>
                                    </p:anim>
                                    <p:animEffect transition="in" filter="wipe(right)">
                                      <p:cBhvr>
                                        <p:cTn id="23" dur="500"/>
                                        <p:tgtEl>
                                          <p:spTgt spid="11"/>
                                        </p:tgtEl>
                                      </p:cBhvr>
                                    </p:animEffect>
                                  </p:childTnLst>
                                </p:cTn>
                              </p:par>
                            </p:childTnLst>
                          </p:cTn>
                        </p:par>
                        <p:par>
                          <p:cTn id="24" fill="hold">
                            <p:stCondLst>
                              <p:cond delay="1000"/>
                            </p:stCondLst>
                            <p:childTnLst>
                              <p:par>
                                <p:cTn id="25" presetID="1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p:tgtEl>
                                          <p:spTgt spid="12"/>
                                        </p:tgtEl>
                                        <p:attrNameLst>
                                          <p:attrName>ppt_x</p:attrName>
                                        </p:attrNameLst>
                                      </p:cBhvr>
                                      <p:tavLst>
                                        <p:tav tm="0">
                                          <p:val>
                                            <p:strVal val="#ppt_x-#ppt_w*1.125000"/>
                                          </p:val>
                                        </p:tav>
                                        <p:tav tm="100000">
                                          <p:val>
                                            <p:strVal val="#ppt_x"/>
                                          </p:val>
                                        </p:tav>
                                      </p:tavLst>
                                    </p:anim>
                                    <p:animEffect transition="in" filter="wipe(right)">
                                      <p:cBhvr>
                                        <p:cTn id="28" dur="500"/>
                                        <p:tgtEl>
                                          <p:spTgt spid="12"/>
                                        </p:tgtEl>
                                      </p:cBhvr>
                                    </p:animEffect>
                                  </p:childTnLst>
                                </p:cTn>
                              </p:par>
                            </p:childTnLst>
                          </p:cTn>
                        </p:par>
                        <p:par>
                          <p:cTn id="29" fill="hold">
                            <p:stCondLst>
                              <p:cond delay="1500"/>
                            </p:stCondLst>
                            <p:childTnLst>
                              <p:par>
                                <p:cTn id="30" presetID="12" presetClass="entr" presetSubtype="8"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p:tgtEl>
                                          <p:spTgt spid="13"/>
                                        </p:tgtEl>
                                        <p:attrNameLst>
                                          <p:attrName>ppt_x</p:attrName>
                                        </p:attrNameLst>
                                      </p:cBhvr>
                                      <p:tavLst>
                                        <p:tav tm="0">
                                          <p:val>
                                            <p:strVal val="#ppt_x-#ppt_w*1.125000"/>
                                          </p:val>
                                        </p:tav>
                                        <p:tav tm="100000">
                                          <p:val>
                                            <p:strVal val="#ppt_x"/>
                                          </p:val>
                                        </p:tav>
                                      </p:tavLst>
                                    </p:anim>
                                    <p:animEffect transition="in" filter="wipe(right)">
                                      <p:cBhvr>
                                        <p:cTn id="33" dur="500"/>
                                        <p:tgtEl>
                                          <p:spTgt spid="13"/>
                                        </p:tgtEl>
                                      </p:cBhvr>
                                    </p:animEffect>
                                  </p:childTnLst>
                                </p:cTn>
                              </p:par>
                            </p:childTnLst>
                          </p:cTn>
                        </p:par>
                        <p:par>
                          <p:cTn id="34" fill="hold">
                            <p:stCondLst>
                              <p:cond delay="2000"/>
                            </p:stCondLst>
                            <p:childTnLst>
                              <p:par>
                                <p:cTn id="35" presetID="12" presetClass="entr" presetSubtype="8" fill="hold" grpId="0" nodeType="after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p:tgtEl>
                                          <p:spTgt spid="3"/>
                                        </p:tgtEl>
                                        <p:attrNameLst>
                                          <p:attrName>ppt_x</p:attrName>
                                        </p:attrNameLst>
                                      </p:cBhvr>
                                      <p:tavLst>
                                        <p:tav tm="0">
                                          <p:val>
                                            <p:strVal val="#ppt_x-#ppt_w*1.125000"/>
                                          </p:val>
                                        </p:tav>
                                        <p:tav tm="100000">
                                          <p:val>
                                            <p:strVal val="#ppt_x"/>
                                          </p:val>
                                        </p:tav>
                                      </p:tavLst>
                                    </p:anim>
                                    <p:animEffect transition="in" filter="wipe(right)">
                                      <p:cBhvr>
                                        <p:cTn id="3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1" grpId="0"/>
      <p:bldP spid="12" grpId="0"/>
      <p:bldP spid="13" grpId="0"/>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弧形 57"/>
          <p:cNvSpPr/>
          <p:nvPr/>
        </p:nvSpPr>
        <p:spPr>
          <a:xfrm rot="13095499">
            <a:off x="2411622" y="1623928"/>
            <a:ext cx="3483823" cy="3703403"/>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cs typeface="+mn-ea"/>
              <a:sym typeface="+mn-lt"/>
            </a:endParaRPr>
          </a:p>
        </p:txBody>
      </p:sp>
      <p:sp>
        <p:nvSpPr>
          <p:cNvPr id="94" name="弧形 93"/>
          <p:cNvSpPr/>
          <p:nvPr/>
        </p:nvSpPr>
        <p:spPr>
          <a:xfrm rot="13095499">
            <a:off x="3401694" y="2329263"/>
            <a:ext cx="2156791" cy="2292732"/>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cs typeface="+mn-ea"/>
              <a:sym typeface="+mn-lt"/>
            </a:endParaRPr>
          </a:p>
        </p:txBody>
      </p:sp>
      <p:sp>
        <p:nvSpPr>
          <p:cNvPr id="95" name="弧形 94"/>
          <p:cNvSpPr/>
          <p:nvPr/>
        </p:nvSpPr>
        <p:spPr>
          <a:xfrm rot="13095499">
            <a:off x="3919741" y="2905818"/>
            <a:ext cx="960768" cy="1021324"/>
          </a:xfrm>
          <a:prstGeom prst="arc">
            <a:avLst>
              <a:gd name="adj1" fmla="val 13430170"/>
              <a:gd name="adj2" fmla="val 3396500"/>
            </a:avLst>
          </a:prstGeom>
          <a:ln w="9525">
            <a:solidFill>
              <a:schemeClr val="bg2">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cs typeface="+mn-ea"/>
              <a:sym typeface="+mn-lt"/>
            </a:endParaRPr>
          </a:p>
        </p:txBody>
      </p:sp>
      <p:grpSp>
        <p:nvGrpSpPr>
          <p:cNvPr id="5" name="组合 4"/>
          <p:cNvGrpSpPr/>
          <p:nvPr/>
        </p:nvGrpSpPr>
        <p:grpSpPr>
          <a:xfrm>
            <a:off x="6155081" y="4544896"/>
            <a:ext cx="1495833" cy="666640"/>
            <a:chOff x="6040947" y="4822272"/>
            <a:chExt cx="1577637" cy="703097"/>
          </a:xfrm>
        </p:grpSpPr>
        <p:sp>
          <p:nvSpPr>
            <p:cNvPr id="31" name="弧形 30"/>
            <p:cNvSpPr/>
            <p:nvPr/>
          </p:nvSpPr>
          <p:spPr>
            <a:xfrm rot="13095499">
              <a:off x="6957175" y="4822272"/>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7">
                <a:solidFill>
                  <a:schemeClr val="bg1">
                    <a:lumMod val="95000"/>
                  </a:schemeClr>
                </a:solidFill>
                <a:cs typeface="+mn-ea"/>
                <a:sym typeface="+mn-lt"/>
              </a:endParaRPr>
            </a:p>
          </p:txBody>
        </p:sp>
        <p:cxnSp>
          <p:nvCxnSpPr>
            <p:cNvPr id="35" name="直接连接符 34"/>
            <p:cNvCxnSpPr/>
            <p:nvPr/>
          </p:nvCxnSpPr>
          <p:spPr>
            <a:xfrm>
              <a:off x="6040947" y="5191152"/>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4" name="组合 3"/>
          <p:cNvGrpSpPr/>
          <p:nvPr/>
        </p:nvGrpSpPr>
        <p:grpSpPr>
          <a:xfrm>
            <a:off x="6136034" y="3125849"/>
            <a:ext cx="1505356" cy="666640"/>
            <a:chOff x="6020861" y="3325621"/>
            <a:chExt cx="1587680" cy="703097"/>
          </a:xfrm>
        </p:grpSpPr>
        <p:sp>
          <p:nvSpPr>
            <p:cNvPr id="22" name="弧形 21"/>
            <p:cNvSpPr/>
            <p:nvPr/>
          </p:nvSpPr>
          <p:spPr>
            <a:xfrm rot="13095499">
              <a:off x="6947132" y="3325621"/>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7">
                <a:solidFill>
                  <a:schemeClr val="bg1">
                    <a:lumMod val="95000"/>
                  </a:schemeClr>
                </a:solidFill>
                <a:cs typeface="+mn-ea"/>
                <a:sym typeface="+mn-lt"/>
              </a:endParaRPr>
            </a:p>
          </p:txBody>
        </p:sp>
        <p:cxnSp>
          <p:nvCxnSpPr>
            <p:cNvPr id="38" name="直接连接符 37"/>
            <p:cNvCxnSpPr/>
            <p:nvPr/>
          </p:nvCxnSpPr>
          <p:spPr>
            <a:xfrm>
              <a:off x="6020861" y="3692237"/>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6140796" y="1691389"/>
            <a:ext cx="1500592" cy="666640"/>
            <a:chOff x="6025884" y="1812714"/>
            <a:chExt cx="1582656" cy="703097"/>
          </a:xfrm>
        </p:grpSpPr>
        <p:sp>
          <p:nvSpPr>
            <p:cNvPr id="27" name="弧形 26"/>
            <p:cNvSpPr/>
            <p:nvPr/>
          </p:nvSpPr>
          <p:spPr>
            <a:xfrm rot="13095499">
              <a:off x="6947131" y="1812714"/>
              <a:ext cx="661409" cy="703097"/>
            </a:xfrm>
            <a:prstGeom prst="arc">
              <a:avLst>
                <a:gd name="adj1" fmla="val 13430170"/>
                <a:gd name="adj2" fmla="val 3396500"/>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txBody>
            <a:bodyPr rtlCol="0" anchor="ctr"/>
            <a:lstStyle/>
            <a:p>
              <a:endParaRPr lang="zh-CN" altLang="en-US" sz="1707">
                <a:solidFill>
                  <a:schemeClr val="bg1">
                    <a:lumMod val="95000"/>
                  </a:schemeClr>
                </a:solidFill>
                <a:cs typeface="+mn-ea"/>
                <a:sym typeface="+mn-lt"/>
              </a:endParaRPr>
            </a:p>
          </p:txBody>
        </p:sp>
        <p:cxnSp>
          <p:nvCxnSpPr>
            <p:cNvPr id="39" name="直接连接符 38"/>
            <p:cNvCxnSpPr/>
            <p:nvPr/>
          </p:nvCxnSpPr>
          <p:spPr>
            <a:xfrm>
              <a:off x="6025884" y="2171554"/>
              <a:ext cx="893975" cy="0"/>
            </a:xfrm>
            <a:prstGeom prst="line">
              <a:avLst/>
            </a:prstGeom>
            <a:ln w="19050">
              <a:solidFill>
                <a:schemeClr val="bg2">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grpSp>
        <p:nvGrpSpPr>
          <p:cNvPr id="2" name="组合 1"/>
          <p:cNvGrpSpPr/>
          <p:nvPr/>
        </p:nvGrpSpPr>
        <p:grpSpPr>
          <a:xfrm>
            <a:off x="4332354" y="1455955"/>
            <a:ext cx="1808521" cy="4000823"/>
            <a:chOff x="4118540" y="1941776"/>
            <a:chExt cx="1907425" cy="4219617"/>
          </a:xfrm>
          <a:solidFill>
            <a:srgbClr val="0170C1"/>
          </a:solidFill>
        </p:grpSpPr>
        <p:sp>
          <p:nvSpPr>
            <p:cNvPr id="81" name="矩形 80"/>
            <p:cNvSpPr/>
            <p:nvPr/>
          </p:nvSpPr>
          <p:spPr>
            <a:xfrm>
              <a:off x="4119300" y="5725074"/>
              <a:ext cx="1901640" cy="436319"/>
            </a:xfrm>
            <a:prstGeom prst="rect">
              <a:avLst/>
            </a:prstGeom>
            <a:solidFill>
              <a:schemeClr val="accent6"/>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7" dirty="0">
                <a:solidFill>
                  <a:schemeClr val="bg1">
                    <a:lumMod val="95000"/>
                  </a:schemeClr>
                </a:solidFill>
                <a:cs typeface="+mn-ea"/>
                <a:sym typeface="+mn-lt"/>
              </a:endParaRPr>
            </a:p>
          </p:txBody>
        </p:sp>
        <p:sp>
          <p:nvSpPr>
            <p:cNvPr id="82" name="矩形 81"/>
            <p:cNvSpPr/>
            <p:nvPr/>
          </p:nvSpPr>
          <p:spPr>
            <a:xfrm>
              <a:off x="4118540" y="4182002"/>
              <a:ext cx="1901640" cy="436319"/>
            </a:xfrm>
            <a:prstGeom prst="rect">
              <a:avLst/>
            </a:prstGeom>
            <a:solidFill>
              <a:schemeClr val="accent4"/>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7" dirty="0">
                <a:solidFill>
                  <a:schemeClr val="bg1">
                    <a:lumMod val="95000"/>
                  </a:schemeClr>
                </a:solidFill>
                <a:cs typeface="+mn-ea"/>
                <a:sym typeface="+mn-lt"/>
              </a:endParaRPr>
            </a:p>
          </p:txBody>
        </p:sp>
        <p:sp>
          <p:nvSpPr>
            <p:cNvPr id="83" name="矩形 82"/>
            <p:cNvSpPr/>
            <p:nvPr/>
          </p:nvSpPr>
          <p:spPr>
            <a:xfrm>
              <a:off x="4120162" y="3459009"/>
              <a:ext cx="1901640" cy="436319"/>
            </a:xfrm>
            <a:prstGeom prst="rect">
              <a:avLst/>
            </a:prstGeom>
            <a:solidFill>
              <a:schemeClr val="accent3"/>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7" b="1" dirty="0">
                <a:solidFill>
                  <a:schemeClr val="bg1"/>
                </a:solidFill>
                <a:cs typeface="+mn-ea"/>
                <a:sym typeface="+mn-lt"/>
              </a:endParaRPr>
            </a:p>
          </p:txBody>
        </p:sp>
        <p:sp>
          <p:nvSpPr>
            <p:cNvPr id="84" name="矩形 83"/>
            <p:cNvSpPr/>
            <p:nvPr/>
          </p:nvSpPr>
          <p:spPr>
            <a:xfrm>
              <a:off x="4120162" y="4955660"/>
              <a:ext cx="1901640" cy="436319"/>
            </a:xfrm>
            <a:prstGeom prst="rect">
              <a:avLst/>
            </a:prstGeom>
            <a:solidFill>
              <a:schemeClr val="accent5"/>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7" b="1" dirty="0">
                <a:solidFill>
                  <a:schemeClr val="bg1"/>
                </a:solidFill>
                <a:cs typeface="+mn-ea"/>
                <a:sym typeface="+mn-lt"/>
              </a:endParaRPr>
            </a:p>
          </p:txBody>
        </p:sp>
        <p:sp>
          <p:nvSpPr>
            <p:cNvPr id="85" name="矩形 84"/>
            <p:cNvSpPr/>
            <p:nvPr/>
          </p:nvSpPr>
          <p:spPr>
            <a:xfrm>
              <a:off x="4124325" y="2680221"/>
              <a:ext cx="1901640" cy="436319"/>
            </a:xfrm>
            <a:prstGeom prst="rect">
              <a:avLst/>
            </a:prstGeom>
            <a:solidFill>
              <a:schemeClr val="accent2"/>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1707" dirty="0">
                <a:solidFill>
                  <a:schemeClr val="bg1">
                    <a:lumMod val="95000"/>
                  </a:schemeClr>
                </a:solidFill>
                <a:cs typeface="+mn-ea"/>
                <a:sym typeface="+mn-lt"/>
              </a:endParaRPr>
            </a:p>
          </p:txBody>
        </p:sp>
        <p:sp>
          <p:nvSpPr>
            <p:cNvPr id="86" name="矩形 85"/>
            <p:cNvSpPr/>
            <p:nvPr/>
          </p:nvSpPr>
          <p:spPr>
            <a:xfrm>
              <a:off x="4120162" y="1941776"/>
              <a:ext cx="1901640" cy="436319"/>
            </a:xfrm>
            <a:prstGeom prst="rect">
              <a:avLst/>
            </a:prstGeom>
            <a:solidFill>
              <a:schemeClr val="accent1"/>
            </a:solidFill>
            <a:ln>
              <a:noFill/>
            </a:ln>
            <a:effectLst>
              <a:outerShdw blurRad="50800" dist="38100" dir="5400000" algn="t"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707" b="1" dirty="0">
                <a:solidFill>
                  <a:schemeClr val="bg1"/>
                </a:solidFill>
                <a:cs typeface="+mn-ea"/>
                <a:sym typeface="+mn-lt"/>
              </a:endParaRPr>
            </a:p>
          </p:txBody>
        </p:sp>
      </p:grpSp>
      <p:sp>
        <p:nvSpPr>
          <p:cNvPr id="90" name="矩形 89"/>
          <p:cNvSpPr/>
          <p:nvPr/>
        </p:nvSpPr>
        <p:spPr>
          <a:xfrm>
            <a:off x="1466423" y="3186711"/>
            <a:ext cx="2175308" cy="554333"/>
          </a:xfrm>
          <a:prstGeom prst="rect">
            <a:avLst/>
          </a:prstGeom>
          <a:solidFill>
            <a:schemeClr val="accent1"/>
          </a:solidFill>
          <a:ln>
            <a:noFill/>
          </a:ln>
          <a:effectLst>
            <a:outerShdw blurRad="50800" dist="38100" dir="8100000" algn="tr" rotWithShape="0">
              <a:prstClr val="black">
                <a:alpha val="40000"/>
              </a:prstClr>
            </a:outerShdw>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sz="2655" b="1" dirty="0">
                <a:solidFill>
                  <a:schemeClr val="bg1"/>
                </a:solidFill>
                <a:cs typeface="+mn-ea"/>
                <a:sym typeface="+mn-lt"/>
              </a:rPr>
              <a:t>设计思想</a:t>
            </a:r>
          </a:p>
        </p:txBody>
      </p:sp>
      <p:sp>
        <p:nvSpPr>
          <p:cNvPr id="74" name="TextBox 41"/>
          <p:cNvSpPr txBox="1"/>
          <p:nvPr/>
        </p:nvSpPr>
        <p:spPr>
          <a:xfrm>
            <a:off x="7540774" y="1952919"/>
            <a:ext cx="3419657" cy="992012"/>
          </a:xfrm>
          <a:prstGeom prst="rect">
            <a:avLst/>
          </a:prstGeom>
          <a:noFill/>
        </p:spPr>
        <p:txBody>
          <a:bodyPr wrap="square" lIns="81225" tIns="40613" rIns="81225" bIns="40613" rtlCol="0">
            <a:spAutoFit/>
          </a:bodyPr>
          <a:lstStyle/>
          <a:p>
            <a:pPr>
              <a:lnSpc>
                <a:spcPct val="130000"/>
              </a:lnSpc>
            </a:pPr>
            <a:r>
              <a:rPr lang="zh-CN" altLang="en-US" sz="1137" dirty="0">
                <a:solidFill>
                  <a:schemeClr val="bg2">
                    <a:lumMod val="90000"/>
                  </a:schemeClr>
                </a:solidFill>
                <a:cs typeface="+mn-ea"/>
                <a:sym typeface="+mn-lt"/>
              </a:rPr>
              <a:t>降低成本，是区块链技术的一个重要的设计思想。在区块链体系中，参与者可以不需要了解对方基本信息的情况进行交易，实现了“无需信任的信任”，改变了传统模式中以第三方为中心的信任模式</a:t>
            </a:r>
            <a:r>
              <a:rPr lang="zh-CN" altLang="en-US" sz="1137" dirty="0" smtClean="0">
                <a:solidFill>
                  <a:schemeClr val="bg2">
                    <a:lumMod val="90000"/>
                  </a:schemeClr>
                </a:solidFill>
                <a:cs typeface="+mn-ea"/>
                <a:sym typeface="+mn-lt"/>
              </a:rPr>
              <a:t>。</a:t>
            </a:r>
            <a:endParaRPr lang="en-GB" altLang="zh-CN" sz="1137" dirty="0">
              <a:solidFill>
                <a:schemeClr val="bg2">
                  <a:lumMod val="90000"/>
                </a:schemeClr>
              </a:solidFill>
              <a:cs typeface="+mn-ea"/>
              <a:sym typeface="+mn-lt"/>
            </a:endParaRPr>
          </a:p>
        </p:txBody>
      </p:sp>
      <p:sp>
        <p:nvSpPr>
          <p:cNvPr id="75" name="TextBox 170"/>
          <p:cNvSpPr txBox="1"/>
          <p:nvPr/>
        </p:nvSpPr>
        <p:spPr>
          <a:xfrm>
            <a:off x="7540775" y="1452052"/>
            <a:ext cx="2304215" cy="559374"/>
          </a:xfrm>
          <a:prstGeom prst="rect">
            <a:avLst/>
          </a:prstGeom>
          <a:noFill/>
        </p:spPr>
        <p:txBody>
          <a:bodyPr wrap="square" lIns="91431" tIns="45715" rIns="91431" bIns="45715" rtlCol="0">
            <a:spAutoFit/>
          </a:bodyPr>
          <a:lstStyle/>
          <a:p>
            <a:pPr>
              <a:defRPr/>
            </a:pPr>
            <a:r>
              <a:rPr lang="zh-CN" altLang="en-US" sz="3035" b="1" dirty="0">
                <a:solidFill>
                  <a:schemeClr val="bg2">
                    <a:lumMod val="90000"/>
                  </a:schemeClr>
                </a:solidFill>
                <a:cs typeface="+mn-ea"/>
                <a:sym typeface="+mn-lt"/>
              </a:rPr>
              <a:t>经济层面</a:t>
            </a:r>
          </a:p>
        </p:txBody>
      </p:sp>
      <p:sp>
        <p:nvSpPr>
          <p:cNvPr id="88" name="TextBox 41"/>
          <p:cNvSpPr txBox="1"/>
          <p:nvPr/>
        </p:nvSpPr>
        <p:spPr>
          <a:xfrm>
            <a:off x="7540774" y="3510787"/>
            <a:ext cx="3419657" cy="992012"/>
          </a:xfrm>
          <a:prstGeom prst="rect">
            <a:avLst/>
          </a:prstGeom>
          <a:noFill/>
        </p:spPr>
        <p:txBody>
          <a:bodyPr wrap="square" lIns="81225" tIns="40613" rIns="81225" bIns="40613" rtlCol="0">
            <a:spAutoFit/>
          </a:bodyPr>
          <a:lstStyle/>
          <a:p>
            <a:pPr>
              <a:lnSpc>
                <a:spcPct val="130000"/>
              </a:lnSpc>
            </a:pPr>
            <a:r>
              <a:rPr lang="zh-CN" altLang="en-US" sz="1137" dirty="0">
                <a:solidFill>
                  <a:schemeClr val="bg2">
                    <a:lumMod val="90000"/>
                  </a:schemeClr>
                </a:solidFill>
                <a:cs typeface="+mn-ea"/>
                <a:sym typeface="+mn-lt"/>
              </a:rPr>
              <a:t>区块链可以看成是一套由多方参与的、可靠的分布式数据存储系统，其独特之处在于：一是记录行为的多方参与，即各方可参与记录；二是数据存储的多方参与、共同</a:t>
            </a:r>
            <a:r>
              <a:rPr lang="zh-CN" altLang="en-US" sz="1137" dirty="0" smtClean="0">
                <a:solidFill>
                  <a:schemeClr val="bg2">
                    <a:lumMod val="90000"/>
                  </a:schemeClr>
                </a:solidFill>
                <a:cs typeface="+mn-ea"/>
                <a:sym typeface="+mn-lt"/>
              </a:rPr>
              <a:t>维护</a:t>
            </a:r>
            <a:endParaRPr lang="en-GB" altLang="zh-CN" sz="1137" dirty="0">
              <a:solidFill>
                <a:schemeClr val="bg2">
                  <a:lumMod val="90000"/>
                </a:schemeClr>
              </a:solidFill>
              <a:cs typeface="+mn-ea"/>
              <a:sym typeface="+mn-lt"/>
            </a:endParaRPr>
          </a:p>
        </p:txBody>
      </p:sp>
      <p:sp>
        <p:nvSpPr>
          <p:cNvPr id="91" name="TextBox 170"/>
          <p:cNvSpPr txBox="1"/>
          <p:nvPr/>
        </p:nvSpPr>
        <p:spPr>
          <a:xfrm>
            <a:off x="7540775" y="3009918"/>
            <a:ext cx="2304215" cy="559374"/>
          </a:xfrm>
          <a:prstGeom prst="rect">
            <a:avLst/>
          </a:prstGeom>
          <a:noFill/>
        </p:spPr>
        <p:txBody>
          <a:bodyPr wrap="square" lIns="91431" tIns="45715" rIns="91431" bIns="45715" rtlCol="0">
            <a:spAutoFit/>
          </a:bodyPr>
          <a:lstStyle/>
          <a:p>
            <a:pPr>
              <a:defRPr/>
            </a:pPr>
            <a:r>
              <a:rPr lang="zh-CN" altLang="en-US" sz="3035" b="1" dirty="0" smtClean="0">
                <a:solidFill>
                  <a:schemeClr val="bg2">
                    <a:lumMod val="90000"/>
                  </a:schemeClr>
                </a:solidFill>
                <a:cs typeface="+mn-ea"/>
                <a:sym typeface="+mn-lt"/>
              </a:rPr>
              <a:t>技术层面</a:t>
            </a:r>
            <a:endParaRPr lang="zh-CN" altLang="en-US" sz="3035" b="1" dirty="0">
              <a:solidFill>
                <a:schemeClr val="bg2">
                  <a:lumMod val="90000"/>
                </a:schemeClr>
              </a:solidFill>
              <a:cs typeface="+mn-ea"/>
              <a:sym typeface="+mn-lt"/>
            </a:endParaRPr>
          </a:p>
        </p:txBody>
      </p:sp>
      <p:sp>
        <p:nvSpPr>
          <p:cNvPr id="92" name="TextBox 41"/>
          <p:cNvSpPr txBox="1"/>
          <p:nvPr/>
        </p:nvSpPr>
        <p:spPr>
          <a:xfrm>
            <a:off x="7540774" y="5000921"/>
            <a:ext cx="3419657" cy="992012"/>
          </a:xfrm>
          <a:prstGeom prst="rect">
            <a:avLst/>
          </a:prstGeom>
          <a:noFill/>
        </p:spPr>
        <p:txBody>
          <a:bodyPr wrap="square" lIns="81225" tIns="40613" rIns="81225" bIns="40613" rtlCol="0">
            <a:spAutoFit/>
          </a:bodyPr>
          <a:lstStyle/>
          <a:p>
            <a:pPr>
              <a:lnSpc>
                <a:spcPct val="130000"/>
              </a:lnSpc>
            </a:pPr>
            <a:r>
              <a:rPr lang="zh-CN" altLang="en-US" sz="1137" dirty="0">
                <a:solidFill>
                  <a:schemeClr val="bg2">
                    <a:lumMod val="90000"/>
                  </a:schemeClr>
                </a:solidFill>
                <a:cs typeface="+mn-ea"/>
                <a:sym typeface="+mn-lt"/>
              </a:rPr>
              <a:t>区块链技术不是一个单项的技术，而是一个集成了多方面研究成果基础之上的综合性技术系统。我们认为，其中有三项必不可缺的核心技术，分别是：共识机制、密码学原理和分布式数据存储。</a:t>
            </a:r>
            <a:endParaRPr lang="en-GB" altLang="zh-CN" sz="1137" dirty="0">
              <a:solidFill>
                <a:schemeClr val="bg2">
                  <a:lumMod val="90000"/>
                </a:schemeClr>
              </a:solidFill>
              <a:cs typeface="+mn-ea"/>
              <a:sym typeface="+mn-lt"/>
            </a:endParaRPr>
          </a:p>
        </p:txBody>
      </p:sp>
      <p:sp>
        <p:nvSpPr>
          <p:cNvPr id="93" name="TextBox 170"/>
          <p:cNvSpPr txBox="1"/>
          <p:nvPr/>
        </p:nvSpPr>
        <p:spPr>
          <a:xfrm>
            <a:off x="7540775" y="4500052"/>
            <a:ext cx="2304215" cy="559374"/>
          </a:xfrm>
          <a:prstGeom prst="rect">
            <a:avLst/>
          </a:prstGeom>
          <a:noFill/>
        </p:spPr>
        <p:txBody>
          <a:bodyPr wrap="square" lIns="91431" tIns="45715" rIns="91431" bIns="45715" rtlCol="0">
            <a:spAutoFit/>
          </a:bodyPr>
          <a:lstStyle/>
          <a:p>
            <a:pPr>
              <a:defRPr/>
            </a:pPr>
            <a:r>
              <a:rPr lang="zh-CN" altLang="en-US" sz="3035" b="1" dirty="0" smtClean="0">
                <a:solidFill>
                  <a:schemeClr val="bg2">
                    <a:lumMod val="90000"/>
                  </a:schemeClr>
                </a:solidFill>
                <a:cs typeface="+mn-ea"/>
                <a:sym typeface="+mn-lt"/>
              </a:rPr>
              <a:t>核心层面</a:t>
            </a:r>
            <a:endParaRPr lang="zh-CN" altLang="en-US" sz="3035" b="1" dirty="0">
              <a:solidFill>
                <a:schemeClr val="bg2">
                  <a:lumMod val="90000"/>
                </a:schemeClr>
              </a:solidFill>
              <a:cs typeface="+mn-ea"/>
              <a:sym typeface="+mn-lt"/>
            </a:endParaRPr>
          </a:p>
        </p:txBody>
      </p:sp>
    </p:spTree>
    <p:extLst>
      <p:ext uri="{BB962C8B-B14F-4D97-AF65-F5344CB8AC3E}">
        <p14:creationId xmlns:p14="http://schemas.microsoft.com/office/powerpoint/2010/main" val="59785681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500"/>
                            </p:stCondLst>
                            <p:childTnLst>
                              <p:par>
                                <p:cTn id="5" presetID="22" presetClass="entr" presetSubtype="8"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Effect transition="in" filter="wipe(left)">
                                      <p:cBhvr>
                                        <p:cTn id="7" dur="500"/>
                                        <p:tgtEl>
                                          <p:spTgt spid="90"/>
                                        </p:tgtEl>
                                      </p:cBhvr>
                                    </p:animEffect>
                                  </p:childTnLst>
                                </p:cTn>
                              </p:par>
                            </p:childTnLst>
                          </p:cTn>
                        </p:par>
                        <p:par>
                          <p:cTn id="8" fill="hold">
                            <p:stCondLst>
                              <p:cond delay="1000"/>
                            </p:stCondLst>
                            <p:childTnLst>
                              <p:par>
                                <p:cTn id="9" presetID="16" presetClass="entr" presetSubtype="42" fill="hold" grpId="0"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barn(outHorizontal)">
                                      <p:cBhvr>
                                        <p:cTn id="11" dur="500"/>
                                        <p:tgtEl>
                                          <p:spTgt spid="58"/>
                                        </p:tgtEl>
                                      </p:cBhvr>
                                    </p:animEffect>
                                  </p:childTnLst>
                                </p:cTn>
                              </p:par>
                              <p:par>
                                <p:cTn id="12" presetID="16" presetClass="entr" presetSubtype="42" fill="hold" grpId="0" nodeType="withEffect">
                                  <p:stCondLst>
                                    <p:cond delay="0"/>
                                  </p:stCondLst>
                                  <p:childTnLst>
                                    <p:set>
                                      <p:cBhvr>
                                        <p:cTn id="13" dur="1" fill="hold">
                                          <p:stCondLst>
                                            <p:cond delay="0"/>
                                          </p:stCondLst>
                                        </p:cTn>
                                        <p:tgtEl>
                                          <p:spTgt spid="94"/>
                                        </p:tgtEl>
                                        <p:attrNameLst>
                                          <p:attrName>style.visibility</p:attrName>
                                        </p:attrNameLst>
                                      </p:cBhvr>
                                      <p:to>
                                        <p:strVal val="visible"/>
                                      </p:to>
                                    </p:set>
                                    <p:animEffect transition="in" filter="barn(outHorizontal)">
                                      <p:cBhvr>
                                        <p:cTn id="14" dur="500"/>
                                        <p:tgtEl>
                                          <p:spTgt spid="94"/>
                                        </p:tgtEl>
                                      </p:cBhvr>
                                    </p:animEffect>
                                  </p:childTnLst>
                                </p:cTn>
                              </p:par>
                              <p:par>
                                <p:cTn id="15" presetID="16" presetClass="entr" presetSubtype="42" fill="hold" grpId="0" nodeType="with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barn(outHorizontal)">
                                      <p:cBhvr>
                                        <p:cTn id="17" dur="500"/>
                                        <p:tgtEl>
                                          <p:spTgt spid="95"/>
                                        </p:tgtEl>
                                      </p:cBhvr>
                                    </p:animEffect>
                                  </p:childTnLst>
                                </p:cTn>
                              </p:par>
                            </p:childTnLst>
                          </p:cTn>
                        </p:par>
                        <p:par>
                          <p:cTn id="18" fill="hold">
                            <p:stCondLst>
                              <p:cond delay="1500"/>
                            </p:stCondLst>
                            <p:childTnLst>
                              <p:par>
                                <p:cTn id="19" presetID="16" presetClass="entr" presetSubtype="42"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Horizontal)">
                                      <p:cBhvr>
                                        <p:cTn id="21" dur="500"/>
                                        <p:tgtEl>
                                          <p:spTgt spid="2"/>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47" presetClass="entr" presetSubtype="0" fill="hold" grpId="0"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fade">
                                      <p:cBhvr>
                                        <p:cTn id="28" dur="500"/>
                                        <p:tgtEl>
                                          <p:spTgt spid="75"/>
                                        </p:tgtEl>
                                      </p:cBhvr>
                                    </p:animEffect>
                                    <p:anim calcmode="lin" valueType="num">
                                      <p:cBhvr>
                                        <p:cTn id="29" dur="500" fill="hold"/>
                                        <p:tgtEl>
                                          <p:spTgt spid="75"/>
                                        </p:tgtEl>
                                        <p:attrNameLst>
                                          <p:attrName>ppt_x</p:attrName>
                                        </p:attrNameLst>
                                      </p:cBhvr>
                                      <p:tavLst>
                                        <p:tav tm="0">
                                          <p:val>
                                            <p:strVal val="#ppt_x"/>
                                          </p:val>
                                        </p:tav>
                                        <p:tav tm="100000">
                                          <p:val>
                                            <p:strVal val="#ppt_x"/>
                                          </p:val>
                                        </p:tav>
                                      </p:tavLst>
                                    </p:anim>
                                    <p:anim calcmode="lin" valueType="num">
                                      <p:cBhvr>
                                        <p:cTn id="30" dur="500" fill="hold"/>
                                        <p:tgtEl>
                                          <p:spTgt spid="7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74"/>
                                        </p:tgtEl>
                                        <p:attrNameLst>
                                          <p:attrName>style.visibility</p:attrName>
                                        </p:attrNameLst>
                                      </p:cBhvr>
                                      <p:to>
                                        <p:strVal val="visible"/>
                                      </p:to>
                                    </p:set>
                                    <p:animEffect transition="in" filter="fade">
                                      <p:cBhvr>
                                        <p:cTn id="33" dur="500"/>
                                        <p:tgtEl>
                                          <p:spTgt spid="74"/>
                                        </p:tgtEl>
                                      </p:cBhvr>
                                    </p:animEffect>
                                    <p:anim calcmode="lin" valueType="num">
                                      <p:cBhvr>
                                        <p:cTn id="34" dur="500" fill="hold"/>
                                        <p:tgtEl>
                                          <p:spTgt spid="74"/>
                                        </p:tgtEl>
                                        <p:attrNameLst>
                                          <p:attrName>ppt_x</p:attrName>
                                        </p:attrNameLst>
                                      </p:cBhvr>
                                      <p:tavLst>
                                        <p:tav tm="0">
                                          <p:val>
                                            <p:strVal val="#ppt_x"/>
                                          </p:val>
                                        </p:tav>
                                        <p:tav tm="100000">
                                          <p:val>
                                            <p:strVal val="#ppt_x"/>
                                          </p:val>
                                        </p:tav>
                                      </p:tavLst>
                                    </p:anim>
                                    <p:anim calcmode="lin" valueType="num">
                                      <p:cBhvr>
                                        <p:cTn id="35" dur="500" fill="hold"/>
                                        <p:tgtEl>
                                          <p:spTgt spid="74"/>
                                        </p:tgtEl>
                                        <p:attrNameLst>
                                          <p:attrName>ppt_y</p:attrName>
                                        </p:attrNameLst>
                                      </p:cBhvr>
                                      <p:tavLst>
                                        <p:tav tm="0">
                                          <p:val>
                                            <p:strVal val="#ppt_y+.1"/>
                                          </p:val>
                                        </p:tav>
                                        <p:tav tm="100000">
                                          <p:val>
                                            <p:strVal val="#ppt_y"/>
                                          </p:val>
                                        </p:tav>
                                      </p:tavLst>
                                    </p:anim>
                                  </p:childTnLst>
                                </p:cTn>
                              </p:par>
                            </p:childTnLst>
                          </p:cTn>
                        </p:par>
                        <p:par>
                          <p:cTn id="36" fill="hold">
                            <p:stCondLst>
                              <p:cond delay="2500"/>
                            </p:stCondLst>
                            <p:childTnLst>
                              <p:par>
                                <p:cTn id="37" presetID="22" presetClass="entr" presetSubtype="8"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par>
                                <p:cTn id="40" presetID="47" presetClass="entr" presetSubtype="0" fill="hold" grpId="0"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anim calcmode="lin" valueType="num">
                                      <p:cBhvr>
                                        <p:cTn id="43" dur="500" fill="hold"/>
                                        <p:tgtEl>
                                          <p:spTgt spid="91"/>
                                        </p:tgtEl>
                                        <p:attrNameLst>
                                          <p:attrName>ppt_x</p:attrName>
                                        </p:attrNameLst>
                                      </p:cBhvr>
                                      <p:tavLst>
                                        <p:tav tm="0">
                                          <p:val>
                                            <p:strVal val="#ppt_x"/>
                                          </p:val>
                                        </p:tav>
                                        <p:tav tm="100000">
                                          <p:val>
                                            <p:strVal val="#ppt_x"/>
                                          </p:val>
                                        </p:tav>
                                      </p:tavLst>
                                    </p:anim>
                                    <p:anim calcmode="lin" valueType="num">
                                      <p:cBhvr>
                                        <p:cTn id="44" dur="500" fill="hold"/>
                                        <p:tgtEl>
                                          <p:spTgt spid="9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88"/>
                                        </p:tgtEl>
                                        <p:attrNameLst>
                                          <p:attrName>style.visibility</p:attrName>
                                        </p:attrNameLst>
                                      </p:cBhvr>
                                      <p:to>
                                        <p:strVal val="visible"/>
                                      </p:to>
                                    </p:set>
                                    <p:animEffect transition="in" filter="fade">
                                      <p:cBhvr>
                                        <p:cTn id="47" dur="500"/>
                                        <p:tgtEl>
                                          <p:spTgt spid="88"/>
                                        </p:tgtEl>
                                      </p:cBhvr>
                                    </p:animEffect>
                                    <p:anim calcmode="lin" valueType="num">
                                      <p:cBhvr>
                                        <p:cTn id="48" dur="500" fill="hold"/>
                                        <p:tgtEl>
                                          <p:spTgt spid="88"/>
                                        </p:tgtEl>
                                        <p:attrNameLst>
                                          <p:attrName>ppt_x</p:attrName>
                                        </p:attrNameLst>
                                      </p:cBhvr>
                                      <p:tavLst>
                                        <p:tav tm="0">
                                          <p:val>
                                            <p:strVal val="#ppt_x"/>
                                          </p:val>
                                        </p:tav>
                                        <p:tav tm="100000">
                                          <p:val>
                                            <p:strVal val="#ppt_x"/>
                                          </p:val>
                                        </p:tav>
                                      </p:tavLst>
                                    </p:anim>
                                    <p:anim calcmode="lin" valueType="num">
                                      <p:cBhvr>
                                        <p:cTn id="49" dur="500" fill="hold"/>
                                        <p:tgtEl>
                                          <p:spTgt spid="88"/>
                                        </p:tgtEl>
                                        <p:attrNameLst>
                                          <p:attrName>ppt_y</p:attrName>
                                        </p:attrNameLst>
                                      </p:cBhvr>
                                      <p:tavLst>
                                        <p:tav tm="0">
                                          <p:val>
                                            <p:strVal val="#ppt_y+.1"/>
                                          </p:val>
                                        </p:tav>
                                        <p:tav tm="100000">
                                          <p:val>
                                            <p:strVal val="#ppt_y"/>
                                          </p:val>
                                        </p:tav>
                                      </p:tavLst>
                                    </p:anim>
                                  </p:childTnLst>
                                </p:cTn>
                              </p:par>
                            </p:childTnLst>
                          </p:cTn>
                        </p:par>
                        <p:par>
                          <p:cTn id="50" fill="hold">
                            <p:stCondLst>
                              <p:cond delay="3000"/>
                            </p:stCondLst>
                            <p:childTnLst>
                              <p:par>
                                <p:cTn id="51" presetID="22" presetClass="entr" presetSubtype="8" fill="hold" nodeType="after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wipe(left)">
                                      <p:cBhvr>
                                        <p:cTn id="53" dur="500"/>
                                        <p:tgtEl>
                                          <p:spTgt spid="5"/>
                                        </p:tgtEl>
                                      </p:cBhvr>
                                    </p:animEffect>
                                  </p:childTnLst>
                                </p:cTn>
                              </p:par>
                              <p:par>
                                <p:cTn id="54" presetID="47" presetClass="entr" presetSubtype="0" fill="hold" grpId="0" nodeType="with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92"/>
                                        </p:tgtEl>
                                        <p:attrNameLst>
                                          <p:attrName>style.visibility</p:attrName>
                                        </p:attrNameLst>
                                      </p:cBhvr>
                                      <p:to>
                                        <p:strVal val="visible"/>
                                      </p:to>
                                    </p:set>
                                    <p:animEffect transition="in" filter="fade">
                                      <p:cBhvr>
                                        <p:cTn id="61" dur="500"/>
                                        <p:tgtEl>
                                          <p:spTgt spid="92"/>
                                        </p:tgtEl>
                                      </p:cBhvr>
                                    </p:animEffect>
                                    <p:anim calcmode="lin" valueType="num">
                                      <p:cBhvr>
                                        <p:cTn id="62" dur="500" fill="hold"/>
                                        <p:tgtEl>
                                          <p:spTgt spid="92"/>
                                        </p:tgtEl>
                                        <p:attrNameLst>
                                          <p:attrName>ppt_x</p:attrName>
                                        </p:attrNameLst>
                                      </p:cBhvr>
                                      <p:tavLst>
                                        <p:tav tm="0">
                                          <p:val>
                                            <p:strVal val="#ppt_x"/>
                                          </p:val>
                                        </p:tav>
                                        <p:tav tm="100000">
                                          <p:val>
                                            <p:strVal val="#ppt_x"/>
                                          </p:val>
                                        </p:tav>
                                      </p:tavLst>
                                    </p:anim>
                                    <p:anim calcmode="lin" valueType="num">
                                      <p:cBhvr>
                                        <p:cTn id="63" dur="5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94" grpId="0" animBg="1"/>
      <p:bldP spid="95" grpId="0" animBg="1"/>
      <p:bldP spid="90" grpId="0" animBg="1"/>
      <p:bldP spid="74" grpId="0"/>
      <p:bldP spid="75" grpId="0"/>
      <p:bldP spid="88" grpId="0"/>
      <p:bldP spid="91" grpId="0"/>
      <p:bldP spid="92" grpId="0"/>
      <p:bldP spid="9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a:off x="1354692" y="2067883"/>
            <a:ext cx="2048000" cy="2048000"/>
          </a:xfrm>
          <a:prstGeom prst="ellipse">
            <a:avLst/>
          </a:prstGeom>
          <a:noFill/>
          <a:ln w="28575">
            <a:solidFill>
              <a:schemeClr val="accent1"/>
            </a:solidFill>
            <a:prstDash val="dash"/>
          </a:ln>
        </p:spPr>
        <p:txBody>
          <a:bodyPr wrap="square" rtlCol="0" anchor="ctr">
            <a:noAutofit/>
          </a:bodyPr>
          <a:lstStyle/>
          <a:p>
            <a:pPr algn="ctr">
              <a:spcBef>
                <a:spcPct val="0"/>
              </a:spcBef>
            </a:pPr>
            <a:endParaRPr lang="zh-CN" altLang="en-US" sz="2000">
              <a:solidFill>
                <a:schemeClr val="bg2">
                  <a:lumMod val="90000"/>
                </a:schemeClr>
              </a:solidFill>
              <a:cs typeface="+mn-ea"/>
              <a:sym typeface="+mn-lt"/>
            </a:endParaRPr>
          </a:p>
        </p:txBody>
      </p:sp>
      <p:sp>
        <p:nvSpPr>
          <p:cNvPr id="48" name="椭圆 47"/>
          <p:cNvSpPr/>
          <p:nvPr/>
        </p:nvSpPr>
        <p:spPr>
          <a:xfrm>
            <a:off x="1440026" y="2153216"/>
            <a:ext cx="1877333" cy="1877333"/>
          </a:xfrm>
          <a:prstGeom prst="ellipse">
            <a:avLst/>
          </a:prstGeom>
          <a:solidFill>
            <a:schemeClr val="accent1"/>
          </a:solidFill>
        </p:spPr>
        <p:txBody>
          <a:bodyPr wrap="square" rtlCol="0" anchor="ctr">
            <a:noAutofit/>
          </a:bodyPr>
          <a:lstStyle/>
          <a:p>
            <a:pPr algn="ctr">
              <a:spcBef>
                <a:spcPct val="0"/>
              </a:spcBef>
            </a:pPr>
            <a:endParaRPr lang="zh-CN" altLang="en-US" sz="2000">
              <a:solidFill>
                <a:schemeClr val="bg2">
                  <a:lumMod val="90000"/>
                </a:schemeClr>
              </a:solidFill>
              <a:cs typeface="+mn-ea"/>
              <a:sym typeface="+mn-lt"/>
            </a:endParaRPr>
          </a:p>
        </p:txBody>
      </p:sp>
      <p:sp>
        <p:nvSpPr>
          <p:cNvPr id="51" name="椭圆 50"/>
          <p:cNvSpPr/>
          <p:nvPr/>
        </p:nvSpPr>
        <p:spPr>
          <a:xfrm>
            <a:off x="5039053" y="2067883"/>
            <a:ext cx="2048000" cy="2048000"/>
          </a:xfrm>
          <a:prstGeom prst="ellipse">
            <a:avLst/>
          </a:prstGeom>
          <a:noFill/>
          <a:ln w="28575">
            <a:solidFill>
              <a:schemeClr val="accent2"/>
            </a:solidFill>
            <a:prstDash val="dash"/>
          </a:ln>
        </p:spPr>
        <p:txBody>
          <a:bodyPr wrap="square" rtlCol="0" anchor="ctr">
            <a:noAutofit/>
          </a:bodyPr>
          <a:lstStyle/>
          <a:p>
            <a:pPr algn="ctr">
              <a:spcBef>
                <a:spcPct val="0"/>
              </a:spcBef>
            </a:pPr>
            <a:endParaRPr lang="zh-CN" altLang="en-US" sz="2000">
              <a:solidFill>
                <a:schemeClr val="bg2">
                  <a:lumMod val="90000"/>
                </a:schemeClr>
              </a:solidFill>
              <a:cs typeface="+mn-ea"/>
              <a:sym typeface="+mn-lt"/>
            </a:endParaRPr>
          </a:p>
        </p:txBody>
      </p:sp>
      <p:sp>
        <p:nvSpPr>
          <p:cNvPr id="52" name="椭圆 51"/>
          <p:cNvSpPr/>
          <p:nvPr/>
        </p:nvSpPr>
        <p:spPr>
          <a:xfrm>
            <a:off x="5124387" y="2153216"/>
            <a:ext cx="1877333" cy="1877333"/>
          </a:xfrm>
          <a:prstGeom prst="ellipse">
            <a:avLst/>
          </a:prstGeom>
          <a:solidFill>
            <a:schemeClr val="accent2"/>
          </a:solidFill>
        </p:spPr>
        <p:txBody>
          <a:bodyPr wrap="square" rtlCol="0" anchor="ctr">
            <a:noAutofit/>
          </a:bodyPr>
          <a:lstStyle/>
          <a:p>
            <a:pPr algn="ctr">
              <a:spcBef>
                <a:spcPct val="0"/>
              </a:spcBef>
            </a:pPr>
            <a:endParaRPr lang="zh-CN" altLang="en-US" sz="2000">
              <a:solidFill>
                <a:schemeClr val="bg2">
                  <a:lumMod val="90000"/>
                </a:schemeClr>
              </a:solidFill>
              <a:cs typeface="+mn-ea"/>
              <a:sym typeface="+mn-lt"/>
            </a:endParaRPr>
          </a:p>
        </p:txBody>
      </p:sp>
      <p:sp>
        <p:nvSpPr>
          <p:cNvPr id="54" name="椭圆 53"/>
          <p:cNvSpPr/>
          <p:nvPr/>
        </p:nvSpPr>
        <p:spPr>
          <a:xfrm>
            <a:off x="8661240" y="2067883"/>
            <a:ext cx="2048000" cy="2048000"/>
          </a:xfrm>
          <a:prstGeom prst="ellipse">
            <a:avLst/>
          </a:prstGeom>
          <a:noFill/>
          <a:ln w="28575">
            <a:solidFill>
              <a:schemeClr val="accent3"/>
            </a:solidFill>
            <a:prstDash val="dash"/>
          </a:ln>
        </p:spPr>
        <p:txBody>
          <a:bodyPr wrap="square" rtlCol="0" anchor="ctr">
            <a:noAutofit/>
          </a:bodyPr>
          <a:lstStyle/>
          <a:p>
            <a:pPr algn="ctr">
              <a:spcBef>
                <a:spcPct val="0"/>
              </a:spcBef>
            </a:pPr>
            <a:endParaRPr lang="zh-CN" altLang="en-US" sz="2000">
              <a:solidFill>
                <a:schemeClr val="bg2">
                  <a:lumMod val="90000"/>
                </a:schemeClr>
              </a:solidFill>
              <a:cs typeface="+mn-ea"/>
              <a:sym typeface="+mn-lt"/>
            </a:endParaRPr>
          </a:p>
        </p:txBody>
      </p:sp>
      <p:sp>
        <p:nvSpPr>
          <p:cNvPr id="55" name="椭圆 54"/>
          <p:cNvSpPr/>
          <p:nvPr/>
        </p:nvSpPr>
        <p:spPr>
          <a:xfrm>
            <a:off x="8746574" y="2153216"/>
            <a:ext cx="1877333" cy="1877333"/>
          </a:xfrm>
          <a:prstGeom prst="ellipse">
            <a:avLst/>
          </a:prstGeom>
          <a:solidFill>
            <a:schemeClr val="accent3"/>
          </a:solidFill>
        </p:spPr>
        <p:txBody>
          <a:bodyPr wrap="square" rtlCol="0" anchor="ctr">
            <a:noAutofit/>
          </a:bodyPr>
          <a:lstStyle/>
          <a:p>
            <a:pPr algn="ctr">
              <a:spcBef>
                <a:spcPct val="0"/>
              </a:spcBef>
            </a:pPr>
            <a:endParaRPr lang="zh-CN" altLang="en-US" sz="2000">
              <a:solidFill>
                <a:schemeClr val="bg2">
                  <a:lumMod val="90000"/>
                </a:schemeClr>
              </a:solidFill>
              <a:cs typeface="+mn-ea"/>
              <a:sym typeface="+mn-lt"/>
            </a:endParaRPr>
          </a:p>
        </p:txBody>
      </p:sp>
      <p:sp>
        <p:nvSpPr>
          <p:cNvPr id="34" name="TextBox 29"/>
          <p:cNvSpPr txBox="1">
            <a:spLocks noChangeArrowheads="1"/>
          </p:cNvSpPr>
          <p:nvPr/>
        </p:nvSpPr>
        <p:spPr bwMode="auto">
          <a:xfrm>
            <a:off x="1271851" y="4288784"/>
            <a:ext cx="2213683" cy="1404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7" dirty="0">
                <a:solidFill>
                  <a:schemeClr val="bg2">
                    <a:lumMod val="90000"/>
                  </a:schemeClr>
                </a:solidFill>
                <a:latin typeface="+mn-lt"/>
                <a:ea typeface="+mn-ea"/>
                <a:cs typeface="+mn-ea"/>
                <a:sym typeface="+mn-lt"/>
              </a:rPr>
              <a:t>多方参与的节点在预设规则下，通过多个节点交互对某些数据、行为或流程达成一致的过程。共识机制是指定义共识过程的算法、协议和规则。</a:t>
            </a:r>
            <a:endParaRPr lang="en-US" altLang="zh-CN" sz="1137" dirty="0">
              <a:solidFill>
                <a:schemeClr val="bg2">
                  <a:lumMod val="90000"/>
                </a:schemeClr>
              </a:solidFill>
              <a:latin typeface="+mn-lt"/>
              <a:ea typeface="+mn-ea"/>
              <a:cs typeface="+mn-ea"/>
              <a:sym typeface="+mn-lt"/>
            </a:endParaRPr>
          </a:p>
        </p:txBody>
      </p:sp>
      <p:sp>
        <p:nvSpPr>
          <p:cNvPr id="44" name="TextBox 30"/>
          <p:cNvSpPr txBox="1">
            <a:spLocks noChangeArrowheads="1"/>
          </p:cNvSpPr>
          <p:nvPr/>
        </p:nvSpPr>
        <p:spPr bwMode="auto">
          <a:xfrm>
            <a:off x="4752930" y="4288784"/>
            <a:ext cx="2620245" cy="245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7" dirty="0">
                <a:solidFill>
                  <a:schemeClr val="bg2">
                    <a:lumMod val="90000"/>
                  </a:schemeClr>
                </a:solidFill>
                <a:latin typeface="+mn-lt"/>
                <a:ea typeface="+mn-ea"/>
                <a:cs typeface="+mn-ea"/>
                <a:sym typeface="+mn-lt"/>
              </a:rPr>
              <a:t>在区块链中，信息的传播按照公钥、私钥这种非对称数字加密技术实现交易双方的互相信任。在具体实现过程中，通过公、私密钥对中的一个密钥对信息加密后，只有用另一个密钥才能解开的过程。并且将其中一个秘钥公开后（即为公开的公钥），根据公开的公钥无法测算出另一个不公开的密钥（即为私钥）。</a:t>
            </a:r>
            <a:endParaRPr lang="en-US" altLang="zh-CN" sz="1137" dirty="0">
              <a:solidFill>
                <a:schemeClr val="bg2">
                  <a:lumMod val="90000"/>
                </a:schemeClr>
              </a:solidFill>
              <a:latin typeface="+mn-lt"/>
              <a:ea typeface="+mn-ea"/>
              <a:cs typeface="+mn-ea"/>
              <a:sym typeface="+mn-lt"/>
            </a:endParaRPr>
          </a:p>
        </p:txBody>
      </p:sp>
      <p:sp>
        <p:nvSpPr>
          <p:cNvPr id="45" name="TextBox 31"/>
          <p:cNvSpPr txBox="1">
            <a:spLocks noChangeArrowheads="1"/>
          </p:cNvSpPr>
          <p:nvPr/>
        </p:nvSpPr>
        <p:spPr bwMode="auto">
          <a:xfrm>
            <a:off x="8553788" y="4288785"/>
            <a:ext cx="2262904" cy="879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000">
                <a:solidFill>
                  <a:schemeClr val="bg2"/>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bg2"/>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50000"/>
              </a:lnSpc>
              <a:buNone/>
            </a:pPr>
            <a:r>
              <a:rPr lang="zh-CN" altLang="en-US" sz="1137" dirty="0">
                <a:solidFill>
                  <a:schemeClr val="bg2">
                    <a:lumMod val="90000"/>
                  </a:schemeClr>
                </a:solidFill>
                <a:latin typeface="+mn-lt"/>
                <a:ea typeface="+mn-ea"/>
                <a:cs typeface="+mn-ea"/>
                <a:sym typeface="+mn-lt"/>
              </a:rPr>
              <a:t>区块链中的分布式存储是参与的节点各自都有独立的、完整的数据存储。</a:t>
            </a:r>
            <a:endParaRPr lang="en-US" altLang="zh-CN" sz="1137" dirty="0">
              <a:solidFill>
                <a:schemeClr val="bg2">
                  <a:lumMod val="90000"/>
                </a:schemeClr>
              </a:solidFill>
              <a:latin typeface="+mn-lt"/>
              <a:ea typeface="+mn-ea"/>
              <a:cs typeface="+mn-ea"/>
              <a:sym typeface="+mn-lt"/>
            </a:endParaRPr>
          </a:p>
        </p:txBody>
      </p:sp>
      <p:sp>
        <p:nvSpPr>
          <p:cNvPr id="56" name="Freeform 86"/>
          <p:cNvSpPr>
            <a:spLocks noEditPoints="1"/>
          </p:cNvSpPr>
          <p:nvPr/>
        </p:nvSpPr>
        <p:spPr bwMode="auto">
          <a:xfrm>
            <a:off x="9430436" y="2663168"/>
            <a:ext cx="509608" cy="857429"/>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sz="1899">
              <a:solidFill>
                <a:schemeClr val="bg2">
                  <a:lumMod val="90000"/>
                </a:schemeClr>
              </a:solidFill>
              <a:cs typeface="+mn-ea"/>
              <a:sym typeface="+mn-lt"/>
            </a:endParaRPr>
          </a:p>
        </p:txBody>
      </p:sp>
      <p:sp>
        <p:nvSpPr>
          <p:cNvPr id="57" name="Freeform 86"/>
          <p:cNvSpPr>
            <a:spLocks noEditPoints="1"/>
          </p:cNvSpPr>
          <p:nvPr/>
        </p:nvSpPr>
        <p:spPr bwMode="auto">
          <a:xfrm>
            <a:off x="5657671" y="2727042"/>
            <a:ext cx="810765" cy="729684"/>
          </a:xfrm>
          <a:custGeom>
            <a:avLst/>
            <a:gdLst>
              <a:gd name="T0" fmla="*/ 327 w 327"/>
              <a:gd name="T1" fmla="*/ 130 h 294"/>
              <a:gd name="T2" fmla="*/ 163 w 327"/>
              <a:gd name="T3" fmla="*/ 0 h 294"/>
              <a:gd name="T4" fmla="*/ 0 w 327"/>
              <a:gd name="T5" fmla="*/ 130 h 294"/>
              <a:gd name="T6" fmla="*/ 163 w 327"/>
              <a:gd name="T7" fmla="*/ 260 h 294"/>
              <a:gd name="T8" fmla="*/ 219 w 327"/>
              <a:gd name="T9" fmla="*/ 253 h 294"/>
              <a:gd name="T10" fmla="*/ 267 w 327"/>
              <a:gd name="T11" fmla="*/ 292 h 294"/>
              <a:gd name="T12" fmla="*/ 271 w 327"/>
              <a:gd name="T13" fmla="*/ 294 h 294"/>
              <a:gd name="T14" fmla="*/ 273 w 327"/>
              <a:gd name="T15" fmla="*/ 292 h 294"/>
              <a:gd name="T16" fmla="*/ 270 w 327"/>
              <a:gd name="T17" fmla="*/ 229 h 294"/>
              <a:gd name="T18" fmla="*/ 327 w 327"/>
              <a:gd name="T19" fmla="*/ 130 h 294"/>
              <a:gd name="T20" fmla="*/ 228 w 327"/>
              <a:gd name="T21" fmla="*/ 186 h 294"/>
              <a:gd name="T22" fmla="*/ 101 w 327"/>
              <a:gd name="T23" fmla="*/ 186 h 294"/>
              <a:gd name="T24" fmla="*/ 89 w 327"/>
              <a:gd name="T25" fmla="*/ 174 h 294"/>
              <a:gd name="T26" fmla="*/ 101 w 327"/>
              <a:gd name="T27" fmla="*/ 163 h 294"/>
              <a:gd name="T28" fmla="*/ 228 w 327"/>
              <a:gd name="T29" fmla="*/ 163 h 294"/>
              <a:gd name="T30" fmla="*/ 240 w 327"/>
              <a:gd name="T31" fmla="*/ 174 h 294"/>
              <a:gd name="T32" fmla="*/ 228 w 327"/>
              <a:gd name="T33" fmla="*/ 186 h 294"/>
              <a:gd name="T34" fmla="*/ 228 w 327"/>
              <a:gd name="T35" fmla="*/ 137 h 294"/>
              <a:gd name="T36" fmla="*/ 101 w 327"/>
              <a:gd name="T37" fmla="*/ 137 h 294"/>
              <a:gd name="T38" fmla="*/ 89 w 327"/>
              <a:gd name="T39" fmla="*/ 125 h 294"/>
              <a:gd name="T40" fmla="*/ 101 w 327"/>
              <a:gd name="T41" fmla="*/ 114 h 294"/>
              <a:gd name="T42" fmla="*/ 228 w 327"/>
              <a:gd name="T43" fmla="*/ 114 h 294"/>
              <a:gd name="T44" fmla="*/ 240 w 327"/>
              <a:gd name="T45" fmla="*/ 125 h 294"/>
              <a:gd name="T46" fmla="*/ 228 w 327"/>
              <a:gd name="T47" fmla="*/ 137 h 294"/>
              <a:gd name="T48" fmla="*/ 228 w 327"/>
              <a:gd name="T49" fmla="*/ 88 h 294"/>
              <a:gd name="T50" fmla="*/ 101 w 327"/>
              <a:gd name="T51" fmla="*/ 88 h 294"/>
              <a:gd name="T52" fmla="*/ 89 w 327"/>
              <a:gd name="T53" fmla="*/ 76 h 294"/>
              <a:gd name="T54" fmla="*/ 101 w 327"/>
              <a:gd name="T55" fmla="*/ 65 h 294"/>
              <a:gd name="T56" fmla="*/ 228 w 327"/>
              <a:gd name="T57" fmla="*/ 65 h 294"/>
              <a:gd name="T58" fmla="*/ 240 w 327"/>
              <a:gd name="T59" fmla="*/ 76 h 294"/>
              <a:gd name="T60" fmla="*/ 228 w 327"/>
              <a:gd name="T61" fmla="*/ 88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7" h="294">
                <a:moveTo>
                  <a:pt x="327" y="130"/>
                </a:moveTo>
                <a:cubicBezTo>
                  <a:pt x="327" y="58"/>
                  <a:pt x="254" y="0"/>
                  <a:pt x="163" y="0"/>
                </a:cubicBezTo>
                <a:cubicBezTo>
                  <a:pt x="73" y="0"/>
                  <a:pt x="0" y="58"/>
                  <a:pt x="0" y="130"/>
                </a:cubicBezTo>
                <a:cubicBezTo>
                  <a:pt x="0" y="202"/>
                  <a:pt x="73" y="260"/>
                  <a:pt x="163" y="260"/>
                </a:cubicBezTo>
                <a:cubicBezTo>
                  <a:pt x="183" y="260"/>
                  <a:pt x="202" y="258"/>
                  <a:pt x="219" y="253"/>
                </a:cubicBezTo>
                <a:cubicBezTo>
                  <a:pt x="267" y="292"/>
                  <a:pt x="267" y="292"/>
                  <a:pt x="267" y="292"/>
                </a:cubicBezTo>
                <a:cubicBezTo>
                  <a:pt x="268" y="293"/>
                  <a:pt x="270" y="294"/>
                  <a:pt x="271" y="294"/>
                </a:cubicBezTo>
                <a:cubicBezTo>
                  <a:pt x="272" y="294"/>
                  <a:pt x="273" y="293"/>
                  <a:pt x="273" y="292"/>
                </a:cubicBezTo>
                <a:cubicBezTo>
                  <a:pt x="270" y="229"/>
                  <a:pt x="270" y="229"/>
                  <a:pt x="270" y="229"/>
                </a:cubicBezTo>
                <a:cubicBezTo>
                  <a:pt x="305" y="205"/>
                  <a:pt x="327" y="170"/>
                  <a:pt x="327" y="130"/>
                </a:cubicBezTo>
                <a:close/>
                <a:moveTo>
                  <a:pt x="228" y="186"/>
                </a:moveTo>
                <a:cubicBezTo>
                  <a:pt x="101" y="186"/>
                  <a:pt x="101" y="186"/>
                  <a:pt x="101" y="186"/>
                </a:cubicBezTo>
                <a:cubicBezTo>
                  <a:pt x="94" y="186"/>
                  <a:pt x="89" y="181"/>
                  <a:pt x="89" y="174"/>
                </a:cubicBezTo>
                <a:cubicBezTo>
                  <a:pt x="89" y="168"/>
                  <a:pt x="94" y="163"/>
                  <a:pt x="101" y="163"/>
                </a:cubicBezTo>
                <a:cubicBezTo>
                  <a:pt x="228" y="163"/>
                  <a:pt x="228" y="163"/>
                  <a:pt x="228" y="163"/>
                </a:cubicBezTo>
                <a:cubicBezTo>
                  <a:pt x="234" y="163"/>
                  <a:pt x="240" y="168"/>
                  <a:pt x="240" y="174"/>
                </a:cubicBezTo>
                <a:cubicBezTo>
                  <a:pt x="240" y="181"/>
                  <a:pt x="234" y="186"/>
                  <a:pt x="228" y="186"/>
                </a:cubicBezTo>
                <a:close/>
                <a:moveTo>
                  <a:pt x="228" y="137"/>
                </a:moveTo>
                <a:cubicBezTo>
                  <a:pt x="101" y="137"/>
                  <a:pt x="101" y="137"/>
                  <a:pt x="101" y="137"/>
                </a:cubicBezTo>
                <a:cubicBezTo>
                  <a:pt x="94" y="137"/>
                  <a:pt x="89" y="132"/>
                  <a:pt x="89" y="125"/>
                </a:cubicBezTo>
                <a:cubicBezTo>
                  <a:pt x="89" y="119"/>
                  <a:pt x="94" y="114"/>
                  <a:pt x="101" y="114"/>
                </a:cubicBezTo>
                <a:cubicBezTo>
                  <a:pt x="228" y="114"/>
                  <a:pt x="228" y="114"/>
                  <a:pt x="228" y="114"/>
                </a:cubicBezTo>
                <a:cubicBezTo>
                  <a:pt x="234" y="114"/>
                  <a:pt x="240" y="119"/>
                  <a:pt x="240" y="125"/>
                </a:cubicBezTo>
                <a:cubicBezTo>
                  <a:pt x="240" y="132"/>
                  <a:pt x="234" y="137"/>
                  <a:pt x="228" y="137"/>
                </a:cubicBezTo>
                <a:close/>
                <a:moveTo>
                  <a:pt x="228" y="88"/>
                </a:moveTo>
                <a:cubicBezTo>
                  <a:pt x="101" y="88"/>
                  <a:pt x="101" y="88"/>
                  <a:pt x="101" y="88"/>
                </a:cubicBezTo>
                <a:cubicBezTo>
                  <a:pt x="94" y="88"/>
                  <a:pt x="89" y="83"/>
                  <a:pt x="89" y="76"/>
                </a:cubicBezTo>
                <a:cubicBezTo>
                  <a:pt x="89" y="70"/>
                  <a:pt x="94" y="65"/>
                  <a:pt x="101" y="65"/>
                </a:cubicBezTo>
                <a:cubicBezTo>
                  <a:pt x="228" y="65"/>
                  <a:pt x="228" y="65"/>
                  <a:pt x="228" y="65"/>
                </a:cubicBezTo>
                <a:cubicBezTo>
                  <a:pt x="234" y="65"/>
                  <a:pt x="240" y="70"/>
                  <a:pt x="240" y="76"/>
                </a:cubicBezTo>
                <a:cubicBezTo>
                  <a:pt x="240" y="83"/>
                  <a:pt x="234" y="88"/>
                  <a:pt x="228" y="88"/>
                </a:cubicBezTo>
                <a:close/>
              </a:path>
            </a:pathLst>
          </a:custGeom>
          <a:solidFill>
            <a:schemeClr val="bg1"/>
          </a:solidFill>
          <a:ln>
            <a:noFill/>
          </a:ln>
        </p:spPr>
        <p:txBody>
          <a:bodyPr vert="horz" wrap="square" lIns="91435" tIns="45717" rIns="91435" bIns="45717" numCol="1" anchor="t" anchorCtr="0" compatLnSpc="1">
            <a:prstTxWarp prst="textNoShape">
              <a:avLst/>
            </a:prstTxWarp>
          </a:bodyPr>
          <a:lstStyle/>
          <a:p>
            <a:endParaRPr lang="zh-CN" altLang="en-US" sz="1899">
              <a:solidFill>
                <a:schemeClr val="bg2">
                  <a:lumMod val="90000"/>
                </a:schemeClr>
              </a:solidFill>
              <a:cs typeface="+mn-ea"/>
              <a:sym typeface="+mn-lt"/>
            </a:endParaRPr>
          </a:p>
        </p:txBody>
      </p:sp>
      <p:sp>
        <p:nvSpPr>
          <p:cNvPr id="58" name="Freeform 82"/>
          <p:cNvSpPr>
            <a:spLocks noEditPoints="1"/>
          </p:cNvSpPr>
          <p:nvPr/>
        </p:nvSpPr>
        <p:spPr bwMode="auto">
          <a:xfrm>
            <a:off x="2075795" y="2733914"/>
            <a:ext cx="605795" cy="715937"/>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headEnd/>
            <a:tailEnd/>
          </a:ln>
        </p:spPr>
        <p:txBody>
          <a:bodyPr vert="horz" wrap="square" lIns="91435" tIns="45717" rIns="91435" bIns="45717" numCol="1" anchor="t" anchorCtr="0" compatLnSpc="1">
            <a:prstTxWarp prst="textNoShape">
              <a:avLst/>
            </a:prstTxWarp>
          </a:bodyPr>
          <a:lstStyle/>
          <a:p>
            <a:endParaRPr lang="en-US" sz="1899">
              <a:solidFill>
                <a:schemeClr val="bg2">
                  <a:lumMod val="90000"/>
                </a:schemeClr>
              </a:solidFill>
              <a:cs typeface="+mn-ea"/>
              <a:sym typeface="+mn-lt"/>
            </a:endParaRPr>
          </a:p>
        </p:txBody>
      </p:sp>
    </p:spTree>
    <p:extLst>
      <p:ext uri="{BB962C8B-B14F-4D97-AF65-F5344CB8AC3E}">
        <p14:creationId xmlns:p14="http://schemas.microsoft.com/office/powerpoint/2010/main" val="369709245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14:presetBounceEnd="40000">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14:bounceEnd="40000">
                                          <p:cBhvr additive="base">
                                            <p:cTn id="7" dur="1000" fill="hold"/>
                                            <p:tgtEl>
                                              <p:spTgt spid="47"/>
                                            </p:tgtEl>
                                            <p:attrNameLst>
                                              <p:attrName>ppt_x</p:attrName>
                                            </p:attrNameLst>
                                          </p:cBhvr>
                                          <p:tavLst>
                                            <p:tav tm="0">
                                              <p:val>
                                                <p:strVal val="#ppt_x"/>
                                              </p:val>
                                            </p:tav>
                                            <p:tav tm="100000">
                                              <p:val>
                                                <p:strVal val="#ppt_x"/>
                                              </p:val>
                                            </p:tav>
                                          </p:tavLst>
                                        </p:anim>
                                        <p:anim calcmode="lin" valueType="num" p14:bounceEnd="40000">
                                          <p:cBhvr additive="base">
                                            <p:cTn id="8" dur="1000" fill="hold"/>
                                            <p:tgtEl>
                                              <p:spTgt spid="47"/>
                                            </p:tgtEl>
                                            <p:attrNameLst>
                                              <p:attrName>ppt_y</p:attrName>
                                            </p:attrNameLst>
                                          </p:cBhvr>
                                          <p:tavLst>
                                            <p:tav tm="0">
                                              <p:val>
                                                <p:strVal val="1+#ppt_h/2"/>
                                              </p:val>
                                            </p:tav>
                                            <p:tav tm="100000">
                                              <p:val>
                                                <p:strVal val="#ppt_y"/>
                                              </p:val>
                                            </p:tav>
                                          </p:tavLst>
                                        </p:anim>
                                      </p:childTnLst>
                                    </p:cTn>
                                  </p:par>
                                  <p:par>
                                    <p:cTn id="9" presetID="2" presetClass="entr" presetSubtype="4" accel="100000" fill="hold" grpId="0" nodeType="withEffect" p14:presetBounceEnd="40000">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14:bounceEnd="40000">
                                          <p:cBhvr additive="base">
                                            <p:cTn id="11" dur="1000" fill="hold"/>
                                            <p:tgtEl>
                                              <p:spTgt spid="48"/>
                                            </p:tgtEl>
                                            <p:attrNameLst>
                                              <p:attrName>ppt_x</p:attrName>
                                            </p:attrNameLst>
                                          </p:cBhvr>
                                          <p:tavLst>
                                            <p:tav tm="0">
                                              <p:val>
                                                <p:strVal val="#ppt_x"/>
                                              </p:val>
                                            </p:tav>
                                            <p:tav tm="100000">
                                              <p:val>
                                                <p:strVal val="#ppt_x"/>
                                              </p:val>
                                            </p:tav>
                                          </p:tavLst>
                                        </p:anim>
                                        <p:anim calcmode="lin" valueType="num" p14:bounceEnd="40000">
                                          <p:cBhvr additive="base">
                                            <p:cTn id="12" dur="10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accel="100000" fill="hold" grpId="0" nodeType="withEffect" p14:presetBounceEnd="40000">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14:bounceEnd="40000">
                                          <p:cBhvr additive="base">
                                            <p:cTn id="15" dur="1000" fill="hold"/>
                                            <p:tgtEl>
                                              <p:spTgt spid="51"/>
                                            </p:tgtEl>
                                            <p:attrNameLst>
                                              <p:attrName>ppt_x</p:attrName>
                                            </p:attrNameLst>
                                          </p:cBhvr>
                                          <p:tavLst>
                                            <p:tav tm="0">
                                              <p:val>
                                                <p:strVal val="#ppt_x"/>
                                              </p:val>
                                            </p:tav>
                                            <p:tav tm="100000">
                                              <p:val>
                                                <p:strVal val="#ppt_x"/>
                                              </p:val>
                                            </p:tav>
                                          </p:tavLst>
                                        </p:anim>
                                        <p:anim calcmode="lin" valueType="num" p14:bounceEnd="40000">
                                          <p:cBhvr additive="base">
                                            <p:cTn id="16" dur="10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accel="100000" fill="hold" grpId="0" nodeType="withEffect" p14:presetBounceEnd="40000">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14:bounceEnd="40000">
                                          <p:cBhvr additive="base">
                                            <p:cTn id="19" dur="1000" fill="hold"/>
                                            <p:tgtEl>
                                              <p:spTgt spid="52"/>
                                            </p:tgtEl>
                                            <p:attrNameLst>
                                              <p:attrName>ppt_x</p:attrName>
                                            </p:attrNameLst>
                                          </p:cBhvr>
                                          <p:tavLst>
                                            <p:tav tm="0">
                                              <p:val>
                                                <p:strVal val="#ppt_x"/>
                                              </p:val>
                                            </p:tav>
                                            <p:tav tm="100000">
                                              <p:val>
                                                <p:strVal val="#ppt_x"/>
                                              </p:val>
                                            </p:tav>
                                          </p:tavLst>
                                        </p:anim>
                                        <p:anim calcmode="lin" valueType="num" p14:bounceEnd="40000">
                                          <p:cBhvr additive="base">
                                            <p:cTn id="20" dur="1000" fill="hold"/>
                                            <p:tgtEl>
                                              <p:spTgt spid="52"/>
                                            </p:tgtEl>
                                            <p:attrNameLst>
                                              <p:attrName>ppt_y</p:attrName>
                                            </p:attrNameLst>
                                          </p:cBhvr>
                                          <p:tavLst>
                                            <p:tav tm="0">
                                              <p:val>
                                                <p:strVal val="1+#ppt_h/2"/>
                                              </p:val>
                                            </p:tav>
                                            <p:tav tm="100000">
                                              <p:val>
                                                <p:strVal val="#ppt_y"/>
                                              </p:val>
                                            </p:tav>
                                          </p:tavLst>
                                        </p:anim>
                                      </p:childTnLst>
                                    </p:cTn>
                                  </p:par>
                                  <p:par>
                                    <p:cTn id="21" presetID="2" presetClass="entr" presetSubtype="4" accel="100000" fill="hold" grpId="0" nodeType="withEffect" p14:presetBounceEnd="40000">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14:bounceEnd="40000">
                                          <p:cBhvr additive="base">
                                            <p:cTn id="23" dur="1000" fill="hold"/>
                                            <p:tgtEl>
                                              <p:spTgt spid="54"/>
                                            </p:tgtEl>
                                            <p:attrNameLst>
                                              <p:attrName>ppt_x</p:attrName>
                                            </p:attrNameLst>
                                          </p:cBhvr>
                                          <p:tavLst>
                                            <p:tav tm="0">
                                              <p:val>
                                                <p:strVal val="#ppt_x"/>
                                              </p:val>
                                            </p:tav>
                                            <p:tav tm="100000">
                                              <p:val>
                                                <p:strVal val="#ppt_x"/>
                                              </p:val>
                                            </p:tav>
                                          </p:tavLst>
                                        </p:anim>
                                        <p:anim calcmode="lin" valueType="num" p14:bounceEnd="40000">
                                          <p:cBhvr additive="base">
                                            <p:cTn id="24" dur="10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accel="100000" fill="hold" grpId="0" nodeType="withEffect" p14:presetBounceEnd="40000">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14:bounceEnd="40000">
                                          <p:cBhvr additive="base">
                                            <p:cTn id="27" dur="1000" fill="hold"/>
                                            <p:tgtEl>
                                              <p:spTgt spid="55"/>
                                            </p:tgtEl>
                                            <p:attrNameLst>
                                              <p:attrName>ppt_x</p:attrName>
                                            </p:attrNameLst>
                                          </p:cBhvr>
                                          <p:tavLst>
                                            <p:tav tm="0">
                                              <p:val>
                                                <p:strVal val="#ppt_x"/>
                                              </p:val>
                                            </p:tav>
                                            <p:tav tm="100000">
                                              <p:val>
                                                <p:strVal val="#ppt_x"/>
                                              </p:val>
                                            </p:tav>
                                          </p:tavLst>
                                        </p:anim>
                                        <p:anim calcmode="lin" valueType="num" p14:bounceEnd="40000">
                                          <p:cBhvr additive="base">
                                            <p:cTn id="28" dur="10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accel="100000" fill="hold" grpId="0" nodeType="withEffect" p14:presetBounceEnd="40000">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14:bounceEnd="40000">
                                          <p:cBhvr additive="base">
                                            <p:cTn id="31" dur="1000" fill="hold"/>
                                            <p:tgtEl>
                                              <p:spTgt spid="34"/>
                                            </p:tgtEl>
                                            <p:attrNameLst>
                                              <p:attrName>ppt_x</p:attrName>
                                            </p:attrNameLst>
                                          </p:cBhvr>
                                          <p:tavLst>
                                            <p:tav tm="0">
                                              <p:val>
                                                <p:strVal val="#ppt_x"/>
                                              </p:val>
                                            </p:tav>
                                            <p:tav tm="100000">
                                              <p:val>
                                                <p:strVal val="#ppt_x"/>
                                              </p:val>
                                            </p:tav>
                                          </p:tavLst>
                                        </p:anim>
                                        <p:anim calcmode="lin" valueType="num" p14:bounceEnd="40000">
                                          <p:cBhvr additive="base">
                                            <p:cTn id="32" dur="1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100000" fill="hold" grpId="0" nodeType="withEffect" p14:presetBounceEnd="40000">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14:bounceEnd="40000">
                                          <p:cBhvr additive="base">
                                            <p:cTn id="35" dur="1000" fill="hold"/>
                                            <p:tgtEl>
                                              <p:spTgt spid="44"/>
                                            </p:tgtEl>
                                            <p:attrNameLst>
                                              <p:attrName>ppt_x</p:attrName>
                                            </p:attrNameLst>
                                          </p:cBhvr>
                                          <p:tavLst>
                                            <p:tav tm="0">
                                              <p:val>
                                                <p:strVal val="#ppt_x"/>
                                              </p:val>
                                            </p:tav>
                                            <p:tav tm="100000">
                                              <p:val>
                                                <p:strVal val="#ppt_x"/>
                                              </p:val>
                                            </p:tav>
                                          </p:tavLst>
                                        </p:anim>
                                        <p:anim calcmode="lin" valueType="num" p14:bounceEnd="40000">
                                          <p:cBhvr additive="base">
                                            <p:cTn id="36" dur="100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4" accel="100000" fill="hold" grpId="0" nodeType="withEffect" p14:presetBounceEnd="40000">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14:bounceEnd="40000">
                                          <p:cBhvr additive="base">
                                            <p:cTn id="39" dur="1000" fill="hold"/>
                                            <p:tgtEl>
                                              <p:spTgt spid="45"/>
                                            </p:tgtEl>
                                            <p:attrNameLst>
                                              <p:attrName>ppt_x</p:attrName>
                                            </p:attrNameLst>
                                          </p:cBhvr>
                                          <p:tavLst>
                                            <p:tav tm="0">
                                              <p:val>
                                                <p:strVal val="#ppt_x"/>
                                              </p:val>
                                            </p:tav>
                                            <p:tav tm="100000">
                                              <p:val>
                                                <p:strVal val="#ppt_x"/>
                                              </p:val>
                                            </p:tav>
                                          </p:tavLst>
                                        </p:anim>
                                        <p:anim calcmode="lin" valueType="num" p14:bounceEnd="40000">
                                          <p:cBhvr additive="base">
                                            <p:cTn id="40" dur="1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accel="100000" fill="hold" grpId="0" nodeType="withEffect" p14:presetBounceEnd="40000">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14:bounceEnd="40000">
                                          <p:cBhvr additive="base">
                                            <p:cTn id="43" dur="1000" fill="hold"/>
                                            <p:tgtEl>
                                              <p:spTgt spid="56"/>
                                            </p:tgtEl>
                                            <p:attrNameLst>
                                              <p:attrName>ppt_x</p:attrName>
                                            </p:attrNameLst>
                                          </p:cBhvr>
                                          <p:tavLst>
                                            <p:tav tm="0">
                                              <p:val>
                                                <p:strVal val="#ppt_x"/>
                                              </p:val>
                                            </p:tav>
                                            <p:tav tm="100000">
                                              <p:val>
                                                <p:strVal val="#ppt_x"/>
                                              </p:val>
                                            </p:tav>
                                          </p:tavLst>
                                        </p:anim>
                                        <p:anim calcmode="lin" valueType="num" p14:bounceEnd="40000">
                                          <p:cBhvr additive="base">
                                            <p:cTn id="44" dur="1000" fill="hold"/>
                                            <p:tgtEl>
                                              <p:spTgt spid="56"/>
                                            </p:tgtEl>
                                            <p:attrNameLst>
                                              <p:attrName>ppt_y</p:attrName>
                                            </p:attrNameLst>
                                          </p:cBhvr>
                                          <p:tavLst>
                                            <p:tav tm="0">
                                              <p:val>
                                                <p:strVal val="1+#ppt_h/2"/>
                                              </p:val>
                                            </p:tav>
                                            <p:tav tm="100000">
                                              <p:val>
                                                <p:strVal val="#ppt_y"/>
                                              </p:val>
                                            </p:tav>
                                          </p:tavLst>
                                        </p:anim>
                                      </p:childTnLst>
                                    </p:cTn>
                                  </p:par>
                                  <p:par>
                                    <p:cTn id="45" presetID="2" presetClass="entr" presetSubtype="4" accel="100000" fill="hold" grpId="0" nodeType="withEffect" p14:presetBounceEnd="40000">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14:bounceEnd="40000">
                                          <p:cBhvr additive="base">
                                            <p:cTn id="47" dur="1000" fill="hold"/>
                                            <p:tgtEl>
                                              <p:spTgt spid="57"/>
                                            </p:tgtEl>
                                            <p:attrNameLst>
                                              <p:attrName>ppt_x</p:attrName>
                                            </p:attrNameLst>
                                          </p:cBhvr>
                                          <p:tavLst>
                                            <p:tav tm="0">
                                              <p:val>
                                                <p:strVal val="#ppt_x"/>
                                              </p:val>
                                            </p:tav>
                                            <p:tav tm="100000">
                                              <p:val>
                                                <p:strVal val="#ppt_x"/>
                                              </p:val>
                                            </p:tav>
                                          </p:tavLst>
                                        </p:anim>
                                        <p:anim calcmode="lin" valueType="num" p14:bounceEnd="40000">
                                          <p:cBhvr additive="base">
                                            <p:cTn id="48" dur="1000" fill="hold"/>
                                            <p:tgtEl>
                                              <p:spTgt spid="57"/>
                                            </p:tgtEl>
                                            <p:attrNameLst>
                                              <p:attrName>ppt_y</p:attrName>
                                            </p:attrNameLst>
                                          </p:cBhvr>
                                          <p:tavLst>
                                            <p:tav tm="0">
                                              <p:val>
                                                <p:strVal val="1+#ppt_h/2"/>
                                              </p:val>
                                            </p:tav>
                                            <p:tav tm="100000">
                                              <p:val>
                                                <p:strVal val="#ppt_y"/>
                                              </p:val>
                                            </p:tav>
                                          </p:tavLst>
                                        </p:anim>
                                      </p:childTnLst>
                                    </p:cTn>
                                  </p:par>
                                  <p:par>
                                    <p:cTn id="49" presetID="2" presetClass="entr" presetSubtype="4" accel="100000" fill="hold" grpId="0" nodeType="withEffect" p14:presetBounceEnd="40000">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14:bounceEnd="40000">
                                          <p:cBhvr additive="base">
                                            <p:cTn id="51" dur="1000" fill="hold"/>
                                            <p:tgtEl>
                                              <p:spTgt spid="58"/>
                                            </p:tgtEl>
                                            <p:attrNameLst>
                                              <p:attrName>ppt_x</p:attrName>
                                            </p:attrNameLst>
                                          </p:cBhvr>
                                          <p:tavLst>
                                            <p:tav tm="0">
                                              <p:val>
                                                <p:strVal val="#ppt_x"/>
                                              </p:val>
                                            </p:tav>
                                            <p:tav tm="100000">
                                              <p:val>
                                                <p:strVal val="#ppt_x"/>
                                              </p:val>
                                            </p:tav>
                                          </p:tavLst>
                                        </p:anim>
                                        <p:anim calcmode="lin" valueType="num" p14:bounceEnd="40000">
                                          <p:cBhvr additive="base">
                                            <p:cTn id="52"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1" grpId="0" animBg="1"/>
          <p:bldP spid="52" grpId="0" animBg="1"/>
          <p:bldP spid="54" grpId="0" animBg="1"/>
          <p:bldP spid="55" grpId="0" animBg="1"/>
          <p:bldP spid="34" grpId="0"/>
          <p:bldP spid="44" grpId="0"/>
          <p:bldP spid="45" grpId="0"/>
          <p:bldP spid="56" grpId="0" animBg="1"/>
          <p:bldP spid="57" grpId="0" animBg="1"/>
          <p:bldP spid="5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100000" fill="hold" grpId="0" nodeType="withEffect">
                                      <p:stCondLst>
                                        <p:cond delay="0"/>
                                      </p:stCondLst>
                                      <p:childTnLst>
                                        <p:set>
                                          <p:cBhvr>
                                            <p:cTn id="6" dur="1" fill="hold">
                                              <p:stCondLst>
                                                <p:cond delay="0"/>
                                              </p:stCondLst>
                                            </p:cTn>
                                            <p:tgtEl>
                                              <p:spTgt spid="47"/>
                                            </p:tgtEl>
                                            <p:attrNameLst>
                                              <p:attrName>style.visibility</p:attrName>
                                            </p:attrNameLst>
                                          </p:cBhvr>
                                          <p:to>
                                            <p:strVal val="visible"/>
                                          </p:to>
                                        </p:set>
                                        <p:anim calcmode="lin" valueType="num">
                                          <p:cBhvr additive="base">
                                            <p:cTn id="7" dur="1000" fill="hold"/>
                                            <p:tgtEl>
                                              <p:spTgt spid="47"/>
                                            </p:tgtEl>
                                            <p:attrNameLst>
                                              <p:attrName>ppt_x</p:attrName>
                                            </p:attrNameLst>
                                          </p:cBhvr>
                                          <p:tavLst>
                                            <p:tav tm="0">
                                              <p:val>
                                                <p:strVal val="#ppt_x"/>
                                              </p:val>
                                            </p:tav>
                                            <p:tav tm="100000">
                                              <p:val>
                                                <p:strVal val="#ppt_x"/>
                                              </p:val>
                                            </p:tav>
                                          </p:tavLst>
                                        </p:anim>
                                        <p:anim calcmode="lin" valueType="num">
                                          <p:cBhvr additive="base">
                                            <p:cTn id="8" dur="1000" fill="hold"/>
                                            <p:tgtEl>
                                              <p:spTgt spid="47"/>
                                            </p:tgtEl>
                                            <p:attrNameLst>
                                              <p:attrName>ppt_y</p:attrName>
                                            </p:attrNameLst>
                                          </p:cBhvr>
                                          <p:tavLst>
                                            <p:tav tm="0">
                                              <p:val>
                                                <p:strVal val="1+#ppt_h/2"/>
                                              </p:val>
                                            </p:tav>
                                            <p:tav tm="100000">
                                              <p:val>
                                                <p:strVal val="#ppt_y"/>
                                              </p:val>
                                            </p:tav>
                                          </p:tavLst>
                                        </p:anim>
                                      </p:childTnLst>
                                    </p:cTn>
                                  </p:par>
                                  <p:par>
                                    <p:cTn id="9" presetID="2" presetClass="entr" presetSubtype="4" accel="100000" fill="hold" grpId="0"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1000" fill="hold"/>
                                            <p:tgtEl>
                                              <p:spTgt spid="48"/>
                                            </p:tgtEl>
                                            <p:attrNameLst>
                                              <p:attrName>ppt_x</p:attrName>
                                            </p:attrNameLst>
                                          </p:cBhvr>
                                          <p:tavLst>
                                            <p:tav tm="0">
                                              <p:val>
                                                <p:strVal val="#ppt_x"/>
                                              </p:val>
                                            </p:tav>
                                            <p:tav tm="100000">
                                              <p:val>
                                                <p:strVal val="#ppt_x"/>
                                              </p:val>
                                            </p:tav>
                                          </p:tavLst>
                                        </p:anim>
                                        <p:anim calcmode="lin" valueType="num">
                                          <p:cBhvr additive="base">
                                            <p:cTn id="12" dur="1000" fill="hold"/>
                                            <p:tgtEl>
                                              <p:spTgt spid="48"/>
                                            </p:tgtEl>
                                            <p:attrNameLst>
                                              <p:attrName>ppt_y</p:attrName>
                                            </p:attrNameLst>
                                          </p:cBhvr>
                                          <p:tavLst>
                                            <p:tav tm="0">
                                              <p:val>
                                                <p:strVal val="1+#ppt_h/2"/>
                                              </p:val>
                                            </p:tav>
                                            <p:tav tm="100000">
                                              <p:val>
                                                <p:strVal val="#ppt_y"/>
                                              </p:val>
                                            </p:tav>
                                          </p:tavLst>
                                        </p:anim>
                                      </p:childTnLst>
                                    </p:cTn>
                                  </p:par>
                                  <p:par>
                                    <p:cTn id="13" presetID="2" presetClass="entr" presetSubtype="4" accel="100000" fill="hold" grpId="0"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1000" fill="hold"/>
                                            <p:tgtEl>
                                              <p:spTgt spid="51"/>
                                            </p:tgtEl>
                                            <p:attrNameLst>
                                              <p:attrName>ppt_x</p:attrName>
                                            </p:attrNameLst>
                                          </p:cBhvr>
                                          <p:tavLst>
                                            <p:tav tm="0">
                                              <p:val>
                                                <p:strVal val="#ppt_x"/>
                                              </p:val>
                                            </p:tav>
                                            <p:tav tm="100000">
                                              <p:val>
                                                <p:strVal val="#ppt_x"/>
                                              </p:val>
                                            </p:tav>
                                          </p:tavLst>
                                        </p:anim>
                                        <p:anim calcmode="lin" valueType="num">
                                          <p:cBhvr additive="base">
                                            <p:cTn id="16" dur="100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4" accel="100000" fill="hold" grpId="0" nodeType="withEffect">
                                      <p:stCondLst>
                                        <p:cond delay="0"/>
                                      </p:stCondLst>
                                      <p:childTnLst>
                                        <p:set>
                                          <p:cBhvr>
                                            <p:cTn id="18" dur="1" fill="hold">
                                              <p:stCondLst>
                                                <p:cond delay="0"/>
                                              </p:stCondLst>
                                            </p:cTn>
                                            <p:tgtEl>
                                              <p:spTgt spid="52"/>
                                            </p:tgtEl>
                                            <p:attrNameLst>
                                              <p:attrName>style.visibility</p:attrName>
                                            </p:attrNameLst>
                                          </p:cBhvr>
                                          <p:to>
                                            <p:strVal val="visible"/>
                                          </p:to>
                                        </p:set>
                                        <p:anim calcmode="lin" valueType="num">
                                          <p:cBhvr additive="base">
                                            <p:cTn id="19" dur="1000" fill="hold"/>
                                            <p:tgtEl>
                                              <p:spTgt spid="52"/>
                                            </p:tgtEl>
                                            <p:attrNameLst>
                                              <p:attrName>ppt_x</p:attrName>
                                            </p:attrNameLst>
                                          </p:cBhvr>
                                          <p:tavLst>
                                            <p:tav tm="0">
                                              <p:val>
                                                <p:strVal val="#ppt_x"/>
                                              </p:val>
                                            </p:tav>
                                            <p:tav tm="100000">
                                              <p:val>
                                                <p:strVal val="#ppt_x"/>
                                              </p:val>
                                            </p:tav>
                                          </p:tavLst>
                                        </p:anim>
                                        <p:anim calcmode="lin" valueType="num">
                                          <p:cBhvr additive="base">
                                            <p:cTn id="20" dur="1000" fill="hold"/>
                                            <p:tgtEl>
                                              <p:spTgt spid="52"/>
                                            </p:tgtEl>
                                            <p:attrNameLst>
                                              <p:attrName>ppt_y</p:attrName>
                                            </p:attrNameLst>
                                          </p:cBhvr>
                                          <p:tavLst>
                                            <p:tav tm="0">
                                              <p:val>
                                                <p:strVal val="1+#ppt_h/2"/>
                                              </p:val>
                                            </p:tav>
                                            <p:tav tm="100000">
                                              <p:val>
                                                <p:strVal val="#ppt_y"/>
                                              </p:val>
                                            </p:tav>
                                          </p:tavLst>
                                        </p:anim>
                                      </p:childTnLst>
                                    </p:cTn>
                                  </p:par>
                                  <p:par>
                                    <p:cTn id="21" presetID="2" presetClass="entr" presetSubtype="4" accel="100000" fill="hold" grpId="0" nodeType="with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additive="base">
                                            <p:cTn id="23" dur="1000" fill="hold"/>
                                            <p:tgtEl>
                                              <p:spTgt spid="54"/>
                                            </p:tgtEl>
                                            <p:attrNameLst>
                                              <p:attrName>ppt_x</p:attrName>
                                            </p:attrNameLst>
                                          </p:cBhvr>
                                          <p:tavLst>
                                            <p:tav tm="0">
                                              <p:val>
                                                <p:strVal val="#ppt_x"/>
                                              </p:val>
                                            </p:tav>
                                            <p:tav tm="100000">
                                              <p:val>
                                                <p:strVal val="#ppt_x"/>
                                              </p:val>
                                            </p:tav>
                                          </p:tavLst>
                                        </p:anim>
                                        <p:anim calcmode="lin" valueType="num">
                                          <p:cBhvr additive="base">
                                            <p:cTn id="24" dur="1000" fill="hold"/>
                                            <p:tgtEl>
                                              <p:spTgt spid="54"/>
                                            </p:tgtEl>
                                            <p:attrNameLst>
                                              <p:attrName>ppt_y</p:attrName>
                                            </p:attrNameLst>
                                          </p:cBhvr>
                                          <p:tavLst>
                                            <p:tav tm="0">
                                              <p:val>
                                                <p:strVal val="1+#ppt_h/2"/>
                                              </p:val>
                                            </p:tav>
                                            <p:tav tm="100000">
                                              <p:val>
                                                <p:strVal val="#ppt_y"/>
                                              </p:val>
                                            </p:tav>
                                          </p:tavLst>
                                        </p:anim>
                                      </p:childTnLst>
                                    </p:cTn>
                                  </p:par>
                                  <p:par>
                                    <p:cTn id="25" presetID="2" presetClass="entr" presetSubtype="4" accel="100000" fill="hold" grpId="0"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additive="base">
                                            <p:cTn id="27" dur="1000" fill="hold"/>
                                            <p:tgtEl>
                                              <p:spTgt spid="55"/>
                                            </p:tgtEl>
                                            <p:attrNameLst>
                                              <p:attrName>ppt_x</p:attrName>
                                            </p:attrNameLst>
                                          </p:cBhvr>
                                          <p:tavLst>
                                            <p:tav tm="0">
                                              <p:val>
                                                <p:strVal val="#ppt_x"/>
                                              </p:val>
                                            </p:tav>
                                            <p:tav tm="100000">
                                              <p:val>
                                                <p:strVal val="#ppt_x"/>
                                              </p:val>
                                            </p:tav>
                                          </p:tavLst>
                                        </p:anim>
                                        <p:anim calcmode="lin" valueType="num">
                                          <p:cBhvr additive="base">
                                            <p:cTn id="28" dur="1000" fill="hold"/>
                                            <p:tgtEl>
                                              <p:spTgt spid="55"/>
                                            </p:tgtEl>
                                            <p:attrNameLst>
                                              <p:attrName>ppt_y</p:attrName>
                                            </p:attrNameLst>
                                          </p:cBhvr>
                                          <p:tavLst>
                                            <p:tav tm="0">
                                              <p:val>
                                                <p:strVal val="1+#ppt_h/2"/>
                                              </p:val>
                                            </p:tav>
                                            <p:tav tm="100000">
                                              <p:val>
                                                <p:strVal val="#ppt_y"/>
                                              </p:val>
                                            </p:tav>
                                          </p:tavLst>
                                        </p:anim>
                                      </p:childTnLst>
                                    </p:cTn>
                                  </p:par>
                                  <p:par>
                                    <p:cTn id="29" presetID="2" presetClass="entr" presetSubtype="4" accel="10000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1000" fill="hold"/>
                                            <p:tgtEl>
                                              <p:spTgt spid="34"/>
                                            </p:tgtEl>
                                            <p:attrNameLst>
                                              <p:attrName>ppt_x</p:attrName>
                                            </p:attrNameLst>
                                          </p:cBhvr>
                                          <p:tavLst>
                                            <p:tav tm="0">
                                              <p:val>
                                                <p:strVal val="#ppt_x"/>
                                              </p:val>
                                            </p:tav>
                                            <p:tav tm="100000">
                                              <p:val>
                                                <p:strVal val="#ppt_x"/>
                                              </p:val>
                                            </p:tav>
                                          </p:tavLst>
                                        </p:anim>
                                        <p:anim calcmode="lin" valueType="num">
                                          <p:cBhvr additive="base">
                                            <p:cTn id="32" dur="1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accel="100000"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1000" fill="hold"/>
                                            <p:tgtEl>
                                              <p:spTgt spid="44"/>
                                            </p:tgtEl>
                                            <p:attrNameLst>
                                              <p:attrName>ppt_x</p:attrName>
                                            </p:attrNameLst>
                                          </p:cBhvr>
                                          <p:tavLst>
                                            <p:tav tm="0">
                                              <p:val>
                                                <p:strVal val="#ppt_x"/>
                                              </p:val>
                                            </p:tav>
                                            <p:tav tm="100000">
                                              <p:val>
                                                <p:strVal val="#ppt_x"/>
                                              </p:val>
                                            </p:tav>
                                          </p:tavLst>
                                        </p:anim>
                                        <p:anim calcmode="lin" valueType="num">
                                          <p:cBhvr additive="base">
                                            <p:cTn id="36" dur="100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4" accel="10000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1000" fill="hold"/>
                                            <p:tgtEl>
                                              <p:spTgt spid="45"/>
                                            </p:tgtEl>
                                            <p:attrNameLst>
                                              <p:attrName>ppt_x</p:attrName>
                                            </p:attrNameLst>
                                          </p:cBhvr>
                                          <p:tavLst>
                                            <p:tav tm="0">
                                              <p:val>
                                                <p:strVal val="#ppt_x"/>
                                              </p:val>
                                            </p:tav>
                                            <p:tav tm="100000">
                                              <p:val>
                                                <p:strVal val="#ppt_x"/>
                                              </p:val>
                                            </p:tav>
                                          </p:tavLst>
                                        </p:anim>
                                        <p:anim calcmode="lin" valueType="num">
                                          <p:cBhvr additive="base">
                                            <p:cTn id="40" dur="100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4" accel="10000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1000" fill="hold"/>
                                            <p:tgtEl>
                                              <p:spTgt spid="56"/>
                                            </p:tgtEl>
                                            <p:attrNameLst>
                                              <p:attrName>ppt_x</p:attrName>
                                            </p:attrNameLst>
                                          </p:cBhvr>
                                          <p:tavLst>
                                            <p:tav tm="0">
                                              <p:val>
                                                <p:strVal val="#ppt_x"/>
                                              </p:val>
                                            </p:tav>
                                            <p:tav tm="100000">
                                              <p:val>
                                                <p:strVal val="#ppt_x"/>
                                              </p:val>
                                            </p:tav>
                                          </p:tavLst>
                                        </p:anim>
                                        <p:anim calcmode="lin" valueType="num">
                                          <p:cBhvr additive="base">
                                            <p:cTn id="44" dur="1000" fill="hold"/>
                                            <p:tgtEl>
                                              <p:spTgt spid="56"/>
                                            </p:tgtEl>
                                            <p:attrNameLst>
                                              <p:attrName>ppt_y</p:attrName>
                                            </p:attrNameLst>
                                          </p:cBhvr>
                                          <p:tavLst>
                                            <p:tav tm="0">
                                              <p:val>
                                                <p:strVal val="1+#ppt_h/2"/>
                                              </p:val>
                                            </p:tav>
                                            <p:tav tm="100000">
                                              <p:val>
                                                <p:strVal val="#ppt_y"/>
                                              </p:val>
                                            </p:tav>
                                          </p:tavLst>
                                        </p:anim>
                                      </p:childTnLst>
                                    </p:cTn>
                                  </p:par>
                                  <p:par>
                                    <p:cTn id="45" presetID="2" presetClass="entr" presetSubtype="4" accel="100000"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1000" fill="hold"/>
                                            <p:tgtEl>
                                              <p:spTgt spid="57"/>
                                            </p:tgtEl>
                                            <p:attrNameLst>
                                              <p:attrName>ppt_x</p:attrName>
                                            </p:attrNameLst>
                                          </p:cBhvr>
                                          <p:tavLst>
                                            <p:tav tm="0">
                                              <p:val>
                                                <p:strVal val="#ppt_x"/>
                                              </p:val>
                                            </p:tav>
                                            <p:tav tm="100000">
                                              <p:val>
                                                <p:strVal val="#ppt_x"/>
                                              </p:val>
                                            </p:tav>
                                          </p:tavLst>
                                        </p:anim>
                                        <p:anim calcmode="lin" valueType="num">
                                          <p:cBhvr additive="base">
                                            <p:cTn id="48" dur="1000" fill="hold"/>
                                            <p:tgtEl>
                                              <p:spTgt spid="57"/>
                                            </p:tgtEl>
                                            <p:attrNameLst>
                                              <p:attrName>ppt_y</p:attrName>
                                            </p:attrNameLst>
                                          </p:cBhvr>
                                          <p:tavLst>
                                            <p:tav tm="0">
                                              <p:val>
                                                <p:strVal val="1+#ppt_h/2"/>
                                              </p:val>
                                            </p:tav>
                                            <p:tav tm="100000">
                                              <p:val>
                                                <p:strVal val="#ppt_y"/>
                                              </p:val>
                                            </p:tav>
                                          </p:tavLst>
                                        </p:anim>
                                      </p:childTnLst>
                                    </p:cTn>
                                  </p:par>
                                  <p:par>
                                    <p:cTn id="49" presetID="2" presetClass="entr" presetSubtype="4" accel="100000" fill="hold" grpId="0" nodeType="withEffect">
                                      <p:stCondLst>
                                        <p:cond delay="0"/>
                                      </p:stCondLst>
                                      <p:childTnLst>
                                        <p:set>
                                          <p:cBhvr>
                                            <p:cTn id="50" dur="1" fill="hold">
                                              <p:stCondLst>
                                                <p:cond delay="0"/>
                                              </p:stCondLst>
                                            </p:cTn>
                                            <p:tgtEl>
                                              <p:spTgt spid="58"/>
                                            </p:tgtEl>
                                            <p:attrNameLst>
                                              <p:attrName>style.visibility</p:attrName>
                                            </p:attrNameLst>
                                          </p:cBhvr>
                                          <p:to>
                                            <p:strVal val="visible"/>
                                          </p:to>
                                        </p:set>
                                        <p:anim calcmode="lin" valueType="num">
                                          <p:cBhvr additive="base">
                                            <p:cTn id="51" dur="1000" fill="hold"/>
                                            <p:tgtEl>
                                              <p:spTgt spid="58"/>
                                            </p:tgtEl>
                                            <p:attrNameLst>
                                              <p:attrName>ppt_x</p:attrName>
                                            </p:attrNameLst>
                                          </p:cBhvr>
                                          <p:tavLst>
                                            <p:tav tm="0">
                                              <p:val>
                                                <p:strVal val="#ppt_x"/>
                                              </p:val>
                                            </p:tav>
                                            <p:tav tm="100000">
                                              <p:val>
                                                <p:strVal val="#ppt_x"/>
                                              </p:val>
                                            </p:tav>
                                          </p:tavLst>
                                        </p:anim>
                                        <p:anim calcmode="lin" valueType="num">
                                          <p:cBhvr additive="base">
                                            <p:cTn id="52" dur="10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1" grpId="0" animBg="1"/>
          <p:bldP spid="52" grpId="0" animBg="1"/>
          <p:bldP spid="54" grpId="0" animBg="1"/>
          <p:bldP spid="55" grpId="0" animBg="1"/>
          <p:bldP spid="34" grpId="0"/>
          <p:bldP spid="44" grpId="0"/>
          <p:bldP spid="45" grpId="0"/>
          <p:bldP spid="56" grpId="0" animBg="1"/>
          <p:bldP spid="57" grpId="0" animBg="1"/>
          <p:bldP spid="58" grpId="0" animBg="1"/>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6919931" y="3363165"/>
            <a:ext cx="1338608" cy="1338608"/>
            <a:chOff x="6920031" y="3363156"/>
            <a:chExt cx="1338773" cy="1338773"/>
          </a:xfrm>
        </p:grpSpPr>
        <p:sp>
          <p:nvSpPr>
            <p:cNvPr id="8" name="Oval 7"/>
            <p:cNvSpPr/>
            <p:nvPr/>
          </p:nvSpPr>
          <p:spPr>
            <a:xfrm>
              <a:off x="6920031" y="3363156"/>
              <a:ext cx="1338773" cy="1338773"/>
            </a:xfrm>
            <a:prstGeom prst="ellipse">
              <a:avLst/>
            </a:prstGeom>
            <a:solidFill>
              <a:schemeClr val="accent5">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7">
                <a:solidFill>
                  <a:schemeClr val="bg2">
                    <a:lumMod val="90000"/>
                  </a:schemeClr>
                </a:solidFill>
                <a:cs typeface="+mn-ea"/>
                <a:sym typeface="+mn-lt"/>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707">
                  <a:solidFill>
                    <a:schemeClr val="bg2">
                      <a:lumMod val="90000"/>
                    </a:schemeClr>
                  </a:solidFill>
                  <a:cs typeface="+mn-ea"/>
                  <a:sym typeface="+mn-lt"/>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707">
                  <a:solidFill>
                    <a:schemeClr val="bg2">
                      <a:lumMod val="90000"/>
                    </a:schemeClr>
                  </a:solidFill>
                  <a:cs typeface="+mn-ea"/>
                  <a:sym typeface="+mn-lt"/>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707">
                  <a:solidFill>
                    <a:schemeClr val="bg2">
                      <a:lumMod val="90000"/>
                    </a:schemeClr>
                  </a:solidFill>
                  <a:cs typeface="+mn-ea"/>
                  <a:sym typeface="+mn-lt"/>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707">
                  <a:solidFill>
                    <a:schemeClr val="bg2">
                      <a:lumMod val="90000"/>
                    </a:schemeClr>
                  </a:solidFill>
                  <a:cs typeface="+mn-ea"/>
                  <a:sym typeface="+mn-lt"/>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707">
                  <a:solidFill>
                    <a:schemeClr val="bg2">
                      <a:lumMod val="90000"/>
                    </a:schemeClr>
                  </a:solidFill>
                  <a:cs typeface="+mn-ea"/>
                  <a:sym typeface="+mn-lt"/>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707">
                  <a:solidFill>
                    <a:schemeClr val="bg2">
                      <a:lumMod val="90000"/>
                    </a:schemeClr>
                  </a:solidFill>
                  <a:cs typeface="+mn-ea"/>
                  <a:sym typeface="+mn-lt"/>
                </a:endParaRPr>
              </a:p>
            </p:txBody>
          </p:sp>
        </p:grpSp>
      </p:grpSp>
      <p:grpSp>
        <p:nvGrpSpPr>
          <p:cNvPr id="12" name="Group 11"/>
          <p:cNvGrpSpPr/>
          <p:nvPr/>
        </p:nvGrpSpPr>
        <p:grpSpPr>
          <a:xfrm>
            <a:off x="6096001" y="2566989"/>
            <a:ext cx="1338608" cy="1338608"/>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7">
                <a:solidFill>
                  <a:schemeClr val="bg2">
                    <a:lumMod val="90000"/>
                  </a:schemeClr>
                </a:solidFill>
                <a:cs typeface="+mn-ea"/>
                <a:sym typeface="+mn-lt"/>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grpSp>
      </p:grpSp>
      <p:grpSp>
        <p:nvGrpSpPr>
          <p:cNvPr id="13" name="Group 12"/>
          <p:cNvGrpSpPr/>
          <p:nvPr/>
        </p:nvGrpSpPr>
        <p:grpSpPr>
          <a:xfrm>
            <a:off x="4362368" y="1776785"/>
            <a:ext cx="1959856" cy="195985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7">
                <a:solidFill>
                  <a:schemeClr val="bg2">
                    <a:lumMod val="90000"/>
                  </a:schemeClr>
                </a:solidFill>
                <a:cs typeface="+mn-ea"/>
                <a:sym typeface="+mn-lt"/>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1429" tIns="45715" rIns="91429" bIns="45715" numCol="1" anchor="t" anchorCtr="0" compatLnSpc="1">
              <a:prstTxWarp prst="textNoShape">
                <a:avLst/>
              </a:prstTxWarp>
            </a:bodyPr>
            <a:lstStyle/>
            <a:p>
              <a:endParaRPr lang="en-GB" sz="1707">
                <a:solidFill>
                  <a:schemeClr val="bg2">
                    <a:lumMod val="90000"/>
                  </a:schemeClr>
                </a:solidFill>
                <a:cs typeface="+mn-ea"/>
                <a:sym typeface="+mn-lt"/>
              </a:endParaRPr>
            </a:p>
          </p:txBody>
        </p:sp>
      </p:grpSp>
      <p:grpSp>
        <p:nvGrpSpPr>
          <p:cNvPr id="10" name="Group 9"/>
          <p:cNvGrpSpPr/>
          <p:nvPr/>
        </p:nvGrpSpPr>
        <p:grpSpPr>
          <a:xfrm>
            <a:off x="6096003" y="4400253"/>
            <a:ext cx="1781687" cy="1781687"/>
            <a:chOff x="6096000" y="4400370"/>
            <a:chExt cx="1781907" cy="1781907"/>
          </a:xfrm>
        </p:grpSpPr>
        <p:sp>
          <p:nvSpPr>
            <p:cNvPr id="9" name="Oval 8"/>
            <p:cNvSpPr/>
            <p:nvPr/>
          </p:nvSpPr>
          <p:spPr>
            <a:xfrm>
              <a:off x="6096000" y="4400370"/>
              <a:ext cx="1781907" cy="1781907"/>
            </a:xfrm>
            <a:prstGeom prst="ellipse">
              <a:avLst/>
            </a:prstGeom>
            <a:solidFill>
              <a:schemeClr val="accent6">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7">
                <a:solidFill>
                  <a:schemeClr val="bg2">
                    <a:lumMod val="90000"/>
                  </a:schemeClr>
                </a:solidFill>
                <a:cs typeface="+mn-ea"/>
                <a:sym typeface="+mn-lt"/>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5" rIns="91429" bIns="45715" numCol="1" anchor="t" anchorCtr="0" compatLnSpc="1">
                <a:prstTxWarp prst="textNoShape">
                  <a:avLst/>
                </a:prstTxWarp>
              </a:bodyPr>
              <a:lstStyle/>
              <a:p>
                <a:endParaRPr lang="en-GB" sz="1707">
                  <a:solidFill>
                    <a:schemeClr val="bg2">
                      <a:lumMod val="90000"/>
                    </a:schemeClr>
                  </a:solidFill>
                  <a:cs typeface="+mn-ea"/>
                  <a:sym typeface="+mn-lt"/>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29" tIns="45715" rIns="91429" bIns="45715" numCol="1" anchor="t" anchorCtr="0" compatLnSpc="1">
                <a:prstTxWarp prst="textNoShape">
                  <a:avLst/>
                </a:prstTxWarp>
              </a:bodyPr>
              <a:lstStyle/>
              <a:p>
                <a:endParaRPr lang="en-GB" sz="1707">
                  <a:solidFill>
                    <a:schemeClr val="bg2">
                      <a:lumMod val="90000"/>
                    </a:schemeClr>
                  </a:solidFill>
                  <a:cs typeface="+mn-ea"/>
                  <a:sym typeface="+mn-lt"/>
                </a:endParaRPr>
              </a:p>
            </p:txBody>
          </p:sp>
        </p:grpSp>
      </p:grpSp>
      <p:grpSp>
        <p:nvGrpSpPr>
          <p:cNvPr id="14" name="Group 13"/>
          <p:cNvGrpSpPr/>
          <p:nvPr/>
        </p:nvGrpSpPr>
        <p:grpSpPr>
          <a:xfrm>
            <a:off x="3933465" y="3337689"/>
            <a:ext cx="1338608" cy="1338608"/>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7">
                <a:solidFill>
                  <a:schemeClr val="bg2">
                    <a:lumMod val="90000"/>
                  </a:schemeClr>
                </a:solidFill>
                <a:cs typeface="+mn-ea"/>
                <a:sym typeface="+mn-lt"/>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grpSp>
      </p:grpSp>
      <p:grpSp>
        <p:nvGrpSpPr>
          <p:cNvPr id="15" name="Group 14"/>
          <p:cNvGrpSpPr/>
          <p:nvPr/>
        </p:nvGrpSpPr>
        <p:grpSpPr>
          <a:xfrm>
            <a:off x="4266355" y="4562179"/>
            <a:ext cx="1005716" cy="1005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707">
                <a:solidFill>
                  <a:schemeClr val="bg2">
                    <a:lumMod val="90000"/>
                  </a:schemeClr>
                </a:solidFill>
                <a:cs typeface="+mn-ea"/>
                <a:sym typeface="+mn-lt"/>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48" tIns="19048" rIns="19048" bIns="19048" anchor="ctr"/>
              <a:lstStyle/>
              <a:p>
                <a:pPr algn="ctr" defTabSz="228572" hangingPunct="0"/>
                <a:endParaRPr lang="en-US" sz="1500">
                  <a:solidFill>
                    <a:schemeClr val="bg2">
                      <a:lumMod val="90000"/>
                    </a:schemeClr>
                  </a:solidFill>
                  <a:effectLst>
                    <a:outerShdw blurRad="38100" dist="38100" dir="2700000" algn="tl">
                      <a:srgbClr val="000000"/>
                    </a:outerShdw>
                  </a:effectLst>
                  <a:cs typeface="+mn-ea"/>
                  <a:sym typeface="+mn-lt"/>
                </a:endParaRPr>
              </a:p>
            </p:txBody>
          </p:sp>
        </p:grpSp>
      </p:grpSp>
      <p:sp>
        <p:nvSpPr>
          <p:cNvPr id="67" name="TextBox 41"/>
          <p:cNvSpPr txBox="1"/>
          <p:nvPr/>
        </p:nvSpPr>
        <p:spPr>
          <a:xfrm>
            <a:off x="1314134" y="5349962"/>
            <a:ext cx="2514292" cy="1078126"/>
          </a:xfrm>
          <a:prstGeom prst="rect">
            <a:avLst/>
          </a:prstGeom>
          <a:noFill/>
        </p:spPr>
        <p:txBody>
          <a:bodyPr wrap="square" lIns="81225" tIns="40613" rIns="81225" bIns="40613" rtlCol="0">
            <a:spAutoFit/>
          </a:bodyPr>
          <a:lstStyle/>
          <a:p>
            <a:pPr algn="r">
              <a:lnSpc>
                <a:spcPct val="130000"/>
              </a:lnSpc>
            </a:pPr>
            <a:r>
              <a:rPr lang="zh-CN" altLang="en-US" sz="996" dirty="0">
                <a:solidFill>
                  <a:schemeClr val="bg2">
                    <a:lumMod val="90000"/>
                  </a:schemeClr>
                </a:solidFill>
                <a:cs typeface="+mn-ea"/>
                <a:sym typeface="+mn-lt"/>
              </a:rPr>
              <a:t>英国政府进行了区块链试点，跟踪福利基金的分配以及使用情况。据英国工作与养老金部称，政府希望这一计划能够提供金融参与度的深度信息，并为财政预算提供支持。</a:t>
            </a:r>
            <a:endParaRPr lang="en-GB" altLang="zh-CN" sz="996" dirty="0">
              <a:solidFill>
                <a:schemeClr val="bg2">
                  <a:lumMod val="90000"/>
                </a:schemeClr>
              </a:solidFill>
              <a:cs typeface="+mn-ea"/>
              <a:sym typeface="+mn-lt"/>
            </a:endParaRPr>
          </a:p>
        </p:txBody>
      </p:sp>
      <p:sp>
        <p:nvSpPr>
          <p:cNvPr id="68" name="TextBox 170"/>
          <p:cNvSpPr txBox="1"/>
          <p:nvPr/>
        </p:nvSpPr>
        <p:spPr>
          <a:xfrm>
            <a:off x="1524213" y="4829900"/>
            <a:ext cx="2304215" cy="442547"/>
          </a:xfrm>
          <a:prstGeom prst="rect">
            <a:avLst/>
          </a:prstGeom>
          <a:noFill/>
        </p:spPr>
        <p:txBody>
          <a:bodyPr wrap="square" lIns="91431" tIns="45715" rIns="91431" bIns="45715" rtlCol="0">
            <a:spAutoFit/>
          </a:bodyPr>
          <a:lstStyle/>
          <a:p>
            <a:pPr algn="r">
              <a:defRPr/>
            </a:pPr>
            <a:r>
              <a:rPr lang="zh-CN" altLang="en-US" sz="2276" b="1" dirty="0">
                <a:solidFill>
                  <a:schemeClr val="bg2">
                    <a:lumMod val="90000"/>
                  </a:schemeClr>
                </a:solidFill>
                <a:cs typeface="+mn-ea"/>
                <a:sym typeface="+mn-lt"/>
              </a:rPr>
              <a:t>英国</a:t>
            </a:r>
          </a:p>
        </p:txBody>
      </p:sp>
      <p:sp>
        <p:nvSpPr>
          <p:cNvPr id="69" name="TextBox 41"/>
          <p:cNvSpPr txBox="1"/>
          <p:nvPr/>
        </p:nvSpPr>
        <p:spPr>
          <a:xfrm>
            <a:off x="1300587" y="3670176"/>
            <a:ext cx="2514292" cy="1078126"/>
          </a:xfrm>
          <a:prstGeom prst="rect">
            <a:avLst/>
          </a:prstGeom>
          <a:noFill/>
        </p:spPr>
        <p:txBody>
          <a:bodyPr wrap="square" lIns="81225" tIns="40613" rIns="81225" bIns="40613" rtlCol="0">
            <a:spAutoFit/>
          </a:bodyPr>
          <a:lstStyle/>
          <a:p>
            <a:pPr algn="r">
              <a:lnSpc>
                <a:spcPct val="130000"/>
              </a:lnSpc>
            </a:pPr>
            <a:r>
              <a:rPr lang="zh-CN" altLang="en-US" sz="996" dirty="0">
                <a:solidFill>
                  <a:schemeClr val="bg2">
                    <a:lumMod val="90000"/>
                  </a:schemeClr>
                </a:solidFill>
                <a:cs typeface="+mn-ea"/>
                <a:sym typeface="+mn-lt"/>
              </a:rPr>
              <a:t>承认比特币的“货币地位”。</a:t>
            </a:r>
            <a:r>
              <a:rPr lang="en-US" altLang="zh-CN" sz="996" dirty="0">
                <a:solidFill>
                  <a:schemeClr val="bg2">
                    <a:lumMod val="90000"/>
                  </a:schemeClr>
                </a:solidFill>
                <a:cs typeface="+mn-ea"/>
                <a:sym typeface="+mn-lt"/>
              </a:rPr>
              <a:t>2013</a:t>
            </a:r>
            <a:r>
              <a:rPr lang="zh-CN" altLang="en-US" sz="996" dirty="0">
                <a:solidFill>
                  <a:schemeClr val="bg2">
                    <a:lumMod val="90000"/>
                  </a:schemeClr>
                </a:solidFill>
                <a:cs typeface="+mn-ea"/>
                <a:sym typeface="+mn-lt"/>
              </a:rPr>
              <a:t>年</a:t>
            </a:r>
            <a:r>
              <a:rPr lang="en-US" altLang="zh-CN" sz="996" dirty="0">
                <a:solidFill>
                  <a:schemeClr val="bg2">
                    <a:lumMod val="90000"/>
                  </a:schemeClr>
                </a:solidFill>
                <a:cs typeface="+mn-ea"/>
                <a:sym typeface="+mn-lt"/>
              </a:rPr>
              <a:t>12</a:t>
            </a:r>
            <a:r>
              <a:rPr lang="zh-CN" altLang="en-US" sz="996" dirty="0">
                <a:solidFill>
                  <a:schemeClr val="bg2">
                    <a:lumMod val="90000"/>
                  </a:schemeClr>
                </a:solidFill>
                <a:cs typeface="+mn-ea"/>
                <a:sym typeface="+mn-lt"/>
              </a:rPr>
              <a:t>月，世界上首个比特币</a:t>
            </a:r>
            <a:r>
              <a:rPr lang="en-US" altLang="zh-CN" sz="996" dirty="0">
                <a:solidFill>
                  <a:schemeClr val="bg2">
                    <a:lumMod val="90000"/>
                  </a:schemeClr>
                </a:solidFill>
                <a:cs typeface="+mn-ea"/>
                <a:sym typeface="+mn-lt"/>
              </a:rPr>
              <a:t>ATM</a:t>
            </a:r>
            <a:r>
              <a:rPr lang="zh-CN" altLang="en-US" sz="996" dirty="0">
                <a:solidFill>
                  <a:schemeClr val="bg2">
                    <a:lumMod val="90000"/>
                  </a:schemeClr>
                </a:solidFill>
                <a:cs typeface="+mn-ea"/>
                <a:sym typeface="+mn-lt"/>
              </a:rPr>
              <a:t>机在温哥华投入使用，并修订法案规范比特币业务。</a:t>
            </a:r>
            <a:r>
              <a:rPr lang="en-US" altLang="zh-CN" sz="996" dirty="0">
                <a:solidFill>
                  <a:schemeClr val="bg2">
                    <a:lumMod val="90000"/>
                  </a:schemeClr>
                </a:solidFill>
                <a:cs typeface="+mn-ea"/>
                <a:sym typeface="+mn-lt"/>
              </a:rPr>
              <a:t>2016</a:t>
            </a:r>
            <a:r>
              <a:rPr lang="zh-CN" altLang="en-US" sz="996" dirty="0">
                <a:solidFill>
                  <a:schemeClr val="bg2">
                    <a:lumMod val="90000"/>
                  </a:schemeClr>
                </a:solidFill>
                <a:cs typeface="+mn-ea"/>
                <a:sym typeface="+mn-lt"/>
              </a:rPr>
              <a:t>年</a:t>
            </a:r>
            <a:r>
              <a:rPr lang="en-US" altLang="zh-CN" sz="996" dirty="0">
                <a:solidFill>
                  <a:schemeClr val="bg2">
                    <a:lumMod val="90000"/>
                  </a:schemeClr>
                </a:solidFill>
                <a:cs typeface="+mn-ea"/>
                <a:sym typeface="+mn-lt"/>
              </a:rPr>
              <a:t>6</a:t>
            </a:r>
            <a:r>
              <a:rPr lang="zh-CN" altLang="en-US" sz="996" dirty="0">
                <a:solidFill>
                  <a:schemeClr val="bg2">
                    <a:lumMod val="90000"/>
                  </a:schemeClr>
                </a:solidFill>
                <a:cs typeface="+mn-ea"/>
                <a:sym typeface="+mn-lt"/>
              </a:rPr>
              <a:t>月，加拿大央行展示了利用区块链技术开发的</a:t>
            </a:r>
            <a:r>
              <a:rPr lang="en-US" altLang="zh-CN" sz="996" dirty="0">
                <a:solidFill>
                  <a:schemeClr val="bg2">
                    <a:lumMod val="90000"/>
                  </a:schemeClr>
                </a:solidFill>
                <a:cs typeface="+mn-ea"/>
                <a:sym typeface="+mn-lt"/>
              </a:rPr>
              <a:t>CAD-Coin——</a:t>
            </a:r>
            <a:r>
              <a:rPr lang="zh-CN" altLang="en-US" sz="996" dirty="0">
                <a:solidFill>
                  <a:schemeClr val="bg2">
                    <a:lumMod val="90000"/>
                  </a:schemeClr>
                </a:solidFill>
                <a:cs typeface="+mn-ea"/>
                <a:sym typeface="+mn-lt"/>
              </a:rPr>
              <a:t>电子版加元。</a:t>
            </a:r>
            <a:endParaRPr lang="en-GB" altLang="zh-CN" sz="996" dirty="0">
              <a:solidFill>
                <a:schemeClr val="bg2">
                  <a:lumMod val="90000"/>
                </a:schemeClr>
              </a:solidFill>
              <a:cs typeface="+mn-ea"/>
              <a:sym typeface="+mn-lt"/>
            </a:endParaRPr>
          </a:p>
        </p:txBody>
      </p:sp>
      <p:sp>
        <p:nvSpPr>
          <p:cNvPr id="70" name="TextBox 170"/>
          <p:cNvSpPr txBox="1"/>
          <p:nvPr/>
        </p:nvSpPr>
        <p:spPr>
          <a:xfrm>
            <a:off x="1510666" y="3150113"/>
            <a:ext cx="2304215" cy="442547"/>
          </a:xfrm>
          <a:prstGeom prst="rect">
            <a:avLst/>
          </a:prstGeom>
          <a:noFill/>
        </p:spPr>
        <p:txBody>
          <a:bodyPr wrap="square" lIns="91431" tIns="45715" rIns="91431" bIns="45715" rtlCol="0">
            <a:spAutoFit/>
          </a:bodyPr>
          <a:lstStyle/>
          <a:p>
            <a:pPr algn="r">
              <a:defRPr/>
            </a:pPr>
            <a:r>
              <a:rPr lang="zh-CN" altLang="en-US" sz="2276" b="1" dirty="0" smtClean="0">
                <a:solidFill>
                  <a:schemeClr val="bg2">
                    <a:lumMod val="90000"/>
                  </a:schemeClr>
                </a:solidFill>
                <a:cs typeface="+mn-ea"/>
                <a:sym typeface="+mn-lt"/>
              </a:rPr>
              <a:t>加拿大</a:t>
            </a:r>
            <a:endParaRPr lang="zh-CN" altLang="en-US" sz="2276" b="1" dirty="0">
              <a:solidFill>
                <a:schemeClr val="bg2">
                  <a:lumMod val="90000"/>
                </a:schemeClr>
              </a:solidFill>
              <a:cs typeface="+mn-ea"/>
              <a:sym typeface="+mn-lt"/>
            </a:endParaRPr>
          </a:p>
        </p:txBody>
      </p:sp>
      <p:sp>
        <p:nvSpPr>
          <p:cNvPr id="71" name="TextBox 41"/>
          <p:cNvSpPr txBox="1"/>
          <p:nvPr/>
        </p:nvSpPr>
        <p:spPr>
          <a:xfrm>
            <a:off x="1300587" y="1902630"/>
            <a:ext cx="2514292" cy="1277346"/>
          </a:xfrm>
          <a:prstGeom prst="rect">
            <a:avLst/>
          </a:prstGeom>
          <a:noFill/>
        </p:spPr>
        <p:txBody>
          <a:bodyPr wrap="square" lIns="81225" tIns="40613" rIns="81225" bIns="40613" rtlCol="0">
            <a:spAutoFit/>
          </a:bodyPr>
          <a:lstStyle/>
          <a:p>
            <a:pPr algn="r">
              <a:lnSpc>
                <a:spcPct val="130000"/>
              </a:lnSpc>
            </a:pPr>
            <a:r>
              <a:rPr lang="zh-CN" altLang="en-US" sz="996" dirty="0">
                <a:solidFill>
                  <a:schemeClr val="bg2">
                    <a:lumMod val="90000"/>
                  </a:schemeClr>
                </a:solidFill>
                <a:cs typeface="+mn-ea"/>
                <a:sym typeface="+mn-lt"/>
              </a:rPr>
              <a:t>欧洲数字货币与区块链技术论坛</a:t>
            </a:r>
            <a:r>
              <a:rPr lang="en-US" altLang="zh-CN" sz="996" dirty="0">
                <a:solidFill>
                  <a:schemeClr val="bg2">
                    <a:lumMod val="90000"/>
                  </a:schemeClr>
                </a:solidFill>
                <a:cs typeface="+mn-ea"/>
                <a:sym typeface="+mn-lt"/>
              </a:rPr>
              <a:t>(EDCAB)</a:t>
            </a:r>
            <a:r>
              <a:rPr lang="zh-CN" altLang="en-US" sz="996" dirty="0">
                <a:solidFill>
                  <a:schemeClr val="bg2">
                    <a:lumMod val="90000"/>
                  </a:schemeClr>
                </a:solidFill>
                <a:cs typeface="+mn-ea"/>
                <a:sym typeface="+mn-lt"/>
              </a:rPr>
              <a:t>为欧盟议会的政策制定者举办了一个集中讨论区块链的“博览会”。同时，欧洲中央银行表示，欧洲央行计划对区块链和分类账簿技术与支付、证券托管以及抵押等银行业务的相关性进行评估。</a:t>
            </a:r>
            <a:endParaRPr lang="en-GB" altLang="zh-CN" sz="996" dirty="0">
              <a:solidFill>
                <a:schemeClr val="bg2">
                  <a:lumMod val="90000"/>
                </a:schemeClr>
              </a:solidFill>
              <a:cs typeface="+mn-ea"/>
              <a:sym typeface="+mn-lt"/>
            </a:endParaRPr>
          </a:p>
        </p:txBody>
      </p:sp>
      <p:sp>
        <p:nvSpPr>
          <p:cNvPr id="72" name="TextBox 170"/>
          <p:cNvSpPr txBox="1"/>
          <p:nvPr/>
        </p:nvSpPr>
        <p:spPr>
          <a:xfrm>
            <a:off x="1510666" y="1456781"/>
            <a:ext cx="2304215" cy="442547"/>
          </a:xfrm>
          <a:prstGeom prst="rect">
            <a:avLst/>
          </a:prstGeom>
          <a:noFill/>
        </p:spPr>
        <p:txBody>
          <a:bodyPr wrap="square" lIns="91431" tIns="45715" rIns="91431" bIns="45715" rtlCol="0">
            <a:spAutoFit/>
          </a:bodyPr>
          <a:lstStyle/>
          <a:p>
            <a:pPr algn="r">
              <a:defRPr/>
            </a:pPr>
            <a:r>
              <a:rPr lang="zh-CN" altLang="en-US" sz="2276" b="1" dirty="0">
                <a:solidFill>
                  <a:schemeClr val="bg2">
                    <a:lumMod val="90000"/>
                  </a:schemeClr>
                </a:solidFill>
                <a:cs typeface="+mn-ea"/>
                <a:sym typeface="+mn-lt"/>
              </a:rPr>
              <a:t>欧盟</a:t>
            </a:r>
          </a:p>
        </p:txBody>
      </p:sp>
      <p:sp>
        <p:nvSpPr>
          <p:cNvPr id="73" name="TextBox 41"/>
          <p:cNvSpPr txBox="1"/>
          <p:nvPr/>
        </p:nvSpPr>
        <p:spPr>
          <a:xfrm>
            <a:off x="8209387" y="5309324"/>
            <a:ext cx="2514292" cy="679683"/>
          </a:xfrm>
          <a:prstGeom prst="rect">
            <a:avLst/>
          </a:prstGeom>
          <a:noFill/>
        </p:spPr>
        <p:txBody>
          <a:bodyPr wrap="square" lIns="81225" tIns="40613" rIns="81225" bIns="40613" rtlCol="0">
            <a:spAutoFit/>
          </a:bodyPr>
          <a:lstStyle/>
          <a:p>
            <a:pPr>
              <a:lnSpc>
                <a:spcPct val="130000"/>
              </a:lnSpc>
            </a:pPr>
            <a:r>
              <a:rPr lang="zh-CN" altLang="en-US" sz="996" dirty="0">
                <a:solidFill>
                  <a:schemeClr val="bg2">
                    <a:lumMod val="90000"/>
                  </a:schemeClr>
                </a:solidFill>
                <a:cs typeface="+mn-ea"/>
                <a:sym typeface="+mn-lt"/>
              </a:rPr>
              <a:t>日本经济贸易产业省（</a:t>
            </a:r>
            <a:r>
              <a:rPr lang="en-US" altLang="zh-CN" sz="996" dirty="0">
                <a:solidFill>
                  <a:schemeClr val="bg2">
                    <a:lumMod val="90000"/>
                  </a:schemeClr>
                </a:solidFill>
                <a:cs typeface="+mn-ea"/>
                <a:sym typeface="+mn-lt"/>
              </a:rPr>
              <a:t>METI</a:t>
            </a:r>
            <a:r>
              <a:rPr lang="zh-CN" altLang="en-US" sz="996" dirty="0">
                <a:solidFill>
                  <a:schemeClr val="bg2">
                    <a:lumMod val="90000"/>
                  </a:schemeClr>
                </a:solidFill>
                <a:cs typeface="+mn-ea"/>
                <a:sym typeface="+mn-lt"/>
              </a:rPr>
              <a:t>）已经发布了有关区块链技术的新调查结果，建议政府“验证使用案例的有效性”。</a:t>
            </a:r>
            <a:endParaRPr lang="en-GB" altLang="zh-CN" sz="996" dirty="0">
              <a:solidFill>
                <a:schemeClr val="bg2">
                  <a:lumMod val="90000"/>
                </a:schemeClr>
              </a:solidFill>
              <a:cs typeface="+mn-ea"/>
              <a:sym typeface="+mn-lt"/>
            </a:endParaRPr>
          </a:p>
        </p:txBody>
      </p:sp>
      <p:sp>
        <p:nvSpPr>
          <p:cNvPr id="74" name="TextBox 170"/>
          <p:cNvSpPr txBox="1"/>
          <p:nvPr/>
        </p:nvSpPr>
        <p:spPr>
          <a:xfrm>
            <a:off x="8209390" y="4789261"/>
            <a:ext cx="2304215" cy="442547"/>
          </a:xfrm>
          <a:prstGeom prst="rect">
            <a:avLst/>
          </a:prstGeom>
          <a:noFill/>
        </p:spPr>
        <p:txBody>
          <a:bodyPr wrap="square" lIns="91431" tIns="45715" rIns="91431" bIns="45715" rtlCol="0">
            <a:spAutoFit/>
          </a:bodyPr>
          <a:lstStyle/>
          <a:p>
            <a:pPr>
              <a:defRPr/>
            </a:pPr>
            <a:r>
              <a:rPr lang="zh-CN" altLang="en-US" sz="2276" b="1" dirty="0">
                <a:solidFill>
                  <a:schemeClr val="bg2">
                    <a:lumMod val="90000"/>
                  </a:schemeClr>
                </a:solidFill>
                <a:cs typeface="+mn-ea"/>
                <a:sym typeface="+mn-lt"/>
              </a:rPr>
              <a:t>日本</a:t>
            </a:r>
          </a:p>
        </p:txBody>
      </p:sp>
      <p:sp>
        <p:nvSpPr>
          <p:cNvPr id="75" name="TextBox 41"/>
          <p:cNvSpPr txBox="1"/>
          <p:nvPr/>
        </p:nvSpPr>
        <p:spPr>
          <a:xfrm>
            <a:off x="8453227" y="3710817"/>
            <a:ext cx="2514292" cy="679683"/>
          </a:xfrm>
          <a:prstGeom prst="rect">
            <a:avLst/>
          </a:prstGeom>
          <a:noFill/>
        </p:spPr>
        <p:txBody>
          <a:bodyPr wrap="square" lIns="81225" tIns="40613" rIns="81225" bIns="40613" rtlCol="0">
            <a:spAutoFit/>
          </a:bodyPr>
          <a:lstStyle/>
          <a:p>
            <a:pPr>
              <a:lnSpc>
                <a:spcPct val="130000"/>
              </a:lnSpc>
            </a:pPr>
            <a:r>
              <a:rPr lang="zh-CN" altLang="en-US" sz="996" dirty="0">
                <a:solidFill>
                  <a:schemeClr val="bg2">
                    <a:lumMod val="90000"/>
                  </a:schemeClr>
                </a:solidFill>
                <a:cs typeface="+mn-ea"/>
                <a:sym typeface="+mn-lt"/>
              </a:rPr>
              <a:t>世界首个承认比特币合法地位的国家。</a:t>
            </a:r>
            <a:r>
              <a:rPr lang="en-US" altLang="zh-CN" sz="996" dirty="0">
                <a:solidFill>
                  <a:schemeClr val="bg2">
                    <a:lumMod val="90000"/>
                  </a:schemeClr>
                </a:solidFill>
                <a:cs typeface="+mn-ea"/>
                <a:sym typeface="+mn-lt"/>
              </a:rPr>
              <a:t>2013</a:t>
            </a:r>
            <a:r>
              <a:rPr lang="zh-CN" altLang="en-US" sz="996" dirty="0">
                <a:solidFill>
                  <a:schemeClr val="bg2">
                    <a:lumMod val="90000"/>
                  </a:schemeClr>
                </a:solidFill>
                <a:cs typeface="+mn-ea"/>
                <a:sym typeface="+mn-lt"/>
              </a:rPr>
              <a:t>年</a:t>
            </a:r>
            <a:r>
              <a:rPr lang="en-US" altLang="zh-CN" sz="996" dirty="0">
                <a:solidFill>
                  <a:schemeClr val="bg2">
                    <a:lumMod val="90000"/>
                  </a:schemeClr>
                </a:solidFill>
                <a:cs typeface="+mn-ea"/>
                <a:sym typeface="+mn-lt"/>
              </a:rPr>
              <a:t>8</a:t>
            </a:r>
            <a:r>
              <a:rPr lang="zh-CN" altLang="en-US" sz="996" dirty="0">
                <a:solidFill>
                  <a:schemeClr val="bg2">
                    <a:lumMod val="90000"/>
                  </a:schemeClr>
                </a:solidFill>
                <a:cs typeface="+mn-ea"/>
                <a:sym typeface="+mn-lt"/>
              </a:rPr>
              <a:t>月，德国宣布承认比特币的合法地位，并已纳入国家监管体系</a:t>
            </a:r>
            <a:r>
              <a:rPr lang="zh-CN" altLang="en-US" sz="996" dirty="0" smtClean="0">
                <a:solidFill>
                  <a:schemeClr val="bg2">
                    <a:lumMod val="90000"/>
                  </a:schemeClr>
                </a:solidFill>
                <a:cs typeface="+mn-ea"/>
                <a:sym typeface="+mn-lt"/>
              </a:rPr>
              <a:t>。</a:t>
            </a:r>
            <a:endParaRPr lang="en-GB" altLang="zh-CN" sz="996" dirty="0">
              <a:solidFill>
                <a:schemeClr val="bg2">
                  <a:lumMod val="90000"/>
                </a:schemeClr>
              </a:solidFill>
              <a:cs typeface="+mn-ea"/>
              <a:sym typeface="+mn-lt"/>
            </a:endParaRPr>
          </a:p>
        </p:txBody>
      </p:sp>
      <p:sp>
        <p:nvSpPr>
          <p:cNvPr id="76" name="TextBox 170"/>
          <p:cNvSpPr txBox="1"/>
          <p:nvPr/>
        </p:nvSpPr>
        <p:spPr>
          <a:xfrm>
            <a:off x="8453230" y="3190755"/>
            <a:ext cx="2304215" cy="442547"/>
          </a:xfrm>
          <a:prstGeom prst="rect">
            <a:avLst/>
          </a:prstGeom>
          <a:noFill/>
        </p:spPr>
        <p:txBody>
          <a:bodyPr wrap="square" lIns="91431" tIns="45715" rIns="91431" bIns="45715" rtlCol="0">
            <a:spAutoFit/>
          </a:bodyPr>
          <a:lstStyle/>
          <a:p>
            <a:pPr>
              <a:defRPr/>
            </a:pPr>
            <a:r>
              <a:rPr lang="zh-CN" altLang="en-US" sz="2276" b="1" dirty="0">
                <a:solidFill>
                  <a:schemeClr val="bg2">
                    <a:lumMod val="90000"/>
                  </a:schemeClr>
                </a:solidFill>
                <a:cs typeface="+mn-ea"/>
                <a:sym typeface="+mn-lt"/>
              </a:rPr>
              <a:t>德国</a:t>
            </a:r>
          </a:p>
        </p:txBody>
      </p:sp>
      <p:sp>
        <p:nvSpPr>
          <p:cNvPr id="79" name="TextBox 41"/>
          <p:cNvSpPr txBox="1"/>
          <p:nvPr/>
        </p:nvSpPr>
        <p:spPr>
          <a:xfrm>
            <a:off x="7410134" y="2085217"/>
            <a:ext cx="2514292" cy="1078126"/>
          </a:xfrm>
          <a:prstGeom prst="rect">
            <a:avLst/>
          </a:prstGeom>
          <a:noFill/>
        </p:spPr>
        <p:txBody>
          <a:bodyPr wrap="square" lIns="81225" tIns="40613" rIns="81225" bIns="40613" rtlCol="0">
            <a:spAutoFit/>
          </a:bodyPr>
          <a:lstStyle/>
          <a:p>
            <a:pPr>
              <a:lnSpc>
                <a:spcPct val="130000"/>
              </a:lnSpc>
            </a:pPr>
            <a:r>
              <a:rPr lang="zh-CN" altLang="en-US" sz="996" dirty="0">
                <a:solidFill>
                  <a:schemeClr val="bg2">
                    <a:lumMod val="90000"/>
                  </a:schemeClr>
                </a:solidFill>
                <a:cs typeface="+mn-ea"/>
                <a:sym typeface="+mn-lt"/>
              </a:rPr>
              <a:t>莫斯科市政府实行“积极公民”计划，希望通过区块链技术记录公民对法律及政府项目的投票。此外，市政府还在开发区块链技术的其他用途，计划扩大该项服务的覆盖范围。</a:t>
            </a:r>
            <a:endParaRPr lang="en-GB" altLang="zh-CN" sz="996" dirty="0">
              <a:solidFill>
                <a:schemeClr val="bg2">
                  <a:lumMod val="90000"/>
                </a:schemeClr>
              </a:solidFill>
              <a:cs typeface="+mn-ea"/>
              <a:sym typeface="+mn-lt"/>
            </a:endParaRPr>
          </a:p>
        </p:txBody>
      </p:sp>
      <p:sp>
        <p:nvSpPr>
          <p:cNvPr id="80" name="TextBox 170"/>
          <p:cNvSpPr txBox="1"/>
          <p:nvPr/>
        </p:nvSpPr>
        <p:spPr>
          <a:xfrm>
            <a:off x="7410135" y="1565155"/>
            <a:ext cx="2304215" cy="442547"/>
          </a:xfrm>
          <a:prstGeom prst="rect">
            <a:avLst/>
          </a:prstGeom>
          <a:noFill/>
        </p:spPr>
        <p:txBody>
          <a:bodyPr wrap="square" lIns="91431" tIns="45715" rIns="91431" bIns="45715" rtlCol="0">
            <a:spAutoFit/>
          </a:bodyPr>
          <a:lstStyle/>
          <a:p>
            <a:pPr>
              <a:defRPr/>
            </a:pPr>
            <a:r>
              <a:rPr lang="zh-CN" altLang="en-US" sz="2276" b="1" dirty="0">
                <a:solidFill>
                  <a:schemeClr val="bg2">
                    <a:lumMod val="90000"/>
                  </a:schemeClr>
                </a:solidFill>
                <a:cs typeface="+mn-ea"/>
                <a:sym typeface="+mn-lt"/>
              </a:rPr>
              <a:t>俄罗斯</a:t>
            </a:r>
          </a:p>
        </p:txBody>
      </p:sp>
    </p:spTree>
    <p:extLst>
      <p:ext uri="{BB962C8B-B14F-4D97-AF65-F5344CB8AC3E}">
        <p14:creationId xmlns:p14="http://schemas.microsoft.com/office/powerpoint/2010/main" val="3090479569"/>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10615" y="1992852"/>
            <a:ext cx="6467628" cy="0"/>
          </a:xfrm>
          <a:prstGeom prst="line">
            <a:avLst/>
          </a:prstGeom>
          <a:ln w="31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297340" y="3152843"/>
            <a:ext cx="5480905" cy="0"/>
          </a:xfrm>
          <a:prstGeom prst="line">
            <a:avLst/>
          </a:prstGeom>
          <a:ln w="31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929802" y="4312835"/>
            <a:ext cx="7848441" cy="0"/>
          </a:xfrm>
          <a:prstGeom prst="line">
            <a:avLst/>
          </a:prstGeom>
          <a:ln w="31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10615" y="5472827"/>
            <a:ext cx="6467628" cy="0"/>
          </a:xfrm>
          <a:prstGeom prst="line">
            <a:avLst/>
          </a:prstGeom>
          <a:ln w="31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89823" y="1819273"/>
            <a:ext cx="1650088" cy="1543180"/>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cs typeface="+mn-ea"/>
                <a:sym typeface="+mn-lt"/>
              </a:rPr>
              <a:t>20%</a:t>
            </a:r>
            <a:endParaRPr lang="zh-CN" altLang="en-US" sz="2400" dirty="0">
              <a:cs typeface="+mn-ea"/>
              <a:sym typeface="+mn-lt"/>
            </a:endParaRPr>
          </a:p>
        </p:txBody>
      </p:sp>
      <p:sp>
        <p:nvSpPr>
          <p:cNvPr id="22" name="流程图: 决策 21"/>
          <p:cNvSpPr/>
          <p:nvPr/>
        </p:nvSpPr>
        <p:spPr>
          <a:xfrm>
            <a:off x="3079775" y="3539094"/>
            <a:ext cx="2004144" cy="1952385"/>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cs typeface="+mn-ea"/>
                <a:sym typeface="+mn-lt"/>
              </a:rPr>
              <a:t>35%</a:t>
            </a:r>
            <a:endParaRPr lang="zh-CN" altLang="en-US" sz="2400" dirty="0">
              <a:cs typeface="+mn-ea"/>
              <a:sym typeface="+mn-lt"/>
            </a:endParaRPr>
          </a:p>
        </p:txBody>
      </p:sp>
      <p:sp>
        <p:nvSpPr>
          <p:cNvPr id="23" name="流程图: 决策 22"/>
          <p:cNvSpPr/>
          <p:nvPr/>
        </p:nvSpPr>
        <p:spPr>
          <a:xfrm>
            <a:off x="1427013" y="2207021"/>
            <a:ext cx="2516831" cy="2451832"/>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cs typeface="+mn-ea"/>
                <a:sym typeface="+mn-lt"/>
              </a:rPr>
              <a:t>55%</a:t>
            </a:r>
            <a:endParaRPr lang="zh-CN" altLang="en-US" sz="3200" dirty="0">
              <a:cs typeface="+mn-ea"/>
              <a:sym typeface="+mn-lt"/>
            </a:endParaRPr>
          </a:p>
        </p:txBody>
      </p:sp>
      <p:sp>
        <p:nvSpPr>
          <p:cNvPr id="24" name="流程图: 决策 23"/>
          <p:cNvSpPr/>
          <p:nvPr/>
        </p:nvSpPr>
        <p:spPr>
          <a:xfrm>
            <a:off x="4207451" y="2838518"/>
            <a:ext cx="1347587" cy="1260277"/>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96">
                <a:cs typeface="+mn-ea"/>
                <a:sym typeface="+mn-lt"/>
              </a:rPr>
              <a:t>10%</a:t>
            </a:r>
            <a:endParaRPr lang="zh-CN" altLang="en-US" sz="1896">
              <a:cs typeface="+mn-ea"/>
              <a:sym typeface="+mn-lt"/>
            </a:endParaRPr>
          </a:p>
        </p:txBody>
      </p:sp>
      <p:sp>
        <p:nvSpPr>
          <p:cNvPr id="25" name="矩形 24"/>
          <p:cNvSpPr/>
          <p:nvPr/>
        </p:nvSpPr>
        <p:spPr>
          <a:xfrm>
            <a:off x="6349747" y="1111079"/>
            <a:ext cx="4428496" cy="889282"/>
          </a:xfrm>
          <a:prstGeom prst="rect">
            <a:avLst/>
          </a:prstGeom>
        </p:spPr>
        <p:txBody>
          <a:bodyPr wrap="square">
            <a:spAutoFit/>
          </a:bodyPr>
          <a:lstStyle/>
          <a:p>
            <a:pPr>
              <a:lnSpc>
                <a:spcPct val="130000"/>
              </a:lnSpc>
            </a:pPr>
            <a:r>
              <a:rPr lang="zh-CN" altLang="en-US" sz="1328" dirty="0">
                <a:solidFill>
                  <a:schemeClr val="bg2">
                    <a:lumMod val="90000"/>
                  </a:schemeClr>
                </a:solidFill>
                <a:cs typeface="+mn-ea"/>
                <a:sym typeface="+mn-lt"/>
              </a:rPr>
              <a:t>初创公司或组织：依靠组建跨公司、跨行业领域的国际性区块链平台和联盟来制定行业标准，力求成员间在技术协定、商业应用、监管合规等方面达成一定程度的协同。</a:t>
            </a:r>
            <a:endParaRPr lang="en-GB" altLang="zh-CN" sz="1328" dirty="0">
              <a:solidFill>
                <a:schemeClr val="bg2">
                  <a:lumMod val="90000"/>
                </a:schemeClr>
              </a:solidFill>
              <a:cs typeface="+mn-ea"/>
              <a:sym typeface="+mn-lt"/>
            </a:endParaRPr>
          </a:p>
        </p:txBody>
      </p:sp>
      <p:sp>
        <p:nvSpPr>
          <p:cNvPr id="29" name="矩形 28"/>
          <p:cNvSpPr/>
          <p:nvPr/>
        </p:nvSpPr>
        <p:spPr>
          <a:xfrm>
            <a:off x="6349747" y="2253867"/>
            <a:ext cx="4428496" cy="889282"/>
          </a:xfrm>
          <a:prstGeom prst="rect">
            <a:avLst/>
          </a:prstGeom>
        </p:spPr>
        <p:txBody>
          <a:bodyPr wrap="square">
            <a:spAutoFit/>
          </a:bodyPr>
          <a:lstStyle/>
          <a:p>
            <a:pPr>
              <a:lnSpc>
                <a:spcPct val="130000"/>
              </a:lnSpc>
            </a:pPr>
            <a:r>
              <a:rPr lang="zh-CN" altLang="en-US" sz="1328" dirty="0">
                <a:solidFill>
                  <a:schemeClr val="bg2">
                    <a:lumMod val="90000"/>
                  </a:schemeClr>
                </a:solidFill>
                <a:cs typeface="+mn-ea"/>
                <a:sym typeface="+mn-lt"/>
              </a:rPr>
              <a:t>金融机构：针对已有的应用场景或已知的应用需求，各大传统国际银行通过自研、与外部金融科技公司或其他金融机构合作，实施区块链技术应用试点，建设区块链能力。</a:t>
            </a:r>
            <a:endParaRPr lang="en-GB" altLang="zh-CN" sz="1328" dirty="0">
              <a:solidFill>
                <a:schemeClr val="bg2">
                  <a:lumMod val="90000"/>
                </a:schemeClr>
              </a:solidFill>
              <a:cs typeface="+mn-ea"/>
              <a:sym typeface="+mn-lt"/>
            </a:endParaRPr>
          </a:p>
        </p:txBody>
      </p:sp>
      <p:sp>
        <p:nvSpPr>
          <p:cNvPr id="30" name="矩形 29"/>
          <p:cNvSpPr/>
          <p:nvPr/>
        </p:nvSpPr>
        <p:spPr>
          <a:xfrm>
            <a:off x="6353645" y="3225122"/>
            <a:ext cx="4428496" cy="1154932"/>
          </a:xfrm>
          <a:prstGeom prst="rect">
            <a:avLst/>
          </a:prstGeom>
        </p:spPr>
        <p:txBody>
          <a:bodyPr wrap="square">
            <a:spAutoFit/>
          </a:bodyPr>
          <a:lstStyle/>
          <a:p>
            <a:pPr>
              <a:lnSpc>
                <a:spcPct val="130000"/>
              </a:lnSpc>
            </a:pPr>
            <a:r>
              <a:rPr lang="zh-CN" altLang="en-US" sz="1328" dirty="0">
                <a:solidFill>
                  <a:schemeClr val="bg2">
                    <a:lumMod val="90000"/>
                  </a:schemeClr>
                </a:solidFill>
                <a:cs typeface="+mn-ea"/>
                <a:sym typeface="+mn-lt"/>
              </a:rPr>
              <a:t>大型科技公司：大型科技公司和云计算服务商基于</a:t>
            </a:r>
            <a:r>
              <a:rPr lang="en-US" altLang="zh-CN" sz="1328" dirty="0">
                <a:solidFill>
                  <a:schemeClr val="bg2">
                    <a:lumMod val="90000"/>
                  </a:schemeClr>
                </a:solidFill>
                <a:cs typeface="+mn-ea"/>
                <a:sym typeface="+mn-lt"/>
              </a:rPr>
              <a:t>IT</a:t>
            </a:r>
            <a:r>
              <a:rPr lang="zh-CN" altLang="en-US" sz="1328" dirty="0">
                <a:solidFill>
                  <a:schemeClr val="bg2">
                    <a:lumMod val="90000"/>
                  </a:schemeClr>
                </a:solidFill>
                <a:cs typeface="+mn-ea"/>
                <a:sym typeface="+mn-lt"/>
              </a:rPr>
              <a:t>技术开发、云服务等能力，推出区块链相关服务</a:t>
            </a:r>
            <a:r>
              <a:rPr lang="en-US" altLang="zh-CN" sz="1328" dirty="0">
                <a:solidFill>
                  <a:schemeClr val="bg2">
                    <a:lumMod val="90000"/>
                  </a:schemeClr>
                </a:solidFill>
                <a:cs typeface="+mn-ea"/>
                <a:sym typeface="+mn-lt"/>
              </a:rPr>
              <a:t>(</a:t>
            </a:r>
            <a:r>
              <a:rPr lang="en-US" altLang="zh-CN" sz="1328" dirty="0" err="1">
                <a:solidFill>
                  <a:schemeClr val="bg2">
                    <a:lumMod val="90000"/>
                  </a:schemeClr>
                </a:solidFill>
                <a:cs typeface="+mn-ea"/>
                <a:sym typeface="+mn-lt"/>
              </a:rPr>
              <a:t>BaaS</a:t>
            </a:r>
            <a:r>
              <a:rPr lang="en-US" altLang="zh-CN" sz="1328" dirty="0">
                <a:solidFill>
                  <a:schemeClr val="bg2">
                    <a:lumMod val="90000"/>
                  </a:schemeClr>
                </a:solidFill>
                <a:cs typeface="+mn-ea"/>
                <a:sym typeface="+mn-lt"/>
              </a:rPr>
              <a:t>, </a:t>
            </a:r>
            <a:r>
              <a:rPr lang="en-US" altLang="zh-CN" sz="1328" dirty="0" err="1">
                <a:solidFill>
                  <a:schemeClr val="bg2">
                    <a:lumMod val="90000"/>
                  </a:schemeClr>
                </a:solidFill>
                <a:cs typeface="+mn-ea"/>
                <a:sym typeface="+mn-lt"/>
              </a:rPr>
              <a:t>blockchain</a:t>
            </a:r>
            <a:r>
              <a:rPr lang="en-US" altLang="zh-CN" sz="1328" dirty="0">
                <a:solidFill>
                  <a:schemeClr val="bg2">
                    <a:lumMod val="90000"/>
                  </a:schemeClr>
                </a:solidFill>
                <a:cs typeface="+mn-ea"/>
                <a:sym typeface="+mn-lt"/>
              </a:rPr>
              <a:t>-as-a-service) </a:t>
            </a:r>
            <a:r>
              <a:rPr lang="zh-CN" altLang="en-US" sz="1328" dirty="0">
                <a:solidFill>
                  <a:schemeClr val="bg2">
                    <a:lumMod val="90000"/>
                  </a:schemeClr>
                </a:solidFill>
                <a:cs typeface="+mn-ea"/>
                <a:sym typeface="+mn-lt"/>
              </a:rPr>
              <a:t>，面向包含金融机构在内的企业客户。</a:t>
            </a:r>
            <a:endParaRPr lang="en-GB" altLang="zh-CN" sz="1328" dirty="0">
              <a:solidFill>
                <a:schemeClr val="bg2">
                  <a:lumMod val="90000"/>
                </a:schemeClr>
              </a:solidFill>
              <a:cs typeface="+mn-ea"/>
              <a:sym typeface="+mn-lt"/>
            </a:endParaRPr>
          </a:p>
        </p:txBody>
      </p:sp>
      <p:sp>
        <p:nvSpPr>
          <p:cNvPr id="31" name="矩形 30"/>
          <p:cNvSpPr/>
          <p:nvPr/>
        </p:nvSpPr>
        <p:spPr>
          <a:xfrm>
            <a:off x="6349747" y="4426171"/>
            <a:ext cx="4428496" cy="1154932"/>
          </a:xfrm>
          <a:prstGeom prst="rect">
            <a:avLst/>
          </a:prstGeom>
        </p:spPr>
        <p:txBody>
          <a:bodyPr wrap="square">
            <a:spAutoFit/>
          </a:bodyPr>
          <a:lstStyle/>
          <a:p>
            <a:pPr>
              <a:lnSpc>
                <a:spcPct val="130000"/>
              </a:lnSpc>
            </a:pPr>
            <a:r>
              <a:rPr lang="zh-CN" altLang="en-US" sz="1328" dirty="0">
                <a:solidFill>
                  <a:schemeClr val="bg2">
                    <a:lumMod val="90000"/>
                  </a:schemeClr>
                </a:solidFill>
                <a:cs typeface="+mn-ea"/>
                <a:sym typeface="+mn-lt"/>
              </a:rPr>
              <a:t>咨询公司</a:t>
            </a:r>
            <a:r>
              <a:rPr lang="en-US" altLang="zh-CN" sz="1328" dirty="0">
                <a:solidFill>
                  <a:schemeClr val="bg2">
                    <a:lumMod val="90000"/>
                  </a:schemeClr>
                </a:solidFill>
                <a:cs typeface="+mn-ea"/>
                <a:sym typeface="+mn-lt"/>
              </a:rPr>
              <a:t>/</a:t>
            </a:r>
            <a:r>
              <a:rPr lang="zh-CN" altLang="en-US" sz="1328" dirty="0">
                <a:solidFill>
                  <a:schemeClr val="bg2">
                    <a:lumMod val="90000"/>
                  </a:schemeClr>
                </a:solidFill>
                <a:cs typeface="+mn-ea"/>
                <a:sym typeface="+mn-lt"/>
              </a:rPr>
              <a:t>系统集成商：整合软件、系统设计与应用、云等</a:t>
            </a:r>
            <a:r>
              <a:rPr lang="en-US" altLang="zh-CN" sz="1328" dirty="0">
                <a:solidFill>
                  <a:schemeClr val="bg2">
                    <a:lumMod val="90000"/>
                  </a:schemeClr>
                </a:solidFill>
                <a:cs typeface="+mn-ea"/>
                <a:sym typeface="+mn-lt"/>
              </a:rPr>
              <a:t>IT</a:t>
            </a:r>
            <a:r>
              <a:rPr lang="zh-CN" altLang="en-US" sz="1328" dirty="0">
                <a:solidFill>
                  <a:schemeClr val="bg2">
                    <a:lumMod val="90000"/>
                  </a:schemeClr>
                </a:solidFill>
                <a:cs typeface="+mn-ea"/>
                <a:sym typeface="+mn-lt"/>
              </a:rPr>
              <a:t>服务的</a:t>
            </a:r>
            <a:r>
              <a:rPr lang="en-US" altLang="zh-CN" sz="1328" dirty="0">
                <a:solidFill>
                  <a:schemeClr val="bg2">
                    <a:lumMod val="90000"/>
                  </a:schemeClr>
                </a:solidFill>
                <a:cs typeface="+mn-ea"/>
                <a:sym typeface="+mn-lt"/>
              </a:rPr>
              <a:t>IT</a:t>
            </a:r>
            <a:r>
              <a:rPr lang="zh-CN" altLang="en-US" sz="1328" dirty="0">
                <a:solidFill>
                  <a:schemeClr val="bg2">
                    <a:lumMod val="90000"/>
                  </a:schemeClr>
                </a:solidFill>
                <a:cs typeface="+mn-ea"/>
                <a:sym typeface="+mn-lt"/>
              </a:rPr>
              <a:t>咨询公司</a:t>
            </a:r>
            <a:r>
              <a:rPr lang="en-US" altLang="zh-CN" sz="1328" dirty="0">
                <a:solidFill>
                  <a:schemeClr val="bg2">
                    <a:lumMod val="90000"/>
                  </a:schemeClr>
                </a:solidFill>
                <a:cs typeface="+mn-ea"/>
                <a:sym typeface="+mn-lt"/>
              </a:rPr>
              <a:t>/</a:t>
            </a:r>
            <a:r>
              <a:rPr lang="zh-CN" altLang="en-US" sz="1328" dirty="0">
                <a:solidFill>
                  <a:schemeClr val="bg2">
                    <a:lumMod val="90000"/>
                  </a:schemeClr>
                </a:solidFill>
                <a:cs typeface="+mn-ea"/>
                <a:sym typeface="+mn-lt"/>
              </a:rPr>
              <a:t>系统集成商，发展区块链技术与相关服务，以支持金融机构或其他领域企业客户的区块链技术布建与应用。</a:t>
            </a:r>
            <a:endParaRPr lang="en-GB" altLang="zh-CN" sz="1328" dirty="0">
              <a:solidFill>
                <a:schemeClr val="bg2">
                  <a:lumMod val="90000"/>
                </a:schemeClr>
              </a:solidFill>
              <a:cs typeface="+mn-ea"/>
              <a:sym typeface="+mn-lt"/>
            </a:endParaRPr>
          </a:p>
        </p:txBody>
      </p:sp>
    </p:spTree>
    <p:extLst>
      <p:ext uri="{BB962C8B-B14F-4D97-AF65-F5344CB8AC3E}">
        <p14:creationId xmlns:p14="http://schemas.microsoft.com/office/powerpoint/2010/main" val="13724652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16" y="-42817"/>
            <a:ext cx="14196861" cy="6900817"/>
          </a:xfrm>
          <a:prstGeom prst="rect">
            <a:avLst/>
          </a:prstGeom>
        </p:spPr>
      </p:pic>
      <p:sp>
        <p:nvSpPr>
          <p:cNvPr id="15" name="矩形 14"/>
          <p:cNvSpPr/>
          <p:nvPr/>
        </p:nvSpPr>
        <p:spPr>
          <a:xfrm>
            <a:off x="1187631" y="766298"/>
            <a:ext cx="10044430" cy="5310505"/>
          </a:xfrm>
          <a:prstGeom prst="rect">
            <a:avLst/>
          </a:prstGeom>
          <a:solidFill>
            <a:schemeClr val="accent5">
              <a:lumMod val="50000"/>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TextBox 84"/>
          <p:cNvSpPr txBox="1"/>
          <p:nvPr/>
        </p:nvSpPr>
        <p:spPr>
          <a:xfrm>
            <a:off x="2264556" y="2795212"/>
            <a:ext cx="8752115" cy="830997"/>
          </a:xfrm>
          <a:prstGeom prst="rect">
            <a:avLst/>
          </a:prstGeom>
          <a:noFill/>
          <a:ln>
            <a:noFill/>
          </a:ln>
        </p:spPr>
        <p:txBody>
          <a:bodyPr vert="horz" wrap="square" lIns="0" tIns="0" rIns="0" bIns="0" rtlCol="0">
            <a:spAutoFit/>
          </a:bodyPr>
          <a:lstStyle/>
          <a:p>
            <a:r>
              <a:rPr lang="zh-CN" altLang="en-US" sz="5400" spc="600" dirty="0" smtClean="0">
                <a:solidFill>
                  <a:schemeClr val="bg1"/>
                </a:solidFill>
                <a:effectLst>
                  <a:outerShdw blurRad="50800" dist="38100" dir="2700000" algn="tl" rotWithShape="0">
                    <a:prstClr val="black">
                      <a:alpha val="40000"/>
                    </a:prstClr>
                  </a:outerShdw>
                </a:effectLst>
                <a:cs typeface="+mn-ea"/>
                <a:sym typeface="+mn-lt"/>
              </a:rPr>
              <a:t>感谢您的观看</a:t>
            </a:r>
          </a:p>
        </p:txBody>
      </p:sp>
      <p:cxnSp>
        <p:nvCxnSpPr>
          <p:cNvPr id="17" name="直接连接符 16"/>
          <p:cNvCxnSpPr/>
          <p:nvPr/>
        </p:nvCxnSpPr>
        <p:spPr>
          <a:xfrm>
            <a:off x="2788874" y="3958830"/>
            <a:ext cx="607875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Freeform 5"/>
          <p:cNvSpPr/>
          <p:nvPr/>
        </p:nvSpPr>
        <p:spPr bwMode="auto">
          <a:xfrm>
            <a:off x="1672382" y="1626245"/>
            <a:ext cx="3782142" cy="3590613"/>
          </a:xfrm>
          <a:custGeom>
            <a:avLst/>
            <a:gdLst>
              <a:gd name="T0" fmla="*/ 3357 w 3357"/>
              <a:gd name="T1" fmla="*/ 514 h 3187"/>
              <a:gd name="T2" fmla="*/ 3357 w 3357"/>
              <a:gd name="T3" fmla="*/ 0 h 3187"/>
              <a:gd name="T4" fmla="*/ 0 w 3357"/>
              <a:gd name="T5" fmla="*/ 0 h 3187"/>
              <a:gd name="T6" fmla="*/ 0 w 3357"/>
              <a:gd name="T7" fmla="*/ 3187 h 3187"/>
              <a:gd name="T8" fmla="*/ 3357 w 3357"/>
              <a:gd name="T9" fmla="*/ 3187 h 3187"/>
              <a:gd name="T10" fmla="*/ 3357 w 3357"/>
              <a:gd name="T11" fmla="*/ 2673 h 3187"/>
            </a:gdLst>
            <a:ahLst/>
            <a:cxnLst>
              <a:cxn ang="0">
                <a:pos x="T0" y="T1"/>
              </a:cxn>
              <a:cxn ang="0">
                <a:pos x="T2" y="T3"/>
              </a:cxn>
              <a:cxn ang="0">
                <a:pos x="T4" y="T5"/>
              </a:cxn>
              <a:cxn ang="0">
                <a:pos x="T6" y="T7"/>
              </a:cxn>
              <a:cxn ang="0">
                <a:pos x="T8" y="T9"/>
              </a:cxn>
              <a:cxn ang="0">
                <a:pos x="T10" y="T11"/>
              </a:cxn>
            </a:cxnLst>
            <a:rect l="0" t="0" r="r" b="b"/>
            <a:pathLst>
              <a:path w="3357" h="3187">
                <a:moveTo>
                  <a:pt x="3357" y="514"/>
                </a:moveTo>
                <a:lnTo>
                  <a:pt x="3357" y="0"/>
                </a:lnTo>
                <a:lnTo>
                  <a:pt x="0" y="0"/>
                </a:lnTo>
                <a:lnTo>
                  <a:pt x="0" y="3187"/>
                </a:lnTo>
                <a:lnTo>
                  <a:pt x="3357" y="3187"/>
                </a:lnTo>
                <a:lnTo>
                  <a:pt x="3357" y="2673"/>
                </a:lnTo>
              </a:path>
            </a:pathLst>
          </a:custGeom>
          <a:noFill/>
          <a:ln w="38100" cap="flat">
            <a:solidFill>
              <a:schemeClr val="bg1"/>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solidFill>
                <a:schemeClr val="bg1"/>
              </a:solidFill>
              <a:cs typeface="+mn-ea"/>
              <a:sym typeface="+mn-lt"/>
            </a:endParaRPr>
          </a:p>
        </p:txBody>
      </p:sp>
      <p:sp>
        <p:nvSpPr>
          <p:cNvPr id="20" name="文本框 19"/>
          <p:cNvSpPr txBox="1"/>
          <p:nvPr/>
        </p:nvSpPr>
        <p:spPr>
          <a:xfrm>
            <a:off x="2745860" y="4090005"/>
            <a:ext cx="6386830" cy="368300"/>
          </a:xfrm>
          <a:prstGeom prst="rect">
            <a:avLst/>
          </a:prstGeom>
          <a:noFill/>
        </p:spPr>
        <p:txBody>
          <a:bodyPr wrap="square" rtlCol="0" anchor="t">
            <a:spAutoFit/>
          </a:bodyPr>
          <a:lstStyle/>
          <a:p>
            <a:r>
              <a:rPr lang="zh-CN" altLang="en-US" dirty="0" smtClean="0">
                <a:solidFill>
                  <a:schemeClr val="bg1"/>
                </a:solidFill>
                <a:cs typeface="+mn-ea"/>
                <a:sym typeface="+mn-lt"/>
              </a:rPr>
              <a:t>[</a:t>
            </a:r>
            <a:r>
              <a:rPr lang="en-US" altLang="zh-CN" dirty="0">
                <a:solidFill>
                  <a:schemeClr val="bg1"/>
                </a:solidFill>
                <a:cs typeface="+mn-ea"/>
                <a:sym typeface="+mn-lt"/>
              </a:rPr>
              <a:t>2018 block chain intelligence technology summit]</a:t>
            </a:r>
          </a:p>
        </p:txBody>
      </p:sp>
    </p:spTree>
    <p:extLst>
      <p:ext uri="{BB962C8B-B14F-4D97-AF65-F5344CB8AC3E}">
        <p14:creationId xmlns:p14="http://schemas.microsoft.com/office/powerpoint/2010/main" val="295923913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additive="base">
                                        <p:cTn id="7" dur="750"/>
                                        <p:tgtEl>
                                          <p:spTgt spid="16"/>
                                        </p:tgtEl>
                                        <p:attrNameLst>
                                          <p:attrName>ppt_y</p:attrName>
                                        </p:attrNameLst>
                                      </p:cBhvr>
                                      <p:tavLst>
                                        <p:tav tm="0">
                                          <p:val>
                                            <p:strVal val="#ppt_y+#ppt_h*1.125000"/>
                                          </p:val>
                                        </p:tav>
                                        <p:tav tm="100000">
                                          <p:val>
                                            <p:strVal val="#ppt_y"/>
                                          </p:val>
                                        </p:tav>
                                      </p:tavLst>
                                    </p:anim>
                                    <p:animEffect transition="in" filter="wipe(up)">
                                      <p:cBhvr>
                                        <p:cTn id="8" dur="750"/>
                                        <p:tgtEl>
                                          <p:spTgt spid="16"/>
                                        </p:tgtEl>
                                      </p:cBhvr>
                                    </p:animEffect>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outHorizontal)">
                                      <p:cBhvr>
                                        <p:cTn id="13" dur="5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500" fill="hold"/>
                                        <p:tgtEl>
                                          <p:spTgt spid="17"/>
                                        </p:tgtEl>
                                        <p:attrNameLst>
                                          <p:attrName>ppt_x</p:attrName>
                                        </p:attrNameLst>
                                      </p:cBhvr>
                                      <p:tavLst>
                                        <p:tav tm="0">
                                          <p:val>
                                            <p:strVal val="#ppt_x"/>
                                          </p:val>
                                        </p:tav>
                                        <p:tav tm="100000">
                                          <p:val>
                                            <p:strVal val="#ppt_x"/>
                                          </p:val>
                                        </p:tav>
                                      </p:tavLst>
                                    </p:anim>
                                    <p:anim calcmode="lin" valueType="num">
                                      <p:cBhvr additive="base">
                                        <p:cTn id="1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fade">
                                      <p:cBhvr>
                                        <p:cTn id="2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bldLvl="0" animBg="1"/>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7F53A283-955D-475F-9CAC-097ACDD250F7"/>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G:\Users\Administrator\Desktop\新建文件夹"/>
  <p:tag name="ISPRING_FIRST_PUBLISH" val="1"/>
  <p:tag name="ISPRING_PRESENTATION_TITLE" val="2018区块链智能科技峰会"/>
</p:tagLst>
</file>

<file path=ppt/tags/tag2.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3.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ags/tag9.xml><?xml version="1.0" encoding="utf-8"?>
<p:tagLst xmlns:a="http://schemas.openxmlformats.org/drawingml/2006/main" xmlns:r="http://schemas.openxmlformats.org/officeDocument/2006/relationships" xmlns:p="http://schemas.openxmlformats.org/presentationml/2006/main">
  <p:tag name="MH" val="20161022204031"/>
  <p:tag name="MH_LIBRARY" val="GRAPHIC"/>
  <p:tag name="MH_ORDER" val="Straight Connector 6"/>
</p:tagLst>
</file>

<file path=ppt/theme/theme1.xml><?xml version="1.0" encoding="utf-8"?>
<a:theme xmlns:a="http://schemas.openxmlformats.org/drawingml/2006/main" name="Office 主题">
  <a:themeElements>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fontScheme name="1iwrttdm">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fontScheme name="1iwrttdm">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4276AA"/>
    </a:accent1>
    <a:accent2>
      <a:srgbClr val="178AA1"/>
    </a:accent2>
    <a:accent3>
      <a:srgbClr val="40A693"/>
    </a:accent3>
    <a:accent4>
      <a:srgbClr val="5268A5"/>
    </a:accent4>
    <a:accent5>
      <a:srgbClr val="5E5CA2"/>
    </a:accent5>
    <a:accent6>
      <a:srgbClr val="778495"/>
    </a:accent6>
    <a:hlink>
      <a:srgbClr val="4276AA"/>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170</TotalTime>
  <Words>3049</Words>
  <Application>Microsoft Office PowerPoint</Application>
  <PresentationFormat>宽屏</PresentationFormat>
  <Paragraphs>218</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2</vt:i4>
      </vt:variant>
      <vt:variant>
        <vt:lpstr>幻灯片标题</vt:lpstr>
      </vt:variant>
      <vt:variant>
        <vt:i4>25</vt:i4>
      </vt:variant>
    </vt:vector>
  </HeadingPairs>
  <TitlesOfParts>
    <vt:vector size="31" baseType="lpstr">
      <vt:lpstr>宋体</vt:lpstr>
      <vt:lpstr>Microsoft YaHei</vt:lpstr>
      <vt:lpstr>Arial</vt:lpstr>
      <vt:lpstr>Calibri</vt:lpstr>
      <vt:lpstr>Office 主题</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2018区块链智能科技峰会</dc:title>
  <dc:creator>Administrator</dc:creator>
  <cp:lastModifiedBy>faith123</cp:lastModifiedBy>
  <cp:revision>26</cp:revision>
  <dcterms:created xsi:type="dcterms:W3CDTF">2017-11-08T07:31:00Z</dcterms:created>
  <dcterms:modified xsi:type="dcterms:W3CDTF">2018-06-23T01:44:43Z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2052-10.1.0.6929</vt:lpwstr>
  </property>
</Properties>
</file>