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2019/1/4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2019/1/4</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2019/1/4</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1" y="5664102"/>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2019</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4" y="3193284"/>
            <a:ext cx="7266044" cy="707886"/>
          </a:xfrm>
          <a:prstGeom prst="rect">
            <a:avLst/>
          </a:prstGeom>
          <a:noFill/>
        </p:spPr>
        <p:txBody>
          <a:bodyPr wrap="square" rtlCol="0">
            <a:spAutoFit/>
          </a:bodyPr>
          <a:lstStyle/>
          <a:p>
            <a:pPr algn="ctr"/>
            <a:r>
              <a:rPr lang="en-US" altLang="zh-CN" sz="4000" dirty="0">
                <a:solidFill>
                  <a:srgbClr val="18478F"/>
                </a:solidFill>
                <a:latin typeface="微软雅黑" panose="020B0503020204020204" pitchFamily="34" charset="-122"/>
                <a:ea typeface="微软雅黑" panose="020B0503020204020204" pitchFamily="34" charset="-122"/>
                <a:cs typeface="+mn-ea"/>
                <a:sym typeface="+mn-lt"/>
              </a:rPr>
              <a:t>4s</a:t>
            </a:r>
            <a:r>
              <a:rPr lang="zh-CN" altLang="en-US" sz="4000" dirty="0">
                <a:solidFill>
                  <a:srgbClr val="18478F"/>
                </a:solidFill>
                <a:latin typeface="微软雅黑" panose="020B0503020204020204" pitchFamily="34" charset="-122"/>
                <a:ea typeface="微软雅黑" panose="020B0503020204020204" pitchFamily="34" charset="-122"/>
                <a:cs typeface="+mn-ea"/>
                <a:sym typeface="+mn-lt"/>
              </a:rPr>
              <a:t>店半年度财务总结</a:t>
            </a:r>
            <a:r>
              <a:rPr lang="en-US" altLang="zh-CN" sz="40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4000" dirty="0">
                <a:solidFill>
                  <a:srgbClr val="18478F"/>
                </a:solidFill>
                <a:latin typeface="微软雅黑" panose="020B0503020204020204" pitchFamily="34" charset="-122"/>
                <a:ea typeface="微软雅黑" panose="020B0503020204020204" pitchFamily="34" charset="-122"/>
                <a:cs typeface="+mn-ea"/>
                <a:sym typeface="+mn-lt"/>
              </a:rPr>
              <a:t>模板</a:t>
            </a:r>
          </a:p>
        </p:txBody>
      </p:sp>
      <p:cxnSp>
        <p:nvCxnSpPr>
          <p:cNvPr id="17" name="直接连接符 16"/>
          <p:cNvCxnSpPr/>
          <p:nvPr/>
        </p:nvCxnSpPr>
        <p:spPr>
          <a:xfrm>
            <a:off x="5569733" y="4117695"/>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5125952" y="4263757"/>
            <a:ext cx="6829888" cy="400110"/>
          </a:xfrm>
          <a:prstGeom prst="rect">
            <a:avLst/>
          </a:prstGeom>
          <a:noFill/>
        </p:spPr>
        <p:txBody>
          <a:bodyPr wrap="square" rtlCol="0">
            <a:spAutoFit/>
          </a:bodyPr>
          <a:lstStyle/>
          <a:p>
            <a:pPr algn="ctr"/>
            <a:r>
              <a:rPr lang="zh-CN" altLang="en-US" sz="2000" dirty="0" smtClean="0">
                <a:solidFill>
                  <a:srgbClr val="18478F"/>
                </a:solidFill>
                <a:latin typeface="微软雅黑" panose="020B0503020204020204" pitchFamily="34" charset="-122"/>
                <a:ea typeface="微软雅黑" panose="020B0503020204020204" pitchFamily="34" charset="-122"/>
                <a:cs typeface="+mn-ea"/>
                <a:sym typeface="+mn-lt"/>
              </a:rPr>
              <a:t>适用于  年终总结 </a:t>
            </a:r>
            <a:r>
              <a:rPr lang="en-US" altLang="zh-CN" sz="2000" dirty="0" smtClean="0">
                <a:solidFill>
                  <a:srgbClr val="18478F"/>
                </a:solidFill>
                <a:latin typeface="微软雅黑" panose="020B0503020204020204" pitchFamily="34" charset="-122"/>
                <a:ea typeface="微软雅黑" panose="020B0503020204020204" pitchFamily="34" charset="-122"/>
                <a:cs typeface="+mn-ea"/>
                <a:sym typeface="+mn-lt"/>
              </a:rPr>
              <a:t>/ </a:t>
            </a:r>
            <a:r>
              <a:rPr lang="zh-CN" altLang="en-US" sz="2000" dirty="0" smtClean="0">
                <a:solidFill>
                  <a:srgbClr val="18478F"/>
                </a:solidFill>
                <a:latin typeface="微软雅黑" panose="020B0503020204020204" pitchFamily="34" charset="-122"/>
                <a:ea typeface="微软雅黑" panose="020B0503020204020204" pitchFamily="34" charset="-122"/>
                <a:cs typeface="+mn-ea"/>
                <a:sym typeface="+mn-lt"/>
              </a:rPr>
              <a:t>工作总结 </a:t>
            </a:r>
            <a:r>
              <a:rPr lang="en-US" altLang="zh-CN" sz="2000" dirty="0" smtClean="0">
                <a:solidFill>
                  <a:srgbClr val="18478F"/>
                </a:solidFill>
                <a:latin typeface="微软雅黑" panose="020B0503020204020204" pitchFamily="34" charset="-122"/>
                <a:ea typeface="微软雅黑" panose="020B0503020204020204" pitchFamily="34" charset="-122"/>
                <a:cs typeface="+mn-ea"/>
                <a:sym typeface="+mn-lt"/>
              </a:rPr>
              <a:t>/ </a:t>
            </a:r>
            <a:r>
              <a:rPr lang="zh-CN" altLang="en-US" sz="2000" dirty="0" smtClean="0">
                <a:solidFill>
                  <a:srgbClr val="18478F"/>
                </a:solidFill>
                <a:latin typeface="微软雅黑" panose="020B0503020204020204" pitchFamily="34" charset="-122"/>
                <a:ea typeface="微软雅黑" panose="020B0503020204020204" pitchFamily="34" charset="-122"/>
                <a:cs typeface="+mn-ea"/>
                <a:sym typeface="+mn-lt"/>
              </a:rPr>
              <a:t>工作计划 </a:t>
            </a:r>
            <a:r>
              <a:rPr lang="en-US" altLang="zh-CN" sz="2000" dirty="0" smtClean="0">
                <a:solidFill>
                  <a:srgbClr val="18478F"/>
                </a:solidFill>
                <a:latin typeface="微软雅黑" panose="020B0503020204020204" pitchFamily="34" charset="-122"/>
                <a:ea typeface="微软雅黑" panose="020B0503020204020204" pitchFamily="34" charset="-122"/>
                <a:cs typeface="+mn-ea"/>
                <a:sym typeface="+mn-lt"/>
              </a:rPr>
              <a:t>/ </a:t>
            </a:r>
            <a:r>
              <a:rPr lang="zh-CN" altLang="en-US" sz="2000" dirty="0" smtClean="0">
                <a:solidFill>
                  <a:srgbClr val="18478F"/>
                </a:solidFill>
                <a:latin typeface="微软雅黑" panose="020B0503020204020204" pitchFamily="34" charset="-122"/>
                <a:ea typeface="微软雅黑" panose="020B0503020204020204" pitchFamily="34" charset="-122"/>
                <a:cs typeface="+mn-ea"/>
                <a:sym typeface="+mn-lt"/>
              </a:rPr>
              <a:t>工作汇报</a:t>
            </a:r>
            <a:endParaRPr lang="zh-CN" altLang="en-US" sz="20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4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par>
                          <p:cTn id="82" fill="hold">
                            <p:stCondLst>
                              <p:cond delay="295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18"/>
                                        </p:tgtEl>
                                        <p:attrNameLst>
                                          <p:attrName>ppt_y</p:attrName>
                                        </p:attrNameLst>
                                      </p:cBhvr>
                                      <p:tavLst>
                                        <p:tav tm="0">
                                          <p:val>
                                            <p:strVal val="#ppt_y"/>
                                          </p:val>
                                        </p:tav>
                                        <p:tav tm="100000">
                                          <p:val>
                                            <p:strVal val="#ppt_y"/>
                                          </p:val>
                                        </p:tav>
                                      </p:tavLst>
                                    </p:anim>
                                    <p:anim calcmode="lin" valueType="num">
                                      <p:cBhvr>
                                        <p:cTn id="87"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8"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2" y="973633"/>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3"/>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59"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6"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39"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2"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5"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79" y="3740809"/>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2" y="4175436"/>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2"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4"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19"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6"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6"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3"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6"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29"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29"/>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6" y="1816854"/>
            <a:ext cx="5037801"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5"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6"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4"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2" y="1826379"/>
            <a:ext cx="4124886" cy="4273553"/>
            <a:chOff x="2211699" y="1611264"/>
            <a:chExt cx="4126161" cy="4273553"/>
          </a:xfrm>
        </p:grpSpPr>
        <p:sp>
          <p:nvSpPr>
            <p:cNvPr id="33" name="TextBox 10"/>
            <p:cNvSpPr txBox="1"/>
            <p:nvPr/>
          </p:nvSpPr>
          <p:spPr>
            <a:xfrm>
              <a:off x="2211699" y="161126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48" y="309953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48" y="4573276"/>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3"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58"/>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0"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0" y="2866356"/>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8" y="2685381"/>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0"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8" y="3731543"/>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0" y="4957093"/>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8" y="4776118"/>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1" y="2005768"/>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29" y="4238516"/>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2" y="5475272"/>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0" y="3260152"/>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2836959"/>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2" y="1912235"/>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4952306"/>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78" y="3883121"/>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1" y="2190967"/>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6" y="3229748"/>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1" y="433432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6" y="537310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58"/>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0"/>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0"/>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5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5"/>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3"/>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1" y="1826772"/>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0" y="2815089"/>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1"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66"/>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58"/>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6" y="3526853"/>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89" y="5709394"/>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5"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8" y="3256138"/>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2" y="2752551"/>
            <a:ext cx="336603" cy="1212002"/>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6" y="2957401"/>
            <a:ext cx="336601" cy="802306"/>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7"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6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5"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4"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5"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2"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2"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49"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0"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6"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2" y="3955010"/>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8" y="3938551"/>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1633" y="1981506"/>
            <a:ext cx="3199550"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1180" y="1978723"/>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0"/>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89"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7"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46"/>
            <a:ext cx="4683856" cy="2667589"/>
            <a:chOff x="3627903" y="1710846"/>
            <a:chExt cx="4683856" cy="2667589"/>
          </a:xfrm>
        </p:grpSpPr>
        <p:pic>
          <p:nvPicPr>
            <p:cNvPr id="11" name="image95.png"/>
            <p:cNvPicPr>
              <a:picLocks noChangeAspect="1" noChangeArrowheads="1"/>
            </p:cNvPicPr>
            <p:nvPr/>
          </p:nvPicPr>
          <p:blipFill>
            <a:blip r:embed="rId5" cstate="print">
              <a:extLst>
                <a:ext uri="{28A0092B-C50C-407E-A947-70E740481C1C}">
                  <a14:useLocalDpi xmlns:a14="http://schemas.microsoft.com/office/drawing/2010/main" val="0"/>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58"/>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3" y="5777145"/>
            <a:ext cx="534742"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0"/>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5"/>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79" y="3639218"/>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1" y="3635539"/>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1"/>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6" y="2467133"/>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6" y="4828570"/>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0" y="3422099"/>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2"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1" y="4485952"/>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1" y="5157820"/>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5"/>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79" y="2103325"/>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4" y="4460203"/>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6"/>
            <a:ext cx="1815186"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58"/>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0" y="1630491"/>
            <a:ext cx="2811446"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6" y="1630491"/>
            <a:ext cx="2809286"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3"/>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2"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4"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3"/>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4" y="2127137"/>
            <a:ext cx="546310"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4"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4" y="2963315"/>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4" y="2969078"/>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79"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3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2"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58"/>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5" y="1847349"/>
            <a:ext cx="3586298" cy="3586298"/>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1" y="2875727"/>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58" y="2893048"/>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6" y="98064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6" y="48364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2"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7" y="3209080"/>
            <a:ext cx="807094"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49"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0"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0" y="5272269"/>
            <a:ext cx="519302"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4" y="3319480"/>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58"/>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0"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4"/>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07" y="201204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2"/>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07" y="306573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1"/>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07" y="411941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1"/>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07" y="518450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58"/>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7"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79"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0"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5"/>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0" y="2114638"/>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1"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16"/>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3"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5" y="1526696"/>
            <a:ext cx="3167258"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899" y="5030079"/>
            <a:ext cx="3059282"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6" y="2244277"/>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1" y="5825635"/>
            <a:ext cx="3059282"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4" y="2398343"/>
            <a:ext cx="2040025" cy="2376762"/>
          </a:xfrm>
          <a:prstGeom prst="rect">
            <a:avLst/>
          </a:prstGeom>
        </p:spPr>
      </p:pic>
      <p:sp>
        <p:nvSpPr>
          <p:cNvPr id="41" name="矩形 4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58"/>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3"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6" y="3865513"/>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8" y="4570492"/>
            <a:ext cx="1004940" cy="1021529"/>
            <a:chOff x="2810728" y="3427868"/>
            <a:chExt cx="753705" cy="766147"/>
          </a:xfrm>
        </p:grpSpPr>
        <p:pic>
          <p:nvPicPr>
            <p:cNvPr id="24" name="MH_Other_5"/>
            <p:cNvPicPr>
              <a:picLocks noChangeAspect="1"/>
            </p:cNvPicPr>
            <p:nvPr>
              <p:custDataLst>
                <p:tags r:id="rId11"/>
              </p:custDataLst>
            </p:nvPr>
          </p:nvPicPr>
          <p:blipFill>
            <a:blip r:embed="rId16"/>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6" y="3056859"/>
            <a:ext cx="1006323" cy="1022911"/>
            <a:chOff x="3106197" y="2292644"/>
            <a:chExt cx="754742" cy="767183"/>
          </a:xfrm>
        </p:grpSpPr>
        <p:pic>
          <p:nvPicPr>
            <p:cNvPr id="27" name="MH_Other_1"/>
            <p:cNvPicPr>
              <a:picLocks noChangeAspect="1"/>
            </p:cNvPicPr>
            <p:nvPr>
              <p:custDataLst>
                <p:tags r:id="rId10"/>
              </p:custDataLst>
            </p:nvPr>
          </p:nvPicPr>
          <p:blipFill>
            <a:blip r:embed="rId16"/>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5" y="2289677"/>
            <a:ext cx="1004940" cy="1021529"/>
            <a:chOff x="4177143" y="1717257"/>
            <a:chExt cx="753705" cy="766147"/>
          </a:xfrm>
        </p:grpSpPr>
        <p:pic>
          <p:nvPicPr>
            <p:cNvPr id="32" name="MH_Other_2"/>
            <p:cNvPicPr>
              <a:picLocks noChangeAspect="1"/>
            </p:cNvPicPr>
            <p:nvPr>
              <p:custDataLst>
                <p:tags r:id="rId9"/>
              </p:custDataLst>
            </p:nvPr>
          </p:nvPicPr>
          <p:blipFill>
            <a:blip r:embed="rId16"/>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59"/>
            <a:ext cx="1006323" cy="1022911"/>
            <a:chOff x="5311330" y="2292644"/>
            <a:chExt cx="754742" cy="767183"/>
          </a:xfrm>
        </p:grpSpPr>
        <p:pic>
          <p:nvPicPr>
            <p:cNvPr id="40" name="MH_Other_3"/>
            <p:cNvPicPr>
              <a:picLocks noChangeAspect="1"/>
            </p:cNvPicPr>
            <p:nvPr>
              <p:custDataLst>
                <p:tags r:id="rId8"/>
              </p:custDataLst>
            </p:nvPr>
          </p:nvPicPr>
          <p:blipFill>
            <a:blip r:embed="rId16"/>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3" y="4570492"/>
            <a:ext cx="1004941" cy="1021529"/>
            <a:chOff x="5583992" y="3427868"/>
            <a:chExt cx="753706" cy="766147"/>
          </a:xfrm>
        </p:grpSpPr>
        <p:pic>
          <p:nvPicPr>
            <p:cNvPr id="43" name="MH_Other_4"/>
            <p:cNvPicPr>
              <a:picLocks noChangeAspect="1"/>
            </p:cNvPicPr>
            <p:nvPr>
              <p:custDataLst>
                <p:tags r:id="rId7"/>
              </p:custDataLst>
            </p:nvPr>
          </p:nvPicPr>
          <p:blipFill>
            <a:blip r:embed="rId16"/>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6" y="2977117"/>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4" y="2499280"/>
            <a:ext cx="1579278"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12566"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2" y="5337175"/>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6" y="2105125"/>
            <a:ext cx="5906975" cy="3830775"/>
            <a:chOff x="662850" y="1443777"/>
            <a:chExt cx="7952752"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0" y="1877164"/>
              <a:ext cx="89607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1" y="25518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1" y="3174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4" y="3809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4" y="4487016"/>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0" y="5837977"/>
              <a:ext cx="41048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52770" y="6269778"/>
              <a:ext cx="706155"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5"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1"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89"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89"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58"/>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7" y="1981200"/>
            <a:ext cx="5365933" cy="4029392"/>
            <a:chOff x="802737" y="1981200"/>
            <a:chExt cx="5365933" cy="4029392"/>
          </a:xfrm>
        </p:grpSpPr>
        <p:pic>
          <p:nvPicPr>
            <p:cNvPr id="11" name="imac-mockup.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1784473"/>
            <a:ext cx="2967866" cy="921471"/>
            <a:chOff x="8548025" y="1459078"/>
            <a:chExt cx="2967866" cy="921471"/>
          </a:xfrm>
        </p:grpSpPr>
        <p:sp>
          <p:nvSpPr>
            <p:cNvPr id="33" name="矩形 32"/>
            <p:cNvSpPr/>
            <p:nvPr/>
          </p:nvSpPr>
          <p:spPr>
            <a:xfrm>
              <a:off x="8548025" y="1766855"/>
              <a:ext cx="2967866" cy="613694"/>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4"/>
            <a:ext cx="3066768" cy="857286"/>
            <a:chOff x="8548025" y="1459078"/>
            <a:chExt cx="2854850" cy="857286"/>
          </a:xfrm>
        </p:grpSpPr>
        <p:sp>
          <p:nvSpPr>
            <p:cNvPr id="36" name="矩形 35"/>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7"/>
            <a:ext cx="3066768" cy="857286"/>
            <a:chOff x="8548025" y="1459078"/>
            <a:chExt cx="2854850" cy="857286"/>
          </a:xfrm>
        </p:grpSpPr>
        <p:sp>
          <p:nvSpPr>
            <p:cNvPr id="39" name="矩形 38"/>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7" y="5310026"/>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1"/>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79" y="3685412"/>
            <a:ext cx="425378"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58"/>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88"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5" y="1398922"/>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5" y="2445086"/>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597"/>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8" y="4121484"/>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2"/>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4"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4"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6"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6" y="3546170"/>
            <a:ext cx="1809346"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2" y="4864754"/>
            <a:ext cx="179633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0"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6" y="4894452"/>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6" y="3274639"/>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5" y="2749175"/>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0" y="4325084"/>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59" y="1833227"/>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3" y="1816627"/>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58"/>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4"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8" y="3034995"/>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5"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2"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5" y="1672746"/>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5" y="354946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2" y="538179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58"/>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8" cy="5329451"/>
            <a:chOff x="6260461" y="1529076"/>
            <a:chExt cx="4550938" cy="5329451"/>
          </a:xfrm>
        </p:grpSpPr>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l="34237" r="19384"/>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a:extLst>
                <a:ext uri="{28A0092B-C50C-407E-A947-70E740481C1C}">
                  <a14:useLocalDpi xmlns:a14="http://schemas.microsoft.com/office/drawing/2010/main" val="0"/>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1"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4" y="3964480"/>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7" y="4193802"/>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18" y="2587582"/>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5"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58"/>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17"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4" y="2627734"/>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2" y="3193934"/>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2" y="343490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3"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0" y="417721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5"/>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48" y="342887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6" y="2660698"/>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78" y="367013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1" y="4520962"/>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1" y="3577273"/>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0"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8" y="3705377"/>
            <a:ext cx="480390"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1533993"/>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1530160"/>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4712891"/>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4714692"/>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58"/>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89" y="2920259"/>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88" y="3240405"/>
            <a:ext cx="2612894"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8" y="2807214"/>
              <a:ext cx="303822"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6" y="3338181"/>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6"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10"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3998"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10"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3998"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4"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4"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4"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4"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58"/>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1" y="5664102"/>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2019</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4"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3" y="4205620"/>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1348</TotalTime>
  <Words>2256</Words>
  <Application>Microsoft Office PowerPoint</Application>
  <PresentationFormat>宽屏</PresentationFormat>
  <Paragraphs>293</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183</cp:revision>
  <dcterms:created xsi:type="dcterms:W3CDTF">2016-06-30T07:01:47Z</dcterms:created>
  <dcterms:modified xsi:type="dcterms:W3CDTF">2019-01-04T03:22:07Z</dcterms:modified>
</cp:coreProperties>
</file>