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349" r:id="rId2"/>
    <p:sldId id="328" r:id="rId3"/>
    <p:sldId id="259" r:id="rId4"/>
    <p:sldId id="321" r:id="rId5"/>
    <p:sldId id="308" r:id="rId6"/>
    <p:sldId id="341" r:id="rId7"/>
    <p:sldId id="309" r:id="rId8"/>
    <p:sldId id="329" r:id="rId9"/>
    <p:sldId id="310" r:id="rId10"/>
    <p:sldId id="339" r:id="rId11"/>
    <p:sldId id="343" r:id="rId12"/>
    <p:sldId id="337" r:id="rId13"/>
    <p:sldId id="330" r:id="rId14"/>
    <p:sldId id="335" r:id="rId15"/>
    <p:sldId id="314" r:id="rId16"/>
    <p:sldId id="324" r:id="rId17"/>
    <p:sldId id="331" r:id="rId18"/>
    <p:sldId id="346" r:id="rId19"/>
    <p:sldId id="333" r:id="rId20"/>
    <p:sldId id="317" r:id="rId21"/>
    <p:sldId id="342" r:id="rId22"/>
    <p:sldId id="350" r:id="rId23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7333" userDrawn="1">
          <p15:clr>
            <a:srgbClr val="A4A3A4"/>
          </p15:clr>
        </p15:guide>
        <p15:guide id="2" orient="horz" pos="1888" userDrawn="1">
          <p15:clr>
            <a:srgbClr val="A4A3A4"/>
          </p15:clr>
        </p15:guide>
        <p15:guide id="3" orient="horz" pos="3906" userDrawn="1">
          <p15:clr>
            <a:srgbClr val="A4A3A4"/>
          </p15:clr>
        </p15:guide>
        <p15:guide id="4" orient="horz" pos="1416">
          <p15:clr>
            <a:srgbClr val="A4A3A4"/>
          </p15:clr>
        </p15:guide>
        <p15:guide id="5" orient="horz" pos="2940">
          <p15:clr>
            <a:srgbClr val="A4A3A4"/>
          </p15:clr>
        </p15:guide>
        <p15:guide id="6" pos="5500">
          <p15:clr>
            <a:srgbClr val="A4A3A4"/>
          </p15:clr>
        </p15:guide>
        <p15:guide id="7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77448C"/>
    <a:srgbClr val="595959"/>
    <a:srgbClr val="FFBF53"/>
    <a:srgbClr val="FF99FF"/>
    <a:srgbClr val="F7F8FA"/>
    <a:srgbClr val="CDCDCD"/>
    <a:srgbClr val="E2E2E2"/>
    <a:srgbClr val="EAEAEA"/>
    <a:srgbClr val="F7F7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44" autoAdjust="0"/>
    <p:restoredTop sz="96233" autoAdjust="0"/>
  </p:normalViewPr>
  <p:slideViewPr>
    <p:cSldViewPr snapToGrid="0" showGuides="1">
      <p:cViewPr varScale="1">
        <p:scale>
          <a:sx n="121" d="100"/>
          <a:sy n="121" d="100"/>
        </p:scale>
        <p:origin x="492" y="102"/>
      </p:cViewPr>
      <p:guideLst>
        <p:guide pos="7333"/>
        <p:guide orient="horz" pos="1888"/>
        <p:guide orient="horz" pos="3906"/>
        <p:guide orient="horz" pos="1416"/>
        <p:guide orient="horz" pos="2940"/>
        <p:guide pos="550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1月份</c:v>
                </c:pt>
                <c:pt idx="1">
                  <c:v>2月份</c:v>
                </c:pt>
                <c:pt idx="2">
                  <c:v>3月份</c:v>
                </c:pt>
                <c:pt idx="3">
                  <c:v>4月份</c:v>
                </c:pt>
                <c:pt idx="4">
                  <c:v>5月份</c:v>
                </c:pt>
                <c:pt idx="5">
                  <c:v>6月份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1.5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3.1</c:v>
                </c:pt>
                <c:pt idx="5">
                  <c:v>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F2-4BED-86F8-268F9E2B38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5"/>
        <c:overlap val="-27"/>
        <c:axId val="1206610480"/>
        <c:axId val="1206607216"/>
      </c:barChart>
      <c:catAx>
        <c:axId val="1206610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1206607216"/>
        <c:crosses val="autoZero"/>
        <c:auto val="1"/>
        <c:lblAlgn val="ctr"/>
        <c:lblOffset val="100"/>
        <c:noMultiLvlLbl val="0"/>
      </c:catAx>
      <c:valAx>
        <c:axId val="12066072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  <a:ea typeface="+mn-ea"/>
                <a:cs typeface="+mn-cs"/>
              </a:defRPr>
            </a:pPr>
            <a:endParaRPr lang="zh-CN"/>
          </a:p>
        </c:txPr>
        <c:crossAx val="1206610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2BD-4FA8-9935-52A8D011680C}"/>
              </c:ext>
            </c:extLst>
          </c:dPt>
          <c:cat>
            <c:strRef>
              <c:f>Sheet1!$A$2:$A$7</c:f>
              <c:strCache>
                <c:ptCount val="6"/>
                <c:pt idx="0">
                  <c:v>7月份</c:v>
                </c:pt>
                <c:pt idx="1">
                  <c:v>8月份</c:v>
                </c:pt>
                <c:pt idx="2">
                  <c:v>9月份</c:v>
                </c:pt>
                <c:pt idx="3">
                  <c:v>10月份</c:v>
                </c:pt>
                <c:pt idx="4">
                  <c:v>11月份</c:v>
                </c:pt>
                <c:pt idx="5">
                  <c:v>12月份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1.5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3.1</c:v>
                </c:pt>
                <c:pt idx="5">
                  <c:v>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2BD-4FA8-9935-52A8D01168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5"/>
        <c:overlap val="-27"/>
        <c:axId val="963020304"/>
        <c:axId val="963019760"/>
      </c:barChart>
      <c:catAx>
        <c:axId val="963020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963019760"/>
        <c:crosses val="autoZero"/>
        <c:auto val="1"/>
        <c:lblAlgn val="ctr"/>
        <c:lblOffset val="100"/>
        <c:noMultiLvlLbl val="0"/>
      </c:catAx>
      <c:valAx>
        <c:axId val="96301976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  <a:ea typeface="+mn-ea"/>
                <a:cs typeface="+mn-cs"/>
              </a:defRPr>
            </a:pPr>
            <a:endParaRPr lang="zh-CN"/>
          </a:p>
        </c:txPr>
        <c:crossAx val="963020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C3F-4017-8A67-8B5768340F52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chemeClr val="accent3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47C-43A3-9C8D-96D65DEA273D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CDE-46DE-9ED0-246AA9C593D0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28D13-26FC-4530-9D3A-9D0CA85A8CBA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C9B631-81E8-4019-838E-748D95B683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793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349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053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105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3404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5629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823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01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2152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1660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659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32468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001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9402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7886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0305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4055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9368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5324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471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9B631-81E8-4019-838E-748D95B6835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37519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904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885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227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996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17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021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233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854725" y="773443"/>
            <a:ext cx="7434551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4425042" y="4838923"/>
            <a:ext cx="293917" cy="1650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3505200" y="4797170"/>
            <a:ext cx="2133600" cy="273844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153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4637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56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335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528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248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9810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11/8/2018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133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3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1"/>
          <p:cNvSpPr txBox="1">
            <a:spLocks/>
          </p:cNvSpPr>
          <p:nvPr/>
        </p:nvSpPr>
        <p:spPr>
          <a:xfrm>
            <a:off x="275736" y="89700"/>
            <a:ext cx="6257402" cy="412991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99" t="15154" r="47831" b="13820"/>
            </a:stretch>
          </a:blipFill>
        </p:spPr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zh-CN" altLang="en-US" sz="6600" b="1" dirty="0">
              <a:ln>
                <a:solidFill>
                  <a:srgbClr val="01544A"/>
                </a:solidFill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42" y="2762242"/>
            <a:ext cx="9147442" cy="2396677"/>
          </a:xfrm>
          <a:prstGeom prst="rect">
            <a:avLst/>
          </a:prstGeom>
        </p:spPr>
      </p:pic>
      <p:sp>
        <p:nvSpPr>
          <p:cNvPr id="43" name="Rectangle 3"/>
          <p:cNvSpPr txBox="1">
            <a:spLocks noChangeArrowheads="1"/>
          </p:cNvSpPr>
          <p:nvPr/>
        </p:nvSpPr>
        <p:spPr>
          <a:xfrm>
            <a:off x="2454247" y="2239764"/>
            <a:ext cx="6318000" cy="5024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4000" b="1" dirty="0">
                <a:solidFill>
                  <a:schemeClr val="accent2"/>
                </a:solidFill>
              </a:rPr>
              <a:t>文献总结报告</a:t>
            </a:r>
            <a:r>
              <a:rPr lang="en-US" altLang="zh-CN" sz="4000" b="1" dirty="0" err="1">
                <a:solidFill>
                  <a:schemeClr val="accent2"/>
                </a:solidFill>
              </a:rPr>
              <a:t>ppt</a:t>
            </a:r>
            <a:r>
              <a:rPr lang="zh-CN" altLang="en-US" sz="4000" b="1" dirty="0">
                <a:solidFill>
                  <a:schemeClr val="accent2"/>
                </a:solidFill>
              </a:rPr>
              <a:t>模板</a:t>
            </a:r>
            <a:endParaRPr lang="zh-CN" altLang="en-US" sz="4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Rectangle 4"/>
          <p:cNvSpPr txBox="1">
            <a:spLocks noChangeArrowheads="1"/>
          </p:cNvSpPr>
          <p:nvPr/>
        </p:nvSpPr>
        <p:spPr>
          <a:xfrm>
            <a:off x="3554453" y="3002493"/>
            <a:ext cx="4631819" cy="1927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zh-CN" altLang="en-US" sz="1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576809" y="1162090"/>
            <a:ext cx="2036438" cy="9925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pPr algn="r"/>
            <a:r>
              <a:rPr lang="en-US" altLang="zh-CN" sz="60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2018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8617929" y="200908"/>
            <a:ext cx="432048" cy="432834"/>
            <a:chOff x="6084168" y="1274820"/>
            <a:chExt cx="432048" cy="432834"/>
          </a:xfrm>
        </p:grpSpPr>
        <p:sp>
          <p:nvSpPr>
            <p:cNvPr id="50" name="椭圆 22"/>
            <p:cNvSpPr>
              <a:spLocks noChangeArrowheads="1"/>
            </p:cNvSpPr>
            <p:nvPr/>
          </p:nvSpPr>
          <p:spPr bwMode="auto">
            <a:xfrm>
              <a:off x="6084168" y="1274820"/>
              <a:ext cx="432048" cy="4328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51" name="Freeform 59"/>
            <p:cNvSpPr>
              <a:spLocks noChangeArrowheads="1"/>
            </p:cNvSpPr>
            <p:nvPr/>
          </p:nvSpPr>
          <p:spPr bwMode="auto">
            <a:xfrm>
              <a:off x="6180302" y="1365898"/>
              <a:ext cx="239780" cy="250679"/>
            </a:xfrm>
            <a:custGeom>
              <a:avLst/>
              <a:gdLst>
                <a:gd name="T0" fmla="*/ 73627430 w 581"/>
                <a:gd name="T1" fmla="*/ 67678707 h 609"/>
                <a:gd name="T2" fmla="*/ 61659637 w 581"/>
                <a:gd name="T3" fmla="*/ 78678142 h 609"/>
                <a:gd name="T4" fmla="*/ 54244957 w 581"/>
                <a:gd name="T5" fmla="*/ 72208055 h 609"/>
                <a:gd name="T6" fmla="*/ 57106883 w 581"/>
                <a:gd name="T7" fmla="*/ 65867111 h 609"/>
                <a:gd name="T8" fmla="*/ 61659637 w 581"/>
                <a:gd name="T9" fmla="*/ 69490662 h 609"/>
                <a:gd name="T10" fmla="*/ 71806401 w 581"/>
                <a:gd name="T11" fmla="*/ 61338122 h 609"/>
                <a:gd name="T12" fmla="*/ 73627430 w 581"/>
                <a:gd name="T13" fmla="*/ 67678707 h 609"/>
                <a:gd name="T14" fmla="*/ 61659637 w 581"/>
                <a:gd name="T15" fmla="*/ 64055516 h 609"/>
                <a:gd name="T16" fmla="*/ 49691843 w 581"/>
                <a:gd name="T17" fmla="*/ 69490662 h 609"/>
                <a:gd name="T18" fmla="*/ 51513233 w 581"/>
                <a:gd name="T19" fmla="*/ 75054951 h 609"/>
                <a:gd name="T20" fmla="*/ 3772261 w 581"/>
                <a:gd name="T21" fmla="*/ 78678142 h 609"/>
                <a:gd name="T22" fmla="*/ 0 w 581"/>
                <a:gd name="T23" fmla="*/ 10999436 h 609"/>
                <a:gd name="T24" fmla="*/ 10146404 w 581"/>
                <a:gd name="T25" fmla="*/ 7246742 h 609"/>
                <a:gd name="T26" fmla="*/ 17561444 w 581"/>
                <a:gd name="T27" fmla="*/ 18246178 h 609"/>
                <a:gd name="T28" fmla="*/ 24845922 w 581"/>
                <a:gd name="T29" fmla="*/ 7246742 h 609"/>
                <a:gd name="T30" fmla="*/ 28488341 w 581"/>
                <a:gd name="T31" fmla="*/ 10999436 h 609"/>
                <a:gd name="T32" fmla="*/ 43318061 w 581"/>
                <a:gd name="T33" fmla="*/ 10999436 h 609"/>
                <a:gd name="T34" fmla="*/ 46960119 w 581"/>
                <a:gd name="T35" fmla="*/ 7246742 h 609"/>
                <a:gd name="T36" fmla="*/ 54244957 w 581"/>
                <a:gd name="T37" fmla="*/ 18246178 h 609"/>
                <a:gd name="T38" fmla="*/ 61659637 w 581"/>
                <a:gd name="T39" fmla="*/ 7246742 h 609"/>
                <a:gd name="T40" fmla="*/ 71806401 w 581"/>
                <a:gd name="T41" fmla="*/ 10999436 h 609"/>
                <a:gd name="T42" fmla="*/ 66212751 w 581"/>
                <a:gd name="T43" fmla="*/ 59526167 h 609"/>
                <a:gd name="T44" fmla="*/ 10146404 w 581"/>
                <a:gd name="T45" fmla="*/ 63149718 h 609"/>
                <a:gd name="T46" fmla="*/ 12878128 w 581"/>
                <a:gd name="T47" fmla="*/ 65867111 h 609"/>
                <a:gd name="T48" fmla="*/ 39545439 w 581"/>
                <a:gd name="T49" fmla="*/ 63149718 h 609"/>
                <a:gd name="T50" fmla="*/ 39545439 w 581"/>
                <a:gd name="T51" fmla="*/ 63149718 h 609"/>
                <a:gd name="T52" fmla="*/ 39545439 w 581"/>
                <a:gd name="T53" fmla="*/ 63149718 h 609"/>
                <a:gd name="T54" fmla="*/ 12878128 w 581"/>
                <a:gd name="T55" fmla="*/ 60431965 h 609"/>
                <a:gd name="T56" fmla="*/ 58017218 w 581"/>
                <a:gd name="T57" fmla="*/ 28339815 h 609"/>
                <a:gd name="T58" fmla="*/ 13788823 w 581"/>
                <a:gd name="T59" fmla="*/ 28339815 h 609"/>
                <a:gd name="T60" fmla="*/ 13788823 w 581"/>
                <a:gd name="T61" fmla="*/ 35715700 h 609"/>
                <a:gd name="T62" fmla="*/ 61659637 w 581"/>
                <a:gd name="T63" fmla="*/ 31963007 h 609"/>
                <a:gd name="T64" fmla="*/ 58017218 w 581"/>
                <a:gd name="T65" fmla="*/ 43868240 h 609"/>
                <a:gd name="T66" fmla="*/ 35903020 w 581"/>
                <a:gd name="T67" fmla="*/ 43868240 h 609"/>
                <a:gd name="T68" fmla="*/ 13788823 w 581"/>
                <a:gd name="T69" fmla="*/ 43868240 h 609"/>
                <a:gd name="T70" fmla="*/ 13788823 w 581"/>
                <a:gd name="T71" fmla="*/ 51244484 h 609"/>
                <a:gd name="T72" fmla="*/ 35903020 w 581"/>
                <a:gd name="T73" fmla="*/ 51244484 h 609"/>
                <a:gd name="T74" fmla="*/ 61659637 w 581"/>
                <a:gd name="T75" fmla="*/ 47491791 h 609"/>
                <a:gd name="T76" fmla="*/ 54244957 w 581"/>
                <a:gd name="T77" fmla="*/ 14622627 h 609"/>
                <a:gd name="T78" fmla="*/ 50602538 w 581"/>
                <a:gd name="T79" fmla="*/ 10999436 h 609"/>
                <a:gd name="T80" fmla="*/ 54244957 w 581"/>
                <a:gd name="T81" fmla="*/ 0 h 609"/>
                <a:gd name="T82" fmla="*/ 58017218 w 581"/>
                <a:gd name="T83" fmla="*/ 10999436 h 609"/>
                <a:gd name="T84" fmla="*/ 35903020 w 581"/>
                <a:gd name="T85" fmla="*/ 14622627 h 609"/>
                <a:gd name="T86" fmla="*/ 32260601 w 581"/>
                <a:gd name="T87" fmla="*/ 10999436 h 609"/>
                <a:gd name="T88" fmla="*/ 35903020 w 581"/>
                <a:gd name="T89" fmla="*/ 0 h 609"/>
                <a:gd name="T90" fmla="*/ 39545439 w 581"/>
                <a:gd name="T91" fmla="*/ 10999436 h 609"/>
                <a:gd name="T92" fmla="*/ 17561444 w 581"/>
                <a:gd name="T93" fmla="*/ 14622627 h 609"/>
                <a:gd name="T94" fmla="*/ 13788823 w 581"/>
                <a:gd name="T95" fmla="*/ 10999436 h 609"/>
                <a:gd name="T96" fmla="*/ 17561444 w 581"/>
                <a:gd name="T97" fmla="*/ 0 h 609"/>
                <a:gd name="T98" fmla="*/ 21203502 w 581"/>
                <a:gd name="T99" fmla="*/ 10999436 h 60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581" h="609">
                  <a:moveTo>
                    <a:pt x="566" y="523"/>
                  </a:moveTo>
                  <a:lnTo>
                    <a:pt x="566" y="523"/>
                  </a:lnTo>
                  <a:cubicBezTo>
                    <a:pt x="495" y="594"/>
                    <a:pt x="495" y="594"/>
                    <a:pt x="495" y="594"/>
                  </a:cubicBezTo>
                  <a:cubicBezTo>
                    <a:pt x="488" y="601"/>
                    <a:pt x="481" y="608"/>
                    <a:pt x="474" y="608"/>
                  </a:cubicBezTo>
                  <a:cubicBezTo>
                    <a:pt x="467" y="608"/>
                    <a:pt x="460" y="601"/>
                    <a:pt x="453" y="594"/>
                  </a:cubicBezTo>
                  <a:cubicBezTo>
                    <a:pt x="417" y="558"/>
                    <a:pt x="417" y="558"/>
                    <a:pt x="417" y="558"/>
                  </a:cubicBezTo>
                  <a:cubicBezTo>
                    <a:pt x="410" y="551"/>
                    <a:pt x="410" y="544"/>
                    <a:pt x="410" y="537"/>
                  </a:cubicBezTo>
                  <a:cubicBezTo>
                    <a:pt x="410" y="523"/>
                    <a:pt x="417" y="509"/>
                    <a:pt x="439" y="509"/>
                  </a:cubicBezTo>
                  <a:cubicBezTo>
                    <a:pt x="446" y="509"/>
                    <a:pt x="453" y="516"/>
                    <a:pt x="453" y="523"/>
                  </a:cubicBezTo>
                  <a:cubicBezTo>
                    <a:pt x="474" y="537"/>
                    <a:pt x="474" y="537"/>
                    <a:pt x="474" y="537"/>
                  </a:cubicBezTo>
                  <a:cubicBezTo>
                    <a:pt x="530" y="481"/>
                    <a:pt x="530" y="481"/>
                    <a:pt x="530" y="481"/>
                  </a:cubicBezTo>
                  <a:cubicBezTo>
                    <a:pt x="537" y="474"/>
                    <a:pt x="545" y="474"/>
                    <a:pt x="552" y="474"/>
                  </a:cubicBezTo>
                  <a:cubicBezTo>
                    <a:pt x="566" y="474"/>
                    <a:pt x="580" y="488"/>
                    <a:pt x="580" y="502"/>
                  </a:cubicBezTo>
                  <a:cubicBezTo>
                    <a:pt x="580" y="509"/>
                    <a:pt x="573" y="516"/>
                    <a:pt x="566" y="523"/>
                  </a:cubicBezTo>
                  <a:close/>
                  <a:moveTo>
                    <a:pt x="474" y="495"/>
                  </a:moveTo>
                  <a:lnTo>
                    <a:pt x="474" y="495"/>
                  </a:lnTo>
                  <a:cubicBezTo>
                    <a:pt x="467" y="488"/>
                    <a:pt x="453" y="481"/>
                    <a:pt x="439" y="481"/>
                  </a:cubicBezTo>
                  <a:cubicBezTo>
                    <a:pt x="403" y="481"/>
                    <a:pt x="382" y="509"/>
                    <a:pt x="382" y="537"/>
                  </a:cubicBezTo>
                  <a:cubicBezTo>
                    <a:pt x="382" y="558"/>
                    <a:pt x="389" y="573"/>
                    <a:pt x="396" y="580"/>
                  </a:cubicBezTo>
                  <a:cubicBezTo>
                    <a:pt x="424" y="608"/>
                    <a:pt x="424" y="608"/>
                    <a:pt x="424" y="608"/>
                  </a:cubicBezTo>
                  <a:cubicBezTo>
                    <a:pt x="29" y="608"/>
                    <a:pt x="29" y="608"/>
                    <a:pt x="29" y="608"/>
                  </a:cubicBezTo>
                  <a:cubicBezTo>
                    <a:pt x="15" y="608"/>
                    <a:pt x="0" y="594"/>
                    <a:pt x="0" y="580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71"/>
                    <a:pt x="15" y="56"/>
                    <a:pt x="29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78" y="120"/>
                    <a:pt x="106" y="141"/>
                    <a:pt x="135" y="141"/>
                  </a:cubicBezTo>
                  <a:cubicBezTo>
                    <a:pt x="163" y="141"/>
                    <a:pt x="191" y="120"/>
                    <a:pt x="191" y="85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219" y="56"/>
                    <a:pt x="219" y="56"/>
                    <a:pt x="219" y="56"/>
                  </a:cubicBezTo>
                  <a:cubicBezTo>
                    <a:pt x="219" y="85"/>
                    <a:pt x="219" y="85"/>
                    <a:pt x="219" y="85"/>
                  </a:cubicBezTo>
                  <a:cubicBezTo>
                    <a:pt x="219" y="120"/>
                    <a:pt x="248" y="141"/>
                    <a:pt x="276" y="141"/>
                  </a:cubicBezTo>
                  <a:cubicBezTo>
                    <a:pt x="304" y="141"/>
                    <a:pt x="333" y="120"/>
                    <a:pt x="333" y="85"/>
                  </a:cubicBezTo>
                  <a:cubicBezTo>
                    <a:pt x="333" y="56"/>
                    <a:pt x="333" y="56"/>
                    <a:pt x="333" y="56"/>
                  </a:cubicBezTo>
                  <a:cubicBezTo>
                    <a:pt x="361" y="56"/>
                    <a:pt x="361" y="56"/>
                    <a:pt x="361" y="56"/>
                  </a:cubicBezTo>
                  <a:cubicBezTo>
                    <a:pt x="361" y="85"/>
                    <a:pt x="361" y="85"/>
                    <a:pt x="361" y="85"/>
                  </a:cubicBezTo>
                  <a:cubicBezTo>
                    <a:pt x="361" y="120"/>
                    <a:pt x="389" y="141"/>
                    <a:pt x="417" y="141"/>
                  </a:cubicBezTo>
                  <a:cubicBezTo>
                    <a:pt x="446" y="141"/>
                    <a:pt x="474" y="120"/>
                    <a:pt x="474" y="85"/>
                  </a:cubicBezTo>
                  <a:cubicBezTo>
                    <a:pt x="474" y="56"/>
                    <a:pt x="474" y="56"/>
                    <a:pt x="474" y="56"/>
                  </a:cubicBezTo>
                  <a:cubicBezTo>
                    <a:pt x="523" y="56"/>
                    <a:pt x="523" y="56"/>
                    <a:pt x="523" y="56"/>
                  </a:cubicBezTo>
                  <a:cubicBezTo>
                    <a:pt x="537" y="56"/>
                    <a:pt x="552" y="71"/>
                    <a:pt x="552" y="85"/>
                  </a:cubicBezTo>
                  <a:cubicBezTo>
                    <a:pt x="552" y="445"/>
                    <a:pt x="552" y="445"/>
                    <a:pt x="552" y="445"/>
                  </a:cubicBezTo>
                  <a:cubicBezTo>
                    <a:pt x="530" y="445"/>
                    <a:pt x="516" y="452"/>
                    <a:pt x="509" y="460"/>
                  </a:cubicBezTo>
                  <a:lnTo>
                    <a:pt x="474" y="495"/>
                  </a:lnTo>
                  <a:close/>
                  <a:moveTo>
                    <a:pt x="78" y="488"/>
                  </a:moveTo>
                  <a:lnTo>
                    <a:pt x="78" y="488"/>
                  </a:lnTo>
                  <a:cubicBezTo>
                    <a:pt x="78" y="502"/>
                    <a:pt x="85" y="509"/>
                    <a:pt x="99" y="509"/>
                  </a:cubicBezTo>
                  <a:cubicBezTo>
                    <a:pt x="283" y="509"/>
                    <a:pt x="283" y="509"/>
                    <a:pt x="283" y="509"/>
                  </a:cubicBezTo>
                  <a:cubicBezTo>
                    <a:pt x="297" y="509"/>
                    <a:pt x="304" y="502"/>
                    <a:pt x="304" y="488"/>
                  </a:cubicBezTo>
                  <a:cubicBezTo>
                    <a:pt x="304" y="474"/>
                    <a:pt x="297" y="467"/>
                    <a:pt x="283" y="467"/>
                  </a:cubicBezTo>
                  <a:cubicBezTo>
                    <a:pt x="99" y="467"/>
                    <a:pt x="99" y="467"/>
                    <a:pt x="99" y="467"/>
                  </a:cubicBezTo>
                  <a:cubicBezTo>
                    <a:pt x="85" y="467"/>
                    <a:pt x="78" y="474"/>
                    <a:pt x="78" y="488"/>
                  </a:cubicBezTo>
                  <a:close/>
                  <a:moveTo>
                    <a:pt x="446" y="219"/>
                  </a:moveTo>
                  <a:lnTo>
                    <a:pt x="446" y="219"/>
                  </a:lnTo>
                  <a:cubicBezTo>
                    <a:pt x="106" y="219"/>
                    <a:pt x="106" y="219"/>
                    <a:pt x="106" y="219"/>
                  </a:cubicBezTo>
                  <a:cubicBezTo>
                    <a:pt x="92" y="219"/>
                    <a:pt x="78" y="233"/>
                    <a:pt x="78" y="247"/>
                  </a:cubicBezTo>
                  <a:cubicBezTo>
                    <a:pt x="78" y="262"/>
                    <a:pt x="92" y="276"/>
                    <a:pt x="106" y="276"/>
                  </a:cubicBezTo>
                  <a:cubicBezTo>
                    <a:pt x="446" y="276"/>
                    <a:pt x="446" y="276"/>
                    <a:pt x="446" y="276"/>
                  </a:cubicBezTo>
                  <a:cubicBezTo>
                    <a:pt x="460" y="276"/>
                    <a:pt x="474" y="262"/>
                    <a:pt x="474" y="247"/>
                  </a:cubicBezTo>
                  <a:cubicBezTo>
                    <a:pt x="474" y="233"/>
                    <a:pt x="460" y="219"/>
                    <a:pt x="446" y="219"/>
                  </a:cubicBezTo>
                  <a:close/>
                  <a:moveTo>
                    <a:pt x="446" y="339"/>
                  </a:moveTo>
                  <a:lnTo>
                    <a:pt x="446" y="339"/>
                  </a:lnTo>
                  <a:cubicBezTo>
                    <a:pt x="276" y="339"/>
                    <a:pt x="276" y="339"/>
                    <a:pt x="276" y="339"/>
                  </a:cubicBezTo>
                  <a:cubicBezTo>
                    <a:pt x="226" y="339"/>
                    <a:pt x="226" y="339"/>
                    <a:pt x="226" y="339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92" y="339"/>
                    <a:pt x="78" y="353"/>
                    <a:pt x="78" y="367"/>
                  </a:cubicBezTo>
                  <a:cubicBezTo>
                    <a:pt x="78" y="389"/>
                    <a:pt x="92" y="396"/>
                    <a:pt x="106" y="396"/>
                  </a:cubicBezTo>
                  <a:cubicBezTo>
                    <a:pt x="226" y="396"/>
                    <a:pt x="226" y="396"/>
                    <a:pt x="226" y="396"/>
                  </a:cubicBezTo>
                  <a:cubicBezTo>
                    <a:pt x="276" y="396"/>
                    <a:pt x="276" y="396"/>
                    <a:pt x="276" y="396"/>
                  </a:cubicBezTo>
                  <a:cubicBezTo>
                    <a:pt x="446" y="396"/>
                    <a:pt x="446" y="396"/>
                    <a:pt x="446" y="396"/>
                  </a:cubicBezTo>
                  <a:cubicBezTo>
                    <a:pt x="460" y="396"/>
                    <a:pt x="474" y="389"/>
                    <a:pt x="474" y="367"/>
                  </a:cubicBezTo>
                  <a:cubicBezTo>
                    <a:pt x="474" y="353"/>
                    <a:pt x="460" y="339"/>
                    <a:pt x="446" y="339"/>
                  </a:cubicBezTo>
                  <a:close/>
                  <a:moveTo>
                    <a:pt x="417" y="113"/>
                  </a:moveTo>
                  <a:lnTo>
                    <a:pt x="417" y="113"/>
                  </a:lnTo>
                  <a:cubicBezTo>
                    <a:pt x="403" y="113"/>
                    <a:pt x="389" y="106"/>
                    <a:pt x="389" y="85"/>
                  </a:cubicBezTo>
                  <a:cubicBezTo>
                    <a:pt x="389" y="28"/>
                    <a:pt x="389" y="28"/>
                    <a:pt x="389" y="28"/>
                  </a:cubicBezTo>
                  <a:cubicBezTo>
                    <a:pt x="389" y="14"/>
                    <a:pt x="403" y="0"/>
                    <a:pt x="417" y="0"/>
                  </a:cubicBezTo>
                  <a:cubicBezTo>
                    <a:pt x="431" y="0"/>
                    <a:pt x="446" y="14"/>
                    <a:pt x="446" y="28"/>
                  </a:cubicBezTo>
                  <a:cubicBezTo>
                    <a:pt x="446" y="85"/>
                    <a:pt x="446" y="85"/>
                    <a:pt x="446" y="85"/>
                  </a:cubicBezTo>
                  <a:cubicBezTo>
                    <a:pt x="446" y="106"/>
                    <a:pt x="431" y="113"/>
                    <a:pt x="417" y="113"/>
                  </a:cubicBezTo>
                  <a:close/>
                  <a:moveTo>
                    <a:pt x="276" y="113"/>
                  </a:moveTo>
                  <a:lnTo>
                    <a:pt x="276" y="113"/>
                  </a:lnTo>
                  <a:cubicBezTo>
                    <a:pt x="262" y="113"/>
                    <a:pt x="248" y="106"/>
                    <a:pt x="248" y="85"/>
                  </a:cubicBezTo>
                  <a:cubicBezTo>
                    <a:pt x="248" y="28"/>
                    <a:pt x="248" y="28"/>
                    <a:pt x="248" y="28"/>
                  </a:cubicBezTo>
                  <a:cubicBezTo>
                    <a:pt x="248" y="14"/>
                    <a:pt x="262" y="0"/>
                    <a:pt x="276" y="0"/>
                  </a:cubicBezTo>
                  <a:cubicBezTo>
                    <a:pt x="290" y="0"/>
                    <a:pt x="304" y="14"/>
                    <a:pt x="304" y="28"/>
                  </a:cubicBezTo>
                  <a:cubicBezTo>
                    <a:pt x="304" y="85"/>
                    <a:pt x="304" y="85"/>
                    <a:pt x="304" y="85"/>
                  </a:cubicBezTo>
                  <a:cubicBezTo>
                    <a:pt x="304" y="106"/>
                    <a:pt x="290" y="113"/>
                    <a:pt x="276" y="113"/>
                  </a:cubicBezTo>
                  <a:close/>
                  <a:moveTo>
                    <a:pt x="135" y="113"/>
                  </a:moveTo>
                  <a:lnTo>
                    <a:pt x="135" y="113"/>
                  </a:lnTo>
                  <a:cubicBezTo>
                    <a:pt x="121" y="113"/>
                    <a:pt x="106" y="106"/>
                    <a:pt x="106" y="85"/>
                  </a:cubicBezTo>
                  <a:cubicBezTo>
                    <a:pt x="106" y="28"/>
                    <a:pt x="106" y="28"/>
                    <a:pt x="106" y="28"/>
                  </a:cubicBezTo>
                  <a:cubicBezTo>
                    <a:pt x="106" y="14"/>
                    <a:pt x="121" y="0"/>
                    <a:pt x="135" y="0"/>
                  </a:cubicBezTo>
                  <a:cubicBezTo>
                    <a:pt x="149" y="0"/>
                    <a:pt x="163" y="14"/>
                    <a:pt x="163" y="28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3" y="106"/>
                    <a:pt x="149" y="113"/>
                    <a:pt x="135" y="1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321785" y="201301"/>
            <a:ext cx="432048" cy="432048"/>
            <a:chOff x="4788024" y="1275213"/>
            <a:chExt cx="432048" cy="432048"/>
          </a:xfrm>
        </p:grpSpPr>
        <p:sp>
          <p:nvSpPr>
            <p:cNvPr id="53" name="椭圆 65"/>
            <p:cNvSpPr>
              <a:spLocks noChangeArrowheads="1"/>
            </p:cNvSpPr>
            <p:nvPr/>
          </p:nvSpPr>
          <p:spPr bwMode="auto">
            <a:xfrm>
              <a:off x="4788024" y="1275213"/>
              <a:ext cx="432048" cy="43204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54" name="Freeform 110"/>
            <p:cNvSpPr>
              <a:spLocks noChangeArrowheads="1"/>
            </p:cNvSpPr>
            <p:nvPr/>
          </p:nvSpPr>
          <p:spPr bwMode="auto">
            <a:xfrm>
              <a:off x="4891102" y="1366806"/>
              <a:ext cx="250679" cy="248862"/>
            </a:xfrm>
            <a:custGeom>
              <a:avLst/>
              <a:gdLst>
                <a:gd name="T0" fmla="*/ 78678142 w 609"/>
                <a:gd name="T1" fmla="*/ 71002280 h 602"/>
                <a:gd name="T2" fmla="*/ 78678142 w 609"/>
                <a:gd name="T3" fmla="*/ 71002280 h 602"/>
                <a:gd name="T4" fmla="*/ 71302258 w 609"/>
                <a:gd name="T5" fmla="*/ 78441997 h 602"/>
                <a:gd name="T6" fmla="*/ 65867111 w 609"/>
                <a:gd name="T7" fmla="*/ 76614673 h 602"/>
                <a:gd name="T8" fmla="*/ 44774038 w 609"/>
                <a:gd name="T9" fmla="*/ 54426302 h 602"/>
                <a:gd name="T10" fmla="*/ 29245613 w 609"/>
                <a:gd name="T11" fmla="*/ 59125033 h 602"/>
                <a:gd name="T12" fmla="*/ 0 w 609"/>
                <a:gd name="T13" fmla="*/ 29497307 h 602"/>
                <a:gd name="T14" fmla="*/ 29245613 w 609"/>
                <a:gd name="T15" fmla="*/ 0 h 602"/>
                <a:gd name="T16" fmla="*/ 58491226 w 609"/>
                <a:gd name="T17" fmla="*/ 29497307 h 602"/>
                <a:gd name="T18" fmla="*/ 54867675 w 609"/>
                <a:gd name="T19" fmla="*/ 44376380 h 602"/>
                <a:gd name="T20" fmla="*/ 75960749 w 609"/>
                <a:gd name="T21" fmla="*/ 65520668 h 602"/>
                <a:gd name="T22" fmla="*/ 78678142 w 609"/>
                <a:gd name="T23" fmla="*/ 71002280 h 602"/>
                <a:gd name="T24" fmla="*/ 29245613 w 609"/>
                <a:gd name="T25" fmla="*/ 7439717 h 602"/>
                <a:gd name="T26" fmla="*/ 29245613 w 609"/>
                <a:gd name="T27" fmla="*/ 7439717 h 602"/>
                <a:gd name="T28" fmla="*/ 7246742 w 609"/>
                <a:gd name="T29" fmla="*/ 29497307 h 602"/>
                <a:gd name="T30" fmla="*/ 29245613 w 609"/>
                <a:gd name="T31" fmla="*/ 51685677 h 602"/>
                <a:gd name="T32" fmla="*/ 51244484 w 609"/>
                <a:gd name="T33" fmla="*/ 29497307 h 602"/>
                <a:gd name="T34" fmla="*/ 29245613 w 609"/>
                <a:gd name="T35" fmla="*/ 7439717 h 602"/>
                <a:gd name="T36" fmla="*/ 42056644 w 609"/>
                <a:gd name="T37" fmla="*/ 33282375 h 602"/>
                <a:gd name="T38" fmla="*/ 42056644 w 609"/>
                <a:gd name="T39" fmla="*/ 33282375 h 602"/>
                <a:gd name="T40" fmla="*/ 32868804 w 609"/>
                <a:gd name="T41" fmla="*/ 33282375 h 602"/>
                <a:gd name="T42" fmla="*/ 32868804 w 609"/>
                <a:gd name="T43" fmla="*/ 41504973 h 602"/>
                <a:gd name="T44" fmla="*/ 29245613 w 609"/>
                <a:gd name="T45" fmla="*/ 45290042 h 602"/>
                <a:gd name="T46" fmla="*/ 25622062 w 609"/>
                <a:gd name="T47" fmla="*/ 41504973 h 602"/>
                <a:gd name="T48" fmla="*/ 25622062 w 609"/>
                <a:gd name="T49" fmla="*/ 33282375 h 602"/>
                <a:gd name="T50" fmla="*/ 17340380 w 609"/>
                <a:gd name="T51" fmla="*/ 33282375 h 602"/>
                <a:gd name="T52" fmla="*/ 13716829 w 609"/>
                <a:gd name="T53" fmla="*/ 29497307 h 602"/>
                <a:gd name="T54" fmla="*/ 17340380 w 609"/>
                <a:gd name="T55" fmla="*/ 25842658 h 602"/>
                <a:gd name="T56" fmla="*/ 25622062 w 609"/>
                <a:gd name="T57" fmla="*/ 25842658 h 602"/>
                <a:gd name="T58" fmla="*/ 25622062 w 609"/>
                <a:gd name="T59" fmla="*/ 16575978 h 602"/>
                <a:gd name="T60" fmla="*/ 29245613 w 609"/>
                <a:gd name="T61" fmla="*/ 12921329 h 602"/>
                <a:gd name="T62" fmla="*/ 32868804 w 609"/>
                <a:gd name="T63" fmla="*/ 16575978 h 602"/>
                <a:gd name="T64" fmla="*/ 32868804 w 609"/>
                <a:gd name="T65" fmla="*/ 25842658 h 602"/>
                <a:gd name="T66" fmla="*/ 42056644 w 609"/>
                <a:gd name="T67" fmla="*/ 25842658 h 602"/>
                <a:gd name="T68" fmla="*/ 45679835 w 609"/>
                <a:gd name="T69" fmla="*/ 29497307 h 602"/>
                <a:gd name="T70" fmla="*/ 42056644 w 609"/>
                <a:gd name="T71" fmla="*/ 33282375 h 60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09" h="602">
                  <a:moveTo>
                    <a:pt x="608" y="544"/>
                  </a:moveTo>
                  <a:lnTo>
                    <a:pt x="608" y="544"/>
                  </a:lnTo>
                  <a:cubicBezTo>
                    <a:pt x="608" y="573"/>
                    <a:pt x="579" y="601"/>
                    <a:pt x="551" y="601"/>
                  </a:cubicBezTo>
                  <a:cubicBezTo>
                    <a:pt x="530" y="601"/>
                    <a:pt x="516" y="594"/>
                    <a:pt x="509" y="587"/>
                  </a:cubicBezTo>
                  <a:cubicBezTo>
                    <a:pt x="346" y="417"/>
                    <a:pt x="346" y="417"/>
                    <a:pt x="346" y="417"/>
                  </a:cubicBezTo>
                  <a:cubicBezTo>
                    <a:pt x="311" y="438"/>
                    <a:pt x="269" y="453"/>
                    <a:pt x="226" y="453"/>
                  </a:cubicBezTo>
                  <a:cubicBezTo>
                    <a:pt x="106" y="453"/>
                    <a:pt x="0" y="347"/>
                    <a:pt x="0" y="226"/>
                  </a:cubicBezTo>
                  <a:cubicBezTo>
                    <a:pt x="0" y="99"/>
                    <a:pt x="106" y="0"/>
                    <a:pt x="226" y="0"/>
                  </a:cubicBezTo>
                  <a:cubicBezTo>
                    <a:pt x="353" y="0"/>
                    <a:pt x="452" y="99"/>
                    <a:pt x="452" y="226"/>
                  </a:cubicBezTo>
                  <a:cubicBezTo>
                    <a:pt x="452" y="269"/>
                    <a:pt x="445" y="304"/>
                    <a:pt x="424" y="340"/>
                  </a:cubicBezTo>
                  <a:cubicBezTo>
                    <a:pt x="587" y="502"/>
                    <a:pt x="587" y="502"/>
                    <a:pt x="587" y="502"/>
                  </a:cubicBezTo>
                  <a:cubicBezTo>
                    <a:pt x="601" y="516"/>
                    <a:pt x="608" y="530"/>
                    <a:pt x="608" y="544"/>
                  </a:cubicBezTo>
                  <a:close/>
                  <a:moveTo>
                    <a:pt x="226" y="57"/>
                  </a:moveTo>
                  <a:lnTo>
                    <a:pt x="226" y="57"/>
                  </a:lnTo>
                  <a:cubicBezTo>
                    <a:pt x="134" y="57"/>
                    <a:pt x="56" y="127"/>
                    <a:pt x="56" y="226"/>
                  </a:cubicBezTo>
                  <a:cubicBezTo>
                    <a:pt x="56" y="318"/>
                    <a:pt x="134" y="396"/>
                    <a:pt x="226" y="396"/>
                  </a:cubicBezTo>
                  <a:cubicBezTo>
                    <a:pt x="325" y="396"/>
                    <a:pt x="396" y="318"/>
                    <a:pt x="396" y="226"/>
                  </a:cubicBezTo>
                  <a:cubicBezTo>
                    <a:pt x="396" y="127"/>
                    <a:pt x="325" y="57"/>
                    <a:pt x="226" y="57"/>
                  </a:cubicBezTo>
                  <a:close/>
                  <a:moveTo>
                    <a:pt x="325" y="255"/>
                  </a:moveTo>
                  <a:lnTo>
                    <a:pt x="325" y="255"/>
                  </a:lnTo>
                  <a:cubicBezTo>
                    <a:pt x="254" y="255"/>
                    <a:pt x="254" y="255"/>
                    <a:pt x="254" y="255"/>
                  </a:cubicBezTo>
                  <a:cubicBezTo>
                    <a:pt x="254" y="318"/>
                    <a:pt x="254" y="318"/>
                    <a:pt x="254" y="318"/>
                  </a:cubicBezTo>
                  <a:cubicBezTo>
                    <a:pt x="254" y="333"/>
                    <a:pt x="247" y="347"/>
                    <a:pt x="226" y="347"/>
                  </a:cubicBezTo>
                  <a:cubicBezTo>
                    <a:pt x="212" y="347"/>
                    <a:pt x="198" y="333"/>
                    <a:pt x="198" y="318"/>
                  </a:cubicBezTo>
                  <a:cubicBezTo>
                    <a:pt x="198" y="255"/>
                    <a:pt x="198" y="255"/>
                    <a:pt x="198" y="255"/>
                  </a:cubicBezTo>
                  <a:cubicBezTo>
                    <a:pt x="134" y="255"/>
                    <a:pt x="134" y="255"/>
                    <a:pt x="134" y="255"/>
                  </a:cubicBezTo>
                  <a:cubicBezTo>
                    <a:pt x="120" y="255"/>
                    <a:pt x="106" y="241"/>
                    <a:pt x="106" y="226"/>
                  </a:cubicBezTo>
                  <a:cubicBezTo>
                    <a:pt x="106" y="205"/>
                    <a:pt x="120" y="198"/>
                    <a:pt x="134" y="198"/>
                  </a:cubicBezTo>
                  <a:cubicBezTo>
                    <a:pt x="198" y="198"/>
                    <a:pt x="198" y="198"/>
                    <a:pt x="198" y="198"/>
                  </a:cubicBezTo>
                  <a:cubicBezTo>
                    <a:pt x="198" y="127"/>
                    <a:pt x="198" y="127"/>
                    <a:pt x="198" y="127"/>
                  </a:cubicBezTo>
                  <a:cubicBezTo>
                    <a:pt x="198" y="113"/>
                    <a:pt x="212" y="99"/>
                    <a:pt x="226" y="99"/>
                  </a:cubicBezTo>
                  <a:cubicBezTo>
                    <a:pt x="247" y="99"/>
                    <a:pt x="254" y="113"/>
                    <a:pt x="254" y="127"/>
                  </a:cubicBezTo>
                  <a:cubicBezTo>
                    <a:pt x="254" y="198"/>
                    <a:pt x="254" y="198"/>
                    <a:pt x="254" y="198"/>
                  </a:cubicBezTo>
                  <a:cubicBezTo>
                    <a:pt x="325" y="198"/>
                    <a:pt x="325" y="198"/>
                    <a:pt x="325" y="198"/>
                  </a:cubicBezTo>
                  <a:cubicBezTo>
                    <a:pt x="339" y="198"/>
                    <a:pt x="353" y="205"/>
                    <a:pt x="353" y="226"/>
                  </a:cubicBezTo>
                  <a:cubicBezTo>
                    <a:pt x="353" y="241"/>
                    <a:pt x="339" y="255"/>
                    <a:pt x="325" y="2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969857" y="200908"/>
            <a:ext cx="432833" cy="432834"/>
            <a:chOff x="5436096" y="1274820"/>
            <a:chExt cx="432833" cy="432834"/>
          </a:xfrm>
        </p:grpSpPr>
        <p:sp>
          <p:nvSpPr>
            <p:cNvPr id="56" name="椭圆 16"/>
            <p:cNvSpPr>
              <a:spLocks noChangeArrowheads="1"/>
            </p:cNvSpPr>
            <p:nvPr/>
          </p:nvSpPr>
          <p:spPr bwMode="auto">
            <a:xfrm>
              <a:off x="5436096" y="1274820"/>
              <a:ext cx="432833" cy="43283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57" name="Freeform 16"/>
            <p:cNvSpPr>
              <a:spLocks noChangeArrowheads="1"/>
            </p:cNvSpPr>
            <p:nvPr/>
          </p:nvSpPr>
          <p:spPr bwMode="auto">
            <a:xfrm>
              <a:off x="5554420" y="1377705"/>
              <a:ext cx="196183" cy="227065"/>
            </a:xfrm>
            <a:custGeom>
              <a:avLst/>
              <a:gdLst>
                <a:gd name="T0" fmla="*/ 58106390 w 475"/>
                <a:gd name="T1" fmla="*/ 71207247 h 552"/>
                <a:gd name="T2" fmla="*/ 58106390 w 475"/>
                <a:gd name="T3" fmla="*/ 71207247 h 552"/>
                <a:gd name="T4" fmla="*/ 54327993 w 475"/>
                <a:gd name="T5" fmla="*/ 71207247 h 552"/>
                <a:gd name="T6" fmla="*/ 54327993 w 475"/>
                <a:gd name="T7" fmla="*/ 0 h 552"/>
                <a:gd name="T8" fmla="*/ 58106390 w 475"/>
                <a:gd name="T9" fmla="*/ 0 h 552"/>
                <a:gd name="T10" fmla="*/ 61754124 w 475"/>
                <a:gd name="T11" fmla="*/ 3618618 h 552"/>
                <a:gd name="T12" fmla="*/ 61754124 w 475"/>
                <a:gd name="T13" fmla="*/ 67588630 h 552"/>
                <a:gd name="T14" fmla="*/ 58106390 w 475"/>
                <a:gd name="T15" fmla="*/ 71207247 h 552"/>
                <a:gd name="T16" fmla="*/ 7426131 w 475"/>
                <a:gd name="T17" fmla="*/ 67588630 h 552"/>
                <a:gd name="T18" fmla="*/ 7426131 w 475"/>
                <a:gd name="T19" fmla="*/ 67588630 h 552"/>
                <a:gd name="T20" fmla="*/ 7426131 w 475"/>
                <a:gd name="T21" fmla="*/ 63970012 h 552"/>
                <a:gd name="T22" fmla="*/ 13809846 w 475"/>
                <a:gd name="T23" fmla="*/ 63970012 h 552"/>
                <a:gd name="T24" fmla="*/ 21235977 w 475"/>
                <a:gd name="T25" fmla="*/ 56603721 h 552"/>
                <a:gd name="T26" fmla="*/ 13809846 w 475"/>
                <a:gd name="T27" fmla="*/ 49237429 h 552"/>
                <a:gd name="T28" fmla="*/ 7426131 w 475"/>
                <a:gd name="T29" fmla="*/ 49237429 h 552"/>
                <a:gd name="T30" fmla="*/ 7426131 w 475"/>
                <a:gd name="T31" fmla="*/ 42905028 h 552"/>
                <a:gd name="T32" fmla="*/ 13809846 w 475"/>
                <a:gd name="T33" fmla="*/ 42905028 h 552"/>
                <a:gd name="T34" fmla="*/ 21235977 w 475"/>
                <a:gd name="T35" fmla="*/ 35539095 h 552"/>
                <a:gd name="T36" fmla="*/ 13809846 w 475"/>
                <a:gd name="T37" fmla="*/ 28301860 h 552"/>
                <a:gd name="T38" fmla="*/ 7426131 w 475"/>
                <a:gd name="T39" fmla="*/ 28301860 h 552"/>
                <a:gd name="T40" fmla="*/ 7426131 w 475"/>
                <a:gd name="T41" fmla="*/ 21840403 h 552"/>
                <a:gd name="T42" fmla="*/ 13809846 w 475"/>
                <a:gd name="T43" fmla="*/ 21840403 h 552"/>
                <a:gd name="T44" fmla="*/ 21235977 w 475"/>
                <a:gd name="T45" fmla="*/ 14603167 h 552"/>
                <a:gd name="T46" fmla="*/ 13809846 w 475"/>
                <a:gd name="T47" fmla="*/ 7236876 h 552"/>
                <a:gd name="T48" fmla="*/ 7426131 w 475"/>
                <a:gd name="T49" fmla="*/ 7236876 h 552"/>
                <a:gd name="T50" fmla="*/ 7426131 w 475"/>
                <a:gd name="T51" fmla="*/ 3618618 h 552"/>
                <a:gd name="T52" fmla="*/ 11074226 w 475"/>
                <a:gd name="T53" fmla="*/ 0 h 552"/>
                <a:gd name="T54" fmla="*/ 50680259 w 475"/>
                <a:gd name="T55" fmla="*/ 0 h 552"/>
                <a:gd name="T56" fmla="*/ 50680259 w 475"/>
                <a:gd name="T57" fmla="*/ 71207247 h 552"/>
                <a:gd name="T58" fmla="*/ 11074226 w 475"/>
                <a:gd name="T59" fmla="*/ 71207247 h 552"/>
                <a:gd name="T60" fmla="*/ 7426131 w 475"/>
                <a:gd name="T61" fmla="*/ 67588630 h 552"/>
                <a:gd name="T62" fmla="*/ 17588243 w 475"/>
                <a:gd name="T63" fmla="*/ 14603167 h 552"/>
                <a:gd name="T64" fmla="*/ 17588243 w 475"/>
                <a:gd name="T65" fmla="*/ 14603167 h 552"/>
                <a:gd name="T66" fmla="*/ 13809846 w 475"/>
                <a:gd name="T67" fmla="*/ 18221785 h 552"/>
                <a:gd name="T68" fmla="*/ 3778036 w 475"/>
                <a:gd name="T69" fmla="*/ 18221785 h 552"/>
                <a:gd name="T70" fmla="*/ 0 w 475"/>
                <a:gd name="T71" fmla="*/ 14603167 h 552"/>
                <a:gd name="T72" fmla="*/ 3778036 w 475"/>
                <a:gd name="T73" fmla="*/ 10984909 h 552"/>
                <a:gd name="T74" fmla="*/ 13809846 w 475"/>
                <a:gd name="T75" fmla="*/ 10984909 h 552"/>
                <a:gd name="T76" fmla="*/ 17588243 w 475"/>
                <a:gd name="T77" fmla="*/ 14603167 h 552"/>
                <a:gd name="T78" fmla="*/ 3778036 w 475"/>
                <a:gd name="T79" fmla="*/ 31920478 h 552"/>
                <a:gd name="T80" fmla="*/ 3778036 w 475"/>
                <a:gd name="T81" fmla="*/ 31920478 h 552"/>
                <a:gd name="T82" fmla="*/ 13809846 w 475"/>
                <a:gd name="T83" fmla="*/ 31920478 h 552"/>
                <a:gd name="T84" fmla="*/ 17588243 w 475"/>
                <a:gd name="T85" fmla="*/ 35539095 h 552"/>
                <a:gd name="T86" fmla="*/ 13809846 w 475"/>
                <a:gd name="T87" fmla="*/ 39286770 h 552"/>
                <a:gd name="T88" fmla="*/ 3778036 w 475"/>
                <a:gd name="T89" fmla="*/ 39286770 h 552"/>
                <a:gd name="T90" fmla="*/ 0 w 475"/>
                <a:gd name="T91" fmla="*/ 35539095 h 552"/>
                <a:gd name="T92" fmla="*/ 3778036 w 475"/>
                <a:gd name="T93" fmla="*/ 31920478 h 552"/>
                <a:gd name="T94" fmla="*/ 3778036 w 475"/>
                <a:gd name="T95" fmla="*/ 52985462 h 552"/>
                <a:gd name="T96" fmla="*/ 3778036 w 475"/>
                <a:gd name="T97" fmla="*/ 52985462 h 552"/>
                <a:gd name="T98" fmla="*/ 13809846 w 475"/>
                <a:gd name="T99" fmla="*/ 52985462 h 552"/>
                <a:gd name="T100" fmla="*/ 17588243 w 475"/>
                <a:gd name="T101" fmla="*/ 56603721 h 552"/>
                <a:gd name="T102" fmla="*/ 13809846 w 475"/>
                <a:gd name="T103" fmla="*/ 60222338 h 552"/>
                <a:gd name="T104" fmla="*/ 3778036 w 475"/>
                <a:gd name="T105" fmla="*/ 60222338 h 552"/>
                <a:gd name="T106" fmla="*/ 0 w 475"/>
                <a:gd name="T107" fmla="*/ 56603721 h 552"/>
                <a:gd name="T108" fmla="*/ 3778036 w 475"/>
                <a:gd name="T109" fmla="*/ 52985462 h 55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75" h="552">
                  <a:moveTo>
                    <a:pt x="446" y="551"/>
                  </a:moveTo>
                  <a:lnTo>
                    <a:pt x="446" y="551"/>
                  </a:lnTo>
                  <a:cubicBezTo>
                    <a:pt x="417" y="551"/>
                    <a:pt x="417" y="551"/>
                    <a:pt x="417" y="551"/>
                  </a:cubicBezTo>
                  <a:cubicBezTo>
                    <a:pt x="417" y="0"/>
                    <a:pt x="417" y="0"/>
                    <a:pt x="417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60" y="0"/>
                    <a:pt x="474" y="14"/>
                    <a:pt x="474" y="28"/>
                  </a:cubicBezTo>
                  <a:cubicBezTo>
                    <a:pt x="474" y="523"/>
                    <a:pt x="474" y="523"/>
                    <a:pt x="474" y="523"/>
                  </a:cubicBezTo>
                  <a:cubicBezTo>
                    <a:pt x="474" y="537"/>
                    <a:pt x="460" y="551"/>
                    <a:pt x="446" y="551"/>
                  </a:cubicBezTo>
                  <a:close/>
                  <a:moveTo>
                    <a:pt x="57" y="523"/>
                  </a:moveTo>
                  <a:lnTo>
                    <a:pt x="57" y="523"/>
                  </a:lnTo>
                  <a:cubicBezTo>
                    <a:pt x="57" y="495"/>
                    <a:pt x="57" y="495"/>
                    <a:pt x="57" y="495"/>
                  </a:cubicBezTo>
                  <a:cubicBezTo>
                    <a:pt x="106" y="495"/>
                    <a:pt x="106" y="495"/>
                    <a:pt x="106" y="495"/>
                  </a:cubicBezTo>
                  <a:cubicBezTo>
                    <a:pt x="135" y="495"/>
                    <a:pt x="163" y="466"/>
                    <a:pt x="163" y="438"/>
                  </a:cubicBezTo>
                  <a:cubicBezTo>
                    <a:pt x="163" y="403"/>
                    <a:pt x="135" y="381"/>
                    <a:pt x="106" y="381"/>
                  </a:cubicBezTo>
                  <a:cubicBezTo>
                    <a:pt x="57" y="381"/>
                    <a:pt x="57" y="381"/>
                    <a:pt x="57" y="381"/>
                  </a:cubicBezTo>
                  <a:cubicBezTo>
                    <a:pt x="57" y="332"/>
                    <a:pt x="57" y="332"/>
                    <a:pt x="57" y="332"/>
                  </a:cubicBezTo>
                  <a:cubicBezTo>
                    <a:pt x="106" y="332"/>
                    <a:pt x="106" y="332"/>
                    <a:pt x="106" y="332"/>
                  </a:cubicBezTo>
                  <a:cubicBezTo>
                    <a:pt x="135" y="332"/>
                    <a:pt x="163" y="304"/>
                    <a:pt x="163" y="275"/>
                  </a:cubicBezTo>
                  <a:cubicBezTo>
                    <a:pt x="163" y="247"/>
                    <a:pt x="135" y="219"/>
                    <a:pt x="106" y="219"/>
                  </a:cubicBezTo>
                  <a:cubicBezTo>
                    <a:pt x="57" y="219"/>
                    <a:pt x="57" y="219"/>
                    <a:pt x="57" y="219"/>
                  </a:cubicBezTo>
                  <a:cubicBezTo>
                    <a:pt x="57" y="169"/>
                    <a:pt x="57" y="169"/>
                    <a:pt x="57" y="169"/>
                  </a:cubicBezTo>
                  <a:cubicBezTo>
                    <a:pt x="106" y="169"/>
                    <a:pt x="106" y="169"/>
                    <a:pt x="106" y="169"/>
                  </a:cubicBezTo>
                  <a:cubicBezTo>
                    <a:pt x="135" y="169"/>
                    <a:pt x="163" y="148"/>
                    <a:pt x="163" y="113"/>
                  </a:cubicBezTo>
                  <a:cubicBezTo>
                    <a:pt x="163" y="85"/>
                    <a:pt x="135" y="56"/>
                    <a:pt x="106" y="56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14"/>
                    <a:pt x="71" y="0"/>
                    <a:pt x="85" y="0"/>
                  </a:cubicBezTo>
                  <a:cubicBezTo>
                    <a:pt x="389" y="0"/>
                    <a:pt x="389" y="0"/>
                    <a:pt x="389" y="0"/>
                  </a:cubicBezTo>
                  <a:cubicBezTo>
                    <a:pt x="389" y="551"/>
                    <a:pt x="389" y="551"/>
                    <a:pt x="389" y="551"/>
                  </a:cubicBezTo>
                  <a:cubicBezTo>
                    <a:pt x="85" y="551"/>
                    <a:pt x="85" y="551"/>
                    <a:pt x="85" y="551"/>
                  </a:cubicBezTo>
                  <a:cubicBezTo>
                    <a:pt x="71" y="551"/>
                    <a:pt x="57" y="537"/>
                    <a:pt x="57" y="523"/>
                  </a:cubicBezTo>
                  <a:close/>
                  <a:moveTo>
                    <a:pt x="135" y="113"/>
                  </a:moveTo>
                  <a:lnTo>
                    <a:pt x="135" y="113"/>
                  </a:lnTo>
                  <a:cubicBezTo>
                    <a:pt x="135" y="134"/>
                    <a:pt x="120" y="141"/>
                    <a:pt x="106" y="141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15" y="141"/>
                    <a:pt x="0" y="134"/>
                    <a:pt x="0" y="113"/>
                  </a:cubicBezTo>
                  <a:cubicBezTo>
                    <a:pt x="0" y="99"/>
                    <a:pt x="15" y="85"/>
                    <a:pt x="29" y="85"/>
                  </a:cubicBezTo>
                  <a:cubicBezTo>
                    <a:pt x="106" y="85"/>
                    <a:pt x="106" y="85"/>
                    <a:pt x="106" y="85"/>
                  </a:cubicBezTo>
                  <a:cubicBezTo>
                    <a:pt x="120" y="85"/>
                    <a:pt x="135" y="99"/>
                    <a:pt x="135" y="113"/>
                  </a:cubicBezTo>
                  <a:close/>
                  <a:moveTo>
                    <a:pt x="29" y="247"/>
                  </a:moveTo>
                  <a:lnTo>
                    <a:pt x="29" y="247"/>
                  </a:lnTo>
                  <a:cubicBezTo>
                    <a:pt x="106" y="247"/>
                    <a:pt x="106" y="247"/>
                    <a:pt x="106" y="247"/>
                  </a:cubicBezTo>
                  <a:cubicBezTo>
                    <a:pt x="120" y="247"/>
                    <a:pt x="135" y="261"/>
                    <a:pt x="135" y="275"/>
                  </a:cubicBezTo>
                  <a:cubicBezTo>
                    <a:pt x="135" y="290"/>
                    <a:pt x="120" y="304"/>
                    <a:pt x="106" y="304"/>
                  </a:cubicBezTo>
                  <a:cubicBezTo>
                    <a:pt x="29" y="304"/>
                    <a:pt x="29" y="304"/>
                    <a:pt x="29" y="304"/>
                  </a:cubicBezTo>
                  <a:cubicBezTo>
                    <a:pt x="15" y="304"/>
                    <a:pt x="0" y="290"/>
                    <a:pt x="0" y="275"/>
                  </a:cubicBezTo>
                  <a:cubicBezTo>
                    <a:pt x="0" y="261"/>
                    <a:pt x="15" y="247"/>
                    <a:pt x="29" y="247"/>
                  </a:cubicBezTo>
                  <a:close/>
                  <a:moveTo>
                    <a:pt x="29" y="410"/>
                  </a:moveTo>
                  <a:lnTo>
                    <a:pt x="29" y="410"/>
                  </a:lnTo>
                  <a:cubicBezTo>
                    <a:pt x="106" y="410"/>
                    <a:pt x="106" y="410"/>
                    <a:pt x="106" y="410"/>
                  </a:cubicBezTo>
                  <a:cubicBezTo>
                    <a:pt x="120" y="410"/>
                    <a:pt x="135" y="417"/>
                    <a:pt x="135" y="438"/>
                  </a:cubicBezTo>
                  <a:cubicBezTo>
                    <a:pt x="135" y="452"/>
                    <a:pt x="120" y="466"/>
                    <a:pt x="106" y="466"/>
                  </a:cubicBezTo>
                  <a:cubicBezTo>
                    <a:pt x="29" y="466"/>
                    <a:pt x="29" y="466"/>
                    <a:pt x="29" y="466"/>
                  </a:cubicBezTo>
                  <a:cubicBezTo>
                    <a:pt x="15" y="466"/>
                    <a:pt x="0" y="452"/>
                    <a:pt x="0" y="438"/>
                  </a:cubicBezTo>
                  <a:cubicBezTo>
                    <a:pt x="0" y="417"/>
                    <a:pt x="15" y="410"/>
                    <a:pt x="29" y="4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025641" y="200908"/>
            <a:ext cx="432833" cy="432834"/>
            <a:chOff x="3491880" y="1274820"/>
            <a:chExt cx="432833" cy="432834"/>
          </a:xfrm>
        </p:grpSpPr>
        <p:sp>
          <p:nvSpPr>
            <p:cNvPr id="59" name="椭圆 16"/>
            <p:cNvSpPr>
              <a:spLocks noChangeArrowheads="1"/>
            </p:cNvSpPr>
            <p:nvPr/>
          </p:nvSpPr>
          <p:spPr bwMode="auto">
            <a:xfrm>
              <a:off x="3491880" y="1274820"/>
              <a:ext cx="432833" cy="43283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0" name="Freeform 75"/>
            <p:cNvSpPr>
              <a:spLocks noChangeArrowheads="1"/>
            </p:cNvSpPr>
            <p:nvPr/>
          </p:nvSpPr>
          <p:spPr bwMode="auto">
            <a:xfrm>
              <a:off x="3583864" y="1385879"/>
              <a:ext cx="248863" cy="210716"/>
            </a:xfrm>
            <a:custGeom>
              <a:avLst/>
              <a:gdLst>
                <a:gd name="T0" fmla="*/ 74657633 w 602"/>
                <a:gd name="T1" fmla="*/ 66362244 h 510"/>
                <a:gd name="T2" fmla="*/ 74657633 w 602"/>
                <a:gd name="T3" fmla="*/ 66362244 h 510"/>
                <a:gd name="T4" fmla="*/ 3654665 w 602"/>
                <a:gd name="T5" fmla="*/ 66362244 h 510"/>
                <a:gd name="T6" fmla="*/ 0 w 602"/>
                <a:gd name="T7" fmla="*/ 62711741 h 510"/>
                <a:gd name="T8" fmla="*/ 0 w 602"/>
                <a:gd name="T9" fmla="*/ 3650503 h 510"/>
                <a:gd name="T10" fmla="*/ 3654665 w 602"/>
                <a:gd name="T11" fmla="*/ 0 h 510"/>
                <a:gd name="T12" fmla="*/ 7308970 w 602"/>
                <a:gd name="T13" fmla="*/ 3650503 h 510"/>
                <a:gd name="T14" fmla="*/ 7308970 w 602"/>
                <a:gd name="T15" fmla="*/ 50717076 h 510"/>
                <a:gd name="T16" fmla="*/ 7308970 w 602"/>
                <a:gd name="T17" fmla="*/ 50717076 h 510"/>
                <a:gd name="T18" fmla="*/ 7308970 w 602"/>
                <a:gd name="T19" fmla="*/ 58930528 h 510"/>
                <a:gd name="T20" fmla="*/ 74657633 w 602"/>
                <a:gd name="T21" fmla="*/ 58930528 h 510"/>
                <a:gd name="T22" fmla="*/ 78442719 w 602"/>
                <a:gd name="T23" fmla="*/ 62711741 h 510"/>
                <a:gd name="T24" fmla="*/ 74657633 w 602"/>
                <a:gd name="T25" fmla="*/ 66362244 h 510"/>
                <a:gd name="T26" fmla="*/ 66434636 w 602"/>
                <a:gd name="T27" fmla="*/ 55280025 h 510"/>
                <a:gd name="T28" fmla="*/ 66434636 w 602"/>
                <a:gd name="T29" fmla="*/ 55280025 h 510"/>
                <a:gd name="T30" fmla="*/ 58995246 w 602"/>
                <a:gd name="T31" fmla="*/ 55280025 h 510"/>
                <a:gd name="T32" fmla="*/ 55340580 w 602"/>
                <a:gd name="T33" fmla="*/ 51629522 h 510"/>
                <a:gd name="T34" fmla="*/ 55340580 w 602"/>
                <a:gd name="T35" fmla="*/ 25814941 h 510"/>
                <a:gd name="T36" fmla="*/ 58995246 w 602"/>
                <a:gd name="T37" fmla="*/ 22164077 h 510"/>
                <a:gd name="T38" fmla="*/ 66434636 w 602"/>
                <a:gd name="T39" fmla="*/ 22164077 h 510"/>
                <a:gd name="T40" fmla="*/ 70089301 w 602"/>
                <a:gd name="T41" fmla="*/ 25814941 h 510"/>
                <a:gd name="T42" fmla="*/ 70089301 w 602"/>
                <a:gd name="T43" fmla="*/ 51629522 h 510"/>
                <a:gd name="T44" fmla="*/ 66434636 w 602"/>
                <a:gd name="T45" fmla="*/ 55280025 h 510"/>
                <a:gd name="T46" fmla="*/ 45159830 w 602"/>
                <a:gd name="T47" fmla="*/ 55280025 h 510"/>
                <a:gd name="T48" fmla="*/ 45159830 w 602"/>
                <a:gd name="T49" fmla="*/ 55280025 h 510"/>
                <a:gd name="T50" fmla="*/ 37850860 w 602"/>
                <a:gd name="T51" fmla="*/ 55280025 h 510"/>
                <a:gd name="T52" fmla="*/ 34065774 w 602"/>
                <a:gd name="T53" fmla="*/ 51629522 h 510"/>
                <a:gd name="T54" fmla="*/ 34065774 w 602"/>
                <a:gd name="T55" fmla="*/ 11082219 h 510"/>
                <a:gd name="T56" fmla="*/ 37850860 w 602"/>
                <a:gd name="T57" fmla="*/ 7431355 h 510"/>
                <a:gd name="T58" fmla="*/ 45159830 w 602"/>
                <a:gd name="T59" fmla="*/ 7431355 h 510"/>
                <a:gd name="T60" fmla="*/ 48814495 w 602"/>
                <a:gd name="T61" fmla="*/ 11082219 h 510"/>
                <a:gd name="T62" fmla="*/ 48814495 w 602"/>
                <a:gd name="T63" fmla="*/ 51629522 h 510"/>
                <a:gd name="T64" fmla="*/ 45159830 w 602"/>
                <a:gd name="T65" fmla="*/ 55280025 h 510"/>
                <a:gd name="T66" fmla="*/ 24929472 w 602"/>
                <a:gd name="T67" fmla="*/ 55280025 h 510"/>
                <a:gd name="T68" fmla="*/ 24929472 w 602"/>
                <a:gd name="T69" fmla="*/ 55280025 h 510"/>
                <a:gd name="T70" fmla="*/ 17489720 w 602"/>
                <a:gd name="T71" fmla="*/ 55280025 h 510"/>
                <a:gd name="T72" fmla="*/ 13835055 w 602"/>
                <a:gd name="T73" fmla="*/ 51629522 h 510"/>
                <a:gd name="T74" fmla="*/ 13835055 w 602"/>
                <a:gd name="T75" fmla="*/ 44198166 h 510"/>
                <a:gd name="T76" fmla="*/ 17489720 w 602"/>
                <a:gd name="T77" fmla="*/ 40547302 h 510"/>
                <a:gd name="T78" fmla="*/ 24929472 w 602"/>
                <a:gd name="T79" fmla="*/ 40547302 h 510"/>
                <a:gd name="T80" fmla="*/ 28583776 w 602"/>
                <a:gd name="T81" fmla="*/ 44198166 h 510"/>
                <a:gd name="T82" fmla="*/ 28583776 w 602"/>
                <a:gd name="T83" fmla="*/ 51629522 h 510"/>
                <a:gd name="T84" fmla="*/ 24929472 w 602"/>
                <a:gd name="T85" fmla="*/ 55280025 h 51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02" h="510">
                  <a:moveTo>
                    <a:pt x="572" y="509"/>
                  </a:moveTo>
                  <a:lnTo>
                    <a:pt x="572" y="509"/>
                  </a:lnTo>
                  <a:cubicBezTo>
                    <a:pt x="28" y="509"/>
                    <a:pt x="28" y="509"/>
                    <a:pt x="28" y="509"/>
                  </a:cubicBezTo>
                  <a:cubicBezTo>
                    <a:pt x="14" y="509"/>
                    <a:pt x="0" y="502"/>
                    <a:pt x="0" y="48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4"/>
                    <a:pt x="14" y="0"/>
                    <a:pt x="28" y="0"/>
                  </a:cubicBezTo>
                  <a:cubicBezTo>
                    <a:pt x="42" y="0"/>
                    <a:pt x="56" y="14"/>
                    <a:pt x="56" y="28"/>
                  </a:cubicBezTo>
                  <a:cubicBezTo>
                    <a:pt x="56" y="389"/>
                    <a:pt x="56" y="389"/>
                    <a:pt x="56" y="389"/>
                  </a:cubicBezTo>
                  <a:cubicBezTo>
                    <a:pt x="56" y="452"/>
                    <a:pt x="56" y="452"/>
                    <a:pt x="56" y="452"/>
                  </a:cubicBezTo>
                  <a:cubicBezTo>
                    <a:pt x="572" y="452"/>
                    <a:pt x="572" y="452"/>
                    <a:pt x="572" y="452"/>
                  </a:cubicBezTo>
                  <a:cubicBezTo>
                    <a:pt x="594" y="452"/>
                    <a:pt x="601" y="467"/>
                    <a:pt x="601" y="481"/>
                  </a:cubicBezTo>
                  <a:cubicBezTo>
                    <a:pt x="601" y="502"/>
                    <a:pt x="594" y="509"/>
                    <a:pt x="572" y="509"/>
                  </a:cubicBezTo>
                  <a:close/>
                  <a:moveTo>
                    <a:pt x="509" y="424"/>
                  </a:moveTo>
                  <a:lnTo>
                    <a:pt x="509" y="424"/>
                  </a:lnTo>
                  <a:cubicBezTo>
                    <a:pt x="452" y="424"/>
                    <a:pt x="452" y="424"/>
                    <a:pt x="452" y="424"/>
                  </a:cubicBezTo>
                  <a:cubicBezTo>
                    <a:pt x="438" y="424"/>
                    <a:pt x="424" y="417"/>
                    <a:pt x="424" y="396"/>
                  </a:cubicBezTo>
                  <a:cubicBezTo>
                    <a:pt x="424" y="198"/>
                    <a:pt x="424" y="198"/>
                    <a:pt x="424" y="198"/>
                  </a:cubicBezTo>
                  <a:cubicBezTo>
                    <a:pt x="424" y="184"/>
                    <a:pt x="438" y="170"/>
                    <a:pt x="452" y="170"/>
                  </a:cubicBezTo>
                  <a:cubicBezTo>
                    <a:pt x="509" y="170"/>
                    <a:pt x="509" y="170"/>
                    <a:pt x="509" y="170"/>
                  </a:cubicBezTo>
                  <a:cubicBezTo>
                    <a:pt x="523" y="170"/>
                    <a:pt x="537" y="184"/>
                    <a:pt x="537" y="198"/>
                  </a:cubicBezTo>
                  <a:cubicBezTo>
                    <a:pt x="537" y="396"/>
                    <a:pt x="537" y="396"/>
                    <a:pt x="537" y="396"/>
                  </a:cubicBezTo>
                  <a:cubicBezTo>
                    <a:pt x="537" y="417"/>
                    <a:pt x="523" y="424"/>
                    <a:pt x="509" y="424"/>
                  </a:cubicBezTo>
                  <a:close/>
                  <a:moveTo>
                    <a:pt x="346" y="424"/>
                  </a:moveTo>
                  <a:lnTo>
                    <a:pt x="346" y="424"/>
                  </a:lnTo>
                  <a:cubicBezTo>
                    <a:pt x="290" y="424"/>
                    <a:pt x="290" y="424"/>
                    <a:pt x="290" y="424"/>
                  </a:cubicBezTo>
                  <a:cubicBezTo>
                    <a:pt x="276" y="424"/>
                    <a:pt x="261" y="417"/>
                    <a:pt x="261" y="396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71"/>
                    <a:pt x="276" y="57"/>
                    <a:pt x="290" y="57"/>
                  </a:cubicBezTo>
                  <a:cubicBezTo>
                    <a:pt x="346" y="57"/>
                    <a:pt x="346" y="57"/>
                    <a:pt x="346" y="57"/>
                  </a:cubicBezTo>
                  <a:cubicBezTo>
                    <a:pt x="367" y="57"/>
                    <a:pt x="374" y="71"/>
                    <a:pt x="374" y="85"/>
                  </a:cubicBezTo>
                  <a:cubicBezTo>
                    <a:pt x="374" y="396"/>
                    <a:pt x="374" y="396"/>
                    <a:pt x="374" y="396"/>
                  </a:cubicBezTo>
                  <a:cubicBezTo>
                    <a:pt x="374" y="417"/>
                    <a:pt x="367" y="424"/>
                    <a:pt x="346" y="424"/>
                  </a:cubicBezTo>
                  <a:close/>
                  <a:moveTo>
                    <a:pt x="191" y="424"/>
                  </a:moveTo>
                  <a:lnTo>
                    <a:pt x="191" y="424"/>
                  </a:lnTo>
                  <a:cubicBezTo>
                    <a:pt x="134" y="424"/>
                    <a:pt x="134" y="424"/>
                    <a:pt x="134" y="424"/>
                  </a:cubicBezTo>
                  <a:cubicBezTo>
                    <a:pt x="113" y="424"/>
                    <a:pt x="106" y="417"/>
                    <a:pt x="106" y="396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106" y="325"/>
                    <a:pt x="113" y="311"/>
                    <a:pt x="134" y="311"/>
                  </a:cubicBezTo>
                  <a:cubicBezTo>
                    <a:pt x="191" y="311"/>
                    <a:pt x="191" y="311"/>
                    <a:pt x="191" y="311"/>
                  </a:cubicBezTo>
                  <a:cubicBezTo>
                    <a:pt x="205" y="311"/>
                    <a:pt x="219" y="325"/>
                    <a:pt x="219" y="339"/>
                  </a:cubicBezTo>
                  <a:cubicBezTo>
                    <a:pt x="219" y="396"/>
                    <a:pt x="219" y="396"/>
                    <a:pt x="219" y="396"/>
                  </a:cubicBezTo>
                  <a:cubicBezTo>
                    <a:pt x="219" y="417"/>
                    <a:pt x="205" y="424"/>
                    <a:pt x="191" y="4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673713" y="200908"/>
            <a:ext cx="432833" cy="432834"/>
            <a:chOff x="4139952" y="1274820"/>
            <a:chExt cx="432833" cy="432834"/>
          </a:xfrm>
        </p:grpSpPr>
        <p:sp>
          <p:nvSpPr>
            <p:cNvPr id="62" name="椭圆 16"/>
            <p:cNvSpPr>
              <a:spLocks noChangeArrowheads="1"/>
            </p:cNvSpPr>
            <p:nvPr/>
          </p:nvSpPr>
          <p:spPr bwMode="auto">
            <a:xfrm>
              <a:off x="4139952" y="1274820"/>
              <a:ext cx="432833" cy="432834"/>
            </a:xfrm>
            <a:prstGeom prst="ellipse">
              <a:avLst/>
            </a:prstGeom>
            <a:solidFill>
              <a:srgbClr val="3992DB"/>
            </a:solidFill>
            <a:ln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3" name="Freeform 84"/>
            <p:cNvSpPr>
              <a:spLocks noChangeArrowheads="1"/>
            </p:cNvSpPr>
            <p:nvPr/>
          </p:nvSpPr>
          <p:spPr bwMode="auto">
            <a:xfrm>
              <a:off x="4241546" y="1366806"/>
              <a:ext cx="248863" cy="248863"/>
            </a:xfrm>
            <a:custGeom>
              <a:avLst/>
              <a:gdLst>
                <a:gd name="T0" fmla="*/ 43332858 w 602"/>
                <a:gd name="T1" fmla="*/ 34979440 h 602"/>
                <a:gd name="T2" fmla="*/ 43332858 w 602"/>
                <a:gd name="T3" fmla="*/ 34979440 h 602"/>
                <a:gd name="T4" fmla="*/ 43332858 w 602"/>
                <a:gd name="T5" fmla="*/ 0 h 602"/>
                <a:gd name="T6" fmla="*/ 78442719 w 602"/>
                <a:gd name="T7" fmla="*/ 34979440 h 602"/>
                <a:gd name="T8" fmla="*/ 43332858 w 602"/>
                <a:gd name="T9" fmla="*/ 34979440 h 602"/>
                <a:gd name="T10" fmla="*/ 36023527 w 602"/>
                <a:gd name="T11" fmla="*/ 78442719 h 602"/>
                <a:gd name="T12" fmla="*/ 36023527 w 602"/>
                <a:gd name="T13" fmla="*/ 78442719 h 602"/>
                <a:gd name="T14" fmla="*/ 0 w 602"/>
                <a:gd name="T15" fmla="*/ 42419192 h 602"/>
                <a:gd name="T16" fmla="*/ 36023527 w 602"/>
                <a:gd name="T17" fmla="*/ 7308970 h 602"/>
                <a:gd name="T18" fmla="*/ 36023527 w 602"/>
                <a:gd name="T19" fmla="*/ 42419192 h 602"/>
                <a:gd name="T20" fmla="*/ 71002968 w 602"/>
                <a:gd name="T21" fmla="*/ 42419192 h 602"/>
                <a:gd name="T22" fmla="*/ 36023527 w 602"/>
                <a:gd name="T23" fmla="*/ 78442719 h 60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02" h="602">
                  <a:moveTo>
                    <a:pt x="332" y="268"/>
                  </a:moveTo>
                  <a:lnTo>
                    <a:pt x="332" y="268"/>
                  </a:lnTo>
                  <a:cubicBezTo>
                    <a:pt x="332" y="0"/>
                    <a:pt x="332" y="0"/>
                    <a:pt x="332" y="0"/>
                  </a:cubicBezTo>
                  <a:cubicBezTo>
                    <a:pt x="481" y="0"/>
                    <a:pt x="601" y="120"/>
                    <a:pt x="601" y="268"/>
                  </a:cubicBezTo>
                  <a:lnTo>
                    <a:pt x="332" y="268"/>
                  </a:lnTo>
                  <a:close/>
                  <a:moveTo>
                    <a:pt x="276" y="601"/>
                  </a:moveTo>
                  <a:lnTo>
                    <a:pt x="276" y="601"/>
                  </a:lnTo>
                  <a:cubicBezTo>
                    <a:pt x="120" y="601"/>
                    <a:pt x="0" y="480"/>
                    <a:pt x="0" y="325"/>
                  </a:cubicBezTo>
                  <a:cubicBezTo>
                    <a:pt x="0" y="176"/>
                    <a:pt x="120" y="56"/>
                    <a:pt x="276" y="56"/>
                  </a:cubicBezTo>
                  <a:cubicBezTo>
                    <a:pt x="276" y="325"/>
                    <a:pt x="276" y="325"/>
                    <a:pt x="276" y="325"/>
                  </a:cubicBezTo>
                  <a:cubicBezTo>
                    <a:pt x="544" y="325"/>
                    <a:pt x="544" y="325"/>
                    <a:pt x="544" y="325"/>
                  </a:cubicBezTo>
                  <a:cubicBezTo>
                    <a:pt x="544" y="480"/>
                    <a:pt x="424" y="601"/>
                    <a:pt x="276" y="6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384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75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3" grpId="0" autoUpdateAnimBg="0"/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45002" y="219936"/>
            <a:ext cx="1788430" cy="1788430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762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2827575" y="902485"/>
            <a:ext cx="3179649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CONTENTS 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27" name="文本框 14"/>
          <p:cNvSpPr txBox="1"/>
          <p:nvPr/>
        </p:nvSpPr>
        <p:spPr>
          <a:xfrm>
            <a:off x="1368009" y="830698"/>
            <a:ext cx="126933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XLt" panose="020B0302020202020204" pitchFamily="34" charset="0"/>
              </a:rPr>
              <a:t>目录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ITC Avant Garde Std XLt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2906495" y="1479387"/>
            <a:ext cx="3642223" cy="4571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23" name="组合 15"/>
          <p:cNvGrpSpPr>
            <a:grpSpLocks/>
          </p:cNvGrpSpPr>
          <p:nvPr/>
        </p:nvGrpSpPr>
        <p:grpSpPr bwMode="auto">
          <a:xfrm>
            <a:off x="2817783" y="1622951"/>
            <a:ext cx="3685645" cy="769890"/>
            <a:chOff x="4247964" y="1984869"/>
            <a:chExt cx="3858749" cy="806312"/>
          </a:xfrm>
        </p:grpSpPr>
        <p:sp>
          <p:nvSpPr>
            <p:cNvPr id="24" name="TextBox 6"/>
            <p:cNvSpPr txBox="1"/>
            <p:nvPr/>
          </p:nvSpPr>
          <p:spPr>
            <a:xfrm>
              <a:off x="5008860" y="1984869"/>
              <a:ext cx="2073025" cy="52326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>
                  <a:latin typeface="微软雅黑" panose="020B0503020204020204" pitchFamily="34" charset="-122"/>
                </a:rPr>
                <a:t>选题理由和意义</a:t>
              </a:r>
            </a:p>
          </p:txBody>
        </p:sp>
        <p:sp>
          <p:nvSpPr>
            <p:cNvPr id="25" name="圆角矩形​​ 10"/>
            <p:cNvSpPr>
              <a:spLocks noChangeArrowheads="1"/>
            </p:cNvSpPr>
            <p:nvPr/>
          </p:nvSpPr>
          <p:spPr bwMode="auto">
            <a:xfrm>
              <a:off x="4247964" y="2133922"/>
              <a:ext cx="647740" cy="647441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25400" algn="ctr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914377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>
                  <a:solidFill>
                    <a:srgbClr val="FFFFFF"/>
                  </a:solidFill>
                  <a:ea typeface="微软雅黑" pitchFamily="34" charset="-122"/>
                  <a:cs typeface="Arial" pitchFamily="34" charset="0"/>
                </a:rPr>
                <a:t>1</a:t>
              </a:r>
              <a:endParaRPr lang="zh-CN" altLang="en-US" sz="3200">
                <a:solidFill>
                  <a:srgbClr val="FFFFFF"/>
                </a:solidFill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26" name="TextBox 11"/>
            <p:cNvSpPr txBox="1"/>
            <p:nvPr/>
          </p:nvSpPr>
          <p:spPr>
            <a:xfrm>
              <a:off x="5013286" y="2501078"/>
              <a:ext cx="3093427" cy="2901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914377">
                <a:defRPr/>
              </a:pPr>
              <a:r>
                <a:rPr lang="zh-CN" altLang="en-US" sz="120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在此录入此部分的内容及说明，简单扼要</a:t>
              </a:r>
            </a:p>
          </p:txBody>
        </p:sp>
      </p:grpSp>
      <p:grpSp>
        <p:nvGrpSpPr>
          <p:cNvPr id="42" name="组合 16"/>
          <p:cNvGrpSpPr>
            <a:grpSpLocks/>
          </p:cNvGrpSpPr>
          <p:nvPr/>
        </p:nvGrpSpPr>
        <p:grpSpPr bwMode="auto">
          <a:xfrm>
            <a:off x="2813555" y="2423528"/>
            <a:ext cx="4249902" cy="788217"/>
            <a:chOff x="4247964" y="1965675"/>
            <a:chExt cx="4449508" cy="825506"/>
          </a:xfrm>
        </p:grpSpPr>
        <p:sp>
          <p:nvSpPr>
            <p:cNvPr id="43" name="TextBox 17"/>
            <p:cNvSpPr txBox="1"/>
            <p:nvPr/>
          </p:nvSpPr>
          <p:spPr>
            <a:xfrm>
              <a:off x="5013287" y="1965675"/>
              <a:ext cx="3684185" cy="52326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>
                  <a:latin typeface="微软雅黑" panose="020B0503020204020204" pitchFamily="34" charset="-122"/>
                </a:rPr>
                <a:t>国内外关于该课题的研究现状</a:t>
              </a:r>
            </a:p>
          </p:txBody>
        </p:sp>
        <p:sp>
          <p:nvSpPr>
            <p:cNvPr id="44" name="圆角矩形​​ 18"/>
            <p:cNvSpPr>
              <a:spLocks noChangeArrowheads="1"/>
            </p:cNvSpPr>
            <p:nvPr/>
          </p:nvSpPr>
          <p:spPr bwMode="auto">
            <a:xfrm>
              <a:off x="4247964" y="2133922"/>
              <a:ext cx="647740" cy="647441"/>
            </a:xfrm>
            <a:prstGeom prst="roundRect">
              <a:avLst>
                <a:gd name="adj" fmla="val 16667"/>
              </a:avLst>
            </a:prstGeom>
            <a:solidFill>
              <a:schemeClr val="accent3"/>
            </a:solidFill>
            <a:ln w="25400" algn="ctr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914377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>
                  <a:solidFill>
                    <a:srgbClr val="FFFFFF"/>
                  </a:solidFill>
                  <a:ea typeface="微软雅黑" pitchFamily="34" charset="-122"/>
                  <a:cs typeface="Arial" pitchFamily="34" charset="0"/>
                </a:rPr>
                <a:t>2</a:t>
              </a:r>
              <a:endParaRPr lang="zh-CN" altLang="en-US" sz="3200">
                <a:solidFill>
                  <a:srgbClr val="FFFFFF"/>
                </a:solidFill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45" name="TextBox 19"/>
            <p:cNvSpPr txBox="1"/>
            <p:nvPr/>
          </p:nvSpPr>
          <p:spPr>
            <a:xfrm>
              <a:off x="5013286" y="2501078"/>
              <a:ext cx="3093427" cy="2901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914377">
                <a:defRPr/>
              </a:pPr>
              <a:r>
                <a:rPr lang="zh-CN" altLang="en-US" sz="120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在此录入此部分的内容及说明，简单扼要</a:t>
              </a:r>
            </a:p>
          </p:txBody>
        </p:sp>
      </p:grpSp>
      <p:grpSp>
        <p:nvGrpSpPr>
          <p:cNvPr id="46" name="组合 20"/>
          <p:cNvGrpSpPr>
            <a:grpSpLocks/>
          </p:cNvGrpSpPr>
          <p:nvPr/>
        </p:nvGrpSpPr>
        <p:grpSpPr bwMode="auto">
          <a:xfrm>
            <a:off x="2817783" y="3253639"/>
            <a:ext cx="5528075" cy="777009"/>
            <a:chOff x="4247964" y="1977413"/>
            <a:chExt cx="5787713" cy="813768"/>
          </a:xfrm>
        </p:grpSpPr>
        <p:sp>
          <p:nvSpPr>
            <p:cNvPr id="47" name="TextBox 21"/>
            <p:cNvSpPr txBox="1"/>
            <p:nvPr/>
          </p:nvSpPr>
          <p:spPr>
            <a:xfrm>
              <a:off x="5008859" y="1977413"/>
              <a:ext cx="5026818" cy="52326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>
                  <a:latin typeface="微软雅黑" panose="020B0503020204020204" pitchFamily="34" charset="-122"/>
                </a:rPr>
                <a:t>研究目标、研究内容和拟解决的关键问题</a:t>
              </a:r>
            </a:p>
          </p:txBody>
        </p:sp>
        <p:sp>
          <p:nvSpPr>
            <p:cNvPr id="48" name="圆角矩形​​ 22"/>
            <p:cNvSpPr>
              <a:spLocks noChangeArrowheads="1"/>
            </p:cNvSpPr>
            <p:nvPr/>
          </p:nvSpPr>
          <p:spPr bwMode="auto">
            <a:xfrm>
              <a:off x="4247964" y="2133922"/>
              <a:ext cx="647740" cy="647441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25400" algn="ctr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914377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>
                  <a:solidFill>
                    <a:srgbClr val="FFFFFF"/>
                  </a:solidFill>
                  <a:ea typeface="微软雅黑" pitchFamily="34" charset="-122"/>
                  <a:cs typeface="Arial" pitchFamily="34" charset="0"/>
                </a:rPr>
                <a:t>3</a:t>
              </a:r>
              <a:endParaRPr lang="zh-CN" altLang="en-US" sz="3200">
                <a:solidFill>
                  <a:srgbClr val="FFFFFF"/>
                </a:solidFill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49" name="TextBox 23"/>
            <p:cNvSpPr txBox="1"/>
            <p:nvPr/>
          </p:nvSpPr>
          <p:spPr>
            <a:xfrm>
              <a:off x="5013286" y="2501078"/>
              <a:ext cx="3093427" cy="2901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914377">
                <a:defRPr/>
              </a:pPr>
              <a:r>
                <a:rPr lang="zh-CN" altLang="en-US" sz="120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在此录入此部分的内容及说明，简单扼要</a:t>
              </a:r>
            </a:p>
          </p:txBody>
        </p:sp>
      </p:grpSp>
      <p:grpSp>
        <p:nvGrpSpPr>
          <p:cNvPr id="50" name="组合 24"/>
          <p:cNvGrpSpPr>
            <a:grpSpLocks/>
          </p:cNvGrpSpPr>
          <p:nvPr/>
        </p:nvGrpSpPr>
        <p:grpSpPr bwMode="auto">
          <a:xfrm>
            <a:off x="2805081" y="4149254"/>
            <a:ext cx="3685645" cy="698549"/>
            <a:chOff x="4247964" y="2057753"/>
            <a:chExt cx="3858749" cy="733452"/>
          </a:xfrm>
        </p:grpSpPr>
        <p:sp>
          <p:nvSpPr>
            <p:cNvPr id="51" name="TextBox 25"/>
            <p:cNvSpPr txBox="1"/>
            <p:nvPr/>
          </p:nvSpPr>
          <p:spPr>
            <a:xfrm>
              <a:off x="5004131" y="2057753"/>
              <a:ext cx="1804499" cy="4201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914377">
                <a:defRPr/>
              </a:pPr>
              <a:r>
                <a:rPr lang="zh-CN" altLang="en-US" sz="2000" dirty="0">
                  <a:latin typeface="微软雅黑" panose="020B0503020204020204" pitchFamily="34" charset="-122"/>
                </a:rPr>
                <a:t>年度研究计划</a:t>
              </a:r>
              <a:endParaRPr lang="zh-CN" altLang="en-US" sz="2000" dirty="0">
                <a:solidFill>
                  <a:srgbClr val="000000">
                    <a:lumMod val="85000"/>
                    <a:lumOff val="15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圆角矩形​​ 26"/>
            <p:cNvSpPr>
              <a:spLocks noChangeArrowheads="1"/>
            </p:cNvSpPr>
            <p:nvPr/>
          </p:nvSpPr>
          <p:spPr bwMode="auto">
            <a:xfrm>
              <a:off x="4247964" y="2132499"/>
              <a:ext cx="647740" cy="648864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 w="25400" algn="ctr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914377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>
                  <a:solidFill>
                    <a:srgbClr val="FFFFFF"/>
                  </a:solidFill>
                  <a:ea typeface="微软雅黑" pitchFamily="34" charset="-122"/>
                  <a:cs typeface="Arial" pitchFamily="34" charset="0"/>
                </a:rPr>
                <a:t>4</a:t>
              </a:r>
              <a:endParaRPr lang="zh-CN" altLang="en-US" sz="3200">
                <a:solidFill>
                  <a:srgbClr val="FFFFFF"/>
                </a:solidFill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53" name="TextBox 27"/>
            <p:cNvSpPr txBox="1"/>
            <p:nvPr/>
          </p:nvSpPr>
          <p:spPr>
            <a:xfrm>
              <a:off x="5013286" y="2500366"/>
              <a:ext cx="3093427" cy="29083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914377">
                <a:defRPr/>
              </a:pPr>
              <a:r>
                <a:rPr lang="zh-CN" altLang="en-US" sz="1200" dirty="0">
                  <a:solidFill>
                    <a:srgbClr val="000000">
                      <a:lumMod val="85000"/>
                      <a:lumOff val="15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在此录入此部分的内容及说明，简单扼要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116295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5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4" name="圆角矩形 13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0070C0"/>
                </a:solidFill>
                <a:latin typeface="Impact" panose="020B0806030902050204" pitchFamily="34" charset="0"/>
              </a:rPr>
              <a:t>PART 01</a:t>
            </a:r>
            <a:endParaRPr lang="zh-CN" altLang="en-US" sz="7200" dirty="0">
              <a:solidFill>
                <a:srgbClr val="0070C0"/>
              </a:solidFill>
              <a:latin typeface="Impact" panose="020B080603090205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899391" y="2833300"/>
            <a:ext cx="2486156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latin typeface="微软雅黑" panose="020B0503020204020204" pitchFamily="34" charset="-122"/>
              </a:rPr>
              <a:t>选题理由和意义</a:t>
            </a: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787045" y="1867537"/>
            <a:ext cx="527203" cy="530769"/>
            <a:chOff x="5042691" y="2273920"/>
            <a:chExt cx="702937" cy="707692"/>
          </a:xfrm>
          <a:solidFill>
            <a:srgbClr val="0070C0"/>
          </a:solidFill>
        </p:grpSpPr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0384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选题理由和意义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3216869" y="1596106"/>
            <a:ext cx="1351175" cy="1197533"/>
            <a:chOff x="1572165" y="1993205"/>
            <a:chExt cx="1962102" cy="1738992"/>
          </a:xfrm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1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>
              <a:off x="1789420" y="2118060"/>
              <a:ext cx="1527593" cy="148928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1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216869" y="2863970"/>
            <a:ext cx="1351175" cy="1197533"/>
            <a:chOff x="1572165" y="1993205"/>
            <a:chExt cx="1962102" cy="1738992"/>
          </a:xfrm>
        </p:grpSpPr>
        <p:sp>
          <p:nvSpPr>
            <p:cNvPr id="83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5"/>
            <p:cNvSpPr>
              <a:spLocks/>
            </p:cNvSpPr>
            <p:nvPr/>
          </p:nvSpPr>
          <p:spPr bwMode="auto">
            <a:xfrm>
              <a:off x="1789420" y="2118060"/>
              <a:ext cx="1527593" cy="148928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323071" y="2230039"/>
            <a:ext cx="1351175" cy="1197533"/>
            <a:chOff x="1572165" y="1993205"/>
            <a:chExt cx="1962102" cy="1738992"/>
          </a:xfrm>
        </p:grpSpPr>
        <p:sp>
          <p:nvSpPr>
            <p:cNvPr id="100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595959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2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5"/>
            <p:cNvSpPr>
              <a:spLocks/>
            </p:cNvSpPr>
            <p:nvPr/>
          </p:nvSpPr>
          <p:spPr bwMode="auto">
            <a:xfrm>
              <a:off x="1789420" y="2118060"/>
              <a:ext cx="1527593" cy="148928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2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3685900" y="2017185"/>
            <a:ext cx="413113" cy="355374"/>
            <a:chOff x="3787022" y="1797643"/>
            <a:chExt cx="550817" cy="473832"/>
          </a:xfrm>
          <a:solidFill>
            <a:schemeClr val="accent1"/>
          </a:solidFill>
        </p:grpSpPr>
        <p:sp>
          <p:nvSpPr>
            <p:cNvPr id="10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0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0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0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0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0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0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4840075" y="2698284"/>
            <a:ext cx="401728" cy="261041"/>
            <a:chOff x="7058307" y="1859447"/>
            <a:chExt cx="535637" cy="34805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13" name="Rectangle 240"/>
            <p:cNvSpPr>
              <a:spLocks noChangeArrowheads="1"/>
            </p:cNvSpPr>
            <p:nvPr/>
          </p:nvSpPr>
          <p:spPr bwMode="auto">
            <a:xfrm>
              <a:off x="7112521" y="1997151"/>
              <a:ext cx="127945" cy="108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4" name="Rectangle 241"/>
            <p:cNvSpPr>
              <a:spLocks noChangeArrowheads="1"/>
            </p:cNvSpPr>
            <p:nvPr/>
          </p:nvSpPr>
          <p:spPr bwMode="auto">
            <a:xfrm>
              <a:off x="7112521" y="2038354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5" name="Rectangle 242"/>
            <p:cNvSpPr>
              <a:spLocks noChangeArrowheads="1"/>
            </p:cNvSpPr>
            <p:nvPr/>
          </p:nvSpPr>
          <p:spPr bwMode="auto">
            <a:xfrm>
              <a:off x="7112521" y="2079556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6" name="Rectangle 243"/>
            <p:cNvSpPr>
              <a:spLocks noChangeArrowheads="1"/>
            </p:cNvSpPr>
            <p:nvPr/>
          </p:nvSpPr>
          <p:spPr bwMode="auto">
            <a:xfrm>
              <a:off x="7112521" y="2120759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7" name="Freeform 244"/>
            <p:cNvSpPr>
              <a:spLocks/>
            </p:cNvSpPr>
            <p:nvPr/>
          </p:nvSpPr>
          <p:spPr bwMode="auto">
            <a:xfrm>
              <a:off x="7428047" y="2038354"/>
              <a:ext cx="24939" cy="71563"/>
            </a:xfrm>
            <a:custGeom>
              <a:avLst/>
              <a:gdLst>
                <a:gd name="T0" fmla="*/ 4 w 10"/>
                <a:gd name="T1" fmla="*/ 28 h 28"/>
                <a:gd name="T2" fmla="*/ 10 w 10"/>
                <a:gd name="T3" fmla="*/ 25 h 28"/>
                <a:gd name="T4" fmla="*/ 10 w 10"/>
                <a:gd name="T5" fmla="*/ 3 h 28"/>
                <a:gd name="T6" fmla="*/ 1 w 10"/>
                <a:gd name="T7" fmla="*/ 0 h 28"/>
                <a:gd name="T8" fmla="*/ 0 w 10"/>
                <a:gd name="T9" fmla="*/ 0 h 28"/>
                <a:gd name="T10" fmla="*/ 0 w 10"/>
                <a:gd name="T11" fmla="*/ 28 h 28"/>
                <a:gd name="T12" fmla="*/ 1 w 10"/>
                <a:gd name="T13" fmla="*/ 28 h 28"/>
                <a:gd name="T14" fmla="*/ 4 w 1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8">
                  <a:moveTo>
                    <a:pt x="4" y="28"/>
                  </a:moveTo>
                  <a:cubicBezTo>
                    <a:pt x="6" y="27"/>
                    <a:pt x="8" y="26"/>
                    <a:pt x="10" y="25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1"/>
                    <a:pt x="4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2" y="28"/>
                    <a:pt x="3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8" name="Freeform 245"/>
            <p:cNvSpPr>
              <a:spLocks noEditPoints="1"/>
            </p:cNvSpPr>
            <p:nvPr/>
          </p:nvSpPr>
          <p:spPr bwMode="auto">
            <a:xfrm>
              <a:off x="7058307" y="1859447"/>
              <a:ext cx="394679" cy="348055"/>
            </a:xfrm>
            <a:custGeom>
              <a:avLst/>
              <a:gdLst>
                <a:gd name="T0" fmla="*/ 145 w 154"/>
                <a:gd name="T1" fmla="*/ 125 h 136"/>
                <a:gd name="T2" fmla="*/ 144 w 154"/>
                <a:gd name="T3" fmla="*/ 125 h 136"/>
                <a:gd name="T4" fmla="*/ 144 w 154"/>
                <a:gd name="T5" fmla="*/ 127 h 136"/>
                <a:gd name="T6" fmla="*/ 10 w 154"/>
                <a:gd name="T7" fmla="*/ 127 h 136"/>
                <a:gd name="T8" fmla="*/ 10 w 154"/>
                <a:gd name="T9" fmla="*/ 34 h 136"/>
                <a:gd name="T10" fmla="*/ 144 w 154"/>
                <a:gd name="T11" fmla="*/ 34 h 136"/>
                <a:gd name="T12" fmla="*/ 144 w 154"/>
                <a:gd name="T13" fmla="*/ 43 h 136"/>
                <a:gd name="T14" fmla="*/ 145 w 154"/>
                <a:gd name="T15" fmla="*/ 43 h 136"/>
                <a:gd name="T16" fmla="*/ 154 w 154"/>
                <a:gd name="T17" fmla="*/ 44 h 136"/>
                <a:gd name="T18" fmla="*/ 154 w 154"/>
                <a:gd name="T19" fmla="*/ 5 h 136"/>
                <a:gd name="T20" fmla="*/ 149 w 154"/>
                <a:gd name="T21" fmla="*/ 0 h 136"/>
                <a:gd name="T22" fmla="*/ 5 w 154"/>
                <a:gd name="T23" fmla="*/ 0 h 136"/>
                <a:gd name="T24" fmla="*/ 0 w 154"/>
                <a:gd name="T25" fmla="*/ 5 h 136"/>
                <a:gd name="T26" fmla="*/ 0 w 154"/>
                <a:gd name="T27" fmla="*/ 132 h 136"/>
                <a:gd name="T28" fmla="*/ 5 w 154"/>
                <a:gd name="T29" fmla="*/ 136 h 136"/>
                <a:gd name="T30" fmla="*/ 149 w 154"/>
                <a:gd name="T31" fmla="*/ 136 h 136"/>
                <a:gd name="T32" fmla="*/ 154 w 154"/>
                <a:gd name="T33" fmla="*/ 132 h 136"/>
                <a:gd name="T34" fmla="*/ 154 w 154"/>
                <a:gd name="T35" fmla="*/ 124 h 136"/>
                <a:gd name="T36" fmla="*/ 145 w 154"/>
                <a:gd name="T37" fmla="*/ 125 h 136"/>
                <a:gd name="T38" fmla="*/ 137 w 154"/>
                <a:gd name="T39" fmla="*/ 10 h 136"/>
                <a:gd name="T40" fmla="*/ 144 w 154"/>
                <a:gd name="T41" fmla="*/ 17 h 136"/>
                <a:gd name="T42" fmla="*/ 137 w 154"/>
                <a:gd name="T43" fmla="*/ 23 h 136"/>
                <a:gd name="T44" fmla="*/ 131 w 154"/>
                <a:gd name="T45" fmla="*/ 17 h 136"/>
                <a:gd name="T46" fmla="*/ 137 w 154"/>
                <a:gd name="T47" fmla="*/ 10 h 136"/>
                <a:gd name="T48" fmla="*/ 118 w 154"/>
                <a:gd name="T49" fmla="*/ 10 h 136"/>
                <a:gd name="T50" fmla="*/ 125 w 154"/>
                <a:gd name="T51" fmla="*/ 17 h 136"/>
                <a:gd name="T52" fmla="*/ 118 w 154"/>
                <a:gd name="T53" fmla="*/ 23 h 136"/>
                <a:gd name="T54" fmla="*/ 112 w 154"/>
                <a:gd name="T55" fmla="*/ 17 h 136"/>
                <a:gd name="T56" fmla="*/ 118 w 154"/>
                <a:gd name="T57" fmla="*/ 10 h 136"/>
                <a:gd name="T58" fmla="*/ 99 w 154"/>
                <a:gd name="T59" fmla="*/ 10 h 136"/>
                <a:gd name="T60" fmla="*/ 106 w 154"/>
                <a:gd name="T61" fmla="*/ 17 h 136"/>
                <a:gd name="T62" fmla="*/ 99 w 154"/>
                <a:gd name="T63" fmla="*/ 23 h 136"/>
                <a:gd name="T64" fmla="*/ 93 w 154"/>
                <a:gd name="T65" fmla="*/ 17 h 136"/>
                <a:gd name="T66" fmla="*/ 99 w 154"/>
                <a:gd name="T67" fmla="*/ 1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4" h="136">
                  <a:moveTo>
                    <a:pt x="145" y="125"/>
                  </a:moveTo>
                  <a:cubicBezTo>
                    <a:pt x="144" y="125"/>
                    <a:pt x="144" y="125"/>
                    <a:pt x="144" y="125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4" y="34"/>
                    <a:pt x="144" y="34"/>
                    <a:pt x="144" y="3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3"/>
                    <a:pt x="144" y="43"/>
                    <a:pt x="145" y="43"/>
                  </a:cubicBezTo>
                  <a:cubicBezTo>
                    <a:pt x="148" y="43"/>
                    <a:pt x="151" y="43"/>
                    <a:pt x="154" y="44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4" y="2"/>
                    <a:pt x="152" y="0"/>
                    <a:pt x="14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4"/>
                    <a:pt x="2" y="136"/>
                    <a:pt x="5" y="136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52" y="136"/>
                    <a:pt x="154" y="134"/>
                    <a:pt x="154" y="132"/>
                  </a:cubicBezTo>
                  <a:cubicBezTo>
                    <a:pt x="154" y="124"/>
                    <a:pt x="154" y="124"/>
                    <a:pt x="154" y="124"/>
                  </a:cubicBezTo>
                  <a:cubicBezTo>
                    <a:pt x="151" y="124"/>
                    <a:pt x="148" y="125"/>
                    <a:pt x="145" y="125"/>
                  </a:cubicBezTo>
                  <a:close/>
                  <a:moveTo>
                    <a:pt x="137" y="10"/>
                  </a:moveTo>
                  <a:cubicBezTo>
                    <a:pt x="141" y="10"/>
                    <a:pt x="144" y="13"/>
                    <a:pt x="144" y="17"/>
                  </a:cubicBezTo>
                  <a:cubicBezTo>
                    <a:pt x="144" y="20"/>
                    <a:pt x="141" y="23"/>
                    <a:pt x="137" y="23"/>
                  </a:cubicBezTo>
                  <a:cubicBezTo>
                    <a:pt x="134" y="23"/>
                    <a:pt x="131" y="20"/>
                    <a:pt x="131" y="17"/>
                  </a:cubicBezTo>
                  <a:cubicBezTo>
                    <a:pt x="131" y="13"/>
                    <a:pt x="134" y="10"/>
                    <a:pt x="137" y="10"/>
                  </a:cubicBezTo>
                  <a:close/>
                  <a:moveTo>
                    <a:pt x="118" y="10"/>
                  </a:moveTo>
                  <a:cubicBezTo>
                    <a:pt x="122" y="10"/>
                    <a:pt x="125" y="13"/>
                    <a:pt x="125" y="17"/>
                  </a:cubicBezTo>
                  <a:cubicBezTo>
                    <a:pt x="125" y="20"/>
                    <a:pt x="122" y="23"/>
                    <a:pt x="118" y="23"/>
                  </a:cubicBezTo>
                  <a:cubicBezTo>
                    <a:pt x="115" y="23"/>
                    <a:pt x="112" y="20"/>
                    <a:pt x="112" y="17"/>
                  </a:cubicBezTo>
                  <a:cubicBezTo>
                    <a:pt x="112" y="13"/>
                    <a:pt x="115" y="10"/>
                    <a:pt x="118" y="10"/>
                  </a:cubicBezTo>
                  <a:close/>
                  <a:moveTo>
                    <a:pt x="99" y="10"/>
                  </a:moveTo>
                  <a:cubicBezTo>
                    <a:pt x="103" y="10"/>
                    <a:pt x="106" y="13"/>
                    <a:pt x="106" y="17"/>
                  </a:cubicBezTo>
                  <a:cubicBezTo>
                    <a:pt x="106" y="20"/>
                    <a:pt x="103" y="23"/>
                    <a:pt x="99" y="23"/>
                  </a:cubicBezTo>
                  <a:cubicBezTo>
                    <a:pt x="96" y="23"/>
                    <a:pt x="93" y="20"/>
                    <a:pt x="93" y="17"/>
                  </a:cubicBezTo>
                  <a:cubicBezTo>
                    <a:pt x="93" y="13"/>
                    <a:pt x="96" y="10"/>
                    <a:pt x="9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19" name="Freeform 246"/>
            <p:cNvSpPr>
              <a:spLocks noEditPoints="1"/>
            </p:cNvSpPr>
            <p:nvPr/>
          </p:nvSpPr>
          <p:spPr bwMode="auto">
            <a:xfrm>
              <a:off x="7335884" y="1979802"/>
              <a:ext cx="258060" cy="210351"/>
            </a:xfrm>
            <a:custGeom>
              <a:avLst/>
              <a:gdLst>
                <a:gd name="T0" fmla="*/ 96 w 101"/>
                <a:gd name="T1" fmla="*/ 68 h 82"/>
                <a:gd name="T2" fmla="*/ 77 w 101"/>
                <a:gd name="T3" fmla="*/ 55 h 82"/>
                <a:gd name="T4" fmla="*/ 71 w 101"/>
                <a:gd name="T5" fmla="*/ 54 h 82"/>
                <a:gd name="T6" fmla="*/ 69 w 101"/>
                <a:gd name="T7" fmla="*/ 55 h 82"/>
                <a:gd name="T8" fmla="*/ 66 w 101"/>
                <a:gd name="T9" fmla="*/ 53 h 82"/>
                <a:gd name="T10" fmla="*/ 69 w 101"/>
                <a:gd name="T11" fmla="*/ 29 h 82"/>
                <a:gd name="T12" fmla="*/ 29 w 101"/>
                <a:gd name="T13" fmla="*/ 4 h 82"/>
                <a:gd name="T14" fmla="*/ 4 w 101"/>
                <a:gd name="T15" fmla="*/ 45 h 82"/>
                <a:gd name="T16" fmla="*/ 45 w 101"/>
                <a:gd name="T17" fmla="*/ 70 h 82"/>
                <a:gd name="T18" fmla="*/ 62 w 101"/>
                <a:gd name="T19" fmla="*/ 59 h 82"/>
                <a:gd name="T20" fmla="*/ 66 w 101"/>
                <a:gd name="T21" fmla="*/ 61 h 82"/>
                <a:gd name="T22" fmla="*/ 69 w 101"/>
                <a:gd name="T23" fmla="*/ 68 h 82"/>
                <a:gd name="T24" fmla="*/ 88 w 101"/>
                <a:gd name="T25" fmla="*/ 80 h 82"/>
                <a:gd name="T26" fmla="*/ 94 w 101"/>
                <a:gd name="T27" fmla="*/ 81 h 82"/>
                <a:gd name="T28" fmla="*/ 99 w 101"/>
                <a:gd name="T29" fmla="*/ 78 h 82"/>
                <a:gd name="T30" fmla="*/ 96 w 101"/>
                <a:gd name="T31" fmla="*/ 68 h 82"/>
                <a:gd name="T32" fmla="*/ 42 w 101"/>
                <a:gd name="T33" fmla="*/ 58 h 82"/>
                <a:gd name="T34" fmla="*/ 16 w 101"/>
                <a:gd name="T35" fmla="*/ 42 h 82"/>
                <a:gd name="T36" fmla="*/ 32 w 101"/>
                <a:gd name="T37" fmla="*/ 16 h 82"/>
                <a:gd name="T38" fmla="*/ 58 w 101"/>
                <a:gd name="T39" fmla="*/ 32 h 82"/>
                <a:gd name="T40" fmla="*/ 42 w 101"/>
                <a:gd name="T41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" h="82">
                  <a:moveTo>
                    <a:pt x="96" y="68"/>
                  </a:moveTo>
                  <a:cubicBezTo>
                    <a:pt x="77" y="55"/>
                    <a:pt x="77" y="55"/>
                    <a:pt x="77" y="55"/>
                  </a:cubicBezTo>
                  <a:cubicBezTo>
                    <a:pt x="75" y="54"/>
                    <a:pt x="73" y="54"/>
                    <a:pt x="71" y="54"/>
                  </a:cubicBezTo>
                  <a:cubicBezTo>
                    <a:pt x="71" y="54"/>
                    <a:pt x="70" y="55"/>
                    <a:pt x="69" y="55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70" y="46"/>
                    <a:pt x="71" y="37"/>
                    <a:pt x="69" y="29"/>
                  </a:cubicBezTo>
                  <a:cubicBezTo>
                    <a:pt x="65" y="11"/>
                    <a:pt x="47" y="0"/>
                    <a:pt x="29" y="4"/>
                  </a:cubicBezTo>
                  <a:cubicBezTo>
                    <a:pt x="11" y="9"/>
                    <a:pt x="0" y="27"/>
                    <a:pt x="4" y="45"/>
                  </a:cubicBezTo>
                  <a:cubicBezTo>
                    <a:pt x="8" y="63"/>
                    <a:pt x="27" y="74"/>
                    <a:pt x="45" y="70"/>
                  </a:cubicBezTo>
                  <a:cubicBezTo>
                    <a:pt x="52" y="68"/>
                    <a:pt x="58" y="64"/>
                    <a:pt x="62" y="59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5" y="63"/>
                    <a:pt x="67" y="66"/>
                    <a:pt x="69" y="68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81"/>
                    <a:pt x="92" y="82"/>
                    <a:pt x="94" y="81"/>
                  </a:cubicBezTo>
                  <a:cubicBezTo>
                    <a:pt x="96" y="81"/>
                    <a:pt x="98" y="80"/>
                    <a:pt x="99" y="78"/>
                  </a:cubicBezTo>
                  <a:cubicBezTo>
                    <a:pt x="101" y="75"/>
                    <a:pt x="100" y="70"/>
                    <a:pt x="96" y="68"/>
                  </a:cubicBezTo>
                  <a:close/>
                  <a:moveTo>
                    <a:pt x="42" y="58"/>
                  </a:moveTo>
                  <a:cubicBezTo>
                    <a:pt x="30" y="61"/>
                    <a:pt x="19" y="54"/>
                    <a:pt x="16" y="42"/>
                  </a:cubicBezTo>
                  <a:cubicBezTo>
                    <a:pt x="13" y="30"/>
                    <a:pt x="20" y="19"/>
                    <a:pt x="32" y="16"/>
                  </a:cubicBezTo>
                  <a:cubicBezTo>
                    <a:pt x="43" y="13"/>
                    <a:pt x="55" y="20"/>
                    <a:pt x="58" y="32"/>
                  </a:cubicBezTo>
                  <a:cubicBezTo>
                    <a:pt x="60" y="43"/>
                    <a:pt x="53" y="55"/>
                    <a:pt x="4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3715176" y="3318842"/>
            <a:ext cx="401728" cy="296010"/>
            <a:chOff x="5958843" y="1820413"/>
            <a:chExt cx="535637" cy="394680"/>
          </a:xfrm>
          <a:solidFill>
            <a:schemeClr val="accent3"/>
          </a:solidFill>
        </p:grpSpPr>
        <p:sp>
          <p:nvSpPr>
            <p:cNvPr id="121" name="Freeform 248"/>
            <p:cNvSpPr>
              <a:spLocks/>
            </p:cNvSpPr>
            <p:nvPr/>
          </p:nvSpPr>
          <p:spPr bwMode="auto">
            <a:xfrm>
              <a:off x="5958843" y="1820413"/>
              <a:ext cx="376247" cy="358898"/>
            </a:xfrm>
            <a:custGeom>
              <a:avLst/>
              <a:gdLst>
                <a:gd name="T0" fmla="*/ 61 w 147"/>
                <a:gd name="T1" fmla="*/ 105 h 140"/>
                <a:gd name="T2" fmla="*/ 54 w 147"/>
                <a:gd name="T3" fmla="*/ 103 h 140"/>
                <a:gd name="T4" fmla="*/ 53 w 147"/>
                <a:gd name="T5" fmla="*/ 103 h 140"/>
                <a:gd name="T6" fmla="*/ 52 w 147"/>
                <a:gd name="T7" fmla="*/ 103 h 140"/>
                <a:gd name="T8" fmla="*/ 33 w 147"/>
                <a:gd name="T9" fmla="*/ 111 h 140"/>
                <a:gd name="T10" fmla="*/ 38 w 147"/>
                <a:gd name="T11" fmla="*/ 97 h 140"/>
                <a:gd name="T12" fmla="*/ 34 w 147"/>
                <a:gd name="T13" fmla="*/ 94 h 140"/>
                <a:gd name="T14" fmla="*/ 13 w 147"/>
                <a:gd name="T15" fmla="*/ 60 h 140"/>
                <a:gd name="T16" fmla="*/ 79 w 147"/>
                <a:gd name="T17" fmla="*/ 13 h 140"/>
                <a:gd name="T18" fmla="*/ 128 w 147"/>
                <a:gd name="T19" fmla="*/ 29 h 140"/>
                <a:gd name="T20" fmla="*/ 137 w 147"/>
                <a:gd name="T21" fmla="*/ 29 h 140"/>
                <a:gd name="T22" fmla="*/ 147 w 147"/>
                <a:gd name="T23" fmla="*/ 29 h 140"/>
                <a:gd name="T24" fmla="*/ 79 w 147"/>
                <a:gd name="T25" fmla="*/ 0 h 140"/>
                <a:gd name="T26" fmla="*/ 0 w 147"/>
                <a:gd name="T27" fmla="*/ 60 h 140"/>
                <a:gd name="T28" fmla="*/ 22 w 147"/>
                <a:gd name="T29" fmla="*/ 102 h 140"/>
                <a:gd name="T30" fmla="*/ 9 w 147"/>
                <a:gd name="T31" fmla="*/ 140 h 140"/>
                <a:gd name="T32" fmla="*/ 24 w 147"/>
                <a:gd name="T33" fmla="*/ 131 h 140"/>
                <a:gd name="T34" fmla="*/ 51 w 147"/>
                <a:gd name="T35" fmla="*/ 117 h 140"/>
                <a:gd name="T36" fmla="*/ 70 w 147"/>
                <a:gd name="T37" fmla="*/ 120 h 140"/>
                <a:gd name="T38" fmla="*/ 61 w 147"/>
                <a:gd name="T39" fmla="*/ 10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0">
                  <a:moveTo>
                    <a:pt x="61" y="105"/>
                  </a:moveTo>
                  <a:cubicBezTo>
                    <a:pt x="59" y="105"/>
                    <a:pt x="56" y="104"/>
                    <a:pt x="54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0" y="103"/>
                    <a:pt x="48" y="103"/>
                    <a:pt x="33" y="111"/>
                  </a:cubicBezTo>
                  <a:cubicBezTo>
                    <a:pt x="38" y="97"/>
                    <a:pt x="38" y="97"/>
                    <a:pt x="38" y="97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21" y="85"/>
                    <a:pt x="13" y="73"/>
                    <a:pt x="13" y="60"/>
                  </a:cubicBezTo>
                  <a:cubicBezTo>
                    <a:pt x="13" y="34"/>
                    <a:pt x="43" y="13"/>
                    <a:pt x="79" y="13"/>
                  </a:cubicBezTo>
                  <a:cubicBezTo>
                    <a:pt x="99" y="13"/>
                    <a:pt x="116" y="19"/>
                    <a:pt x="128" y="29"/>
                  </a:cubicBezTo>
                  <a:cubicBezTo>
                    <a:pt x="131" y="29"/>
                    <a:pt x="134" y="29"/>
                    <a:pt x="137" y="29"/>
                  </a:cubicBezTo>
                  <a:cubicBezTo>
                    <a:pt x="140" y="29"/>
                    <a:pt x="143" y="29"/>
                    <a:pt x="147" y="29"/>
                  </a:cubicBezTo>
                  <a:cubicBezTo>
                    <a:pt x="133" y="12"/>
                    <a:pt x="108" y="0"/>
                    <a:pt x="79" y="0"/>
                  </a:cubicBezTo>
                  <a:cubicBezTo>
                    <a:pt x="35" y="0"/>
                    <a:pt x="0" y="27"/>
                    <a:pt x="0" y="60"/>
                  </a:cubicBezTo>
                  <a:cubicBezTo>
                    <a:pt x="0" y="76"/>
                    <a:pt x="8" y="91"/>
                    <a:pt x="22" y="102"/>
                  </a:cubicBezTo>
                  <a:cubicBezTo>
                    <a:pt x="9" y="140"/>
                    <a:pt x="9" y="140"/>
                    <a:pt x="9" y="14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5" y="125"/>
                    <a:pt x="47" y="118"/>
                    <a:pt x="51" y="117"/>
                  </a:cubicBezTo>
                  <a:cubicBezTo>
                    <a:pt x="57" y="118"/>
                    <a:pt x="63" y="119"/>
                    <a:pt x="70" y="120"/>
                  </a:cubicBezTo>
                  <a:cubicBezTo>
                    <a:pt x="66" y="115"/>
                    <a:pt x="63" y="110"/>
                    <a:pt x="6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22" name="Freeform 249"/>
            <p:cNvSpPr>
              <a:spLocks noEditPoints="1"/>
            </p:cNvSpPr>
            <p:nvPr/>
          </p:nvSpPr>
          <p:spPr bwMode="auto">
            <a:xfrm>
              <a:off x="6125823" y="1912577"/>
              <a:ext cx="368657" cy="302516"/>
            </a:xfrm>
            <a:custGeom>
              <a:avLst/>
              <a:gdLst>
                <a:gd name="T0" fmla="*/ 144 w 144"/>
                <a:gd name="T1" fmla="*/ 53 h 118"/>
                <a:gd name="T2" fmla="*/ 72 w 144"/>
                <a:gd name="T3" fmla="*/ 0 h 118"/>
                <a:gd name="T4" fmla="*/ 0 w 144"/>
                <a:gd name="T5" fmla="*/ 53 h 118"/>
                <a:gd name="T6" fmla="*/ 72 w 144"/>
                <a:gd name="T7" fmla="*/ 107 h 118"/>
                <a:gd name="T8" fmla="*/ 99 w 144"/>
                <a:gd name="T9" fmla="*/ 103 h 118"/>
                <a:gd name="T10" fmla="*/ 130 w 144"/>
                <a:gd name="T11" fmla="*/ 118 h 118"/>
                <a:gd name="T12" fmla="*/ 121 w 144"/>
                <a:gd name="T13" fmla="*/ 93 h 118"/>
                <a:gd name="T14" fmla="*/ 144 w 144"/>
                <a:gd name="T15" fmla="*/ 53 h 118"/>
                <a:gd name="T16" fmla="*/ 44 w 144"/>
                <a:gd name="T17" fmla="*/ 61 h 118"/>
                <a:gd name="T18" fmla="*/ 38 w 144"/>
                <a:gd name="T19" fmla="*/ 57 h 118"/>
                <a:gd name="T20" fmla="*/ 31 w 144"/>
                <a:gd name="T21" fmla="*/ 61 h 118"/>
                <a:gd name="T22" fmla="*/ 33 w 144"/>
                <a:gd name="T23" fmla="*/ 53 h 118"/>
                <a:gd name="T24" fmla="*/ 27 w 144"/>
                <a:gd name="T25" fmla="*/ 48 h 118"/>
                <a:gd name="T26" fmla="*/ 35 w 144"/>
                <a:gd name="T27" fmla="*/ 47 h 118"/>
                <a:gd name="T28" fmla="*/ 38 w 144"/>
                <a:gd name="T29" fmla="*/ 41 h 118"/>
                <a:gd name="T30" fmla="*/ 41 w 144"/>
                <a:gd name="T31" fmla="*/ 47 h 118"/>
                <a:gd name="T32" fmla="*/ 48 w 144"/>
                <a:gd name="T33" fmla="*/ 48 h 118"/>
                <a:gd name="T34" fmla="*/ 43 w 144"/>
                <a:gd name="T35" fmla="*/ 53 h 118"/>
                <a:gd name="T36" fmla="*/ 44 w 144"/>
                <a:gd name="T37" fmla="*/ 61 h 118"/>
                <a:gd name="T38" fmla="*/ 82 w 144"/>
                <a:gd name="T39" fmla="*/ 64 h 118"/>
                <a:gd name="T40" fmla="*/ 72 w 144"/>
                <a:gd name="T41" fmla="*/ 58 h 118"/>
                <a:gd name="T42" fmla="*/ 62 w 144"/>
                <a:gd name="T43" fmla="*/ 64 h 118"/>
                <a:gd name="T44" fmla="*/ 64 w 144"/>
                <a:gd name="T45" fmla="*/ 52 h 118"/>
                <a:gd name="T46" fmla="*/ 56 w 144"/>
                <a:gd name="T47" fmla="*/ 44 h 118"/>
                <a:gd name="T48" fmla="*/ 67 w 144"/>
                <a:gd name="T49" fmla="*/ 43 h 118"/>
                <a:gd name="T50" fmla="*/ 72 w 144"/>
                <a:gd name="T51" fmla="*/ 33 h 118"/>
                <a:gd name="T52" fmla="*/ 77 w 144"/>
                <a:gd name="T53" fmla="*/ 43 h 118"/>
                <a:gd name="T54" fmla="*/ 88 w 144"/>
                <a:gd name="T55" fmla="*/ 44 h 118"/>
                <a:gd name="T56" fmla="*/ 80 w 144"/>
                <a:gd name="T57" fmla="*/ 52 h 118"/>
                <a:gd name="T58" fmla="*/ 82 w 144"/>
                <a:gd name="T59" fmla="*/ 64 h 118"/>
                <a:gd name="T60" fmla="*/ 112 w 144"/>
                <a:gd name="T61" fmla="*/ 61 h 118"/>
                <a:gd name="T62" fmla="*/ 106 w 144"/>
                <a:gd name="T63" fmla="*/ 57 h 118"/>
                <a:gd name="T64" fmla="*/ 99 w 144"/>
                <a:gd name="T65" fmla="*/ 61 h 118"/>
                <a:gd name="T66" fmla="*/ 101 w 144"/>
                <a:gd name="T67" fmla="*/ 53 h 118"/>
                <a:gd name="T68" fmla="*/ 95 w 144"/>
                <a:gd name="T69" fmla="*/ 48 h 118"/>
                <a:gd name="T70" fmla="*/ 103 w 144"/>
                <a:gd name="T71" fmla="*/ 47 h 118"/>
                <a:gd name="T72" fmla="*/ 106 w 144"/>
                <a:gd name="T73" fmla="*/ 41 h 118"/>
                <a:gd name="T74" fmla="*/ 109 w 144"/>
                <a:gd name="T75" fmla="*/ 47 h 118"/>
                <a:gd name="T76" fmla="*/ 116 w 144"/>
                <a:gd name="T77" fmla="*/ 48 h 118"/>
                <a:gd name="T78" fmla="*/ 111 w 144"/>
                <a:gd name="T79" fmla="*/ 53 h 118"/>
                <a:gd name="T80" fmla="*/ 112 w 144"/>
                <a:gd name="T81" fmla="*/ 6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18">
                  <a:moveTo>
                    <a:pt x="144" y="53"/>
                  </a:moveTo>
                  <a:cubicBezTo>
                    <a:pt x="144" y="24"/>
                    <a:pt x="112" y="0"/>
                    <a:pt x="72" y="0"/>
                  </a:cubicBezTo>
                  <a:cubicBezTo>
                    <a:pt x="32" y="0"/>
                    <a:pt x="0" y="24"/>
                    <a:pt x="0" y="53"/>
                  </a:cubicBezTo>
                  <a:cubicBezTo>
                    <a:pt x="0" y="83"/>
                    <a:pt x="32" y="107"/>
                    <a:pt x="72" y="107"/>
                  </a:cubicBezTo>
                  <a:cubicBezTo>
                    <a:pt x="82" y="107"/>
                    <a:pt x="91" y="105"/>
                    <a:pt x="99" y="103"/>
                  </a:cubicBezTo>
                  <a:cubicBezTo>
                    <a:pt x="102" y="102"/>
                    <a:pt x="130" y="118"/>
                    <a:pt x="130" y="118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35" y="83"/>
                    <a:pt x="144" y="69"/>
                    <a:pt x="144" y="53"/>
                  </a:cubicBezTo>
                  <a:close/>
                  <a:moveTo>
                    <a:pt x="44" y="61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3" y="53"/>
                    <a:pt x="43" y="53"/>
                    <a:pt x="43" y="53"/>
                  </a:cubicBezTo>
                  <a:lnTo>
                    <a:pt x="44" y="61"/>
                  </a:lnTo>
                  <a:close/>
                  <a:moveTo>
                    <a:pt x="82" y="64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0" y="52"/>
                    <a:pt x="80" y="52"/>
                    <a:pt x="80" y="52"/>
                  </a:cubicBezTo>
                  <a:lnTo>
                    <a:pt x="82" y="64"/>
                  </a:lnTo>
                  <a:close/>
                  <a:moveTo>
                    <a:pt x="112" y="61"/>
                  </a:moveTo>
                  <a:cubicBezTo>
                    <a:pt x="106" y="57"/>
                    <a:pt x="106" y="57"/>
                    <a:pt x="106" y="57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9" y="47"/>
                    <a:pt x="109" y="47"/>
                    <a:pt x="109" y="47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1" y="53"/>
                    <a:pt x="111" y="53"/>
                    <a:pt x="111" y="53"/>
                  </a:cubicBezTo>
                  <a:lnTo>
                    <a:pt x="112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923968" y="1221668"/>
            <a:ext cx="1889158" cy="1122302"/>
            <a:chOff x="1224476" y="1925464"/>
            <a:chExt cx="2366578" cy="1496398"/>
          </a:xfrm>
        </p:grpSpPr>
        <p:sp>
          <p:nvSpPr>
            <p:cNvPr id="127" name="文本框 40"/>
            <p:cNvSpPr txBox="1"/>
            <p:nvPr/>
          </p:nvSpPr>
          <p:spPr bwMode="auto">
            <a:xfrm>
              <a:off x="1224476" y="2395944"/>
              <a:ext cx="2349782" cy="10259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latin typeface="微软雅黑" panose="020B0503020204020204" pitchFamily="34" charset="-122"/>
                </a:rPr>
                <a:t>现有可用性不高，</a:t>
              </a:r>
            </a:p>
            <a:p>
              <a:pPr algn="r"/>
              <a:r>
                <a:rPr lang="zh-CN" altLang="en-US" sz="1200" b="1" dirty="0">
                  <a:latin typeface="微软雅黑" panose="020B0503020204020204" pitchFamily="34" charset="-122"/>
                </a:rPr>
                <a:t>人力物力的浪费</a:t>
              </a:r>
            </a:p>
            <a:p>
              <a:pPr algn="r"/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</a:t>
              </a: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输入本栏的具体文字，简明扼要的说明分项</a:t>
              </a:r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3065023" y="1925464"/>
              <a:ext cx="526031" cy="5334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chemeClr val="accent1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01</a:t>
              </a:r>
              <a:endParaRPr lang="zh-CN" altLang="en-US" sz="2000" dirty="0">
                <a:solidFill>
                  <a:schemeClr val="accent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923092" y="2291831"/>
            <a:ext cx="1903706" cy="1071353"/>
            <a:chOff x="1224476" y="1952360"/>
            <a:chExt cx="2384801" cy="1428467"/>
          </a:xfrm>
        </p:grpSpPr>
        <p:sp>
          <p:nvSpPr>
            <p:cNvPr id="132" name="文本框 54"/>
            <p:cNvSpPr txBox="1"/>
            <p:nvPr/>
          </p:nvSpPr>
          <p:spPr bwMode="auto">
            <a:xfrm>
              <a:off x="1224476" y="2395944"/>
              <a:ext cx="2349783" cy="9848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latin typeface="微软雅黑" panose="020B0503020204020204" pitchFamily="34" charset="-122"/>
                </a:rPr>
                <a:t>网站是自主式的产品</a:t>
              </a:r>
            </a:p>
            <a:p>
              <a:pPr algn="r"/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</a:t>
              </a: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0" name="矩形 129"/>
            <p:cNvSpPr/>
            <p:nvPr/>
          </p:nvSpPr>
          <p:spPr>
            <a:xfrm>
              <a:off x="3020500" y="1952360"/>
              <a:ext cx="588777" cy="5334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595959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02</a:t>
              </a:r>
              <a:endParaRPr lang="zh-CN" altLang="en-US" sz="2000" dirty="0">
                <a:solidFill>
                  <a:srgbClr val="595959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922906" y="3328379"/>
            <a:ext cx="1907535" cy="1084800"/>
            <a:chOff x="1224476" y="1934430"/>
            <a:chExt cx="2389600" cy="1446397"/>
          </a:xfrm>
        </p:grpSpPr>
        <p:sp>
          <p:nvSpPr>
            <p:cNvPr id="137" name="文本框 59"/>
            <p:cNvSpPr txBox="1"/>
            <p:nvPr/>
          </p:nvSpPr>
          <p:spPr bwMode="auto">
            <a:xfrm>
              <a:off x="1224476" y="2395944"/>
              <a:ext cx="2349785" cy="9848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latin typeface="微软雅黑" panose="020B0503020204020204" pitchFamily="34" charset="-122"/>
                </a:rPr>
                <a:t>可用性投入占有</a:t>
              </a:r>
              <a:r>
                <a:rPr lang="en-US" altLang="zh-CN" sz="1200" b="1" dirty="0">
                  <a:latin typeface="微软雅黑" panose="020B0503020204020204" pitchFamily="34" charset="-122"/>
                </a:rPr>
                <a:t>15</a:t>
              </a:r>
              <a:r>
                <a:rPr lang="en-US" altLang="zh-CN" sz="1200" b="1" dirty="0" smtClean="0">
                  <a:latin typeface="微软雅黑" panose="020B0503020204020204" pitchFamily="34" charset="-122"/>
                </a:rPr>
                <a:t>%</a:t>
              </a:r>
            </a:p>
            <a:p>
              <a:pPr algn="r"/>
              <a:r>
                <a:rPr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</a:t>
              </a: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3015258" y="1934430"/>
              <a:ext cx="598818" cy="5334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0070C0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03</a:t>
              </a:r>
              <a:endParaRPr lang="zh-CN" altLang="en-US" sz="2000" dirty="0">
                <a:solidFill>
                  <a:srgbClr val="0070C0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8" name="文本框 63"/>
          <p:cNvSpPr txBox="1"/>
          <p:nvPr/>
        </p:nvSpPr>
        <p:spPr>
          <a:xfrm>
            <a:off x="5939078" y="2655700"/>
            <a:ext cx="2149327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9" name="文本框 64"/>
          <p:cNvSpPr txBox="1"/>
          <p:nvPr/>
        </p:nvSpPr>
        <p:spPr>
          <a:xfrm>
            <a:off x="5939077" y="2335994"/>
            <a:ext cx="248386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latin typeface="微软雅黑" panose="020B0503020204020204" pitchFamily="34" charset="-122"/>
              </a:rPr>
              <a:t>提高学习者的</a:t>
            </a:r>
            <a:r>
              <a:rPr lang="zh-CN" altLang="en-US" b="1" dirty="0" smtClean="0">
                <a:latin typeface="微软雅黑" panose="020B0503020204020204" pitchFamily="34" charset="-122"/>
              </a:rPr>
              <a:t>兴趣</a:t>
            </a:r>
            <a:r>
              <a:rPr lang="zh-CN" altLang="en-US" b="1" dirty="0">
                <a:latin typeface="微软雅黑" panose="020B0503020204020204" pitchFamily="34" charset="-122"/>
              </a:rPr>
              <a:t>和自学能力</a:t>
            </a:r>
          </a:p>
        </p:txBody>
      </p:sp>
      <p:sp>
        <p:nvSpPr>
          <p:cNvPr id="140" name="矩形 139"/>
          <p:cNvSpPr/>
          <p:nvPr/>
        </p:nvSpPr>
        <p:spPr>
          <a:xfrm>
            <a:off x="5936526" y="1608407"/>
            <a:ext cx="1117935" cy="74635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altLang="zh-CN" sz="4400" dirty="0">
                <a:solidFill>
                  <a:srgbClr val="595959"/>
                </a:solidFill>
                <a:latin typeface="+mn-ea"/>
              </a:rPr>
              <a:t>75</a:t>
            </a:r>
            <a:r>
              <a:rPr lang="en-US" altLang="zh-CN" sz="2800" dirty="0">
                <a:solidFill>
                  <a:srgbClr val="595959"/>
                </a:solidFill>
                <a:latin typeface="+mn-ea"/>
              </a:rPr>
              <a:t>%</a:t>
            </a:r>
            <a:endParaRPr lang="zh-CN" altLang="en-US" sz="900" dirty="0">
              <a:solidFill>
                <a:srgbClr val="595959"/>
              </a:solidFill>
              <a:latin typeface="+mn-ea"/>
            </a:endParaRPr>
          </a:p>
        </p:txBody>
      </p:sp>
      <p:sp>
        <p:nvSpPr>
          <p:cNvPr id="141" name="矩形 140"/>
          <p:cNvSpPr/>
          <p:nvPr/>
        </p:nvSpPr>
        <p:spPr>
          <a:xfrm>
            <a:off x="5936526" y="3422505"/>
            <a:ext cx="2151733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8642528"/>
      </p:ext>
    </p:extLst>
  </p:cSld>
  <p:clrMapOvr>
    <a:masterClrMapping/>
  </p:clrMapOvr>
  <p:transition spd="slow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60000" fill="hold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0000" fill="hold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8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8" grpId="0"/>
          <p:bldP spid="139" grpId="0"/>
          <p:bldP spid="140" grpId="0"/>
          <p:bldP spid="14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6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8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8" grpId="0"/>
          <p:bldP spid="139" grpId="0"/>
          <p:bldP spid="140" grpId="0"/>
          <p:bldP spid="141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选题理由和意义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2570280" y="1335678"/>
            <a:ext cx="547516" cy="3108279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904589" y="2216533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070C0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1100398" y="2341569"/>
            <a:ext cx="1094670" cy="1067216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153774" y="2795362"/>
            <a:ext cx="959237" cy="31547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</a:rPr>
              <a:t>实践意义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532258" y="2474655"/>
            <a:ext cx="230951" cy="229729"/>
            <a:chOff x="3856417" y="4248125"/>
            <a:chExt cx="409860" cy="407692"/>
          </a:xfrm>
          <a:solidFill>
            <a:schemeClr val="accent3"/>
          </a:solidFill>
        </p:grpSpPr>
        <p:sp>
          <p:nvSpPr>
            <p:cNvPr id="15" name="Freeform 187"/>
            <p:cNvSpPr>
              <a:spLocks/>
            </p:cNvSpPr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188"/>
            <p:cNvSpPr>
              <a:spLocks/>
            </p:cNvSpPr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396917" y="1219553"/>
            <a:ext cx="4577272" cy="522222"/>
            <a:chOff x="8121872" y="2010009"/>
            <a:chExt cx="1739454" cy="1412819"/>
          </a:xfrm>
        </p:grpSpPr>
        <p:sp>
          <p:nvSpPr>
            <p:cNvPr id="23" name="圆角矩形 22"/>
            <p:cNvSpPr/>
            <p:nvPr/>
          </p:nvSpPr>
          <p:spPr>
            <a:xfrm>
              <a:off x="8121872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8145763" y="2198938"/>
              <a:ext cx="1692569" cy="104197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396836" y="1880136"/>
            <a:ext cx="4577272" cy="522222"/>
            <a:chOff x="8121873" y="2010009"/>
            <a:chExt cx="1739454" cy="1412819"/>
          </a:xfrm>
        </p:grpSpPr>
        <p:sp>
          <p:nvSpPr>
            <p:cNvPr id="26" name="圆角矩形 25"/>
            <p:cNvSpPr/>
            <p:nvPr/>
          </p:nvSpPr>
          <p:spPr>
            <a:xfrm>
              <a:off x="81218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rgbClr val="595959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8145763" y="2198938"/>
              <a:ext cx="1692569" cy="104197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396836" y="2617699"/>
            <a:ext cx="4577272" cy="522222"/>
            <a:chOff x="8121873" y="2010009"/>
            <a:chExt cx="1739454" cy="1412819"/>
          </a:xfrm>
        </p:grpSpPr>
        <p:sp>
          <p:nvSpPr>
            <p:cNvPr id="29" name="圆角矩形 28"/>
            <p:cNvSpPr/>
            <p:nvPr/>
          </p:nvSpPr>
          <p:spPr>
            <a:xfrm>
              <a:off x="81218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30" name="圆角矩形 29"/>
            <p:cNvSpPr/>
            <p:nvPr/>
          </p:nvSpPr>
          <p:spPr>
            <a:xfrm>
              <a:off x="8145763" y="2198938"/>
              <a:ext cx="1692569" cy="104197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359215" y="3342768"/>
            <a:ext cx="4577272" cy="522222"/>
            <a:chOff x="8121873" y="2010009"/>
            <a:chExt cx="1739454" cy="1412819"/>
          </a:xfrm>
        </p:grpSpPr>
        <p:sp>
          <p:nvSpPr>
            <p:cNvPr id="32" name="圆角矩形 31"/>
            <p:cNvSpPr/>
            <p:nvPr/>
          </p:nvSpPr>
          <p:spPr>
            <a:xfrm>
              <a:off x="81218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8145763" y="2198938"/>
              <a:ext cx="1692569" cy="104197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96919" y="4029012"/>
            <a:ext cx="4577272" cy="522222"/>
            <a:chOff x="8121873" y="2010009"/>
            <a:chExt cx="1739454" cy="1412819"/>
          </a:xfrm>
        </p:grpSpPr>
        <p:sp>
          <p:nvSpPr>
            <p:cNvPr id="35" name="圆角矩形 34"/>
            <p:cNvSpPr/>
            <p:nvPr/>
          </p:nvSpPr>
          <p:spPr>
            <a:xfrm>
              <a:off x="81218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chemeClr val="accent5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8145763" y="2198938"/>
              <a:ext cx="1692569" cy="104197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3675004" y="1347046"/>
            <a:ext cx="3758504" cy="202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点击输入本栏的具体文字，简明扼要的说明分项内容。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675004" y="2023491"/>
            <a:ext cx="3758504" cy="202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点击输入本栏的具体文字，简明扼要的说明分项内容。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675004" y="2750197"/>
            <a:ext cx="3758504" cy="202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点击输入本栏的具体文字，简明扼要的说明分项内容。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675004" y="3477257"/>
            <a:ext cx="3758504" cy="202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点击输入本栏的具体文字，简明扼要的说明分项内容。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686493" y="4164887"/>
            <a:ext cx="3758504" cy="2028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点击输入本栏的具体文字，简明扼要的说明分项内容。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86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blinds dir="vert"/>
      </p:transition>
    </mc:Choice>
    <mc:Fallback xmlns="">
      <p:transition spd="slow" advClick="0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1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4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25" presetID="16" presetClass="entr" presetSubtype="4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29" presetID="2" presetClass="entr" presetSubtype="2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8" presetID="2" presetClass="entr" presetSubtype="2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47" presetID="2" presetClass="entr" presetSubtype="2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56" presetID="2" presetClass="entr" presetSubtype="2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050"/>
                                </p:stCondLst>
                                <p:childTnLst>
                                  <p:par>
                                    <p:cTn id="65" presetID="2" presetClass="entr" presetSubtype="2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6550"/>
                                </p:stCondLst>
                                <p:childTnLst>
                                  <p:par>
                                    <p:cTn id="7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13" grpId="0"/>
          <p:bldP spid="37" grpId="0"/>
          <p:bldP spid="38" grpId="0"/>
          <p:bldP spid="39" grpId="0"/>
          <p:bldP spid="40" grpId="0"/>
          <p:bldP spid="4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1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4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25" presetID="16" presetClass="entr" presetSubtype="4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29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8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47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56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050"/>
                                </p:stCondLst>
                                <p:childTnLst>
                                  <p:par>
                                    <p:cTn id="6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6550"/>
                                </p:stCondLst>
                                <p:childTnLst>
                                  <p:par>
                                    <p:cTn id="7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13" grpId="0"/>
          <p:bldP spid="37" grpId="0"/>
          <p:bldP spid="38" grpId="0"/>
          <p:bldP spid="39" grpId="0"/>
          <p:bldP spid="40" grpId="0"/>
          <p:bldP spid="41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选题理由和意义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1547850" y="1248636"/>
            <a:ext cx="2013686" cy="1068427"/>
            <a:chOff x="1547850" y="1248636"/>
            <a:chExt cx="2013686" cy="1068427"/>
          </a:xfrm>
        </p:grpSpPr>
        <p:grpSp>
          <p:nvGrpSpPr>
            <p:cNvPr id="32" name="组合 31"/>
            <p:cNvGrpSpPr/>
            <p:nvPr/>
          </p:nvGrpSpPr>
          <p:grpSpPr>
            <a:xfrm flipH="1">
              <a:off x="1547850" y="1248636"/>
              <a:ext cx="2013686" cy="1068427"/>
              <a:chOff x="5947699" y="828177"/>
              <a:chExt cx="2684915" cy="1424564"/>
            </a:xfrm>
          </p:grpSpPr>
          <p:grpSp>
            <p:nvGrpSpPr>
              <p:cNvPr id="33" name="组合 32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36" name="椭圆 35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  <a:latin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任意多边形 36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  <a:latin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4" name="文本框 94"/>
              <p:cNvSpPr txBox="1"/>
              <p:nvPr/>
            </p:nvSpPr>
            <p:spPr>
              <a:xfrm>
                <a:off x="6852147" y="828177"/>
                <a:ext cx="1780467" cy="4514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latin typeface="微软雅黑" panose="020B0503020204020204" pitchFamily="34" charset="-122"/>
                  </a:rPr>
                  <a:t>涉及面广</a:t>
                </a:r>
                <a:endParaRPr lang="zh-CN" altLang="en-US" sz="1500" b="1" dirty="0">
                  <a:solidFill>
                    <a:schemeClr val="accent2"/>
                  </a:solidFill>
                  <a:latin typeface="+mn-ea"/>
                </a:endParaRPr>
              </a:p>
            </p:txBody>
          </p:sp>
          <p:sp>
            <p:nvSpPr>
              <p:cNvPr id="35" name="文本框 95"/>
              <p:cNvSpPr txBox="1"/>
              <p:nvPr/>
            </p:nvSpPr>
            <p:spPr>
              <a:xfrm>
                <a:off x="6290683" y="1331295"/>
                <a:ext cx="2341931" cy="9214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  <a:defRPr/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点击输入本栏的具体文字，简明扼要的说明分项内容，请根据您的具体内容酌情修改。</a:t>
                </a:r>
                <a:endParaRPr lang="zh-CN" altLang="en-US" sz="9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44" name="Group 36"/>
            <p:cNvGrpSpPr>
              <a:grpSpLocks noChangeAspect="1"/>
            </p:cNvGrpSpPr>
            <p:nvPr/>
          </p:nvGrpSpPr>
          <p:grpSpPr bwMode="auto">
            <a:xfrm>
              <a:off x="2893692" y="1286138"/>
              <a:ext cx="326696" cy="282176"/>
              <a:chOff x="3321" y="1710"/>
              <a:chExt cx="1042" cy="900"/>
            </a:xfrm>
            <a:solidFill>
              <a:schemeClr val="tx1">
                <a:lumMod val="50000"/>
                <a:lumOff val="50000"/>
                <a:alpha val="40000"/>
              </a:schemeClr>
            </a:solidFill>
          </p:grpSpPr>
          <p:sp>
            <p:nvSpPr>
              <p:cNvPr id="45" name="Freeform 37"/>
              <p:cNvSpPr>
                <a:spLocks noEditPoints="1"/>
              </p:cNvSpPr>
              <p:nvPr/>
            </p:nvSpPr>
            <p:spPr bwMode="auto">
              <a:xfrm>
                <a:off x="3321" y="1710"/>
                <a:ext cx="1042" cy="745"/>
              </a:xfrm>
              <a:custGeom>
                <a:avLst/>
                <a:gdLst>
                  <a:gd name="T0" fmla="*/ 37 w 438"/>
                  <a:gd name="T1" fmla="*/ 255 h 313"/>
                  <a:gd name="T2" fmla="*/ 20 w 438"/>
                  <a:gd name="T3" fmla="*/ 237 h 313"/>
                  <a:gd name="T4" fmla="*/ 20 w 438"/>
                  <a:gd name="T5" fmla="*/ 42 h 313"/>
                  <a:gd name="T6" fmla="*/ 37 w 438"/>
                  <a:gd name="T7" fmla="*/ 25 h 313"/>
                  <a:gd name="T8" fmla="*/ 401 w 438"/>
                  <a:gd name="T9" fmla="*/ 25 h 313"/>
                  <a:gd name="T10" fmla="*/ 418 w 438"/>
                  <a:gd name="T11" fmla="*/ 42 h 313"/>
                  <a:gd name="T12" fmla="*/ 418 w 438"/>
                  <a:gd name="T13" fmla="*/ 237 h 313"/>
                  <a:gd name="T14" fmla="*/ 401 w 438"/>
                  <a:gd name="T15" fmla="*/ 255 h 313"/>
                  <a:gd name="T16" fmla="*/ 37 w 438"/>
                  <a:gd name="T17" fmla="*/ 255 h 313"/>
                  <a:gd name="T18" fmla="*/ 424 w 438"/>
                  <a:gd name="T19" fmla="*/ 0 h 313"/>
                  <a:gd name="T20" fmla="*/ 14 w 438"/>
                  <a:gd name="T21" fmla="*/ 0 h 313"/>
                  <a:gd name="T22" fmla="*/ 0 w 438"/>
                  <a:gd name="T23" fmla="*/ 14 h 313"/>
                  <a:gd name="T24" fmla="*/ 0 w 438"/>
                  <a:gd name="T25" fmla="*/ 298 h 313"/>
                  <a:gd name="T26" fmla="*/ 14 w 438"/>
                  <a:gd name="T27" fmla="*/ 313 h 313"/>
                  <a:gd name="T28" fmla="*/ 424 w 438"/>
                  <a:gd name="T29" fmla="*/ 313 h 313"/>
                  <a:gd name="T30" fmla="*/ 438 w 438"/>
                  <a:gd name="T31" fmla="*/ 298 h 313"/>
                  <a:gd name="T32" fmla="*/ 438 w 438"/>
                  <a:gd name="T33" fmla="*/ 14 h 313"/>
                  <a:gd name="T34" fmla="*/ 424 w 438"/>
                  <a:gd name="T35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8" h="313">
                    <a:moveTo>
                      <a:pt x="37" y="255"/>
                    </a:moveTo>
                    <a:cubicBezTo>
                      <a:pt x="28" y="255"/>
                      <a:pt x="20" y="247"/>
                      <a:pt x="20" y="237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33"/>
                      <a:pt x="28" y="25"/>
                      <a:pt x="37" y="25"/>
                    </a:cubicBezTo>
                    <a:cubicBezTo>
                      <a:pt x="401" y="25"/>
                      <a:pt x="401" y="25"/>
                      <a:pt x="401" y="25"/>
                    </a:cubicBezTo>
                    <a:cubicBezTo>
                      <a:pt x="410" y="25"/>
                      <a:pt x="418" y="33"/>
                      <a:pt x="418" y="42"/>
                    </a:cubicBezTo>
                    <a:cubicBezTo>
                      <a:pt x="418" y="237"/>
                      <a:pt x="418" y="237"/>
                      <a:pt x="418" y="237"/>
                    </a:cubicBezTo>
                    <a:cubicBezTo>
                      <a:pt x="418" y="247"/>
                      <a:pt x="410" y="255"/>
                      <a:pt x="401" y="255"/>
                    </a:cubicBezTo>
                    <a:cubicBezTo>
                      <a:pt x="37" y="255"/>
                      <a:pt x="37" y="255"/>
                      <a:pt x="37" y="255"/>
                    </a:cubicBezTo>
                    <a:moveTo>
                      <a:pt x="42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0" y="306"/>
                      <a:pt x="6" y="313"/>
                      <a:pt x="14" y="313"/>
                    </a:cubicBezTo>
                    <a:cubicBezTo>
                      <a:pt x="424" y="313"/>
                      <a:pt x="424" y="313"/>
                      <a:pt x="424" y="313"/>
                    </a:cubicBezTo>
                    <a:cubicBezTo>
                      <a:pt x="432" y="313"/>
                      <a:pt x="438" y="306"/>
                      <a:pt x="438" y="298"/>
                    </a:cubicBezTo>
                    <a:cubicBezTo>
                      <a:pt x="438" y="14"/>
                      <a:pt x="438" y="14"/>
                      <a:pt x="438" y="14"/>
                    </a:cubicBezTo>
                    <a:cubicBezTo>
                      <a:pt x="438" y="6"/>
                      <a:pt x="432" y="0"/>
                      <a:pt x="42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46" name="Rectangle 38"/>
              <p:cNvSpPr>
                <a:spLocks noChangeArrowheads="1"/>
              </p:cNvSpPr>
              <p:nvPr/>
            </p:nvSpPr>
            <p:spPr bwMode="auto">
              <a:xfrm>
                <a:off x="3716" y="2465"/>
                <a:ext cx="252" cy="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47" name="Rectangle 40"/>
              <p:cNvSpPr>
                <a:spLocks noChangeArrowheads="1"/>
              </p:cNvSpPr>
              <p:nvPr/>
            </p:nvSpPr>
            <p:spPr bwMode="auto">
              <a:xfrm>
                <a:off x="3595" y="2570"/>
                <a:ext cx="495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48" name="Freeform 42"/>
              <p:cNvSpPr>
                <a:spLocks/>
              </p:cNvSpPr>
              <p:nvPr/>
            </p:nvSpPr>
            <p:spPr bwMode="auto">
              <a:xfrm>
                <a:off x="3433" y="1853"/>
                <a:ext cx="771" cy="400"/>
              </a:xfrm>
              <a:custGeom>
                <a:avLst/>
                <a:gdLst>
                  <a:gd name="T0" fmla="*/ 761 w 771"/>
                  <a:gd name="T1" fmla="*/ 0 h 400"/>
                  <a:gd name="T2" fmla="*/ 657 w 771"/>
                  <a:gd name="T3" fmla="*/ 9 h 400"/>
                  <a:gd name="T4" fmla="*/ 697 w 771"/>
                  <a:gd name="T5" fmla="*/ 43 h 400"/>
                  <a:gd name="T6" fmla="*/ 557 w 771"/>
                  <a:gd name="T7" fmla="*/ 212 h 400"/>
                  <a:gd name="T8" fmla="*/ 419 w 771"/>
                  <a:gd name="T9" fmla="*/ 105 h 400"/>
                  <a:gd name="T10" fmla="*/ 286 w 771"/>
                  <a:gd name="T11" fmla="*/ 278 h 400"/>
                  <a:gd name="T12" fmla="*/ 152 w 771"/>
                  <a:gd name="T13" fmla="*/ 190 h 400"/>
                  <a:gd name="T14" fmla="*/ 0 w 771"/>
                  <a:gd name="T15" fmla="*/ 369 h 400"/>
                  <a:gd name="T16" fmla="*/ 36 w 771"/>
                  <a:gd name="T17" fmla="*/ 400 h 400"/>
                  <a:gd name="T18" fmla="*/ 162 w 771"/>
                  <a:gd name="T19" fmla="*/ 252 h 400"/>
                  <a:gd name="T20" fmla="*/ 298 w 771"/>
                  <a:gd name="T21" fmla="*/ 343 h 400"/>
                  <a:gd name="T22" fmla="*/ 428 w 771"/>
                  <a:gd name="T23" fmla="*/ 171 h 400"/>
                  <a:gd name="T24" fmla="*/ 564 w 771"/>
                  <a:gd name="T25" fmla="*/ 278 h 400"/>
                  <a:gd name="T26" fmla="*/ 733 w 771"/>
                  <a:gd name="T27" fmla="*/ 71 h 400"/>
                  <a:gd name="T28" fmla="*/ 771 w 771"/>
                  <a:gd name="T29" fmla="*/ 105 h 400"/>
                  <a:gd name="T30" fmla="*/ 761 w 771"/>
                  <a:gd name="T31" fmla="*/ 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1" h="400">
                    <a:moveTo>
                      <a:pt x="761" y="0"/>
                    </a:moveTo>
                    <a:lnTo>
                      <a:pt x="657" y="9"/>
                    </a:lnTo>
                    <a:lnTo>
                      <a:pt x="697" y="43"/>
                    </a:lnTo>
                    <a:lnTo>
                      <a:pt x="557" y="212"/>
                    </a:lnTo>
                    <a:lnTo>
                      <a:pt x="419" y="105"/>
                    </a:lnTo>
                    <a:lnTo>
                      <a:pt x="286" y="278"/>
                    </a:lnTo>
                    <a:lnTo>
                      <a:pt x="152" y="190"/>
                    </a:lnTo>
                    <a:lnTo>
                      <a:pt x="0" y="369"/>
                    </a:lnTo>
                    <a:lnTo>
                      <a:pt x="36" y="400"/>
                    </a:lnTo>
                    <a:lnTo>
                      <a:pt x="162" y="252"/>
                    </a:lnTo>
                    <a:lnTo>
                      <a:pt x="298" y="343"/>
                    </a:lnTo>
                    <a:lnTo>
                      <a:pt x="428" y="171"/>
                    </a:lnTo>
                    <a:lnTo>
                      <a:pt x="564" y="278"/>
                    </a:lnTo>
                    <a:lnTo>
                      <a:pt x="733" y="71"/>
                    </a:lnTo>
                    <a:lnTo>
                      <a:pt x="771" y="105"/>
                    </a:lnTo>
                    <a:lnTo>
                      <a:pt x="76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37929" y="3388524"/>
            <a:ext cx="2013686" cy="1024995"/>
            <a:chOff x="637929" y="3388524"/>
            <a:chExt cx="2013686" cy="1024995"/>
          </a:xfrm>
        </p:grpSpPr>
        <p:grpSp>
          <p:nvGrpSpPr>
            <p:cNvPr id="38" name="组合 37"/>
            <p:cNvGrpSpPr/>
            <p:nvPr/>
          </p:nvGrpSpPr>
          <p:grpSpPr>
            <a:xfrm flipH="1" flipV="1">
              <a:off x="637929" y="3388524"/>
              <a:ext cx="2013686" cy="1024995"/>
              <a:chOff x="5947699" y="414315"/>
              <a:chExt cx="2684915" cy="1366654"/>
            </a:xfrm>
          </p:grpSpPr>
          <p:grpSp>
            <p:nvGrpSpPr>
              <p:cNvPr id="39" name="组合 38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42" name="椭圆 41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  <a:latin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3" name="任意多边形 42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  <a:latin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0" name="文本框 106"/>
              <p:cNvSpPr txBox="1"/>
              <p:nvPr/>
            </p:nvSpPr>
            <p:spPr>
              <a:xfrm flipV="1">
                <a:off x="6852147" y="1329566"/>
                <a:ext cx="1780467" cy="451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latin typeface="微软雅黑" panose="020B0503020204020204" pitchFamily="34" charset="-122"/>
                  </a:rPr>
                  <a:t>方法多样</a:t>
                </a:r>
                <a:endParaRPr lang="zh-CN" altLang="en-US" sz="1500" b="1" dirty="0">
                  <a:solidFill>
                    <a:schemeClr val="accent2"/>
                  </a:solidFill>
                  <a:latin typeface="+mn-ea"/>
                </a:endParaRPr>
              </a:p>
            </p:txBody>
          </p:sp>
          <p:sp>
            <p:nvSpPr>
              <p:cNvPr id="41" name="文本框 107"/>
              <p:cNvSpPr txBox="1"/>
              <p:nvPr/>
            </p:nvSpPr>
            <p:spPr>
              <a:xfrm flipV="1">
                <a:off x="6290683" y="414315"/>
                <a:ext cx="2341931" cy="9214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  <a:defRPr/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点击输入本栏的具体文字，简明扼要的说明分项内容，请根据您的具体内容酌情修改。</a:t>
                </a:r>
                <a:endParaRPr lang="zh-CN" altLang="en-US" sz="9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49" name="Freeform 53"/>
            <p:cNvSpPr>
              <a:spLocks noEditPoints="1"/>
            </p:cNvSpPr>
            <p:nvPr/>
          </p:nvSpPr>
          <p:spPr bwMode="auto">
            <a:xfrm>
              <a:off x="1951673" y="3404111"/>
              <a:ext cx="304408" cy="304408"/>
            </a:xfrm>
            <a:custGeom>
              <a:avLst/>
              <a:gdLst>
                <a:gd name="T0" fmla="*/ 166 w 449"/>
                <a:gd name="T1" fmla="*/ 362 h 449"/>
                <a:gd name="T2" fmla="*/ 211 w 449"/>
                <a:gd name="T3" fmla="*/ 317 h 449"/>
                <a:gd name="T4" fmla="*/ 237 w 449"/>
                <a:gd name="T5" fmla="*/ 407 h 449"/>
                <a:gd name="T6" fmla="*/ 302 w 449"/>
                <a:gd name="T7" fmla="*/ 313 h 449"/>
                <a:gd name="T8" fmla="*/ 294 w 449"/>
                <a:gd name="T9" fmla="*/ 393 h 449"/>
                <a:gd name="T10" fmla="*/ 395 w 449"/>
                <a:gd name="T11" fmla="*/ 289 h 449"/>
                <a:gd name="T12" fmla="*/ 294 w 449"/>
                <a:gd name="T13" fmla="*/ 393 h 449"/>
                <a:gd name="T14" fmla="*/ 95 w 449"/>
                <a:gd name="T15" fmla="*/ 353 h 449"/>
                <a:gd name="T16" fmla="*/ 121 w 449"/>
                <a:gd name="T17" fmla="*/ 309 h 449"/>
                <a:gd name="T18" fmla="*/ 237 w 449"/>
                <a:gd name="T19" fmla="*/ 293 h 449"/>
                <a:gd name="T20" fmla="*/ 311 w 449"/>
                <a:gd name="T21" fmla="*/ 191 h 449"/>
                <a:gd name="T22" fmla="*/ 307 w 449"/>
                <a:gd name="T23" fmla="*/ 287 h 449"/>
                <a:gd name="T24" fmla="*/ 211 w 449"/>
                <a:gd name="T25" fmla="*/ 293 h 449"/>
                <a:gd name="T26" fmla="*/ 137 w 449"/>
                <a:gd name="T27" fmla="*/ 226 h 449"/>
                <a:gd name="T28" fmla="*/ 211 w 449"/>
                <a:gd name="T29" fmla="*/ 196 h 449"/>
                <a:gd name="T30" fmla="*/ 333 w 449"/>
                <a:gd name="T31" fmla="*/ 282 h 449"/>
                <a:gd name="T32" fmla="*/ 335 w 449"/>
                <a:gd name="T33" fmla="*/ 188 h 449"/>
                <a:gd name="T34" fmla="*/ 407 w 449"/>
                <a:gd name="T35" fmla="*/ 224 h 449"/>
                <a:gd name="T36" fmla="*/ 116 w 449"/>
                <a:gd name="T37" fmla="*/ 281 h 449"/>
                <a:gd name="T38" fmla="*/ 41 w 449"/>
                <a:gd name="T39" fmla="*/ 224 h 449"/>
                <a:gd name="T40" fmla="*/ 114 w 449"/>
                <a:gd name="T41" fmla="*/ 188 h 449"/>
                <a:gd name="T42" fmla="*/ 116 w 449"/>
                <a:gd name="T43" fmla="*/ 281 h 449"/>
                <a:gd name="T44" fmla="*/ 59 w 449"/>
                <a:gd name="T45" fmla="*/ 146 h 449"/>
                <a:gd name="T46" fmla="*/ 158 w 449"/>
                <a:gd name="T47" fmla="*/ 55 h 449"/>
                <a:gd name="T48" fmla="*/ 331 w 449"/>
                <a:gd name="T49" fmla="*/ 164 h 449"/>
                <a:gd name="T50" fmla="*/ 390 w 449"/>
                <a:gd name="T51" fmla="*/ 147 h 449"/>
                <a:gd name="T52" fmla="*/ 211 w 449"/>
                <a:gd name="T53" fmla="*/ 171 h 449"/>
                <a:gd name="T54" fmla="*/ 210 w 449"/>
                <a:gd name="T55" fmla="*/ 43 h 449"/>
                <a:gd name="T56" fmla="*/ 211 w 449"/>
                <a:gd name="T57" fmla="*/ 171 h 449"/>
                <a:gd name="T58" fmla="*/ 237 w 449"/>
                <a:gd name="T59" fmla="*/ 43 h 449"/>
                <a:gd name="T60" fmla="*/ 308 w 449"/>
                <a:gd name="T61" fmla="*/ 167 h 449"/>
                <a:gd name="T62" fmla="*/ 225 w 449"/>
                <a:gd name="T63" fmla="*/ 0 h 449"/>
                <a:gd name="T64" fmla="*/ 225 w 449"/>
                <a:gd name="T65" fmla="*/ 449 h 449"/>
                <a:gd name="T66" fmla="*/ 225 w 449"/>
                <a:gd name="T6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9" h="449">
                  <a:moveTo>
                    <a:pt x="211" y="407"/>
                  </a:moveTo>
                  <a:cubicBezTo>
                    <a:pt x="192" y="407"/>
                    <a:pt x="176" y="387"/>
                    <a:pt x="166" y="362"/>
                  </a:cubicBezTo>
                  <a:cubicBezTo>
                    <a:pt x="158" y="347"/>
                    <a:pt x="151" y="331"/>
                    <a:pt x="147" y="313"/>
                  </a:cubicBezTo>
                  <a:cubicBezTo>
                    <a:pt x="168" y="315"/>
                    <a:pt x="189" y="317"/>
                    <a:pt x="211" y="317"/>
                  </a:cubicBezTo>
                  <a:cubicBezTo>
                    <a:pt x="211" y="407"/>
                    <a:pt x="211" y="407"/>
                    <a:pt x="211" y="407"/>
                  </a:cubicBezTo>
                  <a:moveTo>
                    <a:pt x="237" y="407"/>
                  </a:moveTo>
                  <a:cubicBezTo>
                    <a:pt x="237" y="317"/>
                    <a:pt x="237" y="317"/>
                    <a:pt x="237" y="317"/>
                  </a:cubicBezTo>
                  <a:cubicBezTo>
                    <a:pt x="259" y="317"/>
                    <a:pt x="280" y="315"/>
                    <a:pt x="302" y="313"/>
                  </a:cubicBezTo>
                  <a:cubicBezTo>
                    <a:pt x="293" y="344"/>
                    <a:pt x="273" y="407"/>
                    <a:pt x="237" y="407"/>
                  </a:cubicBezTo>
                  <a:moveTo>
                    <a:pt x="294" y="393"/>
                  </a:moveTo>
                  <a:cubicBezTo>
                    <a:pt x="311" y="370"/>
                    <a:pt x="320" y="343"/>
                    <a:pt x="328" y="310"/>
                  </a:cubicBezTo>
                  <a:cubicBezTo>
                    <a:pt x="354" y="304"/>
                    <a:pt x="377" y="297"/>
                    <a:pt x="395" y="289"/>
                  </a:cubicBezTo>
                  <a:cubicBezTo>
                    <a:pt x="386" y="313"/>
                    <a:pt x="373" y="335"/>
                    <a:pt x="354" y="353"/>
                  </a:cubicBezTo>
                  <a:cubicBezTo>
                    <a:pt x="337" y="371"/>
                    <a:pt x="315" y="384"/>
                    <a:pt x="294" y="393"/>
                  </a:cubicBezTo>
                  <a:moveTo>
                    <a:pt x="154" y="393"/>
                  </a:moveTo>
                  <a:cubicBezTo>
                    <a:pt x="133" y="384"/>
                    <a:pt x="112" y="371"/>
                    <a:pt x="95" y="353"/>
                  </a:cubicBezTo>
                  <a:cubicBezTo>
                    <a:pt x="75" y="335"/>
                    <a:pt x="62" y="312"/>
                    <a:pt x="52" y="286"/>
                  </a:cubicBezTo>
                  <a:cubicBezTo>
                    <a:pt x="68" y="295"/>
                    <a:pt x="93" y="303"/>
                    <a:pt x="121" y="309"/>
                  </a:cubicBezTo>
                  <a:cubicBezTo>
                    <a:pt x="128" y="342"/>
                    <a:pt x="138" y="371"/>
                    <a:pt x="154" y="393"/>
                  </a:cubicBezTo>
                  <a:moveTo>
                    <a:pt x="237" y="293"/>
                  </a:moveTo>
                  <a:cubicBezTo>
                    <a:pt x="237" y="196"/>
                    <a:pt x="237" y="196"/>
                    <a:pt x="237" y="196"/>
                  </a:cubicBezTo>
                  <a:cubicBezTo>
                    <a:pt x="263" y="195"/>
                    <a:pt x="287" y="193"/>
                    <a:pt x="311" y="191"/>
                  </a:cubicBezTo>
                  <a:cubicBezTo>
                    <a:pt x="311" y="203"/>
                    <a:pt x="311" y="214"/>
                    <a:pt x="311" y="226"/>
                  </a:cubicBezTo>
                  <a:cubicBezTo>
                    <a:pt x="311" y="247"/>
                    <a:pt x="311" y="268"/>
                    <a:pt x="307" y="287"/>
                  </a:cubicBezTo>
                  <a:cubicBezTo>
                    <a:pt x="284" y="290"/>
                    <a:pt x="261" y="292"/>
                    <a:pt x="237" y="293"/>
                  </a:cubicBezTo>
                  <a:moveTo>
                    <a:pt x="211" y="293"/>
                  </a:moveTo>
                  <a:cubicBezTo>
                    <a:pt x="187" y="292"/>
                    <a:pt x="165" y="290"/>
                    <a:pt x="141" y="286"/>
                  </a:cubicBezTo>
                  <a:cubicBezTo>
                    <a:pt x="138" y="268"/>
                    <a:pt x="137" y="246"/>
                    <a:pt x="137" y="226"/>
                  </a:cubicBezTo>
                  <a:cubicBezTo>
                    <a:pt x="137" y="214"/>
                    <a:pt x="138" y="203"/>
                    <a:pt x="138" y="191"/>
                  </a:cubicBezTo>
                  <a:cubicBezTo>
                    <a:pt x="161" y="193"/>
                    <a:pt x="186" y="195"/>
                    <a:pt x="211" y="196"/>
                  </a:cubicBezTo>
                  <a:cubicBezTo>
                    <a:pt x="211" y="293"/>
                    <a:pt x="211" y="293"/>
                    <a:pt x="211" y="293"/>
                  </a:cubicBezTo>
                  <a:moveTo>
                    <a:pt x="333" y="282"/>
                  </a:moveTo>
                  <a:cubicBezTo>
                    <a:pt x="335" y="265"/>
                    <a:pt x="336" y="245"/>
                    <a:pt x="336" y="226"/>
                  </a:cubicBezTo>
                  <a:cubicBezTo>
                    <a:pt x="336" y="212"/>
                    <a:pt x="336" y="201"/>
                    <a:pt x="335" y="188"/>
                  </a:cubicBezTo>
                  <a:cubicBezTo>
                    <a:pt x="363" y="185"/>
                    <a:pt x="386" y="177"/>
                    <a:pt x="399" y="171"/>
                  </a:cubicBezTo>
                  <a:cubicBezTo>
                    <a:pt x="405" y="188"/>
                    <a:pt x="407" y="207"/>
                    <a:pt x="407" y="224"/>
                  </a:cubicBezTo>
                  <a:cubicBezTo>
                    <a:pt x="407" y="254"/>
                    <a:pt x="405" y="270"/>
                    <a:pt x="333" y="282"/>
                  </a:cubicBezTo>
                  <a:moveTo>
                    <a:pt x="116" y="281"/>
                  </a:moveTo>
                  <a:cubicBezTo>
                    <a:pt x="75" y="274"/>
                    <a:pt x="52" y="260"/>
                    <a:pt x="43" y="250"/>
                  </a:cubicBezTo>
                  <a:cubicBezTo>
                    <a:pt x="41" y="242"/>
                    <a:pt x="41" y="233"/>
                    <a:pt x="41" y="224"/>
                  </a:cubicBezTo>
                  <a:cubicBezTo>
                    <a:pt x="41" y="206"/>
                    <a:pt x="44" y="187"/>
                    <a:pt x="49" y="171"/>
                  </a:cubicBezTo>
                  <a:cubicBezTo>
                    <a:pt x="64" y="177"/>
                    <a:pt x="82" y="182"/>
                    <a:pt x="114" y="188"/>
                  </a:cubicBezTo>
                  <a:cubicBezTo>
                    <a:pt x="113" y="201"/>
                    <a:pt x="112" y="212"/>
                    <a:pt x="112" y="226"/>
                  </a:cubicBezTo>
                  <a:cubicBezTo>
                    <a:pt x="112" y="245"/>
                    <a:pt x="113" y="264"/>
                    <a:pt x="116" y="281"/>
                  </a:cubicBezTo>
                  <a:moveTo>
                    <a:pt x="117" y="164"/>
                  </a:moveTo>
                  <a:cubicBezTo>
                    <a:pt x="76" y="153"/>
                    <a:pt x="65" y="152"/>
                    <a:pt x="59" y="146"/>
                  </a:cubicBezTo>
                  <a:cubicBezTo>
                    <a:pt x="68" y="128"/>
                    <a:pt x="79" y="110"/>
                    <a:pt x="95" y="96"/>
                  </a:cubicBezTo>
                  <a:cubicBezTo>
                    <a:pt x="114" y="76"/>
                    <a:pt x="135" y="66"/>
                    <a:pt x="158" y="55"/>
                  </a:cubicBezTo>
                  <a:cubicBezTo>
                    <a:pt x="138" y="83"/>
                    <a:pt x="124" y="119"/>
                    <a:pt x="117" y="164"/>
                  </a:cubicBezTo>
                  <a:moveTo>
                    <a:pt x="331" y="164"/>
                  </a:moveTo>
                  <a:cubicBezTo>
                    <a:pt x="324" y="119"/>
                    <a:pt x="311" y="81"/>
                    <a:pt x="291" y="54"/>
                  </a:cubicBezTo>
                  <a:cubicBezTo>
                    <a:pt x="333" y="69"/>
                    <a:pt x="370" y="104"/>
                    <a:pt x="390" y="147"/>
                  </a:cubicBezTo>
                  <a:cubicBezTo>
                    <a:pt x="384" y="151"/>
                    <a:pt x="369" y="157"/>
                    <a:pt x="331" y="164"/>
                  </a:cubicBezTo>
                  <a:moveTo>
                    <a:pt x="211" y="171"/>
                  </a:moveTo>
                  <a:cubicBezTo>
                    <a:pt x="187" y="171"/>
                    <a:pt x="164" y="169"/>
                    <a:pt x="141" y="167"/>
                  </a:cubicBezTo>
                  <a:cubicBezTo>
                    <a:pt x="152" y="104"/>
                    <a:pt x="178" y="55"/>
                    <a:pt x="210" y="43"/>
                  </a:cubicBezTo>
                  <a:cubicBezTo>
                    <a:pt x="210" y="43"/>
                    <a:pt x="211" y="43"/>
                    <a:pt x="211" y="43"/>
                  </a:cubicBezTo>
                  <a:cubicBezTo>
                    <a:pt x="211" y="171"/>
                    <a:pt x="211" y="171"/>
                    <a:pt x="211" y="171"/>
                  </a:cubicBezTo>
                  <a:moveTo>
                    <a:pt x="237" y="171"/>
                  </a:moveTo>
                  <a:cubicBezTo>
                    <a:pt x="237" y="43"/>
                    <a:pt x="237" y="43"/>
                    <a:pt x="237" y="43"/>
                  </a:cubicBezTo>
                  <a:cubicBezTo>
                    <a:pt x="242" y="43"/>
                    <a:pt x="249" y="48"/>
                    <a:pt x="255" y="52"/>
                  </a:cubicBezTo>
                  <a:cubicBezTo>
                    <a:pt x="279" y="74"/>
                    <a:pt x="299" y="117"/>
                    <a:pt x="308" y="167"/>
                  </a:cubicBezTo>
                  <a:cubicBezTo>
                    <a:pt x="284" y="169"/>
                    <a:pt x="261" y="171"/>
                    <a:pt x="237" y="171"/>
                  </a:cubicBezTo>
                  <a:moveTo>
                    <a:pt x="225" y="0"/>
                  </a:moveTo>
                  <a:cubicBezTo>
                    <a:pt x="100" y="0"/>
                    <a:pt x="0" y="100"/>
                    <a:pt x="0" y="224"/>
                  </a:cubicBezTo>
                  <a:cubicBezTo>
                    <a:pt x="0" y="349"/>
                    <a:pt x="100" y="449"/>
                    <a:pt x="225" y="449"/>
                  </a:cubicBezTo>
                  <a:cubicBezTo>
                    <a:pt x="350" y="449"/>
                    <a:pt x="449" y="349"/>
                    <a:pt x="449" y="224"/>
                  </a:cubicBezTo>
                  <a:cubicBezTo>
                    <a:pt x="449" y="100"/>
                    <a:pt x="350" y="0"/>
                    <a:pt x="225" y="0"/>
                  </a:cubicBezTo>
                </a:path>
              </a:pathLst>
            </a:custGeom>
            <a:solidFill>
              <a:schemeClr val="tx1">
                <a:lumMod val="50000"/>
                <a:lumOff val="50000"/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204876" y="1442279"/>
            <a:ext cx="2428660" cy="1075151"/>
            <a:chOff x="6204876" y="1442279"/>
            <a:chExt cx="2428660" cy="1075151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4876" y="1442279"/>
              <a:ext cx="2428660" cy="1075151"/>
              <a:chOff x="5947699" y="819212"/>
              <a:chExt cx="3238208" cy="1433529"/>
            </a:xfrm>
          </p:grpSpPr>
          <p:grpSp>
            <p:nvGrpSpPr>
              <p:cNvPr id="21" name="组合 20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24" name="椭圆 23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  <a:latin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5" name="任意多边形 24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  <a:latin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2" name="文本框 82"/>
              <p:cNvSpPr txBox="1"/>
              <p:nvPr/>
            </p:nvSpPr>
            <p:spPr>
              <a:xfrm>
                <a:off x="6852147" y="819212"/>
                <a:ext cx="2333760" cy="4514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</a:rPr>
                  <a:t>评估指标的转变</a:t>
                </a:r>
                <a:endPara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3" name="文本框 83"/>
              <p:cNvSpPr txBox="1"/>
              <p:nvPr/>
            </p:nvSpPr>
            <p:spPr>
              <a:xfrm>
                <a:off x="6398266" y="1331295"/>
                <a:ext cx="2341932" cy="9214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  <a:defRPr/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点击输入本栏的具体文字，简明扼要的说明分项内容，请根据您的具体内容酌情修改。</a:t>
                </a:r>
                <a:endParaRPr lang="zh-CN" altLang="en-US" sz="9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50" name="Group 46"/>
            <p:cNvGrpSpPr>
              <a:grpSpLocks noChangeAspect="1"/>
            </p:cNvGrpSpPr>
            <p:nvPr/>
          </p:nvGrpSpPr>
          <p:grpSpPr bwMode="auto">
            <a:xfrm>
              <a:off x="6475053" y="1518993"/>
              <a:ext cx="385045" cy="238385"/>
              <a:chOff x="3098" y="1701"/>
              <a:chExt cx="1486" cy="920"/>
            </a:xfrm>
            <a:solidFill>
              <a:schemeClr val="tx1">
                <a:lumMod val="50000"/>
                <a:lumOff val="50000"/>
                <a:alpha val="40000"/>
              </a:schemeClr>
            </a:solidFill>
          </p:grpSpPr>
          <p:sp>
            <p:nvSpPr>
              <p:cNvPr id="51" name="Freeform 47"/>
              <p:cNvSpPr>
                <a:spLocks/>
              </p:cNvSpPr>
              <p:nvPr/>
            </p:nvSpPr>
            <p:spPr bwMode="auto">
              <a:xfrm>
                <a:off x="3468" y="1701"/>
                <a:ext cx="746" cy="920"/>
              </a:xfrm>
              <a:custGeom>
                <a:avLst/>
                <a:gdLst>
                  <a:gd name="T0" fmla="*/ 157 w 314"/>
                  <a:gd name="T1" fmla="*/ 0 h 386"/>
                  <a:gd name="T2" fmla="*/ 68 w 314"/>
                  <a:gd name="T3" fmla="*/ 89 h 386"/>
                  <a:gd name="T4" fmla="*/ 127 w 314"/>
                  <a:gd name="T5" fmla="*/ 172 h 386"/>
                  <a:gd name="T6" fmla="*/ 103 w 314"/>
                  <a:gd name="T7" fmla="*/ 172 h 386"/>
                  <a:gd name="T8" fmla="*/ 16 w 314"/>
                  <a:gd name="T9" fmla="*/ 320 h 386"/>
                  <a:gd name="T10" fmla="*/ 28 w 314"/>
                  <a:gd name="T11" fmla="*/ 386 h 386"/>
                  <a:gd name="T12" fmla="*/ 132 w 314"/>
                  <a:gd name="T13" fmla="*/ 386 h 386"/>
                  <a:gd name="T14" fmla="*/ 154 w 314"/>
                  <a:gd name="T15" fmla="*/ 203 h 386"/>
                  <a:gd name="T16" fmla="*/ 132 w 314"/>
                  <a:gd name="T17" fmla="*/ 180 h 386"/>
                  <a:gd name="T18" fmla="*/ 182 w 314"/>
                  <a:gd name="T19" fmla="*/ 180 h 386"/>
                  <a:gd name="T20" fmla="*/ 160 w 314"/>
                  <a:gd name="T21" fmla="*/ 203 h 386"/>
                  <a:gd name="T22" fmla="*/ 182 w 314"/>
                  <a:gd name="T23" fmla="*/ 386 h 386"/>
                  <a:gd name="T24" fmla="*/ 286 w 314"/>
                  <a:gd name="T25" fmla="*/ 386 h 386"/>
                  <a:gd name="T26" fmla="*/ 298 w 314"/>
                  <a:gd name="T27" fmla="*/ 320 h 386"/>
                  <a:gd name="T28" fmla="*/ 211 w 314"/>
                  <a:gd name="T29" fmla="*/ 172 h 386"/>
                  <a:gd name="T30" fmla="*/ 187 w 314"/>
                  <a:gd name="T31" fmla="*/ 172 h 386"/>
                  <a:gd name="T32" fmla="*/ 246 w 314"/>
                  <a:gd name="T33" fmla="*/ 89 h 386"/>
                  <a:gd name="T34" fmla="*/ 157 w 314"/>
                  <a:gd name="T35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86">
                    <a:moveTo>
                      <a:pt x="157" y="0"/>
                    </a:moveTo>
                    <a:cubicBezTo>
                      <a:pt x="108" y="0"/>
                      <a:pt x="68" y="40"/>
                      <a:pt x="68" y="89"/>
                    </a:cubicBezTo>
                    <a:cubicBezTo>
                      <a:pt x="68" y="127"/>
                      <a:pt x="93" y="160"/>
                      <a:pt x="127" y="172"/>
                    </a:cubicBezTo>
                    <a:cubicBezTo>
                      <a:pt x="103" y="172"/>
                      <a:pt x="103" y="172"/>
                      <a:pt x="103" y="172"/>
                    </a:cubicBezTo>
                    <a:cubicBezTo>
                      <a:pt x="55" y="172"/>
                      <a:pt x="26" y="291"/>
                      <a:pt x="16" y="320"/>
                    </a:cubicBezTo>
                    <a:cubicBezTo>
                      <a:pt x="0" y="363"/>
                      <a:pt x="28" y="386"/>
                      <a:pt x="28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4" y="203"/>
                      <a:pt x="154" y="203"/>
                      <a:pt x="154" y="203"/>
                    </a:cubicBezTo>
                    <a:cubicBezTo>
                      <a:pt x="132" y="180"/>
                      <a:pt x="132" y="180"/>
                      <a:pt x="132" y="180"/>
                    </a:cubicBezTo>
                    <a:cubicBezTo>
                      <a:pt x="182" y="180"/>
                      <a:pt x="182" y="180"/>
                      <a:pt x="182" y="180"/>
                    </a:cubicBezTo>
                    <a:cubicBezTo>
                      <a:pt x="160" y="203"/>
                      <a:pt x="160" y="203"/>
                      <a:pt x="160" y="203"/>
                    </a:cubicBezTo>
                    <a:cubicBezTo>
                      <a:pt x="182" y="386"/>
                      <a:pt x="182" y="386"/>
                      <a:pt x="182" y="386"/>
                    </a:cubicBezTo>
                    <a:cubicBezTo>
                      <a:pt x="286" y="386"/>
                      <a:pt x="286" y="386"/>
                      <a:pt x="286" y="386"/>
                    </a:cubicBezTo>
                    <a:cubicBezTo>
                      <a:pt x="286" y="386"/>
                      <a:pt x="314" y="363"/>
                      <a:pt x="298" y="320"/>
                    </a:cubicBezTo>
                    <a:cubicBezTo>
                      <a:pt x="288" y="291"/>
                      <a:pt x="259" y="172"/>
                      <a:pt x="211" y="172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221" y="160"/>
                      <a:pt x="246" y="127"/>
                      <a:pt x="246" y="89"/>
                    </a:cubicBezTo>
                    <a:cubicBezTo>
                      <a:pt x="246" y="40"/>
                      <a:pt x="206" y="0"/>
                      <a:pt x="15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52" name="Freeform 48"/>
              <p:cNvSpPr>
                <a:spLocks/>
              </p:cNvSpPr>
              <p:nvPr/>
            </p:nvSpPr>
            <p:spPr bwMode="auto">
              <a:xfrm>
                <a:off x="3098" y="1871"/>
                <a:ext cx="475" cy="750"/>
              </a:xfrm>
              <a:custGeom>
                <a:avLst/>
                <a:gdLst>
                  <a:gd name="T0" fmla="*/ 128 w 200"/>
                  <a:gd name="T1" fmla="*/ 0 h 315"/>
                  <a:gd name="T2" fmla="*/ 55 w 200"/>
                  <a:gd name="T3" fmla="*/ 73 h 315"/>
                  <a:gd name="T4" fmla="*/ 103 w 200"/>
                  <a:gd name="T5" fmla="*/ 141 h 315"/>
                  <a:gd name="T6" fmla="*/ 84 w 200"/>
                  <a:gd name="T7" fmla="*/ 141 h 315"/>
                  <a:gd name="T8" fmla="*/ 13 w 200"/>
                  <a:gd name="T9" fmla="*/ 261 h 315"/>
                  <a:gd name="T10" fmla="*/ 23 w 200"/>
                  <a:gd name="T11" fmla="*/ 315 h 315"/>
                  <a:gd name="T12" fmla="*/ 108 w 200"/>
                  <a:gd name="T13" fmla="*/ 315 h 315"/>
                  <a:gd name="T14" fmla="*/ 126 w 200"/>
                  <a:gd name="T15" fmla="*/ 166 h 315"/>
                  <a:gd name="T16" fmla="*/ 107 w 200"/>
                  <a:gd name="T17" fmla="*/ 147 h 315"/>
                  <a:gd name="T18" fmla="*/ 149 w 200"/>
                  <a:gd name="T19" fmla="*/ 147 h 315"/>
                  <a:gd name="T20" fmla="*/ 130 w 200"/>
                  <a:gd name="T21" fmla="*/ 166 h 315"/>
                  <a:gd name="T22" fmla="*/ 148 w 200"/>
                  <a:gd name="T23" fmla="*/ 315 h 315"/>
                  <a:gd name="T24" fmla="*/ 168 w 200"/>
                  <a:gd name="T25" fmla="*/ 315 h 315"/>
                  <a:gd name="T26" fmla="*/ 161 w 200"/>
                  <a:gd name="T27" fmla="*/ 245 h 315"/>
                  <a:gd name="T28" fmla="*/ 166 w 200"/>
                  <a:gd name="T29" fmla="*/ 228 h 315"/>
                  <a:gd name="T30" fmla="*/ 194 w 200"/>
                  <a:gd name="T31" fmla="*/ 152 h 315"/>
                  <a:gd name="T32" fmla="*/ 172 w 200"/>
                  <a:gd name="T33" fmla="*/ 141 h 315"/>
                  <a:gd name="T34" fmla="*/ 152 w 200"/>
                  <a:gd name="T35" fmla="*/ 141 h 315"/>
                  <a:gd name="T36" fmla="*/ 200 w 200"/>
                  <a:gd name="T37" fmla="*/ 73 h 315"/>
                  <a:gd name="T38" fmla="*/ 128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128" y="0"/>
                    </a:moveTo>
                    <a:cubicBezTo>
                      <a:pt x="88" y="0"/>
                      <a:pt x="55" y="33"/>
                      <a:pt x="55" y="73"/>
                    </a:cubicBezTo>
                    <a:cubicBezTo>
                      <a:pt x="55" y="104"/>
                      <a:pt x="76" y="131"/>
                      <a:pt x="103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45" y="141"/>
                      <a:pt x="21" y="238"/>
                      <a:pt x="13" y="261"/>
                    </a:cubicBezTo>
                    <a:cubicBezTo>
                      <a:pt x="0" y="296"/>
                      <a:pt x="23" y="315"/>
                      <a:pt x="23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26" y="166"/>
                      <a:pt x="126" y="166"/>
                      <a:pt x="126" y="166"/>
                    </a:cubicBezTo>
                    <a:cubicBezTo>
                      <a:pt x="107" y="147"/>
                      <a:pt x="107" y="147"/>
                      <a:pt x="107" y="147"/>
                    </a:cubicBezTo>
                    <a:cubicBezTo>
                      <a:pt x="149" y="147"/>
                      <a:pt x="149" y="147"/>
                      <a:pt x="149" y="147"/>
                    </a:cubicBezTo>
                    <a:cubicBezTo>
                      <a:pt x="130" y="166"/>
                      <a:pt x="130" y="166"/>
                      <a:pt x="130" y="166"/>
                    </a:cubicBezTo>
                    <a:cubicBezTo>
                      <a:pt x="148" y="315"/>
                      <a:pt x="148" y="315"/>
                      <a:pt x="148" y="315"/>
                    </a:cubicBezTo>
                    <a:cubicBezTo>
                      <a:pt x="168" y="315"/>
                      <a:pt x="168" y="315"/>
                      <a:pt x="168" y="315"/>
                    </a:cubicBezTo>
                    <a:cubicBezTo>
                      <a:pt x="160" y="303"/>
                      <a:pt x="149" y="279"/>
                      <a:pt x="161" y="245"/>
                    </a:cubicBezTo>
                    <a:cubicBezTo>
                      <a:pt x="162" y="241"/>
                      <a:pt x="164" y="235"/>
                      <a:pt x="166" y="228"/>
                    </a:cubicBezTo>
                    <a:cubicBezTo>
                      <a:pt x="173" y="207"/>
                      <a:pt x="182" y="178"/>
                      <a:pt x="194" y="152"/>
                    </a:cubicBezTo>
                    <a:cubicBezTo>
                      <a:pt x="188" y="145"/>
                      <a:pt x="180" y="141"/>
                      <a:pt x="172" y="141"/>
                    </a:cubicBezTo>
                    <a:cubicBezTo>
                      <a:pt x="152" y="141"/>
                      <a:pt x="152" y="141"/>
                      <a:pt x="152" y="141"/>
                    </a:cubicBezTo>
                    <a:cubicBezTo>
                      <a:pt x="180" y="131"/>
                      <a:pt x="200" y="104"/>
                      <a:pt x="200" y="73"/>
                    </a:cubicBezTo>
                    <a:cubicBezTo>
                      <a:pt x="200" y="33"/>
                      <a:pt x="168" y="0"/>
                      <a:pt x="12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53" name="Freeform 49"/>
              <p:cNvSpPr>
                <a:spLocks/>
              </p:cNvSpPr>
              <p:nvPr/>
            </p:nvSpPr>
            <p:spPr bwMode="auto">
              <a:xfrm>
                <a:off x="4110" y="1871"/>
                <a:ext cx="474" cy="750"/>
              </a:xfrm>
              <a:custGeom>
                <a:avLst/>
                <a:gdLst>
                  <a:gd name="T0" fmla="*/ 72 w 200"/>
                  <a:gd name="T1" fmla="*/ 0 h 315"/>
                  <a:gd name="T2" fmla="*/ 0 w 200"/>
                  <a:gd name="T3" fmla="*/ 73 h 315"/>
                  <a:gd name="T4" fmla="*/ 48 w 200"/>
                  <a:gd name="T5" fmla="*/ 141 h 315"/>
                  <a:gd name="T6" fmla="*/ 28 w 200"/>
                  <a:gd name="T7" fmla="*/ 141 h 315"/>
                  <a:gd name="T8" fmla="*/ 6 w 200"/>
                  <a:gd name="T9" fmla="*/ 152 h 315"/>
                  <a:gd name="T10" fmla="*/ 34 w 200"/>
                  <a:gd name="T11" fmla="*/ 228 h 315"/>
                  <a:gd name="T12" fmla="*/ 39 w 200"/>
                  <a:gd name="T13" fmla="*/ 245 h 315"/>
                  <a:gd name="T14" fmla="*/ 32 w 200"/>
                  <a:gd name="T15" fmla="*/ 315 h 315"/>
                  <a:gd name="T16" fmla="*/ 52 w 200"/>
                  <a:gd name="T17" fmla="*/ 315 h 315"/>
                  <a:gd name="T18" fmla="*/ 70 w 200"/>
                  <a:gd name="T19" fmla="*/ 166 h 315"/>
                  <a:gd name="T20" fmla="*/ 52 w 200"/>
                  <a:gd name="T21" fmla="*/ 147 h 315"/>
                  <a:gd name="T22" fmla="*/ 93 w 200"/>
                  <a:gd name="T23" fmla="*/ 147 h 315"/>
                  <a:gd name="T24" fmla="*/ 74 w 200"/>
                  <a:gd name="T25" fmla="*/ 166 h 315"/>
                  <a:gd name="T26" fmla="*/ 92 w 200"/>
                  <a:gd name="T27" fmla="*/ 315 h 315"/>
                  <a:gd name="T28" fmla="*/ 178 w 200"/>
                  <a:gd name="T29" fmla="*/ 315 h 315"/>
                  <a:gd name="T30" fmla="*/ 187 w 200"/>
                  <a:gd name="T31" fmla="*/ 261 h 315"/>
                  <a:gd name="T32" fmla="*/ 116 w 200"/>
                  <a:gd name="T33" fmla="*/ 141 h 315"/>
                  <a:gd name="T34" fmla="*/ 97 w 200"/>
                  <a:gd name="T35" fmla="*/ 141 h 315"/>
                  <a:gd name="T36" fmla="*/ 145 w 200"/>
                  <a:gd name="T37" fmla="*/ 73 h 315"/>
                  <a:gd name="T38" fmla="*/ 72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72" y="0"/>
                    </a:moveTo>
                    <a:cubicBezTo>
                      <a:pt x="32" y="0"/>
                      <a:pt x="0" y="33"/>
                      <a:pt x="0" y="73"/>
                    </a:cubicBezTo>
                    <a:cubicBezTo>
                      <a:pt x="0" y="104"/>
                      <a:pt x="20" y="131"/>
                      <a:pt x="48" y="141"/>
                    </a:cubicBezTo>
                    <a:cubicBezTo>
                      <a:pt x="28" y="141"/>
                      <a:pt x="28" y="141"/>
                      <a:pt x="28" y="141"/>
                    </a:cubicBezTo>
                    <a:cubicBezTo>
                      <a:pt x="20" y="141"/>
                      <a:pt x="13" y="145"/>
                      <a:pt x="6" y="152"/>
                    </a:cubicBezTo>
                    <a:cubicBezTo>
                      <a:pt x="18" y="178"/>
                      <a:pt x="27" y="207"/>
                      <a:pt x="34" y="228"/>
                    </a:cubicBezTo>
                    <a:cubicBezTo>
                      <a:pt x="36" y="235"/>
                      <a:pt x="38" y="241"/>
                      <a:pt x="39" y="245"/>
                    </a:cubicBezTo>
                    <a:cubicBezTo>
                      <a:pt x="52" y="279"/>
                      <a:pt x="40" y="303"/>
                      <a:pt x="32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52" y="147"/>
                      <a:pt x="52" y="147"/>
                      <a:pt x="52" y="147"/>
                    </a:cubicBezTo>
                    <a:cubicBezTo>
                      <a:pt x="93" y="147"/>
                      <a:pt x="93" y="147"/>
                      <a:pt x="93" y="147"/>
                    </a:cubicBezTo>
                    <a:cubicBezTo>
                      <a:pt x="74" y="166"/>
                      <a:pt x="74" y="166"/>
                      <a:pt x="74" y="166"/>
                    </a:cubicBezTo>
                    <a:cubicBezTo>
                      <a:pt x="92" y="315"/>
                      <a:pt x="92" y="315"/>
                      <a:pt x="92" y="315"/>
                    </a:cubicBezTo>
                    <a:cubicBezTo>
                      <a:pt x="178" y="315"/>
                      <a:pt x="178" y="315"/>
                      <a:pt x="178" y="315"/>
                    </a:cubicBezTo>
                    <a:cubicBezTo>
                      <a:pt x="178" y="315"/>
                      <a:pt x="200" y="296"/>
                      <a:pt x="187" y="261"/>
                    </a:cubicBezTo>
                    <a:cubicBezTo>
                      <a:pt x="179" y="238"/>
                      <a:pt x="156" y="141"/>
                      <a:pt x="116" y="141"/>
                    </a:cubicBezTo>
                    <a:cubicBezTo>
                      <a:pt x="97" y="141"/>
                      <a:pt x="97" y="141"/>
                      <a:pt x="97" y="141"/>
                    </a:cubicBezTo>
                    <a:cubicBezTo>
                      <a:pt x="125" y="131"/>
                      <a:pt x="145" y="104"/>
                      <a:pt x="145" y="73"/>
                    </a:cubicBezTo>
                    <a:cubicBezTo>
                      <a:pt x="145" y="33"/>
                      <a:pt x="112" y="0"/>
                      <a:pt x="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057392" y="3407154"/>
            <a:ext cx="2094378" cy="1024995"/>
            <a:chOff x="5057392" y="3407154"/>
            <a:chExt cx="2094378" cy="1024995"/>
          </a:xfrm>
        </p:grpSpPr>
        <p:grpSp>
          <p:nvGrpSpPr>
            <p:cNvPr id="26" name="组合 25"/>
            <p:cNvGrpSpPr/>
            <p:nvPr/>
          </p:nvGrpSpPr>
          <p:grpSpPr>
            <a:xfrm flipV="1">
              <a:off x="5057392" y="3407154"/>
              <a:ext cx="2094378" cy="1024995"/>
              <a:chOff x="5947699" y="405349"/>
              <a:chExt cx="2792499" cy="1366655"/>
            </a:xfrm>
          </p:grpSpPr>
          <p:grpSp>
            <p:nvGrpSpPr>
              <p:cNvPr id="27" name="组合 26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  <a:latin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任意多边形 30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  <a:latin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8" name="文本框 88"/>
              <p:cNvSpPr txBox="1"/>
              <p:nvPr/>
            </p:nvSpPr>
            <p:spPr>
              <a:xfrm flipV="1">
                <a:off x="6852147" y="1320600"/>
                <a:ext cx="1780467" cy="4514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  <a:latin typeface="微软雅黑" panose="020B0503020204020204" pitchFamily="34" charset="-122"/>
                  </a:rPr>
                  <a:t>理论价值</a:t>
                </a:r>
                <a:endParaRPr lang="zh-CN" altLang="en-US" sz="2000" b="1" dirty="0">
                  <a:solidFill>
                    <a:schemeClr val="accent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文本框 89"/>
              <p:cNvSpPr txBox="1"/>
              <p:nvPr/>
            </p:nvSpPr>
            <p:spPr>
              <a:xfrm flipV="1">
                <a:off x="6398266" y="405349"/>
                <a:ext cx="2341932" cy="9214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  <a:defRPr/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点击输入本栏的具体文字，简明扼要的说明分项内容，请根据您的具体内容酌情修改。</a:t>
                </a:r>
                <a:endParaRPr lang="zh-CN" altLang="en-US" sz="9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Freeform 57"/>
            <p:cNvSpPr>
              <a:spLocks noEditPoints="1"/>
            </p:cNvSpPr>
            <p:nvPr/>
          </p:nvSpPr>
          <p:spPr bwMode="auto">
            <a:xfrm>
              <a:off x="5436854" y="3425800"/>
              <a:ext cx="268961" cy="269479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chemeClr val="tx1">
                <a:lumMod val="50000"/>
                <a:lumOff val="50000"/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266364" y="2412705"/>
            <a:ext cx="1242073" cy="1242074"/>
            <a:chOff x="2266364" y="2412705"/>
            <a:chExt cx="1242073" cy="1242074"/>
          </a:xfrm>
        </p:grpSpPr>
        <p:grpSp>
          <p:nvGrpSpPr>
            <p:cNvPr id="3" name="组合 2"/>
            <p:cNvGrpSpPr/>
            <p:nvPr/>
          </p:nvGrpSpPr>
          <p:grpSpPr>
            <a:xfrm>
              <a:off x="2266364" y="2412705"/>
              <a:ext cx="1242073" cy="1242074"/>
              <a:chOff x="4993868" y="2326868"/>
              <a:chExt cx="2204265" cy="2204265"/>
            </a:xfrm>
            <a:effectLst>
              <a:outerShdw blurRad="292100" dist="114300" dir="2700000" algn="tl" rotWithShape="0">
                <a:prstClr val="black">
                  <a:alpha val="25000"/>
                </a:prstClr>
              </a:outerShdw>
            </a:effectLst>
          </p:grpSpPr>
          <p:sp>
            <p:nvSpPr>
              <p:cNvPr id="4" name="任意多边形 3"/>
              <p:cNvSpPr/>
              <p:nvPr/>
            </p:nvSpPr>
            <p:spPr>
              <a:xfrm>
                <a:off x="4993868" y="2326868"/>
                <a:ext cx="2204265" cy="2204265"/>
              </a:xfrm>
              <a:custGeom>
                <a:avLst/>
                <a:gdLst>
                  <a:gd name="connsiteX0" fmla="*/ 1102132 w 2204265"/>
                  <a:gd name="connsiteY0" fmla="*/ 321083 h 2204265"/>
                  <a:gd name="connsiteX1" fmla="*/ 311557 w 2204265"/>
                  <a:gd name="connsiteY1" fmla="*/ 1111658 h 2204265"/>
                  <a:gd name="connsiteX2" fmla="*/ 1102132 w 2204265"/>
                  <a:gd name="connsiteY2" fmla="*/ 1902233 h 2204265"/>
                  <a:gd name="connsiteX3" fmla="*/ 1892707 w 2204265"/>
                  <a:gd name="connsiteY3" fmla="*/ 1111658 h 2204265"/>
                  <a:gd name="connsiteX4" fmla="*/ 1102132 w 2204265"/>
                  <a:gd name="connsiteY4" fmla="*/ 321083 h 2204265"/>
                  <a:gd name="connsiteX5" fmla="*/ 977042 w 2204265"/>
                  <a:gd name="connsiteY5" fmla="*/ 0 h 2204265"/>
                  <a:gd name="connsiteX6" fmla="*/ 1227224 w 2204265"/>
                  <a:gd name="connsiteY6" fmla="*/ 0 h 2204265"/>
                  <a:gd name="connsiteX7" fmla="*/ 1276006 w 2204265"/>
                  <a:gd name="connsiteY7" fmla="*/ 227584 h 2204265"/>
                  <a:gd name="connsiteX8" fmla="*/ 1287791 w 2204265"/>
                  <a:gd name="connsiteY8" fmla="*/ 229382 h 2204265"/>
                  <a:gd name="connsiteX9" fmla="*/ 1387705 w 2204265"/>
                  <a:gd name="connsiteY9" fmla="*/ 259057 h 2204265"/>
                  <a:gd name="connsiteX10" fmla="*/ 1544868 w 2204265"/>
                  <a:gd name="connsiteY10" fmla="*/ 85113 h 2204265"/>
                  <a:gd name="connsiteX11" fmla="*/ 1761531 w 2204265"/>
                  <a:gd name="connsiteY11" fmla="*/ 210203 h 2204265"/>
                  <a:gd name="connsiteX12" fmla="*/ 1691902 w 2204265"/>
                  <a:gd name="connsiteY12" fmla="*/ 425756 h 2204265"/>
                  <a:gd name="connsiteX13" fmla="*/ 1705003 w 2204265"/>
                  <a:gd name="connsiteY13" fmla="*/ 435309 h 2204265"/>
                  <a:gd name="connsiteX14" fmla="*/ 1774668 w 2204265"/>
                  <a:gd name="connsiteY14" fmla="*/ 502325 h 2204265"/>
                  <a:gd name="connsiteX15" fmla="*/ 1782142 w 2204265"/>
                  <a:gd name="connsiteY15" fmla="*/ 511190 h 2204265"/>
                  <a:gd name="connsiteX16" fmla="*/ 1994063 w 2204265"/>
                  <a:gd name="connsiteY16" fmla="*/ 442735 h 2204265"/>
                  <a:gd name="connsiteX17" fmla="*/ 2119154 w 2204265"/>
                  <a:gd name="connsiteY17" fmla="*/ 659399 h 2204265"/>
                  <a:gd name="connsiteX18" fmla="*/ 1961265 w 2204265"/>
                  <a:gd name="connsiteY18" fmla="*/ 802053 h 2204265"/>
                  <a:gd name="connsiteX19" fmla="*/ 1974042 w 2204265"/>
                  <a:gd name="connsiteY19" fmla="*/ 833752 h 2204265"/>
                  <a:gd name="connsiteX20" fmla="*/ 1999140 w 2204265"/>
                  <a:gd name="connsiteY20" fmla="*/ 933073 h 2204265"/>
                  <a:gd name="connsiteX21" fmla="*/ 2204265 w 2204265"/>
                  <a:gd name="connsiteY21" fmla="*/ 977042 h 2204265"/>
                  <a:gd name="connsiteX22" fmla="*/ 2204265 w 2204265"/>
                  <a:gd name="connsiteY22" fmla="*/ 1227224 h 2204265"/>
                  <a:gd name="connsiteX23" fmla="*/ 2012137 w 2204265"/>
                  <a:gd name="connsiteY23" fmla="*/ 1268406 h 2204265"/>
                  <a:gd name="connsiteX24" fmla="*/ 2004638 w 2204265"/>
                  <a:gd name="connsiteY24" fmla="*/ 1317545 h 2204265"/>
                  <a:gd name="connsiteX25" fmla="*/ 1985237 w 2204265"/>
                  <a:gd name="connsiteY25" fmla="*/ 1394985 h 2204265"/>
                  <a:gd name="connsiteX26" fmla="*/ 1977636 w 2204265"/>
                  <a:gd name="connsiteY26" fmla="*/ 1417004 h 2204265"/>
                  <a:gd name="connsiteX27" fmla="*/ 2119154 w 2204265"/>
                  <a:gd name="connsiteY27" fmla="*/ 1544868 h 2204265"/>
                  <a:gd name="connsiteX28" fmla="*/ 1994063 w 2204265"/>
                  <a:gd name="connsiteY28" fmla="*/ 1761531 h 2204265"/>
                  <a:gd name="connsiteX29" fmla="*/ 1820151 w 2204265"/>
                  <a:gd name="connsiteY29" fmla="*/ 1705353 h 2204265"/>
                  <a:gd name="connsiteX30" fmla="*/ 1798711 w 2204265"/>
                  <a:gd name="connsiteY30" fmla="*/ 1734758 h 2204265"/>
                  <a:gd name="connsiteX31" fmla="*/ 1731696 w 2204265"/>
                  <a:gd name="connsiteY31" fmla="*/ 1804423 h 2204265"/>
                  <a:gd name="connsiteX32" fmla="*/ 1706998 w 2204265"/>
                  <a:gd name="connsiteY32" fmla="*/ 1825242 h 2204265"/>
                  <a:gd name="connsiteX33" fmla="*/ 1761531 w 2204265"/>
                  <a:gd name="connsiteY33" fmla="*/ 1994062 h 2204265"/>
                  <a:gd name="connsiteX34" fmla="*/ 1544868 w 2204265"/>
                  <a:gd name="connsiteY34" fmla="*/ 2119153 h 2204265"/>
                  <a:gd name="connsiteX35" fmla="*/ 1429863 w 2204265"/>
                  <a:gd name="connsiteY35" fmla="*/ 1991868 h 2204265"/>
                  <a:gd name="connsiteX36" fmla="*/ 1400268 w 2204265"/>
                  <a:gd name="connsiteY36" fmla="*/ 2003797 h 2204265"/>
                  <a:gd name="connsiteX37" fmla="*/ 1262745 w 2204265"/>
                  <a:gd name="connsiteY37" fmla="*/ 2038549 h 2204265"/>
                  <a:gd name="connsiteX38" fmla="*/ 1227224 w 2204265"/>
                  <a:gd name="connsiteY38" fmla="*/ 2204265 h 2204265"/>
                  <a:gd name="connsiteX39" fmla="*/ 977042 w 2204265"/>
                  <a:gd name="connsiteY39" fmla="*/ 2204265 h 2204265"/>
                  <a:gd name="connsiteX40" fmla="*/ 941447 w 2204265"/>
                  <a:gd name="connsiteY40" fmla="*/ 2038203 h 2204265"/>
                  <a:gd name="connsiteX41" fmla="*/ 916475 w 2204265"/>
                  <a:gd name="connsiteY41" fmla="*/ 2034392 h 2204265"/>
                  <a:gd name="connsiteX42" fmla="*/ 774169 w 2204265"/>
                  <a:gd name="connsiteY42" fmla="*/ 1992127 h 2204265"/>
                  <a:gd name="connsiteX43" fmla="*/ 659399 w 2204265"/>
                  <a:gd name="connsiteY43" fmla="*/ 2119153 h 2204265"/>
                  <a:gd name="connsiteX44" fmla="*/ 442735 w 2204265"/>
                  <a:gd name="connsiteY44" fmla="*/ 1994062 h 2204265"/>
                  <a:gd name="connsiteX45" fmla="*/ 496981 w 2204265"/>
                  <a:gd name="connsiteY45" fmla="*/ 1826130 h 2204265"/>
                  <a:gd name="connsiteX46" fmla="*/ 391274 w 2204265"/>
                  <a:gd name="connsiteY46" fmla="*/ 1717869 h 2204265"/>
                  <a:gd name="connsiteX47" fmla="*/ 382878 w 2204265"/>
                  <a:gd name="connsiteY47" fmla="*/ 1705753 h 2204265"/>
                  <a:gd name="connsiteX48" fmla="*/ 210204 w 2204265"/>
                  <a:gd name="connsiteY48" fmla="*/ 1761531 h 2204265"/>
                  <a:gd name="connsiteX49" fmla="*/ 85113 w 2204265"/>
                  <a:gd name="connsiteY49" fmla="*/ 1544868 h 2204265"/>
                  <a:gd name="connsiteX50" fmla="*/ 226733 w 2204265"/>
                  <a:gd name="connsiteY50" fmla="*/ 1416912 h 2204265"/>
                  <a:gd name="connsiteX51" fmla="*/ 212821 w 2204265"/>
                  <a:gd name="connsiteY51" fmla="*/ 1373126 h 2204265"/>
                  <a:gd name="connsiteX52" fmla="*/ 191748 w 2204265"/>
                  <a:gd name="connsiteY52" fmla="*/ 1268325 h 2204265"/>
                  <a:gd name="connsiteX53" fmla="*/ 0 w 2204265"/>
                  <a:gd name="connsiteY53" fmla="*/ 1227224 h 2204265"/>
                  <a:gd name="connsiteX54" fmla="*/ 0 w 2204265"/>
                  <a:gd name="connsiteY54" fmla="*/ 977042 h 2204265"/>
                  <a:gd name="connsiteX55" fmla="*/ 203220 w 2204265"/>
                  <a:gd name="connsiteY55" fmla="*/ 933481 h 2204265"/>
                  <a:gd name="connsiteX56" fmla="*/ 212821 w 2204265"/>
                  <a:gd name="connsiteY56" fmla="*/ 890649 h 2204265"/>
                  <a:gd name="connsiteX57" fmla="*/ 243470 w 2204265"/>
                  <a:gd name="connsiteY57" fmla="*/ 802476 h 2204265"/>
                  <a:gd name="connsiteX58" fmla="*/ 85113 w 2204265"/>
                  <a:gd name="connsiteY58" fmla="*/ 659399 h 2204265"/>
                  <a:gd name="connsiteX59" fmla="*/ 210204 w 2204265"/>
                  <a:gd name="connsiteY59" fmla="*/ 442735 h 2204265"/>
                  <a:gd name="connsiteX60" fmla="*/ 423776 w 2204265"/>
                  <a:gd name="connsiteY60" fmla="*/ 511723 h 2204265"/>
                  <a:gd name="connsiteX61" fmla="*/ 470557 w 2204265"/>
                  <a:gd name="connsiteY61" fmla="*/ 461243 h 2204265"/>
                  <a:gd name="connsiteX62" fmla="*/ 512656 w 2204265"/>
                  <a:gd name="connsiteY62" fmla="*/ 426662 h 2204265"/>
                  <a:gd name="connsiteX63" fmla="*/ 442735 w 2204265"/>
                  <a:gd name="connsiteY63" fmla="*/ 210203 h 2204265"/>
                  <a:gd name="connsiteX64" fmla="*/ 659399 w 2204265"/>
                  <a:gd name="connsiteY64" fmla="*/ 85113 h 2204265"/>
                  <a:gd name="connsiteX65" fmla="*/ 815299 w 2204265"/>
                  <a:gd name="connsiteY65" fmla="*/ 257661 h 2204265"/>
                  <a:gd name="connsiteX66" fmla="*/ 916475 w 2204265"/>
                  <a:gd name="connsiteY66" fmla="*/ 229382 h 2204265"/>
                  <a:gd name="connsiteX67" fmla="*/ 928259 w 2204265"/>
                  <a:gd name="connsiteY67" fmla="*/ 227584 h 2204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2204265" h="2204265">
                    <a:moveTo>
                      <a:pt x="1102132" y="321083"/>
                    </a:moveTo>
                    <a:cubicBezTo>
                      <a:pt x="665509" y="321083"/>
                      <a:pt x="311557" y="675035"/>
                      <a:pt x="311557" y="1111658"/>
                    </a:cubicBezTo>
                    <a:cubicBezTo>
                      <a:pt x="311557" y="1548281"/>
                      <a:pt x="665509" y="1902233"/>
                      <a:pt x="1102132" y="1902233"/>
                    </a:cubicBezTo>
                    <a:cubicBezTo>
                      <a:pt x="1538755" y="1902233"/>
                      <a:pt x="1892707" y="1548281"/>
                      <a:pt x="1892707" y="1111658"/>
                    </a:cubicBezTo>
                    <a:cubicBezTo>
                      <a:pt x="1892707" y="675035"/>
                      <a:pt x="1538755" y="321083"/>
                      <a:pt x="1102132" y="321083"/>
                    </a:cubicBezTo>
                    <a:close/>
                    <a:moveTo>
                      <a:pt x="977042" y="0"/>
                    </a:moveTo>
                    <a:lnTo>
                      <a:pt x="1227224" y="0"/>
                    </a:lnTo>
                    <a:lnTo>
                      <a:pt x="1276006" y="227584"/>
                    </a:lnTo>
                    <a:lnTo>
                      <a:pt x="1287791" y="229382"/>
                    </a:lnTo>
                    <a:lnTo>
                      <a:pt x="1387705" y="259057"/>
                    </a:lnTo>
                    <a:lnTo>
                      <a:pt x="1544868" y="85113"/>
                    </a:lnTo>
                    <a:lnTo>
                      <a:pt x="1761531" y="210203"/>
                    </a:lnTo>
                    <a:lnTo>
                      <a:pt x="1691902" y="425756"/>
                    </a:lnTo>
                    <a:lnTo>
                      <a:pt x="1705003" y="435309"/>
                    </a:lnTo>
                    <a:cubicBezTo>
                      <a:pt x="1729378" y="456423"/>
                      <a:pt x="1752634" y="478795"/>
                      <a:pt x="1774668" y="502325"/>
                    </a:cubicBezTo>
                    <a:lnTo>
                      <a:pt x="1782142" y="511190"/>
                    </a:lnTo>
                    <a:lnTo>
                      <a:pt x="1994063" y="442735"/>
                    </a:lnTo>
                    <a:lnTo>
                      <a:pt x="2119154" y="659399"/>
                    </a:lnTo>
                    <a:lnTo>
                      <a:pt x="1961265" y="802053"/>
                    </a:lnTo>
                    <a:lnTo>
                      <a:pt x="1974042" y="833752"/>
                    </a:lnTo>
                    <a:lnTo>
                      <a:pt x="1999140" y="933073"/>
                    </a:lnTo>
                    <a:lnTo>
                      <a:pt x="2204265" y="977042"/>
                    </a:lnTo>
                    <a:lnTo>
                      <a:pt x="2204265" y="1227224"/>
                    </a:lnTo>
                    <a:lnTo>
                      <a:pt x="2012137" y="1268406"/>
                    </a:lnTo>
                    <a:lnTo>
                      <a:pt x="2004638" y="1317545"/>
                    </a:lnTo>
                    <a:cubicBezTo>
                      <a:pt x="1999269" y="1343782"/>
                      <a:pt x="1992785" y="1369612"/>
                      <a:pt x="1985237" y="1394985"/>
                    </a:cubicBezTo>
                    <a:lnTo>
                      <a:pt x="1977636" y="1417004"/>
                    </a:lnTo>
                    <a:lnTo>
                      <a:pt x="2119154" y="1544868"/>
                    </a:lnTo>
                    <a:lnTo>
                      <a:pt x="1994063" y="1761531"/>
                    </a:lnTo>
                    <a:lnTo>
                      <a:pt x="1820151" y="1705353"/>
                    </a:lnTo>
                    <a:lnTo>
                      <a:pt x="1798711" y="1734758"/>
                    </a:lnTo>
                    <a:cubicBezTo>
                      <a:pt x="1777597" y="1759133"/>
                      <a:pt x="1755225" y="1782388"/>
                      <a:pt x="1731696" y="1804423"/>
                    </a:cubicBezTo>
                    <a:lnTo>
                      <a:pt x="1706998" y="1825242"/>
                    </a:lnTo>
                    <a:lnTo>
                      <a:pt x="1761531" y="1994062"/>
                    </a:lnTo>
                    <a:lnTo>
                      <a:pt x="1544868" y="2119153"/>
                    </a:lnTo>
                    <a:lnTo>
                      <a:pt x="1429863" y="1991868"/>
                    </a:lnTo>
                    <a:lnTo>
                      <a:pt x="1400268" y="2003797"/>
                    </a:lnTo>
                    <a:lnTo>
                      <a:pt x="1262745" y="2038549"/>
                    </a:lnTo>
                    <a:lnTo>
                      <a:pt x="1227224" y="2204265"/>
                    </a:lnTo>
                    <a:lnTo>
                      <a:pt x="977042" y="2204265"/>
                    </a:lnTo>
                    <a:lnTo>
                      <a:pt x="941447" y="2038203"/>
                    </a:lnTo>
                    <a:lnTo>
                      <a:pt x="916475" y="2034392"/>
                    </a:lnTo>
                    <a:lnTo>
                      <a:pt x="774169" y="1992127"/>
                    </a:lnTo>
                    <a:lnTo>
                      <a:pt x="659399" y="2119153"/>
                    </a:lnTo>
                    <a:lnTo>
                      <a:pt x="442735" y="1994062"/>
                    </a:lnTo>
                    <a:lnTo>
                      <a:pt x="496981" y="1826130"/>
                    </a:lnTo>
                    <a:lnTo>
                      <a:pt x="391274" y="1717869"/>
                    </a:lnTo>
                    <a:lnTo>
                      <a:pt x="382878" y="1705753"/>
                    </a:lnTo>
                    <a:lnTo>
                      <a:pt x="210204" y="1761531"/>
                    </a:lnTo>
                    <a:lnTo>
                      <a:pt x="85113" y="1544868"/>
                    </a:lnTo>
                    <a:lnTo>
                      <a:pt x="226733" y="1416912"/>
                    </a:lnTo>
                    <a:lnTo>
                      <a:pt x="212821" y="1373126"/>
                    </a:lnTo>
                    <a:lnTo>
                      <a:pt x="191748" y="1268325"/>
                    </a:lnTo>
                    <a:lnTo>
                      <a:pt x="0" y="1227224"/>
                    </a:lnTo>
                    <a:lnTo>
                      <a:pt x="0" y="977042"/>
                    </a:lnTo>
                    <a:lnTo>
                      <a:pt x="203220" y="933481"/>
                    </a:lnTo>
                    <a:lnTo>
                      <a:pt x="212821" y="890649"/>
                    </a:lnTo>
                    <a:lnTo>
                      <a:pt x="243470" y="802476"/>
                    </a:lnTo>
                    <a:lnTo>
                      <a:pt x="85113" y="659399"/>
                    </a:lnTo>
                    <a:lnTo>
                      <a:pt x="210204" y="442735"/>
                    </a:lnTo>
                    <a:lnTo>
                      <a:pt x="423776" y="511723"/>
                    </a:lnTo>
                    <a:lnTo>
                      <a:pt x="470557" y="461243"/>
                    </a:lnTo>
                    <a:lnTo>
                      <a:pt x="512656" y="426662"/>
                    </a:lnTo>
                    <a:lnTo>
                      <a:pt x="442735" y="210203"/>
                    </a:lnTo>
                    <a:lnTo>
                      <a:pt x="659399" y="85113"/>
                    </a:lnTo>
                    <a:lnTo>
                      <a:pt x="815299" y="257661"/>
                    </a:lnTo>
                    <a:lnTo>
                      <a:pt x="916475" y="229382"/>
                    </a:lnTo>
                    <a:lnTo>
                      <a:pt x="928259" y="227584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5305425" y="2638425"/>
                <a:ext cx="1581150" cy="158115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5370108" y="2708871"/>
                <a:ext cx="1451783" cy="1451783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2501338" y="2761460"/>
              <a:ext cx="750088" cy="598500"/>
              <a:chOff x="4123036" y="1197871"/>
              <a:chExt cx="1000117" cy="798000"/>
            </a:xfrm>
          </p:grpSpPr>
          <p:sp>
            <p:nvSpPr>
              <p:cNvPr id="56" name="文本框 122"/>
              <p:cNvSpPr txBox="1"/>
              <p:nvPr/>
            </p:nvSpPr>
            <p:spPr>
              <a:xfrm>
                <a:off x="4123036" y="11978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3000" dirty="0">
                    <a:solidFill>
                      <a:srgbClr val="0070C0"/>
                    </a:solidFill>
                    <a:latin typeface="Impact" panose="020B0806030902050204" pitchFamily="34" charset="0"/>
                    <a:ea typeface="宋体" panose="02010600030101010101" pitchFamily="2" charset="-122"/>
                  </a:rPr>
                  <a:t>01</a:t>
                </a:r>
                <a:endParaRPr lang="zh-CN" altLang="en-US" sz="3000" dirty="0">
                  <a:solidFill>
                    <a:srgbClr val="0070C0"/>
                  </a:solidFill>
                  <a:latin typeface="Impact" panose="020B080603090205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7" name="文本框 123"/>
              <p:cNvSpPr txBox="1"/>
              <p:nvPr/>
            </p:nvSpPr>
            <p:spPr>
              <a:xfrm>
                <a:off x="4266701" y="168809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197576" y="1703890"/>
            <a:ext cx="1242073" cy="1242074"/>
            <a:chOff x="3197576" y="1703890"/>
            <a:chExt cx="1242073" cy="1242074"/>
          </a:xfrm>
        </p:grpSpPr>
        <p:grpSp>
          <p:nvGrpSpPr>
            <p:cNvPr id="8" name="组合 7"/>
            <p:cNvGrpSpPr/>
            <p:nvPr/>
          </p:nvGrpSpPr>
          <p:grpSpPr>
            <a:xfrm>
              <a:off x="3197576" y="1703890"/>
              <a:ext cx="1242073" cy="1242074"/>
              <a:chOff x="4993868" y="2326868"/>
              <a:chExt cx="2204265" cy="2204265"/>
            </a:xfrm>
            <a:effectLst>
              <a:outerShdw blurRad="292100" dist="114300" dir="2700000" algn="tl" rotWithShape="0">
                <a:prstClr val="black">
                  <a:alpha val="25000"/>
                </a:prstClr>
              </a:outerShdw>
            </a:effectLst>
          </p:grpSpPr>
          <p:sp>
            <p:nvSpPr>
              <p:cNvPr id="9" name="任意多边形 8"/>
              <p:cNvSpPr/>
              <p:nvPr/>
            </p:nvSpPr>
            <p:spPr>
              <a:xfrm>
                <a:off x="4993868" y="2326868"/>
                <a:ext cx="2204265" cy="2204265"/>
              </a:xfrm>
              <a:custGeom>
                <a:avLst/>
                <a:gdLst>
                  <a:gd name="connsiteX0" fmla="*/ 1102132 w 2204265"/>
                  <a:gd name="connsiteY0" fmla="*/ 321083 h 2204265"/>
                  <a:gd name="connsiteX1" fmla="*/ 311557 w 2204265"/>
                  <a:gd name="connsiteY1" fmla="*/ 1111658 h 2204265"/>
                  <a:gd name="connsiteX2" fmla="*/ 1102132 w 2204265"/>
                  <a:gd name="connsiteY2" fmla="*/ 1902233 h 2204265"/>
                  <a:gd name="connsiteX3" fmla="*/ 1892707 w 2204265"/>
                  <a:gd name="connsiteY3" fmla="*/ 1111658 h 2204265"/>
                  <a:gd name="connsiteX4" fmla="*/ 1102132 w 2204265"/>
                  <a:gd name="connsiteY4" fmla="*/ 321083 h 2204265"/>
                  <a:gd name="connsiteX5" fmla="*/ 977042 w 2204265"/>
                  <a:gd name="connsiteY5" fmla="*/ 0 h 2204265"/>
                  <a:gd name="connsiteX6" fmla="*/ 1227224 w 2204265"/>
                  <a:gd name="connsiteY6" fmla="*/ 0 h 2204265"/>
                  <a:gd name="connsiteX7" fmla="*/ 1276006 w 2204265"/>
                  <a:gd name="connsiteY7" fmla="*/ 227584 h 2204265"/>
                  <a:gd name="connsiteX8" fmla="*/ 1287791 w 2204265"/>
                  <a:gd name="connsiteY8" fmla="*/ 229382 h 2204265"/>
                  <a:gd name="connsiteX9" fmla="*/ 1387705 w 2204265"/>
                  <a:gd name="connsiteY9" fmla="*/ 259057 h 2204265"/>
                  <a:gd name="connsiteX10" fmla="*/ 1544868 w 2204265"/>
                  <a:gd name="connsiteY10" fmla="*/ 85113 h 2204265"/>
                  <a:gd name="connsiteX11" fmla="*/ 1761531 w 2204265"/>
                  <a:gd name="connsiteY11" fmla="*/ 210203 h 2204265"/>
                  <a:gd name="connsiteX12" fmla="*/ 1691902 w 2204265"/>
                  <a:gd name="connsiteY12" fmla="*/ 425756 h 2204265"/>
                  <a:gd name="connsiteX13" fmla="*/ 1705003 w 2204265"/>
                  <a:gd name="connsiteY13" fmla="*/ 435309 h 2204265"/>
                  <a:gd name="connsiteX14" fmla="*/ 1774668 w 2204265"/>
                  <a:gd name="connsiteY14" fmla="*/ 502325 h 2204265"/>
                  <a:gd name="connsiteX15" fmla="*/ 1782142 w 2204265"/>
                  <a:gd name="connsiteY15" fmla="*/ 511190 h 2204265"/>
                  <a:gd name="connsiteX16" fmla="*/ 1994063 w 2204265"/>
                  <a:gd name="connsiteY16" fmla="*/ 442735 h 2204265"/>
                  <a:gd name="connsiteX17" fmla="*/ 2119154 w 2204265"/>
                  <a:gd name="connsiteY17" fmla="*/ 659399 h 2204265"/>
                  <a:gd name="connsiteX18" fmla="*/ 1961265 w 2204265"/>
                  <a:gd name="connsiteY18" fmla="*/ 802053 h 2204265"/>
                  <a:gd name="connsiteX19" fmla="*/ 1974042 w 2204265"/>
                  <a:gd name="connsiteY19" fmla="*/ 833752 h 2204265"/>
                  <a:gd name="connsiteX20" fmla="*/ 1999140 w 2204265"/>
                  <a:gd name="connsiteY20" fmla="*/ 933073 h 2204265"/>
                  <a:gd name="connsiteX21" fmla="*/ 2204265 w 2204265"/>
                  <a:gd name="connsiteY21" fmla="*/ 977042 h 2204265"/>
                  <a:gd name="connsiteX22" fmla="*/ 2204265 w 2204265"/>
                  <a:gd name="connsiteY22" fmla="*/ 1227224 h 2204265"/>
                  <a:gd name="connsiteX23" fmla="*/ 2012137 w 2204265"/>
                  <a:gd name="connsiteY23" fmla="*/ 1268406 h 2204265"/>
                  <a:gd name="connsiteX24" fmla="*/ 2004638 w 2204265"/>
                  <a:gd name="connsiteY24" fmla="*/ 1317545 h 2204265"/>
                  <a:gd name="connsiteX25" fmla="*/ 1985237 w 2204265"/>
                  <a:gd name="connsiteY25" fmla="*/ 1394985 h 2204265"/>
                  <a:gd name="connsiteX26" fmla="*/ 1977636 w 2204265"/>
                  <a:gd name="connsiteY26" fmla="*/ 1417004 h 2204265"/>
                  <a:gd name="connsiteX27" fmla="*/ 2119154 w 2204265"/>
                  <a:gd name="connsiteY27" fmla="*/ 1544868 h 2204265"/>
                  <a:gd name="connsiteX28" fmla="*/ 1994063 w 2204265"/>
                  <a:gd name="connsiteY28" fmla="*/ 1761531 h 2204265"/>
                  <a:gd name="connsiteX29" fmla="*/ 1820151 w 2204265"/>
                  <a:gd name="connsiteY29" fmla="*/ 1705353 h 2204265"/>
                  <a:gd name="connsiteX30" fmla="*/ 1798711 w 2204265"/>
                  <a:gd name="connsiteY30" fmla="*/ 1734758 h 2204265"/>
                  <a:gd name="connsiteX31" fmla="*/ 1731696 w 2204265"/>
                  <a:gd name="connsiteY31" fmla="*/ 1804423 h 2204265"/>
                  <a:gd name="connsiteX32" fmla="*/ 1706998 w 2204265"/>
                  <a:gd name="connsiteY32" fmla="*/ 1825242 h 2204265"/>
                  <a:gd name="connsiteX33" fmla="*/ 1761531 w 2204265"/>
                  <a:gd name="connsiteY33" fmla="*/ 1994062 h 2204265"/>
                  <a:gd name="connsiteX34" fmla="*/ 1544868 w 2204265"/>
                  <a:gd name="connsiteY34" fmla="*/ 2119153 h 2204265"/>
                  <a:gd name="connsiteX35" fmla="*/ 1429863 w 2204265"/>
                  <a:gd name="connsiteY35" fmla="*/ 1991868 h 2204265"/>
                  <a:gd name="connsiteX36" fmla="*/ 1400268 w 2204265"/>
                  <a:gd name="connsiteY36" fmla="*/ 2003797 h 2204265"/>
                  <a:gd name="connsiteX37" fmla="*/ 1262745 w 2204265"/>
                  <a:gd name="connsiteY37" fmla="*/ 2038549 h 2204265"/>
                  <a:gd name="connsiteX38" fmla="*/ 1227224 w 2204265"/>
                  <a:gd name="connsiteY38" fmla="*/ 2204265 h 2204265"/>
                  <a:gd name="connsiteX39" fmla="*/ 977042 w 2204265"/>
                  <a:gd name="connsiteY39" fmla="*/ 2204265 h 2204265"/>
                  <a:gd name="connsiteX40" fmla="*/ 941447 w 2204265"/>
                  <a:gd name="connsiteY40" fmla="*/ 2038203 h 2204265"/>
                  <a:gd name="connsiteX41" fmla="*/ 916475 w 2204265"/>
                  <a:gd name="connsiteY41" fmla="*/ 2034392 h 2204265"/>
                  <a:gd name="connsiteX42" fmla="*/ 774169 w 2204265"/>
                  <a:gd name="connsiteY42" fmla="*/ 1992127 h 2204265"/>
                  <a:gd name="connsiteX43" fmla="*/ 659399 w 2204265"/>
                  <a:gd name="connsiteY43" fmla="*/ 2119153 h 2204265"/>
                  <a:gd name="connsiteX44" fmla="*/ 442735 w 2204265"/>
                  <a:gd name="connsiteY44" fmla="*/ 1994062 h 2204265"/>
                  <a:gd name="connsiteX45" fmla="*/ 496981 w 2204265"/>
                  <a:gd name="connsiteY45" fmla="*/ 1826130 h 2204265"/>
                  <a:gd name="connsiteX46" fmla="*/ 391274 w 2204265"/>
                  <a:gd name="connsiteY46" fmla="*/ 1717869 h 2204265"/>
                  <a:gd name="connsiteX47" fmla="*/ 382878 w 2204265"/>
                  <a:gd name="connsiteY47" fmla="*/ 1705753 h 2204265"/>
                  <a:gd name="connsiteX48" fmla="*/ 210204 w 2204265"/>
                  <a:gd name="connsiteY48" fmla="*/ 1761531 h 2204265"/>
                  <a:gd name="connsiteX49" fmla="*/ 85113 w 2204265"/>
                  <a:gd name="connsiteY49" fmla="*/ 1544868 h 2204265"/>
                  <a:gd name="connsiteX50" fmla="*/ 226733 w 2204265"/>
                  <a:gd name="connsiteY50" fmla="*/ 1416912 h 2204265"/>
                  <a:gd name="connsiteX51" fmla="*/ 212821 w 2204265"/>
                  <a:gd name="connsiteY51" fmla="*/ 1373126 h 2204265"/>
                  <a:gd name="connsiteX52" fmla="*/ 191748 w 2204265"/>
                  <a:gd name="connsiteY52" fmla="*/ 1268325 h 2204265"/>
                  <a:gd name="connsiteX53" fmla="*/ 0 w 2204265"/>
                  <a:gd name="connsiteY53" fmla="*/ 1227224 h 2204265"/>
                  <a:gd name="connsiteX54" fmla="*/ 0 w 2204265"/>
                  <a:gd name="connsiteY54" fmla="*/ 977042 h 2204265"/>
                  <a:gd name="connsiteX55" fmla="*/ 203220 w 2204265"/>
                  <a:gd name="connsiteY55" fmla="*/ 933481 h 2204265"/>
                  <a:gd name="connsiteX56" fmla="*/ 212821 w 2204265"/>
                  <a:gd name="connsiteY56" fmla="*/ 890649 h 2204265"/>
                  <a:gd name="connsiteX57" fmla="*/ 243470 w 2204265"/>
                  <a:gd name="connsiteY57" fmla="*/ 802476 h 2204265"/>
                  <a:gd name="connsiteX58" fmla="*/ 85113 w 2204265"/>
                  <a:gd name="connsiteY58" fmla="*/ 659399 h 2204265"/>
                  <a:gd name="connsiteX59" fmla="*/ 210204 w 2204265"/>
                  <a:gd name="connsiteY59" fmla="*/ 442735 h 2204265"/>
                  <a:gd name="connsiteX60" fmla="*/ 423776 w 2204265"/>
                  <a:gd name="connsiteY60" fmla="*/ 511723 h 2204265"/>
                  <a:gd name="connsiteX61" fmla="*/ 470557 w 2204265"/>
                  <a:gd name="connsiteY61" fmla="*/ 461243 h 2204265"/>
                  <a:gd name="connsiteX62" fmla="*/ 512656 w 2204265"/>
                  <a:gd name="connsiteY62" fmla="*/ 426662 h 2204265"/>
                  <a:gd name="connsiteX63" fmla="*/ 442735 w 2204265"/>
                  <a:gd name="connsiteY63" fmla="*/ 210203 h 2204265"/>
                  <a:gd name="connsiteX64" fmla="*/ 659399 w 2204265"/>
                  <a:gd name="connsiteY64" fmla="*/ 85113 h 2204265"/>
                  <a:gd name="connsiteX65" fmla="*/ 815299 w 2204265"/>
                  <a:gd name="connsiteY65" fmla="*/ 257661 h 2204265"/>
                  <a:gd name="connsiteX66" fmla="*/ 916475 w 2204265"/>
                  <a:gd name="connsiteY66" fmla="*/ 229382 h 2204265"/>
                  <a:gd name="connsiteX67" fmla="*/ 928259 w 2204265"/>
                  <a:gd name="connsiteY67" fmla="*/ 227584 h 2204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2204265" h="2204265">
                    <a:moveTo>
                      <a:pt x="1102132" y="321083"/>
                    </a:moveTo>
                    <a:cubicBezTo>
                      <a:pt x="665509" y="321083"/>
                      <a:pt x="311557" y="675035"/>
                      <a:pt x="311557" y="1111658"/>
                    </a:cubicBezTo>
                    <a:cubicBezTo>
                      <a:pt x="311557" y="1548281"/>
                      <a:pt x="665509" y="1902233"/>
                      <a:pt x="1102132" y="1902233"/>
                    </a:cubicBezTo>
                    <a:cubicBezTo>
                      <a:pt x="1538755" y="1902233"/>
                      <a:pt x="1892707" y="1548281"/>
                      <a:pt x="1892707" y="1111658"/>
                    </a:cubicBezTo>
                    <a:cubicBezTo>
                      <a:pt x="1892707" y="675035"/>
                      <a:pt x="1538755" y="321083"/>
                      <a:pt x="1102132" y="321083"/>
                    </a:cubicBezTo>
                    <a:close/>
                    <a:moveTo>
                      <a:pt x="977042" y="0"/>
                    </a:moveTo>
                    <a:lnTo>
                      <a:pt x="1227224" y="0"/>
                    </a:lnTo>
                    <a:lnTo>
                      <a:pt x="1276006" y="227584"/>
                    </a:lnTo>
                    <a:lnTo>
                      <a:pt x="1287791" y="229382"/>
                    </a:lnTo>
                    <a:lnTo>
                      <a:pt x="1387705" y="259057"/>
                    </a:lnTo>
                    <a:lnTo>
                      <a:pt x="1544868" y="85113"/>
                    </a:lnTo>
                    <a:lnTo>
                      <a:pt x="1761531" y="210203"/>
                    </a:lnTo>
                    <a:lnTo>
                      <a:pt x="1691902" y="425756"/>
                    </a:lnTo>
                    <a:lnTo>
                      <a:pt x="1705003" y="435309"/>
                    </a:lnTo>
                    <a:cubicBezTo>
                      <a:pt x="1729378" y="456423"/>
                      <a:pt x="1752634" y="478795"/>
                      <a:pt x="1774668" y="502325"/>
                    </a:cubicBezTo>
                    <a:lnTo>
                      <a:pt x="1782142" y="511190"/>
                    </a:lnTo>
                    <a:lnTo>
                      <a:pt x="1994063" y="442735"/>
                    </a:lnTo>
                    <a:lnTo>
                      <a:pt x="2119154" y="659399"/>
                    </a:lnTo>
                    <a:lnTo>
                      <a:pt x="1961265" y="802053"/>
                    </a:lnTo>
                    <a:lnTo>
                      <a:pt x="1974042" y="833752"/>
                    </a:lnTo>
                    <a:lnTo>
                      <a:pt x="1999140" y="933073"/>
                    </a:lnTo>
                    <a:lnTo>
                      <a:pt x="2204265" y="977042"/>
                    </a:lnTo>
                    <a:lnTo>
                      <a:pt x="2204265" y="1227224"/>
                    </a:lnTo>
                    <a:lnTo>
                      <a:pt x="2012137" y="1268406"/>
                    </a:lnTo>
                    <a:lnTo>
                      <a:pt x="2004638" y="1317545"/>
                    </a:lnTo>
                    <a:cubicBezTo>
                      <a:pt x="1999269" y="1343782"/>
                      <a:pt x="1992785" y="1369612"/>
                      <a:pt x="1985237" y="1394985"/>
                    </a:cubicBezTo>
                    <a:lnTo>
                      <a:pt x="1977636" y="1417004"/>
                    </a:lnTo>
                    <a:lnTo>
                      <a:pt x="2119154" y="1544868"/>
                    </a:lnTo>
                    <a:lnTo>
                      <a:pt x="1994063" y="1761531"/>
                    </a:lnTo>
                    <a:lnTo>
                      <a:pt x="1820151" y="1705353"/>
                    </a:lnTo>
                    <a:lnTo>
                      <a:pt x="1798711" y="1734758"/>
                    </a:lnTo>
                    <a:cubicBezTo>
                      <a:pt x="1777597" y="1759133"/>
                      <a:pt x="1755225" y="1782388"/>
                      <a:pt x="1731696" y="1804423"/>
                    </a:cubicBezTo>
                    <a:lnTo>
                      <a:pt x="1706998" y="1825242"/>
                    </a:lnTo>
                    <a:lnTo>
                      <a:pt x="1761531" y="1994062"/>
                    </a:lnTo>
                    <a:lnTo>
                      <a:pt x="1544868" y="2119153"/>
                    </a:lnTo>
                    <a:lnTo>
                      <a:pt x="1429863" y="1991868"/>
                    </a:lnTo>
                    <a:lnTo>
                      <a:pt x="1400268" y="2003797"/>
                    </a:lnTo>
                    <a:lnTo>
                      <a:pt x="1262745" y="2038549"/>
                    </a:lnTo>
                    <a:lnTo>
                      <a:pt x="1227224" y="2204265"/>
                    </a:lnTo>
                    <a:lnTo>
                      <a:pt x="977042" y="2204265"/>
                    </a:lnTo>
                    <a:lnTo>
                      <a:pt x="941447" y="2038203"/>
                    </a:lnTo>
                    <a:lnTo>
                      <a:pt x="916475" y="2034392"/>
                    </a:lnTo>
                    <a:lnTo>
                      <a:pt x="774169" y="1992127"/>
                    </a:lnTo>
                    <a:lnTo>
                      <a:pt x="659399" y="2119153"/>
                    </a:lnTo>
                    <a:lnTo>
                      <a:pt x="442735" y="1994062"/>
                    </a:lnTo>
                    <a:lnTo>
                      <a:pt x="496981" y="1826130"/>
                    </a:lnTo>
                    <a:lnTo>
                      <a:pt x="391274" y="1717869"/>
                    </a:lnTo>
                    <a:lnTo>
                      <a:pt x="382878" y="1705753"/>
                    </a:lnTo>
                    <a:lnTo>
                      <a:pt x="210204" y="1761531"/>
                    </a:lnTo>
                    <a:lnTo>
                      <a:pt x="85113" y="1544868"/>
                    </a:lnTo>
                    <a:lnTo>
                      <a:pt x="226733" y="1416912"/>
                    </a:lnTo>
                    <a:lnTo>
                      <a:pt x="212821" y="1373126"/>
                    </a:lnTo>
                    <a:lnTo>
                      <a:pt x="191748" y="1268325"/>
                    </a:lnTo>
                    <a:lnTo>
                      <a:pt x="0" y="1227224"/>
                    </a:lnTo>
                    <a:lnTo>
                      <a:pt x="0" y="977042"/>
                    </a:lnTo>
                    <a:lnTo>
                      <a:pt x="203220" y="933481"/>
                    </a:lnTo>
                    <a:lnTo>
                      <a:pt x="212821" y="890649"/>
                    </a:lnTo>
                    <a:lnTo>
                      <a:pt x="243470" y="802476"/>
                    </a:lnTo>
                    <a:lnTo>
                      <a:pt x="85113" y="659399"/>
                    </a:lnTo>
                    <a:lnTo>
                      <a:pt x="210204" y="442735"/>
                    </a:lnTo>
                    <a:lnTo>
                      <a:pt x="423776" y="511723"/>
                    </a:lnTo>
                    <a:lnTo>
                      <a:pt x="470557" y="461243"/>
                    </a:lnTo>
                    <a:lnTo>
                      <a:pt x="512656" y="426662"/>
                    </a:lnTo>
                    <a:lnTo>
                      <a:pt x="442735" y="210203"/>
                    </a:lnTo>
                    <a:lnTo>
                      <a:pt x="659399" y="85113"/>
                    </a:lnTo>
                    <a:lnTo>
                      <a:pt x="815299" y="257661"/>
                    </a:lnTo>
                    <a:lnTo>
                      <a:pt x="916475" y="229382"/>
                    </a:lnTo>
                    <a:lnTo>
                      <a:pt x="928259" y="227584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5305425" y="2638425"/>
                <a:ext cx="1581150" cy="158115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5370108" y="2708871"/>
                <a:ext cx="1451783" cy="1451783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3438874" y="2064094"/>
              <a:ext cx="750088" cy="598500"/>
              <a:chOff x="4123036" y="1197871"/>
              <a:chExt cx="1000117" cy="798000"/>
            </a:xfrm>
          </p:grpSpPr>
          <p:sp>
            <p:nvSpPr>
              <p:cNvPr id="59" name="文本框 125"/>
              <p:cNvSpPr txBox="1"/>
              <p:nvPr/>
            </p:nvSpPr>
            <p:spPr>
              <a:xfrm>
                <a:off x="4123036" y="11978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3000" dirty="0">
                    <a:solidFill>
                      <a:schemeClr val="accent1"/>
                    </a:solidFill>
                    <a:latin typeface="Impact" panose="020B0806030902050204" pitchFamily="34" charset="0"/>
                    <a:ea typeface="宋体" panose="02010600030101010101" pitchFamily="2" charset="-122"/>
                  </a:rPr>
                  <a:t>02</a:t>
                </a:r>
                <a:endParaRPr lang="zh-CN" altLang="en-US" sz="3000" dirty="0">
                  <a:solidFill>
                    <a:schemeClr val="accent1"/>
                  </a:solidFill>
                  <a:latin typeface="Impact" panose="020B080603090205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0" name="文本框 126"/>
              <p:cNvSpPr txBox="1"/>
              <p:nvPr/>
            </p:nvSpPr>
            <p:spPr>
              <a:xfrm>
                <a:off x="4266701" y="168809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5121182" y="1703890"/>
            <a:ext cx="1242073" cy="1242074"/>
            <a:chOff x="5121182" y="1703890"/>
            <a:chExt cx="1242073" cy="1242074"/>
          </a:xfrm>
        </p:grpSpPr>
        <p:grpSp>
          <p:nvGrpSpPr>
            <p:cNvPr id="16" name="组合 15"/>
            <p:cNvGrpSpPr/>
            <p:nvPr/>
          </p:nvGrpSpPr>
          <p:grpSpPr>
            <a:xfrm>
              <a:off x="5121182" y="1703890"/>
              <a:ext cx="1242073" cy="1242074"/>
              <a:chOff x="4993868" y="2326868"/>
              <a:chExt cx="2204265" cy="2204265"/>
            </a:xfrm>
            <a:effectLst>
              <a:outerShdw blurRad="292100" dist="114300" dir="2700000" algn="tl" rotWithShape="0">
                <a:prstClr val="black">
                  <a:alpha val="25000"/>
                </a:prstClr>
              </a:outerShdw>
            </a:effectLst>
          </p:grpSpPr>
          <p:sp>
            <p:nvSpPr>
              <p:cNvPr id="17" name="任意多边形 16"/>
              <p:cNvSpPr/>
              <p:nvPr/>
            </p:nvSpPr>
            <p:spPr>
              <a:xfrm>
                <a:off x="4993868" y="2326868"/>
                <a:ext cx="2204265" cy="2204265"/>
              </a:xfrm>
              <a:custGeom>
                <a:avLst/>
                <a:gdLst>
                  <a:gd name="connsiteX0" fmla="*/ 1102132 w 2204265"/>
                  <a:gd name="connsiteY0" fmla="*/ 321083 h 2204265"/>
                  <a:gd name="connsiteX1" fmla="*/ 311557 w 2204265"/>
                  <a:gd name="connsiteY1" fmla="*/ 1111658 h 2204265"/>
                  <a:gd name="connsiteX2" fmla="*/ 1102132 w 2204265"/>
                  <a:gd name="connsiteY2" fmla="*/ 1902233 h 2204265"/>
                  <a:gd name="connsiteX3" fmla="*/ 1892707 w 2204265"/>
                  <a:gd name="connsiteY3" fmla="*/ 1111658 h 2204265"/>
                  <a:gd name="connsiteX4" fmla="*/ 1102132 w 2204265"/>
                  <a:gd name="connsiteY4" fmla="*/ 321083 h 2204265"/>
                  <a:gd name="connsiteX5" fmla="*/ 977042 w 2204265"/>
                  <a:gd name="connsiteY5" fmla="*/ 0 h 2204265"/>
                  <a:gd name="connsiteX6" fmla="*/ 1227224 w 2204265"/>
                  <a:gd name="connsiteY6" fmla="*/ 0 h 2204265"/>
                  <a:gd name="connsiteX7" fmla="*/ 1276006 w 2204265"/>
                  <a:gd name="connsiteY7" fmla="*/ 227584 h 2204265"/>
                  <a:gd name="connsiteX8" fmla="*/ 1287791 w 2204265"/>
                  <a:gd name="connsiteY8" fmla="*/ 229382 h 2204265"/>
                  <a:gd name="connsiteX9" fmla="*/ 1387705 w 2204265"/>
                  <a:gd name="connsiteY9" fmla="*/ 259057 h 2204265"/>
                  <a:gd name="connsiteX10" fmla="*/ 1544868 w 2204265"/>
                  <a:gd name="connsiteY10" fmla="*/ 85113 h 2204265"/>
                  <a:gd name="connsiteX11" fmla="*/ 1761531 w 2204265"/>
                  <a:gd name="connsiteY11" fmla="*/ 210203 h 2204265"/>
                  <a:gd name="connsiteX12" fmla="*/ 1691902 w 2204265"/>
                  <a:gd name="connsiteY12" fmla="*/ 425756 h 2204265"/>
                  <a:gd name="connsiteX13" fmla="*/ 1705003 w 2204265"/>
                  <a:gd name="connsiteY13" fmla="*/ 435309 h 2204265"/>
                  <a:gd name="connsiteX14" fmla="*/ 1774668 w 2204265"/>
                  <a:gd name="connsiteY14" fmla="*/ 502325 h 2204265"/>
                  <a:gd name="connsiteX15" fmla="*/ 1782142 w 2204265"/>
                  <a:gd name="connsiteY15" fmla="*/ 511190 h 2204265"/>
                  <a:gd name="connsiteX16" fmla="*/ 1994063 w 2204265"/>
                  <a:gd name="connsiteY16" fmla="*/ 442735 h 2204265"/>
                  <a:gd name="connsiteX17" fmla="*/ 2119154 w 2204265"/>
                  <a:gd name="connsiteY17" fmla="*/ 659399 h 2204265"/>
                  <a:gd name="connsiteX18" fmla="*/ 1961265 w 2204265"/>
                  <a:gd name="connsiteY18" fmla="*/ 802053 h 2204265"/>
                  <a:gd name="connsiteX19" fmla="*/ 1974042 w 2204265"/>
                  <a:gd name="connsiteY19" fmla="*/ 833752 h 2204265"/>
                  <a:gd name="connsiteX20" fmla="*/ 1999140 w 2204265"/>
                  <a:gd name="connsiteY20" fmla="*/ 933073 h 2204265"/>
                  <a:gd name="connsiteX21" fmla="*/ 2204265 w 2204265"/>
                  <a:gd name="connsiteY21" fmla="*/ 977042 h 2204265"/>
                  <a:gd name="connsiteX22" fmla="*/ 2204265 w 2204265"/>
                  <a:gd name="connsiteY22" fmla="*/ 1227224 h 2204265"/>
                  <a:gd name="connsiteX23" fmla="*/ 2012137 w 2204265"/>
                  <a:gd name="connsiteY23" fmla="*/ 1268406 h 2204265"/>
                  <a:gd name="connsiteX24" fmla="*/ 2004638 w 2204265"/>
                  <a:gd name="connsiteY24" fmla="*/ 1317545 h 2204265"/>
                  <a:gd name="connsiteX25" fmla="*/ 1985237 w 2204265"/>
                  <a:gd name="connsiteY25" fmla="*/ 1394985 h 2204265"/>
                  <a:gd name="connsiteX26" fmla="*/ 1977636 w 2204265"/>
                  <a:gd name="connsiteY26" fmla="*/ 1417004 h 2204265"/>
                  <a:gd name="connsiteX27" fmla="*/ 2119154 w 2204265"/>
                  <a:gd name="connsiteY27" fmla="*/ 1544868 h 2204265"/>
                  <a:gd name="connsiteX28" fmla="*/ 1994063 w 2204265"/>
                  <a:gd name="connsiteY28" fmla="*/ 1761531 h 2204265"/>
                  <a:gd name="connsiteX29" fmla="*/ 1820151 w 2204265"/>
                  <a:gd name="connsiteY29" fmla="*/ 1705353 h 2204265"/>
                  <a:gd name="connsiteX30" fmla="*/ 1798711 w 2204265"/>
                  <a:gd name="connsiteY30" fmla="*/ 1734758 h 2204265"/>
                  <a:gd name="connsiteX31" fmla="*/ 1731696 w 2204265"/>
                  <a:gd name="connsiteY31" fmla="*/ 1804423 h 2204265"/>
                  <a:gd name="connsiteX32" fmla="*/ 1706998 w 2204265"/>
                  <a:gd name="connsiteY32" fmla="*/ 1825242 h 2204265"/>
                  <a:gd name="connsiteX33" fmla="*/ 1761531 w 2204265"/>
                  <a:gd name="connsiteY33" fmla="*/ 1994062 h 2204265"/>
                  <a:gd name="connsiteX34" fmla="*/ 1544868 w 2204265"/>
                  <a:gd name="connsiteY34" fmla="*/ 2119153 h 2204265"/>
                  <a:gd name="connsiteX35" fmla="*/ 1429863 w 2204265"/>
                  <a:gd name="connsiteY35" fmla="*/ 1991868 h 2204265"/>
                  <a:gd name="connsiteX36" fmla="*/ 1400268 w 2204265"/>
                  <a:gd name="connsiteY36" fmla="*/ 2003797 h 2204265"/>
                  <a:gd name="connsiteX37" fmla="*/ 1262745 w 2204265"/>
                  <a:gd name="connsiteY37" fmla="*/ 2038549 h 2204265"/>
                  <a:gd name="connsiteX38" fmla="*/ 1227224 w 2204265"/>
                  <a:gd name="connsiteY38" fmla="*/ 2204265 h 2204265"/>
                  <a:gd name="connsiteX39" fmla="*/ 977042 w 2204265"/>
                  <a:gd name="connsiteY39" fmla="*/ 2204265 h 2204265"/>
                  <a:gd name="connsiteX40" fmla="*/ 941447 w 2204265"/>
                  <a:gd name="connsiteY40" fmla="*/ 2038203 h 2204265"/>
                  <a:gd name="connsiteX41" fmla="*/ 916475 w 2204265"/>
                  <a:gd name="connsiteY41" fmla="*/ 2034392 h 2204265"/>
                  <a:gd name="connsiteX42" fmla="*/ 774169 w 2204265"/>
                  <a:gd name="connsiteY42" fmla="*/ 1992127 h 2204265"/>
                  <a:gd name="connsiteX43" fmla="*/ 659399 w 2204265"/>
                  <a:gd name="connsiteY43" fmla="*/ 2119153 h 2204265"/>
                  <a:gd name="connsiteX44" fmla="*/ 442735 w 2204265"/>
                  <a:gd name="connsiteY44" fmla="*/ 1994062 h 2204265"/>
                  <a:gd name="connsiteX45" fmla="*/ 496981 w 2204265"/>
                  <a:gd name="connsiteY45" fmla="*/ 1826130 h 2204265"/>
                  <a:gd name="connsiteX46" fmla="*/ 391274 w 2204265"/>
                  <a:gd name="connsiteY46" fmla="*/ 1717869 h 2204265"/>
                  <a:gd name="connsiteX47" fmla="*/ 382878 w 2204265"/>
                  <a:gd name="connsiteY47" fmla="*/ 1705753 h 2204265"/>
                  <a:gd name="connsiteX48" fmla="*/ 210204 w 2204265"/>
                  <a:gd name="connsiteY48" fmla="*/ 1761531 h 2204265"/>
                  <a:gd name="connsiteX49" fmla="*/ 85113 w 2204265"/>
                  <a:gd name="connsiteY49" fmla="*/ 1544868 h 2204265"/>
                  <a:gd name="connsiteX50" fmla="*/ 226733 w 2204265"/>
                  <a:gd name="connsiteY50" fmla="*/ 1416912 h 2204265"/>
                  <a:gd name="connsiteX51" fmla="*/ 212821 w 2204265"/>
                  <a:gd name="connsiteY51" fmla="*/ 1373126 h 2204265"/>
                  <a:gd name="connsiteX52" fmla="*/ 191748 w 2204265"/>
                  <a:gd name="connsiteY52" fmla="*/ 1268325 h 2204265"/>
                  <a:gd name="connsiteX53" fmla="*/ 0 w 2204265"/>
                  <a:gd name="connsiteY53" fmla="*/ 1227224 h 2204265"/>
                  <a:gd name="connsiteX54" fmla="*/ 0 w 2204265"/>
                  <a:gd name="connsiteY54" fmla="*/ 977042 h 2204265"/>
                  <a:gd name="connsiteX55" fmla="*/ 203220 w 2204265"/>
                  <a:gd name="connsiteY55" fmla="*/ 933481 h 2204265"/>
                  <a:gd name="connsiteX56" fmla="*/ 212821 w 2204265"/>
                  <a:gd name="connsiteY56" fmla="*/ 890649 h 2204265"/>
                  <a:gd name="connsiteX57" fmla="*/ 243470 w 2204265"/>
                  <a:gd name="connsiteY57" fmla="*/ 802476 h 2204265"/>
                  <a:gd name="connsiteX58" fmla="*/ 85113 w 2204265"/>
                  <a:gd name="connsiteY58" fmla="*/ 659399 h 2204265"/>
                  <a:gd name="connsiteX59" fmla="*/ 210204 w 2204265"/>
                  <a:gd name="connsiteY59" fmla="*/ 442735 h 2204265"/>
                  <a:gd name="connsiteX60" fmla="*/ 423776 w 2204265"/>
                  <a:gd name="connsiteY60" fmla="*/ 511723 h 2204265"/>
                  <a:gd name="connsiteX61" fmla="*/ 470557 w 2204265"/>
                  <a:gd name="connsiteY61" fmla="*/ 461243 h 2204265"/>
                  <a:gd name="connsiteX62" fmla="*/ 512656 w 2204265"/>
                  <a:gd name="connsiteY62" fmla="*/ 426662 h 2204265"/>
                  <a:gd name="connsiteX63" fmla="*/ 442735 w 2204265"/>
                  <a:gd name="connsiteY63" fmla="*/ 210203 h 2204265"/>
                  <a:gd name="connsiteX64" fmla="*/ 659399 w 2204265"/>
                  <a:gd name="connsiteY64" fmla="*/ 85113 h 2204265"/>
                  <a:gd name="connsiteX65" fmla="*/ 815299 w 2204265"/>
                  <a:gd name="connsiteY65" fmla="*/ 257661 h 2204265"/>
                  <a:gd name="connsiteX66" fmla="*/ 916475 w 2204265"/>
                  <a:gd name="connsiteY66" fmla="*/ 229382 h 2204265"/>
                  <a:gd name="connsiteX67" fmla="*/ 928259 w 2204265"/>
                  <a:gd name="connsiteY67" fmla="*/ 227584 h 2204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2204265" h="2204265">
                    <a:moveTo>
                      <a:pt x="1102132" y="321083"/>
                    </a:moveTo>
                    <a:cubicBezTo>
                      <a:pt x="665509" y="321083"/>
                      <a:pt x="311557" y="675035"/>
                      <a:pt x="311557" y="1111658"/>
                    </a:cubicBezTo>
                    <a:cubicBezTo>
                      <a:pt x="311557" y="1548281"/>
                      <a:pt x="665509" y="1902233"/>
                      <a:pt x="1102132" y="1902233"/>
                    </a:cubicBezTo>
                    <a:cubicBezTo>
                      <a:pt x="1538755" y="1902233"/>
                      <a:pt x="1892707" y="1548281"/>
                      <a:pt x="1892707" y="1111658"/>
                    </a:cubicBezTo>
                    <a:cubicBezTo>
                      <a:pt x="1892707" y="675035"/>
                      <a:pt x="1538755" y="321083"/>
                      <a:pt x="1102132" y="321083"/>
                    </a:cubicBezTo>
                    <a:close/>
                    <a:moveTo>
                      <a:pt x="977042" y="0"/>
                    </a:moveTo>
                    <a:lnTo>
                      <a:pt x="1227224" y="0"/>
                    </a:lnTo>
                    <a:lnTo>
                      <a:pt x="1276006" y="227584"/>
                    </a:lnTo>
                    <a:lnTo>
                      <a:pt x="1287791" y="229382"/>
                    </a:lnTo>
                    <a:lnTo>
                      <a:pt x="1387705" y="259057"/>
                    </a:lnTo>
                    <a:lnTo>
                      <a:pt x="1544868" y="85113"/>
                    </a:lnTo>
                    <a:lnTo>
                      <a:pt x="1761531" y="210203"/>
                    </a:lnTo>
                    <a:lnTo>
                      <a:pt x="1691902" y="425756"/>
                    </a:lnTo>
                    <a:lnTo>
                      <a:pt x="1705003" y="435309"/>
                    </a:lnTo>
                    <a:cubicBezTo>
                      <a:pt x="1729378" y="456423"/>
                      <a:pt x="1752634" y="478795"/>
                      <a:pt x="1774668" y="502325"/>
                    </a:cubicBezTo>
                    <a:lnTo>
                      <a:pt x="1782142" y="511190"/>
                    </a:lnTo>
                    <a:lnTo>
                      <a:pt x="1994063" y="442735"/>
                    </a:lnTo>
                    <a:lnTo>
                      <a:pt x="2119154" y="659399"/>
                    </a:lnTo>
                    <a:lnTo>
                      <a:pt x="1961265" y="802053"/>
                    </a:lnTo>
                    <a:lnTo>
                      <a:pt x="1974042" y="833752"/>
                    </a:lnTo>
                    <a:lnTo>
                      <a:pt x="1999140" y="933073"/>
                    </a:lnTo>
                    <a:lnTo>
                      <a:pt x="2204265" y="977042"/>
                    </a:lnTo>
                    <a:lnTo>
                      <a:pt x="2204265" y="1227224"/>
                    </a:lnTo>
                    <a:lnTo>
                      <a:pt x="2012137" y="1268406"/>
                    </a:lnTo>
                    <a:lnTo>
                      <a:pt x="2004638" y="1317545"/>
                    </a:lnTo>
                    <a:cubicBezTo>
                      <a:pt x="1999269" y="1343782"/>
                      <a:pt x="1992785" y="1369612"/>
                      <a:pt x="1985237" y="1394985"/>
                    </a:cubicBezTo>
                    <a:lnTo>
                      <a:pt x="1977636" y="1417004"/>
                    </a:lnTo>
                    <a:lnTo>
                      <a:pt x="2119154" y="1544868"/>
                    </a:lnTo>
                    <a:lnTo>
                      <a:pt x="1994063" y="1761531"/>
                    </a:lnTo>
                    <a:lnTo>
                      <a:pt x="1820151" y="1705353"/>
                    </a:lnTo>
                    <a:lnTo>
                      <a:pt x="1798711" y="1734758"/>
                    </a:lnTo>
                    <a:cubicBezTo>
                      <a:pt x="1777597" y="1759133"/>
                      <a:pt x="1755225" y="1782388"/>
                      <a:pt x="1731696" y="1804423"/>
                    </a:cubicBezTo>
                    <a:lnTo>
                      <a:pt x="1706998" y="1825242"/>
                    </a:lnTo>
                    <a:lnTo>
                      <a:pt x="1761531" y="1994062"/>
                    </a:lnTo>
                    <a:lnTo>
                      <a:pt x="1544868" y="2119153"/>
                    </a:lnTo>
                    <a:lnTo>
                      <a:pt x="1429863" y="1991868"/>
                    </a:lnTo>
                    <a:lnTo>
                      <a:pt x="1400268" y="2003797"/>
                    </a:lnTo>
                    <a:lnTo>
                      <a:pt x="1262745" y="2038549"/>
                    </a:lnTo>
                    <a:lnTo>
                      <a:pt x="1227224" y="2204265"/>
                    </a:lnTo>
                    <a:lnTo>
                      <a:pt x="977042" y="2204265"/>
                    </a:lnTo>
                    <a:lnTo>
                      <a:pt x="941447" y="2038203"/>
                    </a:lnTo>
                    <a:lnTo>
                      <a:pt x="916475" y="2034392"/>
                    </a:lnTo>
                    <a:lnTo>
                      <a:pt x="774169" y="1992127"/>
                    </a:lnTo>
                    <a:lnTo>
                      <a:pt x="659399" y="2119153"/>
                    </a:lnTo>
                    <a:lnTo>
                      <a:pt x="442735" y="1994062"/>
                    </a:lnTo>
                    <a:lnTo>
                      <a:pt x="496981" y="1826130"/>
                    </a:lnTo>
                    <a:lnTo>
                      <a:pt x="391274" y="1717869"/>
                    </a:lnTo>
                    <a:lnTo>
                      <a:pt x="382878" y="1705753"/>
                    </a:lnTo>
                    <a:lnTo>
                      <a:pt x="210204" y="1761531"/>
                    </a:lnTo>
                    <a:lnTo>
                      <a:pt x="85113" y="1544868"/>
                    </a:lnTo>
                    <a:lnTo>
                      <a:pt x="226733" y="1416912"/>
                    </a:lnTo>
                    <a:lnTo>
                      <a:pt x="212821" y="1373126"/>
                    </a:lnTo>
                    <a:lnTo>
                      <a:pt x="191748" y="1268325"/>
                    </a:lnTo>
                    <a:lnTo>
                      <a:pt x="0" y="1227224"/>
                    </a:lnTo>
                    <a:lnTo>
                      <a:pt x="0" y="977042"/>
                    </a:lnTo>
                    <a:lnTo>
                      <a:pt x="203220" y="933481"/>
                    </a:lnTo>
                    <a:lnTo>
                      <a:pt x="212821" y="890649"/>
                    </a:lnTo>
                    <a:lnTo>
                      <a:pt x="243470" y="802476"/>
                    </a:lnTo>
                    <a:lnTo>
                      <a:pt x="85113" y="659399"/>
                    </a:lnTo>
                    <a:lnTo>
                      <a:pt x="210204" y="442735"/>
                    </a:lnTo>
                    <a:lnTo>
                      <a:pt x="423776" y="511723"/>
                    </a:lnTo>
                    <a:lnTo>
                      <a:pt x="470557" y="461243"/>
                    </a:lnTo>
                    <a:lnTo>
                      <a:pt x="512656" y="426662"/>
                    </a:lnTo>
                    <a:lnTo>
                      <a:pt x="442735" y="210203"/>
                    </a:lnTo>
                    <a:lnTo>
                      <a:pt x="659399" y="85113"/>
                    </a:lnTo>
                    <a:lnTo>
                      <a:pt x="815299" y="257661"/>
                    </a:lnTo>
                    <a:lnTo>
                      <a:pt x="916475" y="229382"/>
                    </a:lnTo>
                    <a:lnTo>
                      <a:pt x="928259" y="227584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5305425" y="2638425"/>
                <a:ext cx="1581150" cy="158115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5370108" y="2708871"/>
                <a:ext cx="1451783" cy="1451783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5368281" y="2064094"/>
              <a:ext cx="750088" cy="598500"/>
              <a:chOff x="4123036" y="1197871"/>
              <a:chExt cx="1000117" cy="798000"/>
            </a:xfrm>
          </p:grpSpPr>
          <p:sp>
            <p:nvSpPr>
              <p:cNvPr id="62" name="文本框 128"/>
              <p:cNvSpPr txBox="1"/>
              <p:nvPr/>
            </p:nvSpPr>
            <p:spPr>
              <a:xfrm>
                <a:off x="4123036" y="11978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3000" dirty="0">
                    <a:solidFill>
                      <a:srgbClr val="595959"/>
                    </a:solidFill>
                    <a:latin typeface="Impact" panose="020B0806030902050204" pitchFamily="34" charset="0"/>
                    <a:ea typeface="宋体" panose="02010600030101010101" pitchFamily="2" charset="-122"/>
                  </a:rPr>
                  <a:t>04</a:t>
                </a:r>
                <a:endParaRPr lang="zh-CN" altLang="en-US" sz="3000" dirty="0">
                  <a:solidFill>
                    <a:srgbClr val="595959"/>
                  </a:solidFill>
                  <a:latin typeface="Impact" panose="020B080603090205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3" name="文本框 129"/>
              <p:cNvSpPr txBox="1"/>
              <p:nvPr/>
            </p:nvSpPr>
            <p:spPr>
              <a:xfrm>
                <a:off x="4266701" y="168809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4172438" y="2412705"/>
            <a:ext cx="1242073" cy="1242074"/>
            <a:chOff x="4172438" y="2412705"/>
            <a:chExt cx="1242073" cy="1242074"/>
          </a:xfrm>
        </p:grpSpPr>
        <p:grpSp>
          <p:nvGrpSpPr>
            <p:cNvPr id="12" name="组合 11"/>
            <p:cNvGrpSpPr/>
            <p:nvPr/>
          </p:nvGrpSpPr>
          <p:grpSpPr>
            <a:xfrm>
              <a:off x="4172438" y="2412705"/>
              <a:ext cx="1242073" cy="1242074"/>
              <a:chOff x="4993868" y="2326868"/>
              <a:chExt cx="2204265" cy="2204265"/>
            </a:xfrm>
            <a:effectLst>
              <a:outerShdw blurRad="292100" dist="114300" dir="2700000" algn="tl" rotWithShape="0">
                <a:prstClr val="black">
                  <a:alpha val="25000"/>
                </a:prstClr>
              </a:outerShdw>
            </a:effectLst>
          </p:grpSpPr>
          <p:sp>
            <p:nvSpPr>
              <p:cNvPr id="13" name="任意多边形 12"/>
              <p:cNvSpPr/>
              <p:nvPr/>
            </p:nvSpPr>
            <p:spPr>
              <a:xfrm>
                <a:off x="4993868" y="2326868"/>
                <a:ext cx="2204265" cy="2204265"/>
              </a:xfrm>
              <a:custGeom>
                <a:avLst/>
                <a:gdLst>
                  <a:gd name="connsiteX0" fmla="*/ 1102132 w 2204265"/>
                  <a:gd name="connsiteY0" fmla="*/ 321083 h 2204265"/>
                  <a:gd name="connsiteX1" fmla="*/ 311557 w 2204265"/>
                  <a:gd name="connsiteY1" fmla="*/ 1111658 h 2204265"/>
                  <a:gd name="connsiteX2" fmla="*/ 1102132 w 2204265"/>
                  <a:gd name="connsiteY2" fmla="*/ 1902233 h 2204265"/>
                  <a:gd name="connsiteX3" fmla="*/ 1892707 w 2204265"/>
                  <a:gd name="connsiteY3" fmla="*/ 1111658 h 2204265"/>
                  <a:gd name="connsiteX4" fmla="*/ 1102132 w 2204265"/>
                  <a:gd name="connsiteY4" fmla="*/ 321083 h 2204265"/>
                  <a:gd name="connsiteX5" fmla="*/ 977042 w 2204265"/>
                  <a:gd name="connsiteY5" fmla="*/ 0 h 2204265"/>
                  <a:gd name="connsiteX6" fmla="*/ 1227224 w 2204265"/>
                  <a:gd name="connsiteY6" fmla="*/ 0 h 2204265"/>
                  <a:gd name="connsiteX7" fmla="*/ 1276006 w 2204265"/>
                  <a:gd name="connsiteY7" fmla="*/ 227584 h 2204265"/>
                  <a:gd name="connsiteX8" fmla="*/ 1287791 w 2204265"/>
                  <a:gd name="connsiteY8" fmla="*/ 229382 h 2204265"/>
                  <a:gd name="connsiteX9" fmla="*/ 1387705 w 2204265"/>
                  <a:gd name="connsiteY9" fmla="*/ 259057 h 2204265"/>
                  <a:gd name="connsiteX10" fmla="*/ 1544868 w 2204265"/>
                  <a:gd name="connsiteY10" fmla="*/ 85113 h 2204265"/>
                  <a:gd name="connsiteX11" fmla="*/ 1761531 w 2204265"/>
                  <a:gd name="connsiteY11" fmla="*/ 210203 h 2204265"/>
                  <a:gd name="connsiteX12" fmla="*/ 1691902 w 2204265"/>
                  <a:gd name="connsiteY12" fmla="*/ 425756 h 2204265"/>
                  <a:gd name="connsiteX13" fmla="*/ 1705003 w 2204265"/>
                  <a:gd name="connsiteY13" fmla="*/ 435309 h 2204265"/>
                  <a:gd name="connsiteX14" fmla="*/ 1774668 w 2204265"/>
                  <a:gd name="connsiteY14" fmla="*/ 502325 h 2204265"/>
                  <a:gd name="connsiteX15" fmla="*/ 1782142 w 2204265"/>
                  <a:gd name="connsiteY15" fmla="*/ 511190 h 2204265"/>
                  <a:gd name="connsiteX16" fmla="*/ 1994063 w 2204265"/>
                  <a:gd name="connsiteY16" fmla="*/ 442735 h 2204265"/>
                  <a:gd name="connsiteX17" fmla="*/ 2119154 w 2204265"/>
                  <a:gd name="connsiteY17" fmla="*/ 659399 h 2204265"/>
                  <a:gd name="connsiteX18" fmla="*/ 1961265 w 2204265"/>
                  <a:gd name="connsiteY18" fmla="*/ 802053 h 2204265"/>
                  <a:gd name="connsiteX19" fmla="*/ 1974042 w 2204265"/>
                  <a:gd name="connsiteY19" fmla="*/ 833752 h 2204265"/>
                  <a:gd name="connsiteX20" fmla="*/ 1999140 w 2204265"/>
                  <a:gd name="connsiteY20" fmla="*/ 933073 h 2204265"/>
                  <a:gd name="connsiteX21" fmla="*/ 2204265 w 2204265"/>
                  <a:gd name="connsiteY21" fmla="*/ 977042 h 2204265"/>
                  <a:gd name="connsiteX22" fmla="*/ 2204265 w 2204265"/>
                  <a:gd name="connsiteY22" fmla="*/ 1227224 h 2204265"/>
                  <a:gd name="connsiteX23" fmla="*/ 2012137 w 2204265"/>
                  <a:gd name="connsiteY23" fmla="*/ 1268406 h 2204265"/>
                  <a:gd name="connsiteX24" fmla="*/ 2004638 w 2204265"/>
                  <a:gd name="connsiteY24" fmla="*/ 1317545 h 2204265"/>
                  <a:gd name="connsiteX25" fmla="*/ 1985237 w 2204265"/>
                  <a:gd name="connsiteY25" fmla="*/ 1394985 h 2204265"/>
                  <a:gd name="connsiteX26" fmla="*/ 1977636 w 2204265"/>
                  <a:gd name="connsiteY26" fmla="*/ 1417004 h 2204265"/>
                  <a:gd name="connsiteX27" fmla="*/ 2119154 w 2204265"/>
                  <a:gd name="connsiteY27" fmla="*/ 1544868 h 2204265"/>
                  <a:gd name="connsiteX28" fmla="*/ 1994063 w 2204265"/>
                  <a:gd name="connsiteY28" fmla="*/ 1761531 h 2204265"/>
                  <a:gd name="connsiteX29" fmla="*/ 1820151 w 2204265"/>
                  <a:gd name="connsiteY29" fmla="*/ 1705353 h 2204265"/>
                  <a:gd name="connsiteX30" fmla="*/ 1798711 w 2204265"/>
                  <a:gd name="connsiteY30" fmla="*/ 1734758 h 2204265"/>
                  <a:gd name="connsiteX31" fmla="*/ 1731696 w 2204265"/>
                  <a:gd name="connsiteY31" fmla="*/ 1804423 h 2204265"/>
                  <a:gd name="connsiteX32" fmla="*/ 1706998 w 2204265"/>
                  <a:gd name="connsiteY32" fmla="*/ 1825242 h 2204265"/>
                  <a:gd name="connsiteX33" fmla="*/ 1761531 w 2204265"/>
                  <a:gd name="connsiteY33" fmla="*/ 1994062 h 2204265"/>
                  <a:gd name="connsiteX34" fmla="*/ 1544868 w 2204265"/>
                  <a:gd name="connsiteY34" fmla="*/ 2119153 h 2204265"/>
                  <a:gd name="connsiteX35" fmla="*/ 1429863 w 2204265"/>
                  <a:gd name="connsiteY35" fmla="*/ 1991868 h 2204265"/>
                  <a:gd name="connsiteX36" fmla="*/ 1400268 w 2204265"/>
                  <a:gd name="connsiteY36" fmla="*/ 2003797 h 2204265"/>
                  <a:gd name="connsiteX37" fmla="*/ 1262745 w 2204265"/>
                  <a:gd name="connsiteY37" fmla="*/ 2038549 h 2204265"/>
                  <a:gd name="connsiteX38" fmla="*/ 1227224 w 2204265"/>
                  <a:gd name="connsiteY38" fmla="*/ 2204265 h 2204265"/>
                  <a:gd name="connsiteX39" fmla="*/ 977042 w 2204265"/>
                  <a:gd name="connsiteY39" fmla="*/ 2204265 h 2204265"/>
                  <a:gd name="connsiteX40" fmla="*/ 941447 w 2204265"/>
                  <a:gd name="connsiteY40" fmla="*/ 2038203 h 2204265"/>
                  <a:gd name="connsiteX41" fmla="*/ 916475 w 2204265"/>
                  <a:gd name="connsiteY41" fmla="*/ 2034392 h 2204265"/>
                  <a:gd name="connsiteX42" fmla="*/ 774169 w 2204265"/>
                  <a:gd name="connsiteY42" fmla="*/ 1992127 h 2204265"/>
                  <a:gd name="connsiteX43" fmla="*/ 659399 w 2204265"/>
                  <a:gd name="connsiteY43" fmla="*/ 2119153 h 2204265"/>
                  <a:gd name="connsiteX44" fmla="*/ 442735 w 2204265"/>
                  <a:gd name="connsiteY44" fmla="*/ 1994062 h 2204265"/>
                  <a:gd name="connsiteX45" fmla="*/ 496981 w 2204265"/>
                  <a:gd name="connsiteY45" fmla="*/ 1826130 h 2204265"/>
                  <a:gd name="connsiteX46" fmla="*/ 391274 w 2204265"/>
                  <a:gd name="connsiteY46" fmla="*/ 1717869 h 2204265"/>
                  <a:gd name="connsiteX47" fmla="*/ 382878 w 2204265"/>
                  <a:gd name="connsiteY47" fmla="*/ 1705753 h 2204265"/>
                  <a:gd name="connsiteX48" fmla="*/ 210204 w 2204265"/>
                  <a:gd name="connsiteY48" fmla="*/ 1761531 h 2204265"/>
                  <a:gd name="connsiteX49" fmla="*/ 85113 w 2204265"/>
                  <a:gd name="connsiteY49" fmla="*/ 1544868 h 2204265"/>
                  <a:gd name="connsiteX50" fmla="*/ 226733 w 2204265"/>
                  <a:gd name="connsiteY50" fmla="*/ 1416912 h 2204265"/>
                  <a:gd name="connsiteX51" fmla="*/ 212821 w 2204265"/>
                  <a:gd name="connsiteY51" fmla="*/ 1373126 h 2204265"/>
                  <a:gd name="connsiteX52" fmla="*/ 191748 w 2204265"/>
                  <a:gd name="connsiteY52" fmla="*/ 1268325 h 2204265"/>
                  <a:gd name="connsiteX53" fmla="*/ 0 w 2204265"/>
                  <a:gd name="connsiteY53" fmla="*/ 1227224 h 2204265"/>
                  <a:gd name="connsiteX54" fmla="*/ 0 w 2204265"/>
                  <a:gd name="connsiteY54" fmla="*/ 977042 h 2204265"/>
                  <a:gd name="connsiteX55" fmla="*/ 203220 w 2204265"/>
                  <a:gd name="connsiteY55" fmla="*/ 933481 h 2204265"/>
                  <a:gd name="connsiteX56" fmla="*/ 212821 w 2204265"/>
                  <a:gd name="connsiteY56" fmla="*/ 890649 h 2204265"/>
                  <a:gd name="connsiteX57" fmla="*/ 243470 w 2204265"/>
                  <a:gd name="connsiteY57" fmla="*/ 802476 h 2204265"/>
                  <a:gd name="connsiteX58" fmla="*/ 85113 w 2204265"/>
                  <a:gd name="connsiteY58" fmla="*/ 659399 h 2204265"/>
                  <a:gd name="connsiteX59" fmla="*/ 210204 w 2204265"/>
                  <a:gd name="connsiteY59" fmla="*/ 442735 h 2204265"/>
                  <a:gd name="connsiteX60" fmla="*/ 423776 w 2204265"/>
                  <a:gd name="connsiteY60" fmla="*/ 511723 h 2204265"/>
                  <a:gd name="connsiteX61" fmla="*/ 470557 w 2204265"/>
                  <a:gd name="connsiteY61" fmla="*/ 461243 h 2204265"/>
                  <a:gd name="connsiteX62" fmla="*/ 512656 w 2204265"/>
                  <a:gd name="connsiteY62" fmla="*/ 426662 h 2204265"/>
                  <a:gd name="connsiteX63" fmla="*/ 442735 w 2204265"/>
                  <a:gd name="connsiteY63" fmla="*/ 210203 h 2204265"/>
                  <a:gd name="connsiteX64" fmla="*/ 659399 w 2204265"/>
                  <a:gd name="connsiteY64" fmla="*/ 85113 h 2204265"/>
                  <a:gd name="connsiteX65" fmla="*/ 815299 w 2204265"/>
                  <a:gd name="connsiteY65" fmla="*/ 257661 h 2204265"/>
                  <a:gd name="connsiteX66" fmla="*/ 916475 w 2204265"/>
                  <a:gd name="connsiteY66" fmla="*/ 229382 h 2204265"/>
                  <a:gd name="connsiteX67" fmla="*/ 928259 w 2204265"/>
                  <a:gd name="connsiteY67" fmla="*/ 227584 h 2204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2204265" h="2204265">
                    <a:moveTo>
                      <a:pt x="1102132" y="321083"/>
                    </a:moveTo>
                    <a:cubicBezTo>
                      <a:pt x="665509" y="321083"/>
                      <a:pt x="311557" y="675035"/>
                      <a:pt x="311557" y="1111658"/>
                    </a:cubicBezTo>
                    <a:cubicBezTo>
                      <a:pt x="311557" y="1548281"/>
                      <a:pt x="665509" y="1902233"/>
                      <a:pt x="1102132" y="1902233"/>
                    </a:cubicBezTo>
                    <a:cubicBezTo>
                      <a:pt x="1538755" y="1902233"/>
                      <a:pt x="1892707" y="1548281"/>
                      <a:pt x="1892707" y="1111658"/>
                    </a:cubicBezTo>
                    <a:cubicBezTo>
                      <a:pt x="1892707" y="675035"/>
                      <a:pt x="1538755" y="321083"/>
                      <a:pt x="1102132" y="321083"/>
                    </a:cubicBezTo>
                    <a:close/>
                    <a:moveTo>
                      <a:pt x="977042" y="0"/>
                    </a:moveTo>
                    <a:lnTo>
                      <a:pt x="1227224" y="0"/>
                    </a:lnTo>
                    <a:lnTo>
                      <a:pt x="1276006" y="227584"/>
                    </a:lnTo>
                    <a:lnTo>
                      <a:pt x="1287791" y="229382"/>
                    </a:lnTo>
                    <a:lnTo>
                      <a:pt x="1387705" y="259057"/>
                    </a:lnTo>
                    <a:lnTo>
                      <a:pt x="1544868" y="85113"/>
                    </a:lnTo>
                    <a:lnTo>
                      <a:pt x="1761531" y="210203"/>
                    </a:lnTo>
                    <a:lnTo>
                      <a:pt x="1691902" y="425756"/>
                    </a:lnTo>
                    <a:lnTo>
                      <a:pt x="1705003" y="435309"/>
                    </a:lnTo>
                    <a:cubicBezTo>
                      <a:pt x="1729378" y="456423"/>
                      <a:pt x="1752634" y="478795"/>
                      <a:pt x="1774668" y="502325"/>
                    </a:cubicBezTo>
                    <a:lnTo>
                      <a:pt x="1782142" y="511190"/>
                    </a:lnTo>
                    <a:lnTo>
                      <a:pt x="1994063" y="442735"/>
                    </a:lnTo>
                    <a:lnTo>
                      <a:pt x="2119154" y="659399"/>
                    </a:lnTo>
                    <a:lnTo>
                      <a:pt x="1961265" y="802053"/>
                    </a:lnTo>
                    <a:lnTo>
                      <a:pt x="1974042" y="833752"/>
                    </a:lnTo>
                    <a:lnTo>
                      <a:pt x="1999140" y="933073"/>
                    </a:lnTo>
                    <a:lnTo>
                      <a:pt x="2204265" y="977042"/>
                    </a:lnTo>
                    <a:lnTo>
                      <a:pt x="2204265" y="1227224"/>
                    </a:lnTo>
                    <a:lnTo>
                      <a:pt x="2012137" y="1268406"/>
                    </a:lnTo>
                    <a:lnTo>
                      <a:pt x="2004638" y="1317545"/>
                    </a:lnTo>
                    <a:cubicBezTo>
                      <a:pt x="1999269" y="1343782"/>
                      <a:pt x="1992785" y="1369612"/>
                      <a:pt x="1985237" y="1394985"/>
                    </a:cubicBezTo>
                    <a:lnTo>
                      <a:pt x="1977636" y="1417004"/>
                    </a:lnTo>
                    <a:lnTo>
                      <a:pt x="2119154" y="1544868"/>
                    </a:lnTo>
                    <a:lnTo>
                      <a:pt x="1994063" y="1761531"/>
                    </a:lnTo>
                    <a:lnTo>
                      <a:pt x="1820151" y="1705353"/>
                    </a:lnTo>
                    <a:lnTo>
                      <a:pt x="1798711" y="1734758"/>
                    </a:lnTo>
                    <a:cubicBezTo>
                      <a:pt x="1777597" y="1759133"/>
                      <a:pt x="1755225" y="1782388"/>
                      <a:pt x="1731696" y="1804423"/>
                    </a:cubicBezTo>
                    <a:lnTo>
                      <a:pt x="1706998" y="1825242"/>
                    </a:lnTo>
                    <a:lnTo>
                      <a:pt x="1761531" y="1994062"/>
                    </a:lnTo>
                    <a:lnTo>
                      <a:pt x="1544868" y="2119153"/>
                    </a:lnTo>
                    <a:lnTo>
                      <a:pt x="1429863" y="1991868"/>
                    </a:lnTo>
                    <a:lnTo>
                      <a:pt x="1400268" y="2003797"/>
                    </a:lnTo>
                    <a:lnTo>
                      <a:pt x="1262745" y="2038549"/>
                    </a:lnTo>
                    <a:lnTo>
                      <a:pt x="1227224" y="2204265"/>
                    </a:lnTo>
                    <a:lnTo>
                      <a:pt x="977042" y="2204265"/>
                    </a:lnTo>
                    <a:lnTo>
                      <a:pt x="941447" y="2038203"/>
                    </a:lnTo>
                    <a:lnTo>
                      <a:pt x="916475" y="2034392"/>
                    </a:lnTo>
                    <a:lnTo>
                      <a:pt x="774169" y="1992127"/>
                    </a:lnTo>
                    <a:lnTo>
                      <a:pt x="659399" y="2119153"/>
                    </a:lnTo>
                    <a:lnTo>
                      <a:pt x="442735" y="1994062"/>
                    </a:lnTo>
                    <a:lnTo>
                      <a:pt x="496981" y="1826130"/>
                    </a:lnTo>
                    <a:lnTo>
                      <a:pt x="391274" y="1717869"/>
                    </a:lnTo>
                    <a:lnTo>
                      <a:pt x="382878" y="1705753"/>
                    </a:lnTo>
                    <a:lnTo>
                      <a:pt x="210204" y="1761531"/>
                    </a:lnTo>
                    <a:lnTo>
                      <a:pt x="85113" y="1544868"/>
                    </a:lnTo>
                    <a:lnTo>
                      <a:pt x="226733" y="1416912"/>
                    </a:lnTo>
                    <a:lnTo>
                      <a:pt x="212821" y="1373126"/>
                    </a:lnTo>
                    <a:lnTo>
                      <a:pt x="191748" y="1268325"/>
                    </a:lnTo>
                    <a:lnTo>
                      <a:pt x="0" y="1227224"/>
                    </a:lnTo>
                    <a:lnTo>
                      <a:pt x="0" y="977042"/>
                    </a:lnTo>
                    <a:lnTo>
                      <a:pt x="203220" y="933481"/>
                    </a:lnTo>
                    <a:lnTo>
                      <a:pt x="212821" y="890649"/>
                    </a:lnTo>
                    <a:lnTo>
                      <a:pt x="243470" y="802476"/>
                    </a:lnTo>
                    <a:lnTo>
                      <a:pt x="85113" y="659399"/>
                    </a:lnTo>
                    <a:lnTo>
                      <a:pt x="210204" y="442735"/>
                    </a:lnTo>
                    <a:lnTo>
                      <a:pt x="423776" y="511723"/>
                    </a:lnTo>
                    <a:lnTo>
                      <a:pt x="470557" y="461243"/>
                    </a:lnTo>
                    <a:lnTo>
                      <a:pt x="512656" y="426662"/>
                    </a:lnTo>
                    <a:lnTo>
                      <a:pt x="442735" y="210203"/>
                    </a:lnTo>
                    <a:lnTo>
                      <a:pt x="659399" y="85113"/>
                    </a:lnTo>
                    <a:lnTo>
                      <a:pt x="815299" y="257661"/>
                    </a:lnTo>
                    <a:lnTo>
                      <a:pt x="916475" y="229382"/>
                    </a:lnTo>
                    <a:lnTo>
                      <a:pt x="928259" y="227584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5305425" y="2638425"/>
                <a:ext cx="1581150" cy="158115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5370108" y="2708871"/>
                <a:ext cx="1451783" cy="1451783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4411705" y="2761460"/>
              <a:ext cx="750088" cy="598500"/>
              <a:chOff x="4123036" y="1197871"/>
              <a:chExt cx="1000117" cy="798000"/>
            </a:xfrm>
          </p:grpSpPr>
          <p:sp>
            <p:nvSpPr>
              <p:cNvPr id="65" name="文本框 131"/>
              <p:cNvSpPr txBox="1"/>
              <p:nvPr/>
            </p:nvSpPr>
            <p:spPr>
              <a:xfrm>
                <a:off x="4123036" y="11978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3000" dirty="0">
                    <a:solidFill>
                      <a:schemeClr val="accent4"/>
                    </a:solidFill>
                    <a:latin typeface="Impact" panose="020B0806030902050204" pitchFamily="34" charset="0"/>
                    <a:ea typeface="宋体" panose="02010600030101010101" pitchFamily="2" charset="-122"/>
                  </a:rPr>
                  <a:t>03</a:t>
                </a:r>
                <a:endParaRPr lang="zh-CN" altLang="en-US" sz="3000" dirty="0">
                  <a:solidFill>
                    <a:schemeClr val="accent4"/>
                  </a:solidFill>
                  <a:latin typeface="Impact" panose="020B080603090205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6" name="文本框 132"/>
              <p:cNvSpPr txBox="1"/>
              <p:nvPr/>
            </p:nvSpPr>
            <p:spPr>
              <a:xfrm>
                <a:off x="4266701" y="168809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4158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" name="组合 175"/>
          <p:cNvGrpSpPr/>
          <p:nvPr/>
        </p:nvGrpSpPr>
        <p:grpSpPr>
          <a:xfrm>
            <a:off x="790940" y="1326148"/>
            <a:ext cx="2551321" cy="525222"/>
            <a:chOff x="828467" y="1326148"/>
            <a:chExt cx="2551321" cy="525222"/>
          </a:xfrm>
        </p:grpSpPr>
        <p:sp>
          <p:nvSpPr>
            <p:cNvPr id="177" name="圆角矩形 176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78" name="圆角矩形 177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790940" y="2394983"/>
            <a:ext cx="2551321" cy="525222"/>
            <a:chOff x="828467" y="1326148"/>
            <a:chExt cx="2551321" cy="525222"/>
          </a:xfrm>
        </p:grpSpPr>
        <p:sp>
          <p:nvSpPr>
            <p:cNvPr id="180" name="圆角矩形 179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595959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81" name="圆角矩形 180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790940" y="3509018"/>
            <a:ext cx="2551321" cy="525222"/>
            <a:chOff x="828467" y="1326148"/>
            <a:chExt cx="2551321" cy="525222"/>
          </a:xfrm>
        </p:grpSpPr>
        <p:sp>
          <p:nvSpPr>
            <p:cNvPr id="183" name="圆角矩形 182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84" name="圆角矩形 183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85" name="组合 184"/>
          <p:cNvGrpSpPr/>
          <p:nvPr/>
        </p:nvGrpSpPr>
        <p:grpSpPr>
          <a:xfrm>
            <a:off x="5751501" y="1325708"/>
            <a:ext cx="2551321" cy="525222"/>
            <a:chOff x="828467" y="1326148"/>
            <a:chExt cx="2551321" cy="525222"/>
          </a:xfrm>
        </p:grpSpPr>
        <p:sp>
          <p:nvSpPr>
            <p:cNvPr id="186" name="圆角矩形 185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87" name="圆角矩形 186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5751501" y="2394543"/>
            <a:ext cx="2551321" cy="525222"/>
            <a:chOff x="828467" y="1326148"/>
            <a:chExt cx="2551321" cy="525222"/>
          </a:xfrm>
        </p:grpSpPr>
        <p:sp>
          <p:nvSpPr>
            <p:cNvPr id="189" name="圆角矩形 188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595959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90" name="圆角矩形 189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5751501" y="3508578"/>
            <a:ext cx="2551321" cy="525222"/>
            <a:chOff x="828467" y="1326148"/>
            <a:chExt cx="2551321" cy="525222"/>
          </a:xfrm>
        </p:grpSpPr>
        <p:sp>
          <p:nvSpPr>
            <p:cNvPr id="192" name="圆角矩形 191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93" name="圆角矩形 192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选题理由和意义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3549527" y="1649601"/>
            <a:ext cx="2018784" cy="2018784"/>
            <a:chOff x="2193191" y="1899415"/>
            <a:chExt cx="2421376" cy="2421376"/>
          </a:xfrm>
          <a:effectLst/>
        </p:grpSpPr>
        <p:sp>
          <p:nvSpPr>
            <p:cNvPr id="83" name="椭圆 82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4" name="八边形 83"/>
            <p:cNvSpPr/>
            <p:nvPr/>
          </p:nvSpPr>
          <p:spPr>
            <a:xfrm>
              <a:off x="2345502" y="2051726"/>
              <a:ext cx="2116756" cy="2116756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86" name="Text Placeholder 12"/>
          <p:cNvSpPr txBox="1">
            <a:spLocks/>
          </p:cNvSpPr>
          <p:nvPr/>
        </p:nvSpPr>
        <p:spPr>
          <a:xfrm>
            <a:off x="1197608" y="1450149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在线</a:t>
            </a:r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学习认证标准</a:t>
            </a:r>
            <a:endParaRPr lang="en-GB" altLang="zh-CN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ext Placeholder 12"/>
          <p:cNvSpPr txBox="1">
            <a:spLocks/>
          </p:cNvSpPr>
          <p:nvPr/>
        </p:nvSpPr>
        <p:spPr>
          <a:xfrm>
            <a:off x="1197608" y="2517560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网络</a:t>
            </a:r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课程课件评测标准</a:t>
            </a:r>
            <a:endParaRPr lang="en-GB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ext Placeholder 12"/>
          <p:cNvSpPr txBox="1">
            <a:spLocks/>
          </p:cNvSpPr>
          <p:nvPr/>
        </p:nvSpPr>
        <p:spPr>
          <a:xfrm>
            <a:off x="1197608" y="3628041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03 </a:t>
            </a:r>
            <a:r>
              <a:rPr lang="zh-CN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已</a:t>
            </a:r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引起重视，并指出不足</a:t>
            </a:r>
            <a:endParaRPr lang="en-GB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89" name="Text Placeholder 12"/>
          <p:cNvSpPr txBox="1">
            <a:spLocks/>
          </p:cNvSpPr>
          <p:nvPr/>
        </p:nvSpPr>
        <p:spPr>
          <a:xfrm>
            <a:off x="5976229" y="1450149"/>
            <a:ext cx="2244362" cy="287177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04 </a:t>
            </a:r>
            <a:r>
              <a:rPr lang="zh-CN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实践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上指出相应改进措施</a:t>
            </a:r>
            <a:endParaRPr lang="en-GB" altLang="zh-CN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90" name="Text Placeholder 12"/>
          <p:cNvSpPr txBox="1">
            <a:spLocks/>
          </p:cNvSpPr>
          <p:nvPr/>
        </p:nvSpPr>
        <p:spPr>
          <a:xfrm>
            <a:off x="5589743" y="2525441"/>
            <a:ext cx="2034675" cy="287177"/>
          </a:xfrm>
          <a:prstGeom prst="rect">
            <a:avLst/>
          </a:prstGeom>
        </p:spPr>
        <p:txBody>
          <a:bodyPr lIns="0" rIns="0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 </a:t>
            </a:r>
            <a:r>
              <a:rPr lang="zh-CN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发现问题进行</a:t>
            </a:r>
            <a:r>
              <a:rPr lang="zh-CN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需求评估</a:t>
            </a:r>
          </a:p>
        </p:txBody>
      </p:sp>
      <p:sp>
        <p:nvSpPr>
          <p:cNvPr id="91" name="Text Placeholder 12"/>
          <p:cNvSpPr txBox="1">
            <a:spLocks/>
          </p:cNvSpPr>
          <p:nvPr/>
        </p:nvSpPr>
        <p:spPr>
          <a:xfrm>
            <a:off x="5973008" y="3650782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 </a:t>
            </a:r>
            <a:r>
              <a:rPr lang="zh-CN" altLang="en-US" sz="1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提供</a:t>
            </a:r>
            <a:r>
              <a:rPr lang="zh-CN" altLang="en-US" sz="1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理论支持和实践依据</a:t>
            </a:r>
          </a:p>
        </p:txBody>
      </p:sp>
      <p:sp>
        <p:nvSpPr>
          <p:cNvPr id="92" name="Text Placeholder 12"/>
          <p:cNvSpPr txBox="1">
            <a:spLocks/>
          </p:cNvSpPr>
          <p:nvPr/>
        </p:nvSpPr>
        <p:spPr>
          <a:xfrm>
            <a:off x="1381121" y="1965676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3" name="Text Placeholder 12"/>
          <p:cNvSpPr txBox="1">
            <a:spLocks/>
          </p:cNvSpPr>
          <p:nvPr/>
        </p:nvSpPr>
        <p:spPr>
          <a:xfrm>
            <a:off x="1381121" y="3038446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4" name="Text Placeholder 12"/>
          <p:cNvSpPr txBox="1">
            <a:spLocks/>
          </p:cNvSpPr>
          <p:nvPr/>
        </p:nvSpPr>
        <p:spPr>
          <a:xfrm>
            <a:off x="1381121" y="4176003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Text Placeholder 12"/>
          <p:cNvSpPr txBox="1">
            <a:spLocks/>
          </p:cNvSpPr>
          <p:nvPr/>
        </p:nvSpPr>
        <p:spPr>
          <a:xfrm>
            <a:off x="5976229" y="1968806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6" name="Text Placeholder 12"/>
          <p:cNvSpPr txBox="1">
            <a:spLocks/>
          </p:cNvSpPr>
          <p:nvPr/>
        </p:nvSpPr>
        <p:spPr>
          <a:xfrm>
            <a:off x="5976229" y="3041576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Text Placeholder 12"/>
          <p:cNvSpPr txBox="1">
            <a:spLocks/>
          </p:cNvSpPr>
          <p:nvPr/>
        </p:nvSpPr>
        <p:spPr>
          <a:xfrm>
            <a:off x="5976229" y="4179133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797048" y="2283244"/>
            <a:ext cx="15127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latin typeface="微软雅黑" panose="020B0503020204020204" pitchFamily="34" charset="-122"/>
              </a:rPr>
              <a:t>可用性</a:t>
            </a:r>
            <a:endParaRPr lang="en-US" altLang="zh-CN" sz="2000" b="1" dirty="0" smtClean="0">
              <a:latin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latin typeface="微软雅黑" panose="020B0503020204020204" pitchFamily="34" charset="-122"/>
              </a:rPr>
              <a:t>研究</a:t>
            </a:r>
            <a:r>
              <a:rPr lang="zh-CN" altLang="en-US" sz="2000" b="1" dirty="0">
                <a:latin typeface="微软雅黑" panose="020B0503020204020204" pitchFamily="34" charset="-122"/>
              </a:rPr>
              <a:t>趋势</a:t>
            </a:r>
          </a:p>
        </p:txBody>
      </p:sp>
    </p:spTree>
    <p:extLst>
      <p:ext uri="{BB962C8B-B14F-4D97-AF65-F5344CB8AC3E}">
        <p14:creationId xmlns:p14="http://schemas.microsoft.com/office/powerpoint/2010/main" val="489343992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  <p:bldP spid="91" grpId="0"/>
      <p:bldP spid="9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4" name="圆角矩形 13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0070C0"/>
                </a:solidFill>
                <a:latin typeface="Impact" panose="020B0806030902050204" pitchFamily="34" charset="0"/>
              </a:rPr>
              <a:t>PART 02</a:t>
            </a:r>
            <a:endParaRPr lang="zh-CN" altLang="en-US" sz="7200" dirty="0">
              <a:solidFill>
                <a:srgbClr val="0070C0"/>
              </a:solidFill>
              <a:latin typeface="Impact" panose="020B080603090205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899391" y="2833300"/>
            <a:ext cx="2486156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latin typeface="微软雅黑" panose="020B0503020204020204" pitchFamily="34" charset="-122"/>
              </a:rPr>
              <a:t>该课题的研究现状</a:t>
            </a: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797126" y="1931946"/>
            <a:ext cx="484180" cy="401950"/>
            <a:chOff x="3132963" y="3140191"/>
            <a:chExt cx="645573" cy="535933"/>
          </a:xfrm>
          <a:solidFill>
            <a:srgbClr val="0070C0"/>
          </a:solidFill>
        </p:grpSpPr>
        <p:sp>
          <p:nvSpPr>
            <p:cNvPr id="30" name="Freeform 226"/>
            <p:cNvSpPr>
              <a:spLocks/>
            </p:cNvSpPr>
            <p:nvPr/>
          </p:nvSpPr>
          <p:spPr bwMode="auto">
            <a:xfrm>
              <a:off x="3421629" y="3217854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1 h 581"/>
                <a:gd name="T4" fmla="*/ 25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7 w 529"/>
                <a:gd name="T11" fmla="*/ 525 h 581"/>
                <a:gd name="T12" fmla="*/ 127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1" y="4"/>
                    <a:pt x="2" y="7"/>
                    <a:pt x="2" y="11"/>
                  </a:cubicBezTo>
                  <a:cubicBezTo>
                    <a:pt x="14" y="22"/>
                    <a:pt x="22" y="38"/>
                    <a:pt x="25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7" y="525"/>
                    <a:pt x="127" y="525"/>
                    <a:pt x="127" y="525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Freeform 227"/>
            <p:cNvSpPr>
              <a:spLocks/>
            </p:cNvSpPr>
            <p:nvPr/>
          </p:nvSpPr>
          <p:spPr bwMode="auto">
            <a:xfrm>
              <a:off x="3198348" y="3140191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3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3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1" y="308"/>
                    <a:pt x="118" y="367"/>
                    <a:pt x="170" y="367"/>
                  </a:cubicBezTo>
                  <a:cubicBezTo>
                    <a:pt x="222" y="367"/>
                    <a:pt x="266" y="308"/>
                    <a:pt x="289" y="243"/>
                  </a:cubicBezTo>
                  <a:cubicBezTo>
                    <a:pt x="305" y="242"/>
                    <a:pt x="320" y="226"/>
                    <a:pt x="326" y="203"/>
                  </a:cubicBezTo>
                  <a:cubicBezTo>
                    <a:pt x="333" y="176"/>
                    <a:pt x="324" y="149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9" y="149"/>
                    <a:pt x="0" y="176"/>
                    <a:pt x="7" y="203"/>
                  </a:cubicBezTo>
                  <a:cubicBezTo>
                    <a:pt x="13" y="227"/>
                    <a:pt x="29" y="243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Freeform 228"/>
            <p:cNvSpPr>
              <a:spLocks/>
            </p:cNvSpPr>
            <p:nvPr/>
          </p:nvSpPr>
          <p:spPr bwMode="auto">
            <a:xfrm>
              <a:off x="3481875" y="3306367"/>
              <a:ext cx="233275" cy="180738"/>
            </a:xfrm>
            <a:custGeom>
              <a:avLst/>
              <a:gdLst>
                <a:gd name="T0" fmla="*/ 41 w 346"/>
                <a:gd name="T1" fmla="*/ 111 h 268"/>
                <a:gd name="T2" fmla="*/ 0 w 346"/>
                <a:gd name="T3" fmla="*/ 151 h 268"/>
                <a:gd name="T4" fmla="*/ 90 w 346"/>
                <a:gd name="T5" fmla="*/ 268 h 268"/>
                <a:gd name="T6" fmla="*/ 254 w 346"/>
                <a:gd name="T7" fmla="*/ 125 h 268"/>
                <a:gd name="T8" fmla="*/ 284 w 346"/>
                <a:gd name="T9" fmla="*/ 158 h 268"/>
                <a:gd name="T10" fmla="*/ 346 w 346"/>
                <a:gd name="T11" fmla="*/ 0 h 268"/>
                <a:gd name="T12" fmla="*/ 184 w 346"/>
                <a:gd name="T13" fmla="*/ 50 h 268"/>
                <a:gd name="T14" fmla="*/ 218 w 346"/>
                <a:gd name="T15" fmla="*/ 87 h 268"/>
                <a:gd name="T16" fmla="*/ 99 w 346"/>
                <a:gd name="T17" fmla="*/ 190 h 268"/>
                <a:gd name="T18" fmla="*/ 41 w 346"/>
                <a:gd name="T19" fmla="*/ 111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6" h="268">
                  <a:moveTo>
                    <a:pt x="41" y="11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12" y="165"/>
                    <a:pt x="90" y="268"/>
                    <a:pt x="90" y="268"/>
                  </a:cubicBezTo>
                  <a:cubicBezTo>
                    <a:pt x="254" y="125"/>
                    <a:pt x="254" y="125"/>
                    <a:pt x="254" y="125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218" y="87"/>
                    <a:pt x="218" y="87"/>
                    <a:pt x="218" y="87"/>
                  </a:cubicBezTo>
                  <a:cubicBezTo>
                    <a:pt x="99" y="190"/>
                    <a:pt x="99" y="190"/>
                    <a:pt x="99" y="190"/>
                  </a:cubicBezTo>
                  <a:lnTo>
                    <a:pt x="41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229"/>
            <p:cNvSpPr>
              <a:spLocks/>
            </p:cNvSpPr>
            <p:nvPr/>
          </p:nvSpPr>
          <p:spPr bwMode="auto">
            <a:xfrm>
              <a:off x="3132963" y="3377178"/>
              <a:ext cx="355480" cy="298946"/>
            </a:xfrm>
            <a:custGeom>
              <a:avLst/>
              <a:gdLst>
                <a:gd name="T0" fmla="*/ 407 w 527"/>
                <a:gd name="T1" fmla="*/ 0 h 443"/>
                <a:gd name="T2" fmla="*/ 294 w 527"/>
                <a:gd name="T3" fmla="*/ 190 h 443"/>
                <a:gd name="T4" fmla="*/ 280 w 527"/>
                <a:gd name="T5" fmla="*/ 105 h 443"/>
                <a:gd name="T6" fmla="*/ 295 w 527"/>
                <a:gd name="T7" fmla="*/ 77 h 443"/>
                <a:gd name="T8" fmla="*/ 263 w 527"/>
                <a:gd name="T9" fmla="*/ 44 h 443"/>
                <a:gd name="T10" fmla="*/ 230 w 527"/>
                <a:gd name="T11" fmla="*/ 77 h 443"/>
                <a:gd name="T12" fmla="*/ 246 w 527"/>
                <a:gd name="T13" fmla="*/ 105 h 443"/>
                <a:gd name="T14" fmla="*/ 232 w 527"/>
                <a:gd name="T15" fmla="*/ 189 h 443"/>
                <a:gd name="T16" fmla="*/ 120 w 527"/>
                <a:gd name="T17" fmla="*/ 0 h 443"/>
                <a:gd name="T18" fmla="*/ 2 w 527"/>
                <a:gd name="T19" fmla="*/ 125 h 443"/>
                <a:gd name="T20" fmla="*/ 0 w 527"/>
                <a:gd name="T21" fmla="*/ 125 h 443"/>
                <a:gd name="T22" fmla="*/ 0 w 527"/>
                <a:gd name="T23" fmla="*/ 402 h 443"/>
                <a:gd name="T24" fmla="*/ 1 w 527"/>
                <a:gd name="T25" fmla="*/ 402 h 443"/>
                <a:gd name="T26" fmla="*/ 263 w 527"/>
                <a:gd name="T27" fmla="*/ 443 h 443"/>
                <a:gd name="T28" fmla="*/ 526 w 527"/>
                <a:gd name="T29" fmla="*/ 402 h 443"/>
                <a:gd name="T30" fmla="*/ 527 w 527"/>
                <a:gd name="T31" fmla="*/ 402 h 443"/>
                <a:gd name="T32" fmla="*/ 527 w 527"/>
                <a:gd name="T33" fmla="*/ 125 h 443"/>
                <a:gd name="T34" fmla="*/ 525 w 527"/>
                <a:gd name="T35" fmla="*/ 125 h 443"/>
                <a:gd name="T36" fmla="*/ 407 w 527"/>
                <a:gd name="T37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7" h="443">
                  <a:moveTo>
                    <a:pt x="407" y="0"/>
                  </a:moveTo>
                  <a:cubicBezTo>
                    <a:pt x="294" y="190"/>
                    <a:pt x="294" y="190"/>
                    <a:pt x="294" y="190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99"/>
                    <a:pt x="295" y="89"/>
                    <a:pt x="295" y="77"/>
                  </a:cubicBezTo>
                  <a:cubicBezTo>
                    <a:pt x="295" y="59"/>
                    <a:pt x="281" y="44"/>
                    <a:pt x="263" y="44"/>
                  </a:cubicBezTo>
                  <a:cubicBezTo>
                    <a:pt x="245" y="44"/>
                    <a:pt x="230" y="59"/>
                    <a:pt x="230" y="77"/>
                  </a:cubicBezTo>
                  <a:cubicBezTo>
                    <a:pt x="230" y="89"/>
                    <a:pt x="237" y="99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7"/>
                    <a:pt x="12" y="72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4" y="425"/>
                    <a:pt x="126" y="443"/>
                    <a:pt x="263" y="443"/>
                  </a:cubicBezTo>
                  <a:cubicBezTo>
                    <a:pt x="401" y="443"/>
                    <a:pt x="513" y="425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7" y="125"/>
                    <a:pt x="527" y="125"/>
                    <a:pt x="527" y="125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5" y="72"/>
                    <a:pt x="471" y="27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230"/>
            <p:cNvSpPr>
              <a:spLocks/>
            </p:cNvSpPr>
            <p:nvPr/>
          </p:nvSpPr>
          <p:spPr bwMode="auto">
            <a:xfrm>
              <a:off x="3598655" y="3487105"/>
              <a:ext cx="54536" cy="68241"/>
            </a:xfrm>
            <a:custGeom>
              <a:avLst/>
              <a:gdLst>
                <a:gd name="T0" fmla="*/ 0 w 81"/>
                <a:gd name="T1" fmla="*/ 0 h 101"/>
                <a:gd name="T2" fmla="*/ 0 w 81"/>
                <a:gd name="T3" fmla="*/ 55 h 101"/>
                <a:gd name="T4" fmla="*/ 40 w 81"/>
                <a:gd name="T5" fmla="*/ 101 h 101"/>
                <a:gd name="T6" fmla="*/ 81 w 81"/>
                <a:gd name="T7" fmla="*/ 56 h 101"/>
                <a:gd name="T8" fmla="*/ 81 w 81"/>
                <a:gd name="T9" fmla="*/ 0 h 101"/>
                <a:gd name="T10" fmla="*/ 59 w 81"/>
                <a:gd name="T11" fmla="*/ 0 h 101"/>
                <a:gd name="T12" fmla="*/ 59 w 81"/>
                <a:gd name="T13" fmla="*/ 57 h 101"/>
                <a:gd name="T14" fmla="*/ 40 w 81"/>
                <a:gd name="T15" fmla="*/ 83 h 101"/>
                <a:gd name="T16" fmla="*/ 22 w 81"/>
                <a:gd name="T17" fmla="*/ 57 h 101"/>
                <a:gd name="T18" fmla="*/ 22 w 81"/>
                <a:gd name="T19" fmla="*/ 0 h 101"/>
                <a:gd name="T20" fmla="*/ 0 w 81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1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87"/>
                    <a:pt x="15" y="101"/>
                    <a:pt x="40" y="101"/>
                  </a:cubicBezTo>
                  <a:cubicBezTo>
                    <a:pt x="65" y="101"/>
                    <a:pt x="81" y="86"/>
                    <a:pt x="81" y="56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9" y="75"/>
                    <a:pt x="52" y="83"/>
                    <a:pt x="40" y="83"/>
                  </a:cubicBezTo>
                  <a:cubicBezTo>
                    <a:pt x="29" y="83"/>
                    <a:pt x="22" y="74"/>
                    <a:pt x="22" y="57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231"/>
            <p:cNvSpPr>
              <a:spLocks noEditPoints="1"/>
            </p:cNvSpPr>
            <p:nvPr/>
          </p:nvSpPr>
          <p:spPr bwMode="auto">
            <a:xfrm>
              <a:off x="3666040" y="3486534"/>
              <a:ext cx="47968" cy="67384"/>
            </a:xfrm>
            <a:custGeom>
              <a:avLst/>
              <a:gdLst>
                <a:gd name="T0" fmla="*/ 31 w 71"/>
                <a:gd name="T1" fmla="*/ 0 h 100"/>
                <a:gd name="T2" fmla="*/ 0 w 71"/>
                <a:gd name="T3" fmla="*/ 2 h 100"/>
                <a:gd name="T4" fmla="*/ 0 w 71"/>
                <a:gd name="T5" fmla="*/ 100 h 100"/>
                <a:gd name="T6" fmla="*/ 23 w 71"/>
                <a:gd name="T7" fmla="*/ 100 h 100"/>
                <a:gd name="T8" fmla="*/ 23 w 71"/>
                <a:gd name="T9" fmla="*/ 65 h 100"/>
                <a:gd name="T10" fmla="*/ 30 w 71"/>
                <a:gd name="T11" fmla="*/ 65 h 100"/>
                <a:gd name="T12" fmla="*/ 62 w 71"/>
                <a:gd name="T13" fmla="*/ 55 h 100"/>
                <a:gd name="T14" fmla="*/ 71 w 71"/>
                <a:gd name="T15" fmla="*/ 31 h 100"/>
                <a:gd name="T16" fmla="*/ 61 w 71"/>
                <a:gd name="T17" fmla="*/ 8 h 100"/>
                <a:gd name="T18" fmla="*/ 31 w 71"/>
                <a:gd name="T19" fmla="*/ 0 h 100"/>
                <a:gd name="T20" fmla="*/ 30 w 71"/>
                <a:gd name="T21" fmla="*/ 48 h 100"/>
                <a:gd name="T22" fmla="*/ 23 w 71"/>
                <a:gd name="T23" fmla="*/ 47 h 100"/>
                <a:gd name="T24" fmla="*/ 23 w 71"/>
                <a:gd name="T25" fmla="*/ 18 h 100"/>
                <a:gd name="T26" fmla="*/ 32 w 71"/>
                <a:gd name="T27" fmla="*/ 17 h 100"/>
                <a:gd name="T28" fmla="*/ 49 w 71"/>
                <a:gd name="T29" fmla="*/ 32 h 100"/>
                <a:gd name="T30" fmla="*/ 30 w 71"/>
                <a:gd name="T31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00">
                  <a:moveTo>
                    <a:pt x="31" y="0"/>
                  </a:moveTo>
                  <a:cubicBezTo>
                    <a:pt x="17" y="0"/>
                    <a:pt x="7" y="1"/>
                    <a:pt x="0" y="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5"/>
                    <a:pt x="27" y="65"/>
                    <a:pt x="30" y="65"/>
                  </a:cubicBezTo>
                  <a:cubicBezTo>
                    <a:pt x="43" y="65"/>
                    <a:pt x="55" y="62"/>
                    <a:pt x="62" y="55"/>
                  </a:cubicBezTo>
                  <a:cubicBezTo>
                    <a:pt x="68" y="49"/>
                    <a:pt x="71" y="41"/>
                    <a:pt x="71" y="31"/>
                  </a:cubicBezTo>
                  <a:cubicBezTo>
                    <a:pt x="71" y="22"/>
                    <a:pt x="67" y="13"/>
                    <a:pt x="61" y="8"/>
                  </a:cubicBezTo>
                  <a:cubicBezTo>
                    <a:pt x="54" y="3"/>
                    <a:pt x="44" y="0"/>
                    <a:pt x="31" y="0"/>
                  </a:cubicBezTo>
                  <a:close/>
                  <a:moveTo>
                    <a:pt x="30" y="48"/>
                  </a:moveTo>
                  <a:cubicBezTo>
                    <a:pt x="27" y="48"/>
                    <a:pt x="24" y="48"/>
                    <a:pt x="23" y="4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7" y="17"/>
                    <a:pt x="32" y="17"/>
                  </a:cubicBezTo>
                  <a:cubicBezTo>
                    <a:pt x="43" y="17"/>
                    <a:pt x="49" y="23"/>
                    <a:pt x="49" y="32"/>
                  </a:cubicBezTo>
                  <a:cubicBezTo>
                    <a:pt x="49" y="42"/>
                    <a:pt x="42" y="48"/>
                    <a:pt x="3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560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该课题的研究现状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899160" y="1221266"/>
            <a:ext cx="7345680" cy="1395596"/>
          </a:xfrm>
          <a:prstGeom prst="roundRect">
            <a:avLst>
              <a:gd name="adj" fmla="val 0"/>
            </a:avLst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1196625" y="1365331"/>
            <a:ext cx="675075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1" smtClean="0">
                <a:solidFill>
                  <a:schemeClr val="accent1"/>
                </a:solidFill>
                <a:latin typeface="+mn-ea"/>
              </a:rPr>
              <a:t>课程：</a:t>
            </a:r>
            <a:r>
              <a:rPr lang="zh-CN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具有特色和一流教学水平的优秀课程。由教授主讲、利用数字化技术将教学资源呈现在网上并免费开放，以实现优质教学资源的共享。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44" name="矩形 93"/>
          <p:cNvSpPr/>
          <p:nvPr/>
        </p:nvSpPr>
        <p:spPr>
          <a:xfrm>
            <a:off x="861492" y="11767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93"/>
          <p:cNvSpPr/>
          <p:nvPr/>
        </p:nvSpPr>
        <p:spPr>
          <a:xfrm rot="10800000">
            <a:off x="7996471" y="2373206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>
            <a:off x="1404977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1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>
            <a:off x="1546054" y="3031189"/>
            <a:ext cx="1204137" cy="1173938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1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6" name="Freeform 5"/>
          <p:cNvSpPr>
            <a:spLocks/>
          </p:cNvSpPr>
          <p:nvPr/>
        </p:nvSpPr>
        <p:spPr bwMode="auto">
          <a:xfrm>
            <a:off x="2979308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595959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2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7" name="Freeform 5"/>
          <p:cNvSpPr>
            <a:spLocks/>
          </p:cNvSpPr>
          <p:nvPr/>
        </p:nvSpPr>
        <p:spPr bwMode="auto">
          <a:xfrm>
            <a:off x="3120385" y="3031189"/>
            <a:ext cx="1204137" cy="1173938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2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8" name="Freeform 5"/>
          <p:cNvSpPr>
            <a:spLocks/>
          </p:cNvSpPr>
          <p:nvPr/>
        </p:nvSpPr>
        <p:spPr bwMode="auto">
          <a:xfrm>
            <a:off x="4578724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070C0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>
            <a:off x="4719800" y="3031189"/>
            <a:ext cx="1204137" cy="1173938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631183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804929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205514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5192945" y="3204188"/>
            <a:ext cx="230951" cy="229729"/>
            <a:chOff x="3856417" y="4248125"/>
            <a:chExt cx="409860" cy="407692"/>
          </a:xfrm>
          <a:solidFill>
            <a:schemeClr val="accent3"/>
          </a:solidFill>
        </p:grpSpPr>
        <p:sp>
          <p:nvSpPr>
            <p:cNvPr id="64" name="Freeform 187"/>
            <p:cNvSpPr>
              <a:spLocks/>
            </p:cNvSpPr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65" name="Freeform 188"/>
            <p:cNvSpPr>
              <a:spLocks/>
            </p:cNvSpPr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66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67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68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69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70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1997345" y="3162335"/>
            <a:ext cx="273108" cy="313433"/>
            <a:chOff x="2733098" y="4187405"/>
            <a:chExt cx="484675" cy="556238"/>
          </a:xfrm>
          <a:solidFill>
            <a:schemeClr val="accent1"/>
          </a:solidFill>
        </p:grpSpPr>
        <p:sp>
          <p:nvSpPr>
            <p:cNvPr id="72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73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74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75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76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77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78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79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0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1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2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3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4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5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6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7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88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3565873" y="3209382"/>
            <a:ext cx="321986" cy="219341"/>
            <a:chOff x="4895160" y="4287159"/>
            <a:chExt cx="571418" cy="389258"/>
          </a:xfrm>
          <a:solidFill>
            <a:schemeClr val="accent2"/>
          </a:solidFill>
        </p:grpSpPr>
        <p:sp>
          <p:nvSpPr>
            <p:cNvPr id="90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1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2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3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4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5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6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7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98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99" name="Freeform 5"/>
          <p:cNvSpPr>
            <a:spLocks/>
          </p:cNvSpPr>
          <p:nvPr/>
        </p:nvSpPr>
        <p:spPr bwMode="auto">
          <a:xfrm>
            <a:off x="6168236" y="2959513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4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00" name="Freeform 5"/>
          <p:cNvSpPr>
            <a:spLocks/>
          </p:cNvSpPr>
          <p:nvPr/>
        </p:nvSpPr>
        <p:spPr bwMode="auto">
          <a:xfrm>
            <a:off x="6309312" y="3031188"/>
            <a:ext cx="1204137" cy="1173938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6394441" y="3531618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110" name="组合 109"/>
          <p:cNvGrpSpPr/>
          <p:nvPr/>
        </p:nvGrpSpPr>
        <p:grpSpPr>
          <a:xfrm>
            <a:off x="6807867" y="3211806"/>
            <a:ext cx="207026" cy="195550"/>
            <a:chOff x="4882149" y="3025052"/>
            <a:chExt cx="489013" cy="461905"/>
          </a:xfrm>
          <a:solidFill>
            <a:schemeClr val="accent4"/>
          </a:solidFill>
        </p:grpSpPr>
        <p:sp>
          <p:nvSpPr>
            <p:cNvPr id="111" name="Freeform 250"/>
            <p:cNvSpPr>
              <a:spLocks/>
            </p:cNvSpPr>
            <p:nvPr/>
          </p:nvSpPr>
          <p:spPr bwMode="auto">
            <a:xfrm>
              <a:off x="4882149" y="3161672"/>
              <a:ext cx="468411" cy="325285"/>
            </a:xfrm>
            <a:custGeom>
              <a:avLst/>
              <a:gdLst>
                <a:gd name="T0" fmla="*/ 102 w 183"/>
                <a:gd name="T1" fmla="*/ 127 h 127"/>
                <a:gd name="T2" fmla="*/ 65 w 183"/>
                <a:gd name="T3" fmla="*/ 119 h 127"/>
                <a:gd name="T4" fmla="*/ 20 w 183"/>
                <a:gd name="T5" fmla="*/ 0 h 127"/>
                <a:gd name="T6" fmla="*/ 50 w 183"/>
                <a:gd name="T7" fmla="*/ 14 h 127"/>
                <a:gd name="T8" fmla="*/ 78 w 183"/>
                <a:gd name="T9" fmla="*/ 89 h 127"/>
                <a:gd name="T10" fmla="*/ 154 w 183"/>
                <a:gd name="T11" fmla="*/ 60 h 127"/>
                <a:gd name="T12" fmla="*/ 183 w 183"/>
                <a:gd name="T13" fmla="*/ 74 h 127"/>
                <a:gd name="T14" fmla="*/ 134 w 183"/>
                <a:gd name="T15" fmla="*/ 121 h 127"/>
                <a:gd name="T16" fmla="*/ 102 w 183"/>
                <a:gd name="T1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127">
                  <a:moveTo>
                    <a:pt x="102" y="127"/>
                  </a:moveTo>
                  <a:cubicBezTo>
                    <a:pt x="89" y="127"/>
                    <a:pt x="77" y="124"/>
                    <a:pt x="65" y="119"/>
                  </a:cubicBezTo>
                  <a:cubicBezTo>
                    <a:pt x="20" y="98"/>
                    <a:pt x="0" y="45"/>
                    <a:pt x="20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37" y="42"/>
                    <a:pt x="50" y="76"/>
                    <a:pt x="78" y="89"/>
                  </a:cubicBezTo>
                  <a:cubicBezTo>
                    <a:pt x="107" y="102"/>
                    <a:pt x="141" y="89"/>
                    <a:pt x="154" y="60"/>
                  </a:cubicBezTo>
                  <a:cubicBezTo>
                    <a:pt x="183" y="74"/>
                    <a:pt x="183" y="74"/>
                    <a:pt x="183" y="74"/>
                  </a:cubicBezTo>
                  <a:cubicBezTo>
                    <a:pt x="174" y="96"/>
                    <a:pt x="156" y="112"/>
                    <a:pt x="134" y="121"/>
                  </a:cubicBezTo>
                  <a:cubicBezTo>
                    <a:pt x="123" y="125"/>
                    <a:pt x="112" y="127"/>
                    <a:pt x="102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2" name="Freeform 251"/>
            <p:cNvSpPr>
              <a:spLocks/>
            </p:cNvSpPr>
            <p:nvPr/>
          </p:nvSpPr>
          <p:spPr bwMode="auto">
            <a:xfrm>
              <a:off x="4942869" y="3028305"/>
              <a:ext cx="179991" cy="148547"/>
            </a:xfrm>
            <a:custGeom>
              <a:avLst/>
              <a:gdLst>
                <a:gd name="T0" fmla="*/ 70 w 70"/>
                <a:gd name="T1" fmla="*/ 0 h 58"/>
                <a:gd name="T2" fmla="*/ 8 w 70"/>
                <a:gd name="T3" fmla="*/ 33 h 58"/>
                <a:gd name="T4" fmla="*/ 0 w 70"/>
                <a:gd name="T5" fmla="*/ 45 h 58"/>
                <a:gd name="T6" fmla="*/ 30 w 70"/>
                <a:gd name="T7" fmla="*/ 58 h 58"/>
                <a:gd name="T8" fmla="*/ 33 w 70"/>
                <a:gd name="T9" fmla="*/ 53 h 58"/>
                <a:gd name="T10" fmla="*/ 70 w 70"/>
                <a:gd name="T11" fmla="*/ 33 h 58"/>
                <a:gd name="T12" fmla="*/ 70 w 70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58">
                  <a:moveTo>
                    <a:pt x="70" y="0"/>
                  </a:moveTo>
                  <a:cubicBezTo>
                    <a:pt x="45" y="2"/>
                    <a:pt x="23" y="14"/>
                    <a:pt x="8" y="33"/>
                  </a:cubicBezTo>
                  <a:cubicBezTo>
                    <a:pt x="5" y="37"/>
                    <a:pt x="2" y="41"/>
                    <a:pt x="0" y="4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7"/>
                    <a:pt x="32" y="55"/>
                    <a:pt x="33" y="53"/>
                  </a:cubicBezTo>
                  <a:cubicBezTo>
                    <a:pt x="42" y="42"/>
                    <a:pt x="55" y="35"/>
                    <a:pt x="70" y="33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3" name="Freeform 252"/>
            <p:cNvSpPr>
              <a:spLocks/>
            </p:cNvSpPr>
            <p:nvPr/>
          </p:nvSpPr>
          <p:spPr bwMode="auto">
            <a:xfrm>
              <a:off x="5284419" y="3276606"/>
              <a:ext cx="86743" cy="54214"/>
            </a:xfrm>
            <a:custGeom>
              <a:avLst/>
              <a:gdLst>
                <a:gd name="T0" fmla="*/ 1 w 34"/>
                <a:gd name="T1" fmla="*/ 0 h 21"/>
                <a:gd name="T2" fmla="*/ 0 w 34"/>
                <a:gd name="T3" fmla="*/ 8 h 21"/>
                <a:gd name="T4" fmla="*/ 29 w 34"/>
                <a:gd name="T5" fmla="*/ 21 h 21"/>
                <a:gd name="T6" fmla="*/ 34 w 34"/>
                <a:gd name="T7" fmla="*/ 0 h 21"/>
                <a:gd name="T8" fmla="*/ 1 w 34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1">
                  <a:moveTo>
                    <a:pt x="1" y="0"/>
                  </a:moveTo>
                  <a:cubicBezTo>
                    <a:pt x="1" y="3"/>
                    <a:pt x="0" y="5"/>
                    <a:pt x="0" y="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2" y="14"/>
                    <a:pt x="33" y="7"/>
                    <a:pt x="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4" name="Freeform 253"/>
            <p:cNvSpPr>
              <a:spLocks/>
            </p:cNvSpPr>
            <p:nvPr/>
          </p:nvSpPr>
          <p:spPr bwMode="auto">
            <a:xfrm>
              <a:off x="5143462" y="3025052"/>
              <a:ext cx="227700" cy="230953"/>
            </a:xfrm>
            <a:custGeom>
              <a:avLst/>
              <a:gdLst>
                <a:gd name="T0" fmla="*/ 89 w 89"/>
                <a:gd name="T1" fmla="*/ 90 h 90"/>
                <a:gd name="T2" fmla="*/ 57 w 89"/>
                <a:gd name="T3" fmla="*/ 90 h 90"/>
                <a:gd name="T4" fmla="*/ 0 w 89"/>
                <a:gd name="T5" fmla="*/ 33 h 90"/>
                <a:gd name="T6" fmla="*/ 0 w 89"/>
                <a:gd name="T7" fmla="*/ 0 h 90"/>
                <a:gd name="T8" fmla="*/ 89 w 8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89" y="90"/>
                  </a:moveTo>
                  <a:cubicBezTo>
                    <a:pt x="57" y="90"/>
                    <a:pt x="57" y="90"/>
                    <a:pt x="57" y="90"/>
                  </a:cubicBezTo>
                  <a:cubicBezTo>
                    <a:pt x="57" y="59"/>
                    <a:pt x="31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9" y="0"/>
                    <a:pt x="89" y="41"/>
                    <a:pt x="8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5" name="Rectangle 254"/>
            <p:cNvSpPr>
              <a:spLocks noChangeArrowheads="1"/>
            </p:cNvSpPr>
            <p:nvPr/>
          </p:nvSpPr>
          <p:spPr bwMode="auto">
            <a:xfrm>
              <a:off x="5058888" y="3284196"/>
              <a:ext cx="43371" cy="54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6" name="Rectangle 255"/>
            <p:cNvSpPr>
              <a:spLocks noChangeArrowheads="1"/>
            </p:cNvSpPr>
            <p:nvPr/>
          </p:nvSpPr>
          <p:spPr bwMode="auto">
            <a:xfrm>
              <a:off x="5122860" y="3218054"/>
              <a:ext cx="41203" cy="1203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7" name="Rectangle 256"/>
            <p:cNvSpPr>
              <a:spLocks noChangeArrowheads="1"/>
            </p:cNvSpPr>
            <p:nvPr/>
          </p:nvSpPr>
          <p:spPr bwMode="auto">
            <a:xfrm>
              <a:off x="5184664" y="3182273"/>
              <a:ext cx="41203" cy="156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149524" y="1939491"/>
            <a:ext cx="6750750" cy="593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1" dirty="0">
                <a:latin typeface="+mn-ea"/>
              </a:rPr>
              <a:t>课程网上资源 ：</a:t>
            </a: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即是采用信息技术，在网上呈现的精品课程的课程大纲、教案、教学录像、参考书、习题集、课程试卷及参考答案等课程相关网络资源。</a:t>
            </a:r>
          </a:p>
        </p:txBody>
      </p:sp>
    </p:spTree>
    <p:extLst>
      <p:ext uri="{BB962C8B-B14F-4D97-AF65-F5344CB8AC3E}">
        <p14:creationId xmlns:p14="http://schemas.microsoft.com/office/powerpoint/2010/main" val="40639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00"/>
                            </p:stCondLst>
                            <p:childTnLst>
                              <p:par>
                                <p:cTn id="6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"/>
                            </p:stCondLst>
                            <p:childTnLst>
                              <p:par>
                                <p:cTn id="7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00"/>
                            </p:stCondLst>
                            <p:childTnLst>
                              <p:par>
                                <p:cTn id="8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800"/>
                            </p:stCondLst>
                            <p:childTnLst>
                              <p:par>
                                <p:cTn id="9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/>
      <p:bldP spid="44" grpId="0" animBg="1"/>
      <p:bldP spid="45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/>
      <p:bldP spid="61" grpId="0"/>
      <p:bldP spid="62" grpId="0"/>
      <p:bldP spid="99" grpId="0" animBg="1"/>
      <p:bldP spid="100" grpId="0" animBg="1"/>
      <p:bldP spid="1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该课题的研究现状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3" name="箭头3"/>
          <p:cNvSpPr>
            <a:spLocks/>
          </p:cNvSpPr>
          <p:nvPr/>
        </p:nvSpPr>
        <p:spPr bwMode="gray">
          <a:xfrm flipV="1">
            <a:off x="1531850" y="2876219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" name="箭头2"/>
          <p:cNvSpPr>
            <a:spLocks/>
          </p:cNvSpPr>
          <p:nvPr/>
        </p:nvSpPr>
        <p:spPr bwMode="gray">
          <a:xfrm rot="16200000">
            <a:off x="1747861" y="2401564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6" name="箭头1"/>
          <p:cNvSpPr>
            <a:spLocks/>
          </p:cNvSpPr>
          <p:nvPr/>
        </p:nvSpPr>
        <p:spPr bwMode="gray">
          <a:xfrm>
            <a:off x="1526579" y="1630311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7" name="文本1"/>
          <p:cNvSpPr>
            <a:spLocks noChangeArrowheads="1"/>
          </p:cNvSpPr>
          <p:nvPr/>
        </p:nvSpPr>
        <p:spPr bwMode="gray">
          <a:xfrm>
            <a:off x="3378267" y="1338757"/>
            <a:ext cx="4434093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rgbClr val="595959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anose="020B0503020204020204" pitchFamily="34" charset="-122"/>
              </a:rPr>
              <a:t>商业网站、数字图书馆、网络教学平台等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文本2"/>
          <p:cNvSpPr>
            <a:spLocks noChangeArrowheads="1"/>
          </p:cNvSpPr>
          <p:nvPr/>
        </p:nvSpPr>
        <p:spPr bwMode="gray">
          <a:xfrm>
            <a:off x="3378267" y="2428790"/>
            <a:ext cx="4434093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rgbClr val="0070C0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latin typeface="微软雅黑" panose="020B0503020204020204" pitchFamily="34" charset="-122"/>
              </a:rPr>
              <a:t>可用性测试、焦点小组讨论、问卷调查、</a:t>
            </a:r>
            <a:r>
              <a:rPr lang="zh-CN" altLang="en-US" sz="1200" dirty="0" smtClean="0">
                <a:latin typeface="微软雅黑" panose="020B0503020204020204" pitchFamily="34" charset="-122"/>
              </a:rPr>
              <a:t>有声思维</a:t>
            </a:r>
            <a:r>
              <a:rPr lang="zh-CN" altLang="en-US" sz="1200" dirty="0">
                <a:latin typeface="微软雅黑" panose="020B0503020204020204" pitchFamily="34" charset="-122"/>
              </a:rPr>
              <a:t>法、认知走查法、启发式评估等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文本3"/>
          <p:cNvSpPr>
            <a:spLocks noChangeArrowheads="1"/>
          </p:cNvSpPr>
          <p:nvPr/>
        </p:nvSpPr>
        <p:spPr bwMode="ltGray">
          <a:xfrm>
            <a:off x="3378267" y="3509594"/>
            <a:ext cx="4434093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4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anose="020B0503020204020204" pitchFamily="34" charset="-122"/>
              </a:rPr>
              <a:t>重视内容、用户分析、多媒体的使用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61509" y="2094341"/>
            <a:ext cx="1590850" cy="1590851"/>
            <a:chOff x="4184106" y="2952206"/>
            <a:chExt cx="3823790" cy="3823790"/>
          </a:xfrm>
        </p:grpSpPr>
        <p:sp>
          <p:nvSpPr>
            <p:cNvPr id="35" name="椭圆 34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65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710170" y="3478267"/>
              <a:ext cx="2771662" cy="2771663"/>
              <a:chOff x="2193192" y="1899414"/>
              <a:chExt cx="2421375" cy="2421376"/>
            </a:xfrm>
            <a:effectLst/>
          </p:grpSpPr>
          <p:sp>
            <p:nvSpPr>
              <p:cNvPr id="37" name="椭圆 36"/>
              <p:cNvSpPr/>
              <p:nvPr/>
            </p:nvSpPr>
            <p:spPr>
              <a:xfrm>
                <a:off x="2193192" y="1899414"/>
                <a:ext cx="2421375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8" name="八边形 37"/>
              <p:cNvSpPr/>
              <p:nvPr/>
            </p:nvSpPr>
            <p:spPr>
              <a:xfrm>
                <a:off x="2386802" y="2093026"/>
                <a:ext cx="2034160" cy="2034160"/>
              </a:xfrm>
              <a:prstGeom prst="octagon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930282" y="2531045"/>
            <a:ext cx="1074639" cy="618837"/>
            <a:chOff x="8891714" y="2437732"/>
            <a:chExt cx="1146673" cy="825118"/>
          </a:xfrm>
        </p:grpSpPr>
        <p:sp>
          <p:nvSpPr>
            <p:cNvPr id="40" name="文本框 37"/>
            <p:cNvSpPr txBox="1"/>
            <p:nvPr/>
          </p:nvSpPr>
          <p:spPr>
            <a:xfrm>
              <a:off x="8931338" y="2437732"/>
              <a:ext cx="1010653" cy="697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1" name="文本框 38"/>
            <p:cNvSpPr txBox="1"/>
            <p:nvPr/>
          </p:nvSpPr>
          <p:spPr>
            <a:xfrm>
              <a:off x="8891714" y="2483148"/>
              <a:ext cx="1146673" cy="779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可用性</a:t>
              </a:r>
              <a:endParaRPr lang="en-US" altLang="zh-CN" sz="1600" b="1" dirty="0" smtClean="0">
                <a:solidFill>
                  <a:schemeClr val="accent1"/>
                </a:solidFill>
                <a:latin typeface="微软雅黑" panose="020B0503020204020204" pitchFamily="34" charset="-122"/>
              </a:endParaRPr>
            </a:p>
            <a:p>
              <a:pPr algn="ctr"/>
              <a:r>
                <a:rPr lang="zh-CN" altLang="en-US" sz="1600" b="1" dirty="0" smtClean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研究</a:t>
              </a:r>
              <a:r>
                <a:rPr lang="zh-CN" altLang="en-US" sz="1600" b="1" dirty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趋势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397230" y="1307540"/>
            <a:ext cx="950749" cy="939547"/>
            <a:chOff x="3237545" y="4561747"/>
            <a:chExt cx="1146960" cy="1146960"/>
          </a:xfrm>
        </p:grpSpPr>
        <p:sp>
          <p:nvSpPr>
            <p:cNvPr id="43" name="圆角矩形 4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rgbClr val="595959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329042" y="4642031"/>
              <a:ext cx="976147" cy="98638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45" name="Text Placeholder 4"/>
          <p:cNvSpPr txBox="1">
            <a:spLocks/>
          </p:cNvSpPr>
          <p:nvPr/>
        </p:nvSpPr>
        <p:spPr>
          <a:xfrm>
            <a:off x="2499684" y="1686062"/>
            <a:ext cx="768478" cy="169945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涉及面广</a:t>
            </a:r>
            <a:endParaRPr lang="en-GB" altLang="zh-CN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2397756" y="2404187"/>
            <a:ext cx="950749" cy="939547"/>
            <a:chOff x="3237545" y="4561747"/>
            <a:chExt cx="1146960" cy="1146960"/>
          </a:xfrm>
        </p:grpSpPr>
        <p:sp>
          <p:nvSpPr>
            <p:cNvPr id="47" name="圆角矩形 4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329042" y="4642031"/>
              <a:ext cx="976147" cy="98638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49" name="Text Placeholder 4"/>
          <p:cNvSpPr txBox="1">
            <a:spLocks/>
          </p:cNvSpPr>
          <p:nvPr/>
        </p:nvSpPr>
        <p:spPr>
          <a:xfrm>
            <a:off x="2500210" y="2782709"/>
            <a:ext cx="768478" cy="169945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</a:rPr>
              <a:t>方法多样</a:t>
            </a:r>
            <a:endParaRPr lang="en-GB" altLang="zh-CN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2400287" y="3479839"/>
            <a:ext cx="950749" cy="939547"/>
            <a:chOff x="3237545" y="4561747"/>
            <a:chExt cx="1146960" cy="1146960"/>
          </a:xfrm>
        </p:grpSpPr>
        <p:sp>
          <p:nvSpPr>
            <p:cNvPr id="51" name="圆角矩形 5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329042" y="4642031"/>
              <a:ext cx="976147" cy="98638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53" name="Text Placeholder 4"/>
          <p:cNvSpPr txBox="1">
            <a:spLocks/>
          </p:cNvSpPr>
          <p:nvPr/>
        </p:nvSpPr>
        <p:spPr>
          <a:xfrm>
            <a:off x="2502741" y="3858361"/>
            <a:ext cx="768478" cy="169945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</a:rPr>
              <a:t>评估指标的转变</a:t>
            </a:r>
            <a:endParaRPr lang="en-GB" altLang="zh-CN" sz="1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961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9" grpId="0" animBg="1"/>
      <p:bldP spid="11" grpId="0" animBg="1"/>
      <p:bldP spid="45" grpId="0" build="p"/>
      <p:bldP spid="49" grpId="0" build="p"/>
      <p:bldP spid="5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该</a:t>
            </a:r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课题的研究现状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282532" y="1214126"/>
            <a:ext cx="565538" cy="3138523"/>
            <a:chOff x="5710045" y="1934627"/>
            <a:chExt cx="754051" cy="4184705"/>
          </a:xfrm>
        </p:grpSpPr>
        <p:grpSp>
          <p:nvGrpSpPr>
            <p:cNvPr id="4" name="组合 3"/>
            <p:cNvGrpSpPr/>
            <p:nvPr/>
          </p:nvGrpSpPr>
          <p:grpSpPr>
            <a:xfrm>
              <a:off x="5710045" y="1934627"/>
              <a:ext cx="754051" cy="4184705"/>
              <a:chOff x="5710045" y="1474252"/>
              <a:chExt cx="754051" cy="4184705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5710045" y="3188385"/>
                <a:ext cx="754051" cy="754051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n-ea"/>
                </a:endParaRPr>
              </a:p>
            </p:txBody>
          </p:sp>
          <p:cxnSp>
            <p:nvCxnSpPr>
              <p:cNvPr id="8" name="直接连接符 7"/>
              <p:cNvCxnSpPr/>
              <p:nvPr/>
            </p:nvCxnSpPr>
            <p:spPr>
              <a:xfrm flipV="1">
                <a:off x="6096000" y="1474252"/>
                <a:ext cx="0" cy="1713423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6096000" y="3945538"/>
                <a:ext cx="0" cy="1713419"/>
              </a:xfrm>
              <a:prstGeom prst="line">
                <a:avLst/>
              </a:prstGeom>
              <a:ln w="12700">
                <a:solidFill>
                  <a:schemeClr val="tx1">
                    <a:lumMod val="65000"/>
                    <a:lumOff val="35000"/>
                  </a:schemeClr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文本框 5"/>
            <p:cNvSpPr txBox="1"/>
            <p:nvPr/>
          </p:nvSpPr>
          <p:spPr bwMode="auto">
            <a:xfrm>
              <a:off x="5792884" y="3826669"/>
              <a:ext cx="606066" cy="4514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VS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1570273113"/>
              </p:ext>
            </p:extLst>
          </p:nvPr>
        </p:nvGraphicFramePr>
        <p:xfrm>
          <a:off x="1112780" y="2842437"/>
          <a:ext cx="2860792" cy="1543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文本框 7"/>
          <p:cNvSpPr txBox="1"/>
          <p:nvPr/>
        </p:nvSpPr>
        <p:spPr>
          <a:xfrm>
            <a:off x="1269626" y="2867071"/>
            <a:ext cx="663320" cy="17697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（百万元）</a:t>
            </a:r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3458991742"/>
              </p:ext>
            </p:extLst>
          </p:nvPr>
        </p:nvGraphicFramePr>
        <p:xfrm>
          <a:off x="5170430" y="2842437"/>
          <a:ext cx="2860792" cy="1543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5327276" y="2867071"/>
            <a:ext cx="663320" cy="17697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（百万元）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202186" y="1333664"/>
            <a:ext cx="2681981" cy="1022583"/>
            <a:chOff x="2330673" y="2010009"/>
            <a:chExt cx="1739454" cy="1412819"/>
          </a:xfrm>
        </p:grpSpPr>
        <p:sp>
          <p:nvSpPr>
            <p:cNvPr id="15" name="圆角矩形 14"/>
            <p:cNvSpPr/>
            <p:nvPr/>
          </p:nvSpPr>
          <p:spPr>
            <a:xfrm>
              <a:off x="23306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rgbClr val="595959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2385774" y="2120873"/>
              <a:ext cx="1629239" cy="11910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59835" y="1333664"/>
            <a:ext cx="2681981" cy="1022583"/>
            <a:chOff x="2330673" y="2010009"/>
            <a:chExt cx="1739454" cy="1412819"/>
          </a:xfrm>
        </p:grpSpPr>
        <p:sp>
          <p:nvSpPr>
            <p:cNvPr id="18" name="圆角矩形 17"/>
            <p:cNvSpPr/>
            <p:nvPr/>
          </p:nvSpPr>
          <p:spPr>
            <a:xfrm>
              <a:off x="23306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2385774" y="2120873"/>
              <a:ext cx="1629239" cy="11910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363148" y="1479069"/>
            <a:ext cx="2376603" cy="623465"/>
            <a:chOff x="7183565" y="3740342"/>
            <a:chExt cx="3168804" cy="831289"/>
          </a:xfrm>
        </p:grpSpPr>
        <p:sp>
          <p:nvSpPr>
            <p:cNvPr id="21" name="文本框 27"/>
            <p:cNvSpPr txBox="1"/>
            <p:nvPr/>
          </p:nvSpPr>
          <p:spPr bwMode="auto">
            <a:xfrm>
              <a:off x="7183565" y="4079187"/>
              <a:ext cx="3168804" cy="4924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</a:rPr>
                <a:t>从可用性、技术性和教学性三方面对在线学习进行了评价。</a:t>
              </a:r>
              <a:endParaRPr lang="zh-CN" altLang="en-US" sz="900" spc="7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2" name="文本框 28"/>
            <p:cNvSpPr txBox="1"/>
            <p:nvPr/>
          </p:nvSpPr>
          <p:spPr bwMode="auto">
            <a:xfrm>
              <a:off x="7183565" y="3740342"/>
              <a:ext cx="2349784" cy="4103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在线学习认证标准</a:t>
              </a:r>
              <a:endParaRPr lang="zh-CN" altLang="en-US" b="1" spc="75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412513" y="1479066"/>
            <a:ext cx="2376603" cy="623466"/>
            <a:chOff x="7183565" y="3740342"/>
            <a:chExt cx="3168804" cy="831291"/>
          </a:xfrm>
        </p:grpSpPr>
        <p:sp>
          <p:nvSpPr>
            <p:cNvPr id="24" name="文本框 31"/>
            <p:cNvSpPr txBox="1"/>
            <p:nvPr/>
          </p:nvSpPr>
          <p:spPr bwMode="auto">
            <a:xfrm>
              <a:off x="7183565" y="4079189"/>
              <a:ext cx="3168804" cy="4924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900" dirty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包含教学设计、教学内容、可用性、技术性、信息呈现、文档资料六个一级指标</a:t>
              </a:r>
              <a:endParaRPr lang="zh-CN" altLang="en-US" sz="900" spc="75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5" name="文本框 32"/>
            <p:cNvSpPr txBox="1"/>
            <p:nvPr/>
          </p:nvSpPr>
          <p:spPr bwMode="auto">
            <a:xfrm>
              <a:off x="7183565" y="3740342"/>
              <a:ext cx="2870291" cy="4103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b="1" dirty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网络课程课件评测标准</a:t>
              </a:r>
              <a:endParaRPr lang="zh-CN" altLang="en-US" b="1" spc="75" dirty="0">
                <a:solidFill>
                  <a:schemeClr val="accent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271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0000" fill="hold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10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graphicEl>
                                                  <a:chart seriesIdx="0" categoryIdx="-4" bldStep="series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10">
                                                <p:graphicEl>
                                                  <a:chart seriesIdx="0" categoryIdx="-4" bldStep="series"/>
                                                </p:graphic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1" dur="500"/>
                                            <p:tgtEl>
                                              <p:spTgt spid="12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>
                                                <p:graphicEl>
                                                  <a:chart seriesIdx="0" categoryIdx="-4" bldStep="series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12">
                                                <p:graphicEl>
                                                  <a:chart seriesIdx="0" categoryIdx="-4" bldStep="series"/>
                                                </p:graphic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0" grpId="0">
            <p:bldSub>
              <a:bldChart bld="series"/>
            </p:bldSub>
          </p:bldGraphic>
          <p:bldP spid="11" grpId="0"/>
          <p:bldGraphic spid="12" grpId="0">
            <p:bldSub>
              <a:bldChart bld="series"/>
            </p:bldSub>
          </p:bldGraphic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10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>
                                                <p:graphicEl>
                                                  <a:chart seriesIdx="0" categoryIdx="-4" bldStep="series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10">
                                                <p:graphicEl>
                                                  <a:chart seriesIdx="0" categoryIdx="-4" bldStep="series"/>
                                                </p:graphic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1" dur="500"/>
                                            <p:tgtEl>
                                              <p:spTgt spid="12">
                                                <p:graphicEl>
                                                  <a:chart seriesIdx="-3" categoryIdx="-3" bldStep="gridLegend"/>
                                                </p:graphic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>
                                                <p:graphicEl>
                                                  <a:chart seriesIdx="0" categoryIdx="-4" bldStep="series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12">
                                                <p:graphicEl>
                                                  <a:chart seriesIdx="0" categoryIdx="-4" bldStep="series"/>
                                                </p:graphic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10" grpId="0">
            <p:bldSub>
              <a:bldChart bld="series"/>
            </p:bldSub>
          </p:bldGraphic>
          <p:bldP spid="11" grpId="0"/>
          <p:bldGraphic spid="12" grpId="0">
            <p:bldSub>
              <a:bldChart bld="series"/>
            </p:bldSub>
          </p:bldGraphic>
          <p:bldP spid="1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添加标题文本内容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24" name="文本框 37"/>
          <p:cNvSpPr txBox="1"/>
          <p:nvPr/>
        </p:nvSpPr>
        <p:spPr bwMode="auto">
          <a:xfrm>
            <a:off x="748192" y="990185"/>
            <a:ext cx="7627774" cy="4847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latin typeface="+mn-ea"/>
              </a:rPr>
              <a:t>建议把可用性引入精品课程评价体系，并借鉴相关指标，构建</a:t>
            </a:r>
            <a:r>
              <a:rPr lang="en-US" altLang="zh-CN" sz="900" dirty="0">
                <a:latin typeface="+mn-ea"/>
              </a:rPr>
              <a:t>《</a:t>
            </a:r>
            <a:r>
              <a:rPr lang="zh-CN" altLang="en-US" sz="900" dirty="0">
                <a:latin typeface="+mn-ea"/>
              </a:rPr>
              <a:t>国家精品课程可用性评价指标体系</a:t>
            </a:r>
            <a:r>
              <a:rPr lang="en-US" altLang="zh-CN" sz="900" dirty="0">
                <a:latin typeface="+mn-ea"/>
              </a:rPr>
              <a:t>》</a:t>
            </a:r>
            <a:r>
              <a:rPr lang="zh-CN" altLang="en-US" sz="900" dirty="0">
                <a:latin typeface="+mn-ea"/>
              </a:rPr>
              <a:t>，并按该指标进</a:t>
            </a:r>
            <a:r>
              <a:rPr lang="en-US" altLang="zh-CN" sz="900" dirty="0">
                <a:latin typeface="+mn-ea"/>
              </a:rPr>
              <a:t>88</a:t>
            </a:r>
            <a:r>
              <a:rPr lang="zh-CN" altLang="en-US" sz="900" dirty="0">
                <a:latin typeface="+mn-ea"/>
              </a:rPr>
              <a:t>门课程样本进行调查，发现可用性问题。</a:t>
            </a:r>
          </a:p>
        </p:txBody>
      </p:sp>
      <p:sp>
        <p:nvSpPr>
          <p:cNvPr id="25" name="圆角矩形 24"/>
          <p:cNvSpPr/>
          <p:nvPr/>
        </p:nvSpPr>
        <p:spPr>
          <a:xfrm>
            <a:off x="2966116" y="1628461"/>
            <a:ext cx="1438976" cy="2696498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981909" y="2863739"/>
            <a:ext cx="1407387" cy="1407388"/>
            <a:chOff x="4184106" y="2952206"/>
            <a:chExt cx="3823790" cy="3823790"/>
          </a:xfrm>
        </p:grpSpPr>
        <p:sp>
          <p:nvSpPr>
            <p:cNvPr id="27" name="椭圆 2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65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29" name="椭圆 2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0" name="六边形 29"/>
              <p:cNvSpPr/>
              <p:nvPr/>
            </p:nvSpPr>
            <p:spPr>
              <a:xfrm>
                <a:off x="2285093" y="2093027"/>
                <a:ext cx="2237576" cy="2034159"/>
              </a:xfrm>
              <a:prstGeom prst="hexagon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025282" y="1927047"/>
            <a:ext cx="1320638" cy="769487"/>
            <a:chOff x="2143824" y="4774039"/>
            <a:chExt cx="2186005" cy="1273706"/>
          </a:xfrm>
        </p:grpSpPr>
        <p:sp>
          <p:nvSpPr>
            <p:cNvPr id="32" name="文本框 10"/>
            <p:cNvSpPr txBox="1"/>
            <p:nvPr/>
          </p:nvSpPr>
          <p:spPr bwMode="auto">
            <a:xfrm>
              <a:off x="2143824" y="5436402"/>
              <a:ext cx="2186005" cy="6113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点击输入本栏的具体文字根据您内容修改</a:t>
              </a:r>
              <a:endPara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3" name="文本框 11"/>
            <p:cNvSpPr txBox="1"/>
            <p:nvPr/>
          </p:nvSpPr>
          <p:spPr bwMode="auto">
            <a:xfrm>
              <a:off x="2318881" y="4774039"/>
              <a:ext cx="1937305" cy="76417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00" b="1" dirty="0">
                  <a:solidFill>
                    <a:schemeClr val="accent1"/>
                  </a:solidFill>
                  <a:latin typeface="+mn-ea"/>
                </a:rPr>
                <a:t>已引起重视，并指出不足</a:t>
              </a:r>
              <a:r>
                <a:rPr lang="zh-CN" altLang="en-US" sz="1200" dirty="0">
                  <a:solidFill>
                    <a:schemeClr val="accent1"/>
                  </a:solidFill>
                  <a:latin typeface="+mn-ea"/>
                </a:rPr>
                <a:t>。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3192457" y="2822827"/>
            <a:ext cx="98629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圆角矩形 34"/>
          <p:cNvSpPr/>
          <p:nvPr/>
        </p:nvSpPr>
        <p:spPr>
          <a:xfrm>
            <a:off x="4738909" y="1628461"/>
            <a:ext cx="1438976" cy="2696498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754701" y="1685020"/>
            <a:ext cx="1407387" cy="1407388"/>
            <a:chOff x="4184106" y="2952206"/>
            <a:chExt cx="3823790" cy="3823790"/>
          </a:xfrm>
        </p:grpSpPr>
        <p:sp>
          <p:nvSpPr>
            <p:cNvPr id="37" name="椭圆 3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65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39" name="椭圆 3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40" name="六边形 39"/>
              <p:cNvSpPr/>
              <p:nvPr/>
            </p:nvSpPr>
            <p:spPr>
              <a:xfrm>
                <a:off x="2285093" y="2093027"/>
                <a:ext cx="2237576" cy="2034159"/>
              </a:xfrm>
              <a:prstGeom prst="hexagon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4748603" y="3286281"/>
            <a:ext cx="1419582" cy="606623"/>
            <a:chOff x="2061936" y="5137524"/>
            <a:chExt cx="2349784" cy="1004123"/>
          </a:xfrm>
        </p:grpSpPr>
        <p:sp>
          <p:nvSpPr>
            <p:cNvPr id="42" name="文本框 29"/>
            <p:cNvSpPr txBox="1"/>
            <p:nvPr/>
          </p:nvSpPr>
          <p:spPr bwMode="auto">
            <a:xfrm>
              <a:off x="2143824" y="5530304"/>
              <a:ext cx="2186005" cy="6113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点击输入本栏的具体文字根据您内容修改</a:t>
              </a:r>
              <a:endPara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3" name="文本框 30"/>
            <p:cNvSpPr txBox="1"/>
            <p:nvPr/>
          </p:nvSpPr>
          <p:spPr bwMode="auto">
            <a:xfrm>
              <a:off x="2061936" y="5137524"/>
              <a:ext cx="2349784" cy="4585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b="1" spc="75" dirty="0" smtClean="0">
                  <a:solidFill>
                    <a:srgbClr val="0070C0"/>
                  </a:solidFill>
                  <a:latin typeface="+mn-ea"/>
                </a:rPr>
                <a:t>国内研究现状</a:t>
              </a:r>
              <a:endParaRPr lang="zh-CN" altLang="en-US" sz="1200" b="1" spc="75" dirty="0">
                <a:solidFill>
                  <a:srgbClr val="0070C0"/>
                </a:solidFill>
                <a:latin typeface="+mn-ea"/>
              </a:endParaRP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4965249" y="3194302"/>
            <a:ext cx="98629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3207130" y="3251467"/>
            <a:ext cx="947164" cy="691679"/>
            <a:chOff x="8931338" y="2437732"/>
            <a:chExt cx="1010653" cy="922240"/>
          </a:xfrm>
        </p:grpSpPr>
        <p:sp>
          <p:nvSpPr>
            <p:cNvPr id="46" name="文本框 37"/>
            <p:cNvSpPr txBox="1"/>
            <p:nvPr/>
          </p:nvSpPr>
          <p:spPr>
            <a:xfrm>
              <a:off x="8931338" y="2437732"/>
              <a:ext cx="1010653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rPr>
                <a:t>01</a:t>
              </a:r>
              <a:endParaRPr lang="zh-CN" altLang="en-US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7" name="文本框 38"/>
            <p:cNvSpPr txBox="1"/>
            <p:nvPr/>
          </p:nvSpPr>
          <p:spPr>
            <a:xfrm>
              <a:off x="8931338" y="2908566"/>
              <a:ext cx="1010653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添加文本内容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977637" y="2072748"/>
            <a:ext cx="947164" cy="691679"/>
            <a:chOff x="8931338" y="2437732"/>
            <a:chExt cx="1010653" cy="922240"/>
          </a:xfrm>
        </p:grpSpPr>
        <p:sp>
          <p:nvSpPr>
            <p:cNvPr id="49" name="文本框 41"/>
            <p:cNvSpPr txBox="1"/>
            <p:nvPr/>
          </p:nvSpPr>
          <p:spPr>
            <a:xfrm>
              <a:off x="8931338" y="2437732"/>
              <a:ext cx="1010653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</a:rPr>
                <a:t>02</a:t>
              </a:r>
              <a:endParaRPr lang="zh-CN" altLang="en-US" sz="27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文本框 42"/>
            <p:cNvSpPr txBox="1"/>
            <p:nvPr/>
          </p:nvSpPr>
          <p:spPr>
            <a:xfrm>
              <a:off x="8931338" y="2908566"/>
              <a:ext cx="1010653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添加文本内容</a:t>
              </a:r>
            </a:p>
          </p:txBody>
        </p:sp>
      </p:grpSp>
      <p:sp>
        <p:nvSpPr>
          <p:cNvPr id="51" name="文本框 43"/>
          <p:cNvSpPr txBox="1"/>
          <p:nvPr/>
        </p:nvSpPr>
        <p:spPr bwMode="auto">
          <a:xfrm>
            <a:off x="6301283" y="2042464"/>
            <a:ext cx="2136745" cy="3185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900" dirty="0">
                <a:latin typeface="微软雅黑" panose="020B0503020204020204" pitchFamily="34" charset="-122"/>
              </a:rPr>
              <a:t>为我国的精品课程建设</a:t>
            </a:r>
            <a:r>
              <a:rPr lang="zh-CN" altLang="en-US" sz="100" dirty="0">
                <a:latin typeface="微软雅黑" panose="020B0503020204020204" pitchFamily="34" charset="-122"/>
              </a:rPr>
              <a:t>、</a:t>
            </a:r>
            <a:r>
              <a:rPr lang="zh-CN" altLang="en-US" sz="900" dirty="0">
                <a:latin typeface="微软雅黑" panose="020B0503020204020204" pitchFamily="34" charset="-122"/>
              </a:rPr>
              <a:t>评价与决策</a:t>
            </a:r>
          </a:p>
          <a:p>
            <a:pPr>
              <a:lnSpc>
                <a:spcPct val="90000"/>
              </a:lnSpc>
            </a:pPr>
            <a:r>
              <a:rPr lang="zh-CN" altLang="en-US" sz="900" dirty="0">
                <a:solidFill>
                  <a:srgbClr val="C00000"/>
                </a:solidFill>
                <a:latin typeface="微软雅黑" panose="020B0503020204020204" pitchFamily="34" charset="-122"/>
              </a:rPr>
              <a:t>提供理论支持和实践依据</a:t>
            </a:r>
          </a:p>
        </p:txBody>
      </p:sp>
      <p:sp>
        <p:nvSpPr>
          <p:cNvPr id="52" name="文本框 44"/>
          <p:cNvSpPr txBox="1"/>
          <p:nvPr/>
        </p:nvSpPr>
        <p:spPr bwMode="auto">
          <a:xfrm>
            <a:off x="730014" y="3221183"/>
            <a:ext cx="2136745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zh-CN" altLang="en-US" sz="900" spc="75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7573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2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62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7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6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  <p:bldP spid="25" grpId="0" animBg="1"/>
          <p:bldP spid="35" grpId="0" animBg="1"/>
          <p:bldP spid="51" grpId="0"/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2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accel="62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7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6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  <p:bldP spid="25" grpId="0" animBg="1"/>
          <p:bldP spid="35" grpId="0" animBg="1"/>
          <p:bldP spid="51" grpId="0"/>
          <p:bldP spid="52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4" name="圆角矩形 13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0070C0"/>
                </a:solidFill>
                <a:latin typeface="Impact" panose="020B0806030902050204" pitchFamily="34" charset="0"/>
              </a:rPr>
              <a:t>PART 03</a:t>
            </a:r>
            <a:endParaRPr lang="zh-CN" altLang="en-US" sz="7200" dirty="0">
              <a:solidFill>
                <a:srgbClr val="0070C0"/>
              </a:solidFill>
              <a:latin typeface="Impact" panose="020B080603090205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899390" y="2833300"/>
            <a:ext cx="2944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研究内容及待解决问题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786271" y="1916023"/>
            <a:ext cx="505891" cy="433796"/>
            <a:chOff x="3546346" y="2339026"/>
            <a:chExt cx="897787" cy="769842"/>
          </a:xfrm>
          <a:solidFill>
            <a:srgbClr val="0070C0"/>
          </a:solidFill>
        </p:grpSpPr>
        <p:sp>
          <p:nvSpPr>
            <p:cNvPr id="21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602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8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223156" y="323120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研究内容及待解决问题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3" name="AutoShape 10"/>
          <p:cNvSpPr>
            <a:spLocks noChangeArrowheads="1"/>
          </p:cNvSpPr>
          <p:nvPr/>
        </p:nvSpPr>
        <p:spPr bwMode="auto">
          <a:xfrm rot="16200000">
            <a:off x="3851825" y="-1160148"/>
            <a:ext cx="1258728" cy="7940395"/>
          </a:xfrm>
          <a:prstGeom prst="downArrow">
            <a:avLst>
              <a:gd name="adj1" fmla="val 49074"/>
              <a:gd name="adj2" fmla="val 44819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0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" name="矩形标注 31"/>
          <p:cNvSpPr>
            <a:spLocks noChangeArrowheads="1"/>
          </p:cNvSpPr>
          <p:nvPr/>
        </p:nvSpPr>
        <p:spPr bwMode="auto">
          <a:xfrm>
            <a:off x="2894105" y="3785171"/>
            <a:ext cx="1477963" cy="41434"/>
          </a:xfrm>
          <a:prstGeom prst="wedgeRectCallout">
            <a:avLst>
              <a:gd name="adj1" fmla="val -17528"/>
              <a:gd name="adj2" fmla="val -509463"/>
            </a:avLst>
          </a:prstGeom>
          <a:solidFill>
            <a:srgbClr val="595959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>
              <a:solidFill>
                <a:prstClr val="black">
                  <a:lumMod val="75000"/>
                  <a:lumOff val="25000"/>
                </a:prstClr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矩形标注 32"/>
          <p:cNvSpPr>
            <a:spLocks noChangeArrowheads="1"/>
          </p:cNvSpPr>
          <p:nvPr/>
        </p:nvSpPr>
        <p:spPr bwMode="auto">
          <a:xfrm>
            <a:off x="1196694" y="1837785"/>
            <a:ext cx="1584325" cy="57150"/>
          </a:xfrm>
          <a:prstGeom prst="wedgeRectCallout">
            <a:avLst>
              <a:gd name="adj1" fmla="val -23398"/>
              <a:gd name="adj2" fmla="val 403287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>
              <a:solidFill>
                <a:prstClr val="black">
                  <a:lumMod val="75000"/>
                  <a:lumOff val="25000"/>
                </a:prstClr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Rectangle 28"/>
          <p:cNvSpPr>
            <a:spLocks noChangeArrowheads="1"/>
          </p:cNvSpPr>
          <p:nvPr/>
        </p:nvSpPr>
        <p:spPr bwMode="auto">
          <a:xfrm>
            <a:off x="2727127" y="3846356"/>
            <a:ext cx="227509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可用性指标的确定</a:t>
            </a:r>
          </a:p>
        </p:txBody>
      </p:sp>
      <p:sp>
        <p:nvSpPr>
          <p:cNvPr id="8" name="Rectangle 28"/>
          <p:cNvSpPr>
            <a:spLocks noChangeArrowheads="1"/>
          </p:cNvSpPr>
          <p:nvPr/>
        </p:nvSpPr>
        <p:spPr bwMode="auto">
          <a:xfrm>
            <a:off x="1144022" y="1387057"/>
            <a:ext cx="227509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学习者需求</a:t>
            </a:r>
          </a:p>
          <a:p>
            <a:pPr eaLnBrk="1" hangingPunct="1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精品课程的特点</a:t>
            </a:r>
          </a:p>
        </p:txBody>
      </p:sp>
      <p:sp>
        <p:nvSpPr>
          <p:cNvPr id="9" name="矩形标注 35"/>
          <p:cNvSpPr>
            <a:spLocks noChangeArrowheads="1"/>
          </p:cNvSpPr>
          <p:nvPr/>
        </p:nvSpPr>
        <p:spPr bwMode="auto">
          <a:xfrm>
            <a:off x="4603942" y="1837785"/>
            <a:ext cx="1584325" cy="57150"/>
          </a:xfrm>
          <a:prstGeom prst="wedgeRectCallout">
            <a:avLst>
              <a:gd name="adj1" fmla="val -23398"/>
              <a:gd name="adj2" fmla="val 403287"/>
            </a:avLst>
          </a:prstGeom>
          <a:solidFill>
            <a:srgbClr val="0070C0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>
              <a:solidFill>
                <a:prstClr val="black">
                  <a:lumMod val="75000"/>
                  <a:lumOff val="25000"/>
                </a:prstClr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Rectangle 28"/>
          <p:cNvSpPr>
            <a:spLocks noChangeArrowheads="1"/>
          </p:cNvSpPr>
          <p:nvPr/>
        </p:nvSpPr>
        <p:spPr bwMode="auto">
          <a:xfrm>
            <a:off x="4522689" y="1107088"/>
            <a:ext cx="227509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0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提高国家精品课程网上资源可用性</a:t>
            </a:r>
          </a:p>
        </p:txBody>
      </p:sp>
      <p:sp>
        <p:nvSpPr>
          <p:cNvPr id="11" name="矩形标注 37"/>
          <p:cNvSpPr>
            <a:spLocks noChangeArrowheads="1"/>
          </p:cNvSpPr>
          <p:nvPr/>
        </p:nvSpPr>
        <p:spPr bwMode="auto">
          <a:xfrm>
            <a:off x="6210476" y="3785171"/>
            <a:ext cx="1476375" cy="41434"/>
          </a:xfrm>
          <a:prstGeom prst="wedgeRectCallout">
            <a:avLst>
              <a:gd name="adj1" fmla="val -17528"/>
              <a:gd name="adj2" fmla="val -509463"/>
            </a:avLst>
          </a:prstGeom>
          <a:solidFill>
            <a:schemeClr val="accent4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>
              <a:solidFill>
                <a:prstClr val="black">
                  <a:lumMod val="75000"/>
                  <a:lumOff val="25000"/>
                </a:prstClr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" name="Rectangle 28"/>
          <p:cNvSpPr>
            <a:spLocks noChangeArrowheads="1"/>
          </p:cNvSpPr>
          <p:nvPr/>
        </p:nvSpPr>
        <p:spPr bwMode="auto">
          <a:xfrm>
            <a:off x="6041912" y="3846356"/>
            <a:ext cx="22750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为我国的精品课程建设</a:t>
            </a:r>
            <a:r>
              <a:rPr lang="zh-CN" altLang="en-US" sz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评价与决策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10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提供理论支持和实践依据</a:t>
            </a: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1002345" y="2216544"/>
            <a:ext cx="1333350" cy="11817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1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1083216" y="2273468"/>
            <a:ext cx="1188253" cy="10531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1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2738052" y="2216544"/>
            <a:ext cx="1333350" cy="11817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595959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2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2818923" y="2273468"/>
            <a:ext cx="1188253" cy="10531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2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4384536" y="2216544"/>
            <a:ext cx="1333350" cy="11817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070C0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4465406" y="2273468"/>
            <a:ext cx="1188253" cy="10531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228551" y="2694236"/>
            <a:ext cx="929555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发现问题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10741" y="2694236"/>
            <a:ext cx="929555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研究成果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964258" y="2694236"/>
            <a:ext cx="929555" cy="28469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内容解析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897898" y="2398167"/>
            <a:ext cx="207186" cy="206089"/>
            <a:chOff x="3856417" y="4248125"/>
            <a:chExt cx="409860" cy="407692"/>
          </a:xfrm>
          <a:solidFill>
            <a:schemeClr val="accent3"/>
          </a:solidFill>
        </p:grpSpPr>
        <p:sp>
          <p:nvSpPr>
            <p:cNvPr id="23" name="Freeform 187"/>
            <p:cNvSpPr>
              <a:spLocks/>
            </p:cNvSpPr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Freeform 188"/>
            <p:cNvSpPr>
              <a:spLocks/>
            </p:cNvSpPr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561093" y="2364926"/>
            <a:ext cx="245005" cy="281181"/>
            <a:chOff x="2733098" y="4187405"/>
            <a:chExt cx="484675" cy="556238"/>
          </a:xfrm>
          <a:solidFill>
            <a:schemeClr val="accent1"/>
          </a:solidFill>
        </p:grpSpPr>
        <p:sp>
          <p:nvSpPr>
            <p:cNvPr id="3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7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9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0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1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2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3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4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5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304445" y="2402292"/>
            <a:ext cx="288853" cy="196770"/>
            <a:chOff x="4895160" y="4287159"/>
            <a:chExt cx="571418" cy="38925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9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0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1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2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3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4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5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6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7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58" name="Freeform 5"/>
          <p:cNvSpPr>
            <a:spLocks/>
          </p:cNvSpPr>
          <p:nvPr/>
        </p:nvSpPr>
        <p:spPr bwMode="auto">
          <a:xfrm>
            <a:off x="6048012" y="2216543"/>
            <a:ext cx="1333350" cy="11817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4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>
            <a:off x="6128882" y="2273467"/>
            <a:ext cx="1188253" cy="10531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274217" y="2694235"/>
            <a:ext cx="929555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待解决</a:t>
            </a:r>
            <a:endParaRPr lang="en-US" altLang="zh-CN" b="1" dirty="0" smtClean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  <a:p>
            <a:pPr algn="ctr"/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问题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6593507" y="2402267"/>
            <a:ext cx="185723" cy="175428"/>
            <a:chOff x="4882149" y="3025052"/>
            <a:chExt cx="489013" cy="461905"/>
          </a:xfrm>
          <a:solidFill>
            <a:schemeClr val="accent4"/>
          </a:solidFill>
        </p:grpSpPr>
        <p:sp>
          <p:nvSpPr>
            <p:cNvPr id="62" name="Freeform 250"/>
            <p:cNvSpPr>
              <a:spLocks/>
            </p:cNvSpPr>
            <p:nvPr/>
          </p:nvSpPr>
          <p:spPr bwMode="auto">
            <a:xfrm>
              <a:off x="4882149" y="3161672"/>
              <a:ext cx="468411" cy="325285"/>
            </a:xfrm>
            <a:custGeom>
              <a:avLst/>
              <a:gdLst>
                <a:gd name="T0" fmla="*/ 102 w 183"/>
                <a:gd name="T1" fmla="*/ 127 h 127"/>
                <a:gd name="T2" fmla="*/ 65 w 183"/>
                <a:gd name="T3" fmla="*/ 119 h 127"/>
                <a:gd name="T4" fmla="*/ 20 w 183"/>
                <a:gd name="T5" fmla="*/ 0 h 127"/>
                <a:gd name="T6" fmla="*/ 50 w 183"/>
                <a:gd name="T7" fmla="*/ 14 h 127"/>
                <a:gd name="T8" fmla="*/ 78 w 183"/>
                <a:gd name="T9" fmla="*/ 89 h 127"/>
                <a:gd name="T10" fmla="*/ 154 w 183"/>
                <a:gd name="T11" fmla="*/ 60 h 127"/>
                <a:gd name="T12" fmla="*/ 183 w 183"/>
                <a:gd name="T13" fmla="*/ 74 h 127"/>
                <a:gd name="T14" fmla="*/ 134 w 183"/>
                <a:gd name="T15" fmla="*/ 121 h 127"/>
                <a:gd name="T16" fmla="*/ 102 w 183"/>
                <a:gd name="T1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127">
                  <a:moveTo>
                    <a:pt x="102" y="127"/>
                  </a:moveTo>
                  <a:cubicBezTo>
                    <a:pt x="89" y="127"/>
                    <a:pt x="77" y="124"/>
                    <a:pt x="65" y="119"/>
                  </a:cubicBezTo>
                  <a:cubicBezTo>
                    <a:pt x="20" y="98"/>
                    <a:pt x="0" y="45"/>
                    <a:pt x="20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37" y="42"/>
                    <a:pt x="50" y="76"/>
                    <a:pt x="78" y="89"/>
                  </a:cubicBezTo>
                  <a:cubicBezTo>
                    <a:pt x="107" y="102"/>
                    <a:pt x="141" y="89"/>
                    <a:pt x="154" y="60"/>
                  </a:cubicBezTo>
                  <a:cubicBezTo>
                    <a:pt x="183" y="74"/>
                    <a:pt x="183" y="74"/>
                    <a:pt x="183" y="74"/>
                  </a:cubicBezTo>
                  <a:cubicBezTo>
                    <a:pt x="174" y="96"/>
                    <a:pt x="156" y="112"/>
                    <a:pt x="134" y="121"/>
                  </a:cubicBezTo>
                  <a:cubicBezTo>
                    <a:pt x="123" y="125"/>
                    <a:pt x="112" y="127"/>
                    <a:pt x="102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3" name="Freeform 251"/>
            <p:cNvSpPr>
              <a:spLocks/>
            </p:cNvSpPr>
            <p:nvPr/>
          </p:nvSpPr>
          <p:spPr bwMode="auto">
            <a:xfrm>
              <a:off x="4942869" y="3028305"/>
              <a:ext cx="179991" cy="148547"/>
            </a:xfrm>
            <a:custGeom>
              <a:avLst/>
              <a:gdLst>
                <a:gd name="T0" fmla="*/ 70 w 70"/>
                <a:gd name="T1" fmla="*/ 0 h 58"/>
                <a:gd name="T2" fmla="*/ 8 w 70"/>
                <a:gd name="T3" fmla="*/ 33 h 58"/>
                <a:gd name="T4" fmla="*/ 0 w 70"/>
                <a:gd name="T5" fmla="*/ 45 h 58"/>
                <a:gd name="T6" fmla="*/ 30 w 70"/>
                <a:gd name="T7" fmla="*/ 58 h 58"/>
                <a:gd name="T8" fmla="*/ 33 w 70"/>
                <a:gd name="T9" fmla="*/ 53 h 58"/>
                <a:gd name="T10" fmla="*/ 70 w 70"/>
                <a:gd name="T11" fmla="*/ 33 h 58"/>
                <a:gd name="T12" fmla="*/ 70 w 70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58">
                  <a:moveTo>
                    <a:pt x="70" y="0"/>
                  </a:moveTo>
                  <a:cubicBezTo>
                    <a:pt x="45" y="2"/>
                    <a:pt x="23" y="14"/>
                    <a:pt x="8" y="33"/>
                  </a:cubicBezTo>
                  <a:cubicBezTo>
                    <a:pt x="5" y="37"/>
                    <a:pt x="2" y="41"/>
                    <a:pt x="0" y="4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7"/>
                    <a:pt x="32" y="55"/>
                    <a:pt x="33" y="53"/>
                  </a:cubicBezTo>
                  <a:cubicBezTo>
                    <a:pt x="42" y="42"/>
                    <a:pt x="55" y="35"/>
                    <a:pt x="70" y="33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4" name="Freeform 252"/>
            <p:cNvSpPr>
              <a:spLocks/>
            </p:cNvSpPr>
            <p:nvPr/>
          </p:nvSpPr>
          <p:spPr bwMode="auto">
            <a:xfrm>
              <a:off x="5284419" y="3276606"/>
              <a:ext cx="86743" cy="54214"/>
            </a:xfrm>
            <a:custGeom>
              <a:avLst/>
              <a:gdLst>
                <a:gd name="T0" fmla="*/ 1 w 34"/>
                <a:gd name="T1" fmla="*/ 0 h 21"/>
                <a:gd name="T2" fmla="*/ 0 w 34"/>
                <a:gd name="T3" fmla="*/ 8 h 21"/>
                <a:gd name="T4" fmla="*/ 29 w 34"/>
                <a:gd name="T5" fmla="*/ 21 h 21"/>
                <a:gd name="T6" fmla="*/ 34 w 34"/>
                <a:gd name="T7" fmla="*/ 0 h 21"/>
                <a:gd name="T8" fmla="*/ 1 w 34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1">
                  <a:moveTo>
                    <a:pt x="1" y="0"/>
                  </a:moveTo>
                  <a:cubicBezTo>
                    <a:pt x="1" y="3"/>
                    <a:pt x="0" y="5"/>
                    <a:pt x="0" y="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2" y="14"/>
                    <a:pt x="33" y="7"/>
                    <a:pt x="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5" name="Freeform 253"/>
            <p:cNvSpPr>
              <a:spLocks/>
            </p:cNvSpPr>
            <p:nvPr/>
          </p:nvSpPr>
          <p:spPr bwMode="auto">
            <a:xfrm>
              <a:off x="5143462" y="3025052"/>
              <a:ext cx="227700" cy="230953"/>
            </a:xfrm>
            <a:custGeom>
              <a:avLst/>
              <a:gdLst>
                <a:gd name="T0" fmla="*/ 89 w 89"/>
                <a:gd name="T1" fmla="*/ 90 h 90"/>
                <a:gd name="T2" fmla="*/ 57 w 89"/>
                <a:gd name="T3" fmla="*/ 90 h 90"/>
                <a:gd name="T4" fmla="*/ 0 w 89"/>
                <a:gd name="T5" fmla="*/ 33 h 90"/>
                <a:gd name="T6" fmla="*/ 0 w 89"/>
                <a:gd name="T7" fmla="*/ 0 h 90"/>
                <a:gd name="T8" fmla="*/ 89 w 8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89" y="90"/>
                  </a:moveTo>
                  <a:cubicBezTo>
                    <a:pt x="57" y="90"/>
                    <a:pt x="57" y="90"/>
                    <a:pt x="57" y="90"/>
                  </a:cubicBezTo>
                  <a:cubicBezTo>
                    <a:pt x="57" y="59"/>
                    <a:pt x="31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9" y="0"/>
                    <a:pt x="89" y="41"/>
                    <a:pt x="8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6" name="Rectangle 254"/>
            <p:cNvSpPr>
              <a:spLocks noChangeArrowheads="1"/>
            </p:cNvSpPr>
            <p:nvPr/>
          </p:nvSpPr>
          <p:spPr bwMode="auto">
            <a:xfrm>
              <a:off x="5058888" y="3284196"/>
              <a:ext cx="43371" cy="54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7" name="Rectangle 255"/>
            <p:cNvSpPr>
              <a:spLocks noChangeArrowheads="1"/>
            </p:cNvSpPr>
            <p:nvPr/>
          </p:nvSpPr>
          <p:spPr bwMode="auto">
            <a:xfrm>
              <a:off x="5122860" y="3218054"/>
              <a:ext cx="41203" cy="1203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8" name="Rectangle 256"/>
            <p:cNvSpPr>
              <a:spLocks noChangeArrowheads="1"/>
            </p:cNvSpPr>
            <p:nvPr/>
          </p:nvSpPr>
          <p:spPr bwMode="auto">
            <a:xfrm>
              <a:off x="5184664" y="3182273"/>
              <a:ext cx="41203" cy="156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  <p:sp>
        <p:nvSpPr>
          <p:cNvPr id="69" name="文本框 68"/>
          <p:cNvSpPr txBox="1"/>
          <p:nvPr/>
        </p:nvSpPr>
        <p:spPr bwMode="auto">
          <a:xfrm>
            <a:off x="2737516" y="4089057"/>
            <a:ext cx="2606009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527622" y="1387812"/>
            <a:ext cx="3159229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详细内容</a:t>
            </a: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……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9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845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"/>
                            </p:stCondLst>
                            <p:childTnLst>
                              <p:par>
                                <p:cTn id="4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50"/>
                            </p:stCondLst>
                            <p:childTnLst>
                              <p:par>
                                <p:cTn id="5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5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5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650"/>
                            </p:stCondLst>
                            <p:childTnLst>
                              <p:par>
                                <p:cTn id="9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150"/>
                            </p:stCondLst>
                            <p:childTnLst>
                              <p:par>
                                <p:cTn id="10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650"/>
                            </p:stCondLst>
                            <p:childTnLst>
                              <p:par>
                                <p:cTn id="10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35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850"/>
                            </p:stCondLst>
                            <p:childTnLst>
                              <p:par>
                                <p:cTn id="1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350"/>
                            </p:stCondLst>
                            <p:childTnLst>
                              <p:par>
                                <p:cTn id="1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58" grpId="0" animBg="1"/>
      <p:bldP spid="59" grpId="0" animBg="1"/>
      <p:bldP spid="60" grpId="0"/>
      <p:bldP spid="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研究内容及待解决问题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4" name="Freeform 5"/>
          <p:cNvSpPr>
            <a:spLocks/>
          </p:cNvSpPr>
          <p:nvPr/>
        </p:nvSpPr>
        <p:spPr bwMode="auto">
          <a:xfrm>
            <a:off x="1760501" y="138416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1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1841371" y="145583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1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3828855" y="138416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595959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2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3909725" y="145583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2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5897209" y="138416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070C0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978078" y="145583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3" name="文本框 17"/>
          <p:cNvSpPr txBox="1"/>
          <p:nvPr/>
        </p:nvSpPr>
        <p:spPr bwMode="auto">
          <a:xfrm>
            <a:off x="1020279" y="3943694"/>
            <a:ext cx="7103443" cy="50372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zh-CN" altLang="en-US" sz="1000" spc="75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123769" y="2067293"/>
            <a:ext cx="754053" cy="253916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需求评估</a:t>
            </a:r>
          </a:p>
        </p:txBody>
      </p:sp>
      <p:sp>
        <p:nvSpPr>
          <p:cNvPr id="15" name="矩形 14"/>
          <p:cNvSpPr/>
          <p:nvPr/>
        </p:nvSpPr>
        <p:spPr>
          <a:xfrm>
            <a:off x="6106590" y="2067296"/>
            <a:ext cx="1061829" cy="253916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优化设计验证</a:t>
            </a:r>
            <a:endParaRPr lang="zh-CN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115180" y="2067296"/>
            <a:ext cx="907941" cy="253916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可用性指标</a:t>
            </a:r>
            <a:endParaRPr lang="zh-CN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524878" y="1769577"/>
            <a:ext cx="230951" cy="229729"/>
            <a:chOff x="3856417" y="4248125"/>
            <a:chExt cx="409860" cy="407692"/>
          </a:xfrm>
          <a:solidFill>
            <a:schemeClr val="accent3"/>
          </a:solidFill>
        </p:grpSpPr>
        <p:sp>
          <p:nvSpPr>
            <p:cNvPr id="18" name="Freeform 187"/>
            <p:cNvSpPr>
              <a:spLocks/>
            </p:cNvSpPr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188"/>
            <p:cNvSpPr>
              <a:spLocks/>
            </p:cNvSpPr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366317" y="1727721"/>
            <a:ext cx="273108" cy="313433"/>
            <a:chOff x="2733098" y="4187405"/>
            <a:chExt cx="484675" cy="556238"/>
          </a:xfrm>
          <a:solidFill>
            <a:schemeClr val="accent1"/>
          </a:solidFill>
        </p:grpSpPr>
        <p:sp>
          <p:nvSpPr>
            <p:cNvPr id="26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7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9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0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1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2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428868" y="1774771"/>
            <a:ext cx="321986" cy="219341"/>
            <a:chOff x="4895160" y="4287159"/>
            <a:chExt cx="571418" cy="389258"/>
          </a:xfrm>
          <a:solidFill>
            <a:schemeClr val="accent2"/>
          </a:solidFill>
        </p:grpSpPr>
        <p:sp>
          <p:nvSpPr>
            <p:cNvPr id="44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5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6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7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8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9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0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1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2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517121" y="2870491"/>
            <a:ext cx="1952099" cy="636832"/>
            <a:chOff x="2061936" y="5182965"/>
            <a:chExt cx="2349784" cy="849108"/>
          </a:xfrm>
        </p:grpSpPr>
        <p:sp>
          <p:nvSpPr>
            <p:cNvPr id="54" name="文本框 65"/>
            <p:cNvSpPr txBox="1"/>
            <p:nvPr/>
          </p:nvSpPr>
          <p:spPr bwMode="auto">
            <a:xfrm>
              <a:off x="2217364" y="5498594"/>
              <a:ext cx="2038928" cy="5334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精品课程网上资源网上教与学的需求评估</a:t>
              </a:r>
            </a:p>
          </p:txBody>
        </p:sp>
        <p:sp>
          <p:nvSpPr>
            <p:cNvPr id="55" name="文本框 66"/>
            <p:cNvSpPr txBox="1"/>
            <p:nvPr/>
          </p:nvSpPr>
          <p:spPr bwMode="auto">
            <a:xfrm>
              <a:off x="2061936" y="5182965"/>
              <a:ext cx="2349784" cy="369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b="1" spc="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在此添加标题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611682" y="2857045"/>
            <a:ext cx="1952099" cy="650280"/>
            <a:chOff x="2061936" y="5165035"/>
            <a:chExt cx="2349784" cy="867038"/>
          </a:xfrm>
        </p:grpSpPr>
        <p:sp>
          <p:nvSpPr>
            <p:cNvPr id="57" name="文本框 68"/>
            <p:cNvSpPr txBox="1"/>
            <p:nvPr/>
          </p:nvSpPr>
          <p:spPr bwMode="auto">
            <a:xfrm>
              <a:off x="2217364" y="5498594"/>
              <a:ext cx="2038928" cy="5334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buClr>
                  <a:srgbClr val="FF3300"/>
                </a:buClr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精品课程网上资源可用性指标的确定</a:t>
              </a:r>
            </a:p>
          </p:txBody>
        </p:sp>
        <p:sp>
          <p:nvSpPr>
            <p:cNvPr id="58" name="文本框 69"/>
            <p:cNvSpPr txBox="1"/>
            <p:nvPr/>
          </p:nvSpPr>
          <p:spPr bwMode="auto">
            <a:xfrm>
              <a:off x="2061936" y="5165035"/>
              <a:ext cx="2349784" cy="369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b="1" spc="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在此添加标题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677209" y="2870491"/>
            <a:ext cx="1952099" cy="636832"/>
            <a:chOff x="2061936" y="5182965"/>
            <a:chExt cx="2349784" cy="849108"/>
          </a:xfrm>
        </p:grpSpPr>
        <p:sp>
          <p:nvSpPr>
            <p:cNvPr id="60" name="文本框 71"/>
            <p:cNvSpPr txBox="1"/>
            <p:nvPr/>
          </p:nvSpPr>
          <p:spPr bwMode="auto">
            <a:xfrm>
              <a:off x="2217364" y="5498594"/>
              <a:ext cx="2038928" cy="53347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精品课程网上资源可用性的优化设计与验证</a:t>
              </a:r>
            </a:p>
          </p:txBody>
        </p:sp>
        <p:sp>
          <p:nvSpPr>
            <p:cNvPr id="61" name="文本框 72"/>
            <p:cNvSpPr txBox="1"/>
            <p:nvPr/>
          </p:nvSpPr>
          <p:spPr bwMode="auto">
            <a:xfrm>
              <a:off x="2061936" y="5182965"/>
              <a:ext cx="2349784" cy="369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b="1" spc="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在此添加标题</a:t>
              </a:r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1059503" y="3915773"/>
            <a:ext cx="7024995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515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"/>
                            </p:stCondLst>
                            <p:childTnLst>
                              <p:par>
                                <p:cTn id="3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50"/>
                            </p:stCondLst>
                            <p:childTnLst>
                              <p:par>
                                <p:cTn id="4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50"/>
                            </p:stCondLst>
                            <p:childTnLst>
                              <p:par>
                                <p:cTn id="4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5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50"/>
                            </p:stCondLst>
                            <p:childTnLst>
                              <p:par>
                                <p:cTn id="6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400"/>
                            </p:stCondLst>
                            <p:childTnLst>
                              <p:par>
                                <p:cTn id="7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900"/>
                            </p:stCondLst>
                            <p:childTnLst>
                              <p:par>
                                <p:cTn id="8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研究内容及待解决问题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3" name="椭圆 9"/>
          <p:cNvSpPr/>
          <p:nvPr/>
        </p:nvSpPr>
        <p:spPr>
          <a:xfrm>
            <a:off x="2240767" y="2729336"/>
            <a:ext cx="4675914" cy="1558567"/>
          </a:xfrm>
          <a:custGeom>
            <a:avLst/>
            <a:gdLst>
              <a:gd name="connsiteX0" fmla="*/ 0 w 6234551"/>
              <a:gd name="connsiteY0" fmla="*/ 1750412 h 3500824"/>
              <a:gd name="connsiteX1" fmla="*/ 3117276 w 6234551"/>
              <a:gd name="connsiteY1" fmla="*/ 0 h 3500824"/>
              <a:gd name="connsiteX2" fmla="*/ 6234552 w 6234551"/>
              <a:gd name="connsiteY2" fmla="*/ 1750412 h 3500824"/>
              <a:gd name="connsiteX3" fmla="*/ 3117276 w 6234551"/>
              <a:gd name="connsiteY3" fmla="*/ 3500824 h 3500824"/>
              <a:gd name="connsiteX4" fmla="*/ 0 w 6234551"/>
              <a:gd name="connsiteY4" fmla="*/ 1750412 h 3500824"/>
              <a:gd name="connsiteX0" fmla="*/ 3117276 w 6234552"/>
              <a:gd name="connsiteY0" fmla="*/ 0 h 3500824"/>
              <a:gd name="connsiteX1" fmla="*/ 6234552 w 6234552"/>
              <a:gd name="connsiteY1" fmla="*/ 1750412 h 3500824"/>
              <a:gd name="connsiteX2" fmla="*/ 3117276 w 6234552"/>
              <a:gd name="connsiteY2" fmla="*/ 3500824 h 3500824"/>
              <a:gd name="connsiteX3" fmla="*/ 0 w 6234552"/>
              <a:gd name="connsiteY3" fmla="*/ 1750412 h 3500824"/>
              <a:gd name="connsiteX4" fmla="*/ 3208716 w 6234552"/>
              <a:gd name="connsiteY4" fmla="*/ 91440 h 3500824"/>
              <a:gd name="connsiteX0" fmla="*/ 3117276 w 6234552"/>
              <a:gd name="connsiteY0" fmla="*/ 0 h 3500824"/>
              <a:gd name="connsiteX1" fmla="*/ 6234552 w 6234552"/>
              <a:gd name="connsiteY1" fmla="*/ 1750412 h 3500824"/>
              <a:gd name="connsiteX2" fmla="*/ 3117276 w 6234552"/>
              <a:gd name="connsiteY2" fmla="*/ 3500824 h 3500824"/>
              <a:gd name="connsiteX3" fmla="*/ 0 w 6234552"/>
              <a:gd name="connsiteY3" fmla="*/ 1750412 h 3500824"/>
              <a:gd name="connsiteX0" fmla="*/ 6234552 w 6234552"/>
              <a:gd name="connsiteY0" fmla="*/ 0 h 1750412"/>
              <a:gd name="connsiteX1" fmla="*/ 3117276 w 6234552"/>
              <a:gd name="connsiteY1" fmla="*/ 1750412 h 1750412"/>
              <a:gd name="connsiteX2" fmla="*/ 0 w 6234552"/>
              <a:gd name="connsiteY2" fmla="*/ 0 h 1750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34552" h="1750412">
                <a:moveTo>
                  <a:pt x="6234552" y="0"/>
                </a:moveTo>
                <a:cubicBezTo>
                  <a:pt x="6234552" y="966726"/>
                  <a:pt x="4838900" y="1750412"/>
                  <a:pt x="3117276" y="1750412"/>
                </a:cubicBezTo>
                <a:cubicBezTo>
                  <a:pt x="1395652" y="1750412"/>
                  <a:pt x="0" y="966726"/>
                  <a:pt x="0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754729" y="1655435"/>
            <a:ext cx="1304591" cy="1059614"/>
            <a:chOff x="3237545" y="4561747"/>
            <a:chExt cx="1146960" cy="1146960"/>
          </a:xfrm>
        </p:grpSpPr>
        <p:sp>
          <p:nvSpPr>
            <p:cNvPr id="6" name="圆角矩形 5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rgbClr val="595959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7" name="六边形 6"/>
            <p:cNvSpPr/>
            <p:nvPr/>
          </p:nvSpPr>
          <p:spPr>
            <a:xfrm>
              <a:off x="3305008" y="4637099"/>
              <a:ext cx="1012026" cy="996251"/>
            </a:xfrm>
            <a:prstGeom prst="hexagon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98129" y="1655435"/>
            <a:ext cx="1304591" cy="1059614"/>
            <a:chOff x="3237545" y="4561747"/>
            <a:chExt cx="1146960" cy="1146960"/>
          </a:xfrm>
        </p:grpSpPr>
        <p:sp>
          <p:nvSpPr>
            <p:cNvPr id="9" name="圆角矩形 8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0" name="六边形 9"/>
            <p:cNvSpPr/>
            <p:nvPr/>
          </p:nvSpPr>
          <p:spPr>
            <a:xfrm>
              <a:off x="3305008" y="4637099"/>
              <a:ext cx="1012026" cy="996251"/>
            </a:xfrm>
            <a:prstGeom prst="hexagon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cxnSp>
        <p:nvCxnSpPr>
          <p:cNvPr id="11" name="直接箭头连接符 10"/>
          <p:cNvCxnSpPr/>
          <p:nvPr/>
        </p:nvCxnSpPr>
        <p:spPr>
          <a:xfrm>
            <a:off x="3249986" y="2192063"/>
            <a:ext cx="2643188" cy="0"/>
          </a:xfrm>
          <a:prstGeom prst="straightConnector1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2561403" y="3328296"/>
            <a:ext cx="919089" cy="919089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77800" dist="63500" dir="2700000" algn="tl" rotWithShape="0">
              <a:schemeClr val="tx1">
                <a:lumMod val="65000"/>
                <a:lumOff val="35000"/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6957" y="3328296"/>
            <a:ext cx="919089" cy="919089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77800" dist="63500" dir="2700000" algn="tl" rotWithShape="0">
              <a:schemeClr val="tx1">
                <a:lumMod val="65000"/>
                <a:lumOff val="35000"/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19180" y="3764064"/>
            <a:ext cx="919089" cy="919089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77800" dist="63500" dir="2700000" algn="tl" rotWithShape="0">
              <a:schemeClr val="tx1">
                <a:lumMod val="65000"/>
                <a:lumOff val="35000"/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5" name="文本框 24"/>
          <p:cNvSpPr txBox="1"/>
          <p:nvPr/>
        </p:nvSpPr>
        <p:spPr>
          <a:xfrm>
            <a:off x="3675488" y="1885157"/>
            <a:ext cx="179075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点击添加文本内容</a:t>
            </a:r>
          </a:p>
        </p:txBody>
      </p:sp>
      <p:sp>
        <p:nvSpPr>
          <p:cNvPr id="16" name="文本框 25"/>
          <p:cNvSpPr txBox="1"/>
          <p:nvPr/>
        </p:nvSpPr>
        <p:spPr>
          <a:xfrm>
            <a:off x="3738263" y="3262366"/>
            <a:ext cx="1669733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点击添加文本内容</a:t>
            </a:r>
          </a:p>
        </p:txBody>
      </p:sp>
      <p:sp>
        <p:nvSpPr>
          <p:cNvPr id="17" name="文本框 27"/>
          <p:cNvSpPr txBox="1"/>
          <p:nvPr/>
        </p:nvSpPr>
        <p:spPr>
          <a:xfrm>
            <a:off x="1953753" y="1870869"/>
            <a:ext cx="90653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595959"/>
                </a:solidFill>
                <a:latin typeface="+mn-ea"/>
              </a:rPr>
              <a:t>添加</a:t>
            </a:r>
            <a:endParaRPr lang="en-US" altLang="zh-CN" sz="1600" b="1" dirty="0">
              <a:solidFill>
                <a:srgbClr val="595959"/>
              </a:solidFill>
              <a:latin typeface="+mn-ea"/>
            </a:endParaRPr>
          </a:p>
          <a:p>
            <a:pPr algn="ctr"/>
            <a:r>
              <a:rPr lang="zh-CN" altLang="en-US" sz="1600" b="1" dirty="0">
                <a:solidFill>
                  <a:srgbClr val="595959"/>
                </a:solidFill>
                <a:latin typeface="+mn-ea"/>
              </a:rPr>
              <a:t>关键词</a:t>
            </a:r>
          </a:p>
        </p:txBody>
      </p:sp>
      <p:sp>
        <p:nvSpPr>
          <p:cNvPr id="19" name="文本框 30"/>
          <p:cNvSpPr txBox="1"/>
          <p:nvPr/>
        </p:nvSpPr>
        <p:spPr>
          <a:xfrm>
            <a:off x="6297153" y="1870869"/>
            <a:ext cx="90653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0070C0"/>
                </a:solidFill>
                <a:latin typeface="+mn-ea"/>
              </a:rPr>
              <a:t>添加</a:t>
            </a:r>
            <a:endParaRPr lang="en-US" altLang="zh-CN" sz="1600" b="1" dirty="0">
              <a:solidFill>
                <a:srgbClr val="0070C0"/>
              </a:solidFill>
              <a:latin typeface="+mn-ea"/>
            </a:endParaRPr>
          </a:p>
          <a:p>
            <a:pPr algn="ctr"/>
            <a:r>
              <a:rPr lang="zh-CN" altLang="en-US" sz="1600" b="1" dirty="0">
                <a:solidFill>
                  <a:srgbClr val="0070C0"/>
                </a:solidFill>
                <a:latin typeface="+mn-ea"/>
              </a:rPr>
              <a:t>关键词</a:t>
            </a:r>
          </a:p>
        </p:txBody>
      </p:sp>
      <p:sp>
        <p:nvSpPr>
          <p:cNvPr id="21" name="文本框 33"/>
          <p:cNvSpPr txBox="1"/>
          <p:nvPr/>
        </p:nvSpPr>
        <p:spPr>
          <a:xfrm>
            <a:off x="2634450" y="3546494"/>
            <a:ext cx="739605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添加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关键词</a:t>
            </a:r>
          </a:p>
        </p:txBody>
      </p:sp>
      <p:sp>
        <p:nvSpPr>
          <p:cNvPr id="22" name="文本框 34"/>
          <p:cNvSpPr txBox="1"/>
          <p:nvPr/>
        </p:nvSpPr>
        <p:spPr>
          <a:xfrm>
            <a:off x="4206540" y="3981235"/>
            <a:ext cx="739605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添加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关键词</a:t>
            </a:r>
          </a:p>
        </p:txBody>
      </p:sp>
      <p:sp>
        <p:nvSpPr>
          <p:cNvPr id="23" name="文本框 35"/>
          <p:cNvSpPr txBox="1"/>
          <p:nvPr/>
        </p:nvSpPr>
        <p:spPr>
          <a:xfrm>
            <a:off x="5766699" y="3549873"/>
            <a:ext cx="739605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添加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关键词</a:t>
            </a:r>
          </a:p>
        </p:txBody>
      </p:sp>
      <p:sp>
        <p:nvSpPr>
          <p:cNvPr id="24" name="文本框 37"/>
          <p:cNvSpPr txBox="1"/>
          <p:nvPr/>
        </p:nvSpPr>
        <p:spPr bwMode="auto">
          <a:xfrm>
            <a:off x="748192" y="990185"/>
            <a:ext cx="7627774" cy="46025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锐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点击输入本栏的具体文字，简明扼要的说明分项内容，此为概念图解，请根据您的具体内容酌情修改。详写内容</a:t>
            </a: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zh-CN" altLang="en-US" sz="900" spc="75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4814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4" grpId="0" animBg="1"/>
          <p:bldP spid="15" grpId="0"/>
          <p:bldP spid="16" grpId="0"/>
          <p:bldP spid="17" grpId="0"/>
          <p:bldP spid="19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4" grpId="0" animBg="1"/>
          <p:bldP spid="15" grpId="0"/>
          <p:bldP spid="16" grpId="0"/>
          <p:bldP spid="17" grpId="0"/>
          <p:bldP spid="19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4" name="圆角矩形 13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0070C0"/>
                </a:solidFill>
                <a:latin typeface="Impact" panose="020B0806030902050204" pitchFamily="34" charset="0"/>
              </a:rPr>
              <a:t>PART 04</a:t>
            </a:r>
            <a:endParaRPr lang="zh-CN" altLang="en-US" sz="7200" dirty="0">
              <a:solidFill>
                <a:srgbClr val="0070C0"/>
              </a:solidFill>
              <a:latin typeface="Impact" panose="020B080603090205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年度研究计划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808118" y="1956295"/>
            <a:ext cx="518562" cy="353252"/>
            <a:chOff x="4895160" y="4287159"/>
            <a:chExt cx="571418" cy="389258"/>
          </a:xfrm>
          <a:solidFill>
            <a:srgbClr val="0070C0"/>
          </a:solidFill>
        </p:grpSpPr>
        <p:sp>
          <p:nvSpPr>
            <p:cNvPr id="30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7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17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8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年度研究计划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788592" y="1130040"/>
            <a:ext cx="2251867" cy="2251867"/>
            <a:chOff x="1661810" y="1568370"/>
            <a:chExt cx="3780526" cy="3780526"/>
          </a:xfrm>
        </p:grpSpPr>
        <p:sp>
          <p:nvSpPr>
            <p:cNvPr id="68" name="椭圆 67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69" name="图表 68"/>
            <p:cNvGraphicFramePr/>
            <p:nvPr>
              <p:extLst>
                <p:ext uri="{D42A27DB-BD31-4B8C-83A1-F6EECF244321}">
                  <p14:modId xmlns:p14="http://schemas.microsoft.com/office/powerpoint/2010/main" val="2988884460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0" name="椭圆 69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1442902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1434162" y="2784392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1008335" y="3360633"/>
            <a:ext cx="1761990" cy="774316"/>
            <a:chOff x="1502659" y="4629752"/>
            <a:chExt cx="2067969" cy="1032421"/>
          </a:xfrm>
        </p:grpSpPr>
        <p:sp>
          <p:nvSpPr>
            <p:cNvPr id="75" name="文本框 22"/>
            <p:cNvSpPr txBox="1"/>
            <p:nvPr/>
          </p:nvSpPr>
          <p:spPr bwMode="auto">
            <a:xfrm>
              <a:off x="1502659" y="5017724"/>
              <a:ext cx="2067969" cy="6444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latin typeface="微软雅黑" panose="020B0503020204020204" pitchFamily="34" charset="-122"/>
                </a:rPr>
                <a:t>继续收集资料、准备前期数据和资料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76" name="文本框 23"/>
            <p:cNvSpPr txBox="1"/>
            <p:nvPr/>
          </p:nvSpPr>
          <p:spPr bwMode="auto">
            <a:xfrm>
              <a:off x="1555948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77" name="直接连接符 76"/>
            <p:cNvCxnSpPr/>
            <p:nvPr/>
          </p:nvCxnSpPr>
          <p:spPr>
            <a:xfrm>
              <a:off x="1622653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组合 77"/>
          <p:cNvGrpSpPr/>
          <p:nvPr/>
        </p:nvGrpSpPr>
        <p:grpSpPr>
          <a:xfrm>
            <a:off x="3446067" y="1130040"/>
            <a:ext cx="2251867" cy="2251867"/>
            <a:chOff x="1661810" y="1568370"/>
            <a:chExt cx="3780526" cy="3780526"/>
          </a:xfrm>
        </p:grpSpPr>
        <p:sp>
          <p:nvSpPr>
            <p:cNvPr id="79" name="椭圆 78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80" name="图表 79"/>
            <p:cNvGraphicFramePr/>
            <p:nvPr>
              <p:extLst>
                <p:ext uri="{D42A27DB-BD31-4B8C-83A1-F6EECF244321}">
                  <p14:modId xmlns:p14="http://schemas.microsoft.com/office/powerpoint/2010/main" val="1574765922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1" name="椭圆 80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83" name="矩形 82"/>
          <p:cNvSpPr/>
          <p:nvPr/>
        </p:nvSpPr>
        <p:spPr>
          <a:xfrm>
            <a:off x="4112419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75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3778785" y="2155537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3677852" y="3360632"/>
            <a:ext cx="1761990" cy="798810"/>
            <a:chOff x="5062015" y="4629752"/>
            <a:chExt cx="2067969" cy="1065080"/>
          </a:xfrm>
        </p:grpSpPr>
        <p:sp>
          <p:nvSpPr>
            <p:cNvPr id="86" name="文本框 25"/>
            <p:cNvSpPr txBox="1"/>
            <p:nvPr/>
          </p:nvSpPr>
          <p:spPr bwMode="auto">
            <a:xfrm>
              <a:off x="5062015" y="5017724"/>
              <a:ext cx="2067969" cy="6771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900" dirty="0">
                  <a:latin typeface="微软雅黑" panose="020B0503020204020204" pitchFamily="34" charset="-122"/>
                </a:rPr>
                <a:t>通过调研分析当前精品课程网上资源</a:t>
              </a:r>
              <a:r>
                <a:rPr lang="zh-CN" altLang="en-US" sz="900" dirty="0" smtClean="0">
                  <a:latin typeface="微软雅黑" panose="020B0503020204020204" pitchFamily="34" charset="-122"/>
                </a:rPr>
                <a:t>可用性</a:t>
              </a:r>
              <a:r>
                <a:rPr lang="zh-CN" altLang="en-US" sz="900" dirty="0">
                  <a:latin typeface="微软雅黑" panose="020B0503020204020204" pitchFamily="34" charset="-122"/>
                </a:rPr>
                <a:t>的现状及需求</a:t>
              </a:r>
            </a:p>
          </p:txBody>
        </p:sp>
        <p:sp>
          <p:nvSpPr>
            <p:cNvPr id="87" name="文本框 26"/>
            <p:cNvSpPr txBox="1"/>
            <p:nvPr/>
          </p:nvSpPr>
          <p:spPr bwMode="auto">
            <a:xfrm>
              <a:off x="5115304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88" name="直接连接符 87"/>
            <p:cNvCxnSpPr/>
            <p:nvPr/>
          </p:nvCxnSpPr>
          <p:spPr>
            <a:xfrm>
              <a:off x="5185942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组合 88"/>
          <p:cNvGrpSpPr/>
          <p:nvPr/>
        </p:nvGrpSpPr>
        <p:grpSpPr>
          <a:xfrm>
            <a:off x="6103542" y="1130040"/>
            <a:ext cx="2251867" cy="2251867"/>
            <a:chOff x="1661810" y="1568370"/>
            <a:chExt cx="3780526" cy="3780526"/>
          </a:xfrm>
        </p:grpSpPr>
        <p:sp>
          <p:nvSpPr>
            <p:cNvPr id="90" name="椭圆 89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91" name="图表 90"/>
            <p:cNvGraphicFramePr/>
            <p:nvPr>
              <p:extLst>
                <p:ext uri="{D42A27DB-BD31-4B8C-83A1-F6EECF244321}">
                  <p14:modId xmlns:p14="http://schemas.microsoft.com/office/powerpoint/2010/main" val="207237177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92" name="椭圆 91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93" name="椭圆 92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6757851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6749111" y="2784392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6323284" y="3360633"/>
            <a:ext cx="1761990" cy="982066"/>
            <a:chOff x="8589258" y="4629752"/>
            <a:chExt cx="2067969" cy="1309421"/>
          </a:xfrm>
        </p:grpSpPr>
        <p:sp>
          <p:nvSpPr>
            <p:cNvPr id="97" name="文本框 38"/>
            <p:cNvSpPr txBox="1"/>
            <p:nvPr/>
          </p:nvSpPr>
          <p:spPr bwMode="auto">
            <a:xfrm>
              <a:off x="8589258" y="5017724"/>
              <a:ext cx="2067969" cy="9214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latin typeface="微软雅黑" panose="020B0503020204020204" pitchFamily="34" charset="-122"/>
                </a:rPr>
                <a:t>选取案例进行相关测试，对其不足外</a:t>
              </a:r>
              <a:r>
                <a:rPr lang="zh-CN" altLang="en-US" sz="900" dirty="0" smtClean="0">
                  <a:latin typeface="微软雅黑" panose="020B0503020204020204" pitchFamily="34" charset="-122"/>
                </a:rPr>
                <a:t>进行改进</a:t>
              </a:r>
              <a:r>
                <a:rPr lang="zh-CN" altLang="en-US" sz="900" dirty="0">
                  <a:latin typeface="微软雅黑" panose="020B0503020204020204" pitchFamily="34" charset="-122"/>
                </a:rPr>
                <a:t>设计并验证有效性；撰写部分论文。</a:t>
              </a:r>
            </a:p>
          </p:txBody>
        </p:sp>
        <p:sp>
          <p:nvSpPr>
            <p:cNvPr id="98" name="文本框 39"/>
            <p:cNvSpPr txBox="1"/>
            <p:nvPr/>
          </p:nvSpPr>
          <p:spPr bwMode="auto">
            <a:xfrm>
              <a:off x="8642547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99" name="直接连接符 98"/>
            <p:cNvCxnSpPr/>
            <p:nvPr/>
          </p:nvCxnSpPr>
          <p:spPr>
            <a:xfrm>
              <a:off x="8709252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13699464"/>
      </p:ext>
    </p:extLst>
  </p:cSld>
  <p:clrMapOvr>
    <a:masterClrMapping/>
  </p:clrMapOvr>
  <p:transition spd="slow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3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5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7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2" grpId="0"/>
          <p:bldP spid="73" grpId="0" animBg="1"/>
          <p:bldP spid="83" grpId="0"/>
          <p:bldP spid="84" grpId="0" animBg="1"/>
          <p:bldP spid="94" grpId="0"/>
          <p:bldP spid="9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3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5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7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2" grpId="0"/>
          <p:bldP spid="73" grpId="0" animBg="1"/>
          <p:bldP spid="83" grpId="0"/>
          <p:bldP spid="84" grpId="0" animBg="1"/>
          <p:bldP spid="94" grpId="0"/>
          <p:bldP spid="95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年度研究计划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457952" y="1165384"/>
            <a:ext cx="6228098" cy="1282133"/>
            <a:chOff x="8121873" y="2010009"/>
            <a:chExt cx="1739454" cy="1412819"/>
          </a:xfrm>
        </p:grpSpPr>
        <p:sp>
          <p:nvSpPr>
            <p:cNvPr id="64" name="圆角矩形 63"/>
            <p:cNvSpPr/>
            <p:nvPr/>
          </p:nvSpPr>
          <p:spPr>
            <a:xfrm>
              <a:off x="8121873" y="2010009"/>
              <a:ext cx="1739454" cy="1412819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65" name="圆角矩形 64"/>
            <p:cNvSpPr/>
            <p:nvPr/>
          </p:nvSpPr>
          <p:spPr>
            <a:xfrm>
              <a:off x="8147445" y="2102827"/>
              <a:ext cx="1688298" cy="122717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66" name="文本框 7"/>
          <p:cNvSpPr txBox="1"/>
          <p:nvPr/>
        </p:nvSpPr>
        <p:spPr>
          <a:xfrm>
            <a:off x="1766274" y="1388326"/>
            <a:ext cx="943317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</a:rPr>
              <a:t>现存困难</a:t>
            </a:r>
            <a:endParaRPr lang="zh-CN" altLang="en-US" sz="2400" b="1" dirty="0">
              <a:solidFill>
                <a:schemeClr val="accent1"/>
              </a:solidFill>
              <a:latin typeface="+mn-ea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2862190" y="1451200"/>
            <a:ext cx="0" cy="710495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11"/>
          <p:cNvSpPr txBox="1"/>
          <p:nvPr/>
        </p:nvSpPr>
        <p:spPr bwMode="auto">
          <a:xfrm>
            <a:off x="3061473" y="1419854"/>
            <a:ext cx="4339451" cy="50372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latin typeface="微软雅黑" panose="020B0503020204020204" pitchFamily="34" charset="-122"/>
              </a:rPr>
              <a:t>该课题跨度较大，难以把握。（涉及教育技术学、人机交互</a:t>
            </a:r>
            <a:r>
              <a:rPr lang="zh-CN" altLang="en-US" sz="1000" dirty="0" smtClean="0">
                <a:latin typeface="微软雅黑" panose="020B0503020204020204" pitchFamily="34" charset="-122"/>
              </a:rPr>
              <a:t>、认知心理学</a:t>
            </a:r>
            <a:r>
              <a:rPr lang="zh-CN" altLang="en-US" sz="1000" dirty="0">
                <a:latin typeface="微软雅黑" panose="020B0503020204020204" pitchFamily="34" charset="-122"/>
              </a:rPr>
              <a:t>、计算机科学等学科领域） 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3821399" y="2836693"/>
            <a:ext cx="593418" cy="593418"/>
            <a:chOff x="3237545" y="4561747"/>
            <a:chExt cx="1146960" cy="1146960"/>
          </a:xfrm>
        </p:grpSpPr>
        <p:sp>
          <p:nvSpPr>
            <p:cNvPr id="70" name="圆角矩形 6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71" name="圆角矩形 70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735549" y="2836693"/>
            <a:ext cx="593418" cy="593418"/>
            <a:chOff x="3237545" y="4561747"/>
            <a:chExt cx="1146960" cy="1146960"/>
          </a:xfrm>
        </p:grpSpPr>
        <p:sp>
          <p:nvSpPr>
            <p:cNvPr id="73" name="圆角矩形 7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595959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74" name="圆角矩形 73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821399" y="3751093"/>
            <a:ext cx="593418" cy="593418"/>
            <a:chOff x="3237545" y="4561747"/>
            <a:chExt cx="1146960" cy="1146960"/>
          </a:xfrm>
        </p:grpSpPr>
        <p:sp>
          <p:nvSpPr>
            <p:cNvPr id="76" name="圆角矩形 75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77" name="圆角矩形 76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735549" y="3751093"/>
            <a:ext cx="593418" cy="593418"/>
            <a:chOff x="3237545" y="4561747"/>
            <a:chExt cx="1146960" cy="1146960"/>
          </a:xfrm>
        </p:grpSpPr>
        <p:sp>
          <p:nvSpPr>
            <p:cNvPr id="79" name="圆角矩形 78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80" name="圆角矩形 79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5438320" y="2797561"/>
            <a:ext cx="1748341" cy="675416"/>
            <a:chOff x="2744012" y="4525702"/>
            <a:chExt cx="2349784" cy="900551"/>
          </a:xfrm>
        </p:grpSpPr>
        <p:sp>
          <p:nvSpPr>
            <p:cNvPr id="82" name="文本框 30"/>
            <p:cNvSpPr txBox="1"/>
            <p:nvPr/>
          </p:nvSpPr>
          <p:spPr bwMode="auto">
            <a:xfrm>
              <a:off x="2744012" y="4810702"/>
              <a:ext cx="2349784" cy="6155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点击输入本栏的具体文字请根据您的具体内容酌情修改。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3" name="文本框 31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438320" y="3683866"/>
            <a:ext cx="1748341" cy="675416"/>
            <a:chOff x="2744012" y="4525702"/>
            <a:chExt cx="2349784" cy="900551"/>
          </a:xfrm>
        </p:grpSpPr>
        <p:sp>
          <p:nvSpPr>
            <p:cNvPr id="85" name="文本框 33"/>
            <p:cNvSpPr txBox="1"/>
            <p:nvPr/>
          </p:nvSpPr>
          <p:spPr bwMode="auto">
            <a:xfrm>
              <a:off x="2744012" y="4810702"/>
              <a:ext cx="2349784" cy="6155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点击输入本栏的具体文字请根据您的具体内容酌情修改。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6" name="文本框 34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936374" y="2797559"/>
            <a:ext cx="1786332" cy="675416"/>
            <a:chOff x="2228080" y="3819717"/>
            <a:chExt cx="2780356" cy="900551"/>
          </a:xfrm>
        </p:grpSpPr>
        <p:sp>
          <p:nvSpPr>
            <p:cNvPr id="88" name="文本框 36"/>
            <p:cNvSpPr txBox="1"/>
            <p:nvPr/>
          </p:nvSpPr>
          <p:spPr bwMode="auto">
            <a:xfrm>
              <a:off x="2228080" y="4104717"/>
              <a:ext cx="2780356" cy="6155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点击输入本栏的具体文字请根据您的具体内容酌情修改。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9" name="文本框 37"/>
            <p:cNvSpPr txBox="1"/>
            <p:nvPr/>
          </p:nvSpPr>
          <p:spPr bwMode="auto">
            <a:xfrm>
              <a:off x="2658653" y="3819717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1936374" y="3683869"/>
            <a:ext cx="1786332" cy="675416"/>
            <a:chOff x="2228080" y="5001457"/>
            <a:chExt cx="2780356" cy="900551"/>
          </a:xfrm>
        </p:grpSpPr>
        <p:sp>
          <p:nvSpPr>
            <p:cNvPr id="91" name="文本框 39"/>
            <p:cNvSpPr txBox="1"/>
            <p:nvPr/>
          </p:nvSpPr>
          <p:spPr bwMode="auto">
            <a:xfrm>
              <a:off x="2228080" y="5286457"/>
              <a:ext cx="2780356" cy="61555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点击输入本栏的具体文字请根据您的具体内容酌情修改。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2" name="文本框 40"/>
            <p:cNvSpPr txBox="1"/>
            <p:nvPr/>
          </p:nvSpPr>
          <p:spPr bwMode="auto">
            <a:xfrm>
              <a:off x="2658653" y="5001457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004726" y="3043447"/>
            <a:ext cx="226765" cy="182696"/>
            <a:chOff x="2702739" y="3017462"/>
            <a:chExt cx="535636" cy="431545"/>
          </a:xfrm>
          <a:solidFill>
            <a:schemeClr val="accent1"/>
          </a:solidFill>
        </p:grpSpPr>
        <p:sp>
          <p:nvSpPr>
            <p:cNvPr id="94" name="Freeform 45"/>
            <p:cNvSpPr>
              <a:spLocks/>
            </p:cNvSpPr>
            <p:nvPr/>
          </p:nvSpPr>
          <p:spPr bwMode="auto">
            <a:xfrm>
              <a:off x="2772133" y="3189864"/>
              <a:ext cx="176739" cy="35782"/>
            </a:xfrm>
            <a:custGeom>
              <a:avLst/>
              <a:gdLst>
                <a:gd name="T0" fmla="*/ 63 w 69"/>
                <a:gd name="T1" fmla="*/ 14 h 14"/>
                <a:gd name="T2" fmla="*/ 7 w 69"/>
                <a:gd name="T3" fmla="*/ 14 h 14"/>
                <a:gd name="T4" fmla="*/ 0 w 69"/>
                <a:gd name="T5" fmla="*/ 7 h 14"/>
                <a:gd name="T6" fmla="*/ 7 w 69"/>
                <a:gd name="T7" fmla="*/ 0 h 14"/>
                <a:gd name="T8" fmla="*/ 63 w 69"/>
                <a:gd name="T9" fmla="*/ 0 h 14"/>
                <a:gd name="T10" fmla="*/ 69 w 69"/>
                <a:gd name="T11" fmla="*/ 7 h 14"/>
                <a:gd name="T12" fmla="*/ 63 w 69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">
                  <a:moveTo>
                    <a:pt x="63" y="14"/>
                  </a:moveTo>
                  <a:cubicBezTo>
                    <a:pt x="7" y="14"/>
                    <a:pt x="7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6" y="0"/>
                    <a:pt x="69" y="3"/>
                    <a:pt x="69" y="7"/>
                  </a:cubicBezTo>
                  <a:cubicBezTo>
                    <a:pt x="69" y="11"/>
                    <a:pt x="66" y="14"/>
                    <a:pt x="6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95" name="Freeform 46"/>
            <p:cNvSpPr>
              <a:spLocks/>
            </p:cNvSpPr>
            <p:nvPr/>
          </p:nvSpPr>
          <p:spPr bwMode="auto">
            <a:xfrm>
              <a:off x="2792734" y="3194201"/>
              <a:ext cx="35782" cy="72647"/>
            </a:xfrm>
            <a:custGeom>
              <a:avLst/>
              <a:gdLst>
                <a:gd name="T0" fmla="*/ 7 w 14"/>
                <a:gd name="T1" fmla="*/ 28 h 28"/>
                <a:gd name="T2" fmla="*/ 0 w 14"/>
                <a:gd name="T3" fmla="*/ 21 h 28"/>
                <a:gd name="T4" fmla="*/ 0 w 14"/>
                <a:gd name="T5" fmla="*/ 7 h 28"/>
                <a:gd name="T6" fmla="*/ 7 w 14"/>
                <a:gd name="T7" fmla="*/ 0 h 28"/>
                <a:gd name="T8" fmla="*/ 14 w 14"/>
                <a:gd name="T9" fmla="*/ 7 h 28"/>
                <a:gd name="T10" fmla="*/ 14 w 14"/>
                <a:gd name="T11" fmla="*/ 21 h 28"/>
                <a:gd name="T12" fmla="*/ 7 w 14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8">
                  <a:moveTo>
                    <a:pt x="7" y="28"/>
                  </a:moveTo>
                  <a:cubicBezTo>
                    <a:pt x="3" y="28"/>
                    <a:pt x="0" y="25"/>
                    <a:pt x="0" y="2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5"/>
                    <a:pt x="11" y="28"/>
                    <a:pt x="7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96" name="Freeform 47"/>
            <p:cNvSpPr>
              <a:spLocks/>
            </p:cNvSpPr>
            <p:nvPr/>
          </p:nvSpPr>
          <p:spPr bwMode="auto">
            <a:xfrm>
              <a:off x="2836106" y="3194201"/>
              <a:ext cx="33613" cy="72647"/>
            </a:xfrm>
            <a:custGeom>
              <a:avLst/>
              <a:gdLst>
                <a:gd name="T0" fmla="*/ 7 w 13"/>
                <a:gd name="T1" fmla="*/ 28 h 28"/>
                <a:gd name="T2" fmla="*/ 0 w 13"/>
                <a:gd name="T3" fmla="*/ 21 h 28"/>
                <a:gd name="T4" fmla="*/ 0 w 13"/>
                <a:gd name="T5" fmla="*/ 7 h 28"/>
                <a:gd name="T6" fmla="*/ 7 w 13"/>
                <a:gd name="T7" fmla="*/ 0 h 28"/>
                <a:gd name="T8" fmla="*/ 13 w 13"/>
                <a:gd name="T9" fmla="*/ 7 h 28"/>
                <a:gd name="T10" fmla="*/ 13 w 13"/>
                <a:gd name="T11" fmla="*/ 21 h 28"/>
                <a:gd name="T12" fmla="*/ 7 w 13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28">
                  <a:moveTo>
                    <a:pt x="7" y="28"/>
                  </a:moveTo>
                  <a:cubicBezTo>
                    <a:pt x="3" y="28"/>
                    <a:pt x="0" y="25"/>
                    <a:pt x="0" y="2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5"/>
                    <a:pt x="10" y="28"/>
                    <a:pt x="7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97" name="Freeform 48"/>
            <p:cNvSpPr>
              <a:spLocks noEditPoints="1"/>
            </p:cNvSpPr>
            <p:nvPr/>
          </p:nvSpPr>
          <p:spPr bwMode="auto">
            <a:xfrm>
              <a:off x="2920680" y="3133481"/>
              <a:ext cx="101923" cy="148547"/>
            </a:xfrm>
            <a:custGeom>
              <a:avLst/>
              <a:gdLst>
                <a:gd name="T0" fmla="*/ 20 w 40"/>
                <a:gd name="T1" fmla="*/ 58 h 58"/>
                <a:gd name="T2" fmla="*/ 0 w 40"/>
                <a:gd name="T3" fmla="*/ 38 h 58"/>
                <a:gd name="T4" fmla="*/ 0 w 40"/>
                <a:gd name="T5" fmla="*/ 20 h 58"/>
                <a:gd name="T6" fmla="*/ 20 w 40"/>
                <a:gd name="T7" fmla="*/ 0 h 58"/>
                <a:gd name="T8" fmla="*/ 40 w 40"/>
                <a:gd name="T9" fmla="*/ 20 h 58"/>
                <a:gd name="T10" fmla="*/ 40 w 40"/>
                <a:gd name="T11" fmla="*/ 38 h 58"/>
                <a:gd name="T12" fmla="*/ 20 w 40"/>
                <a:gd name="T13" fmla="*/ 58 h 58"/>
                <a:gd name="T14" fmla="*/ 20 w 40"/>
                <a:gd name="T15" fmla="*/ 13 h 58"/>
                <a:gd name="T16" fmla="*/ 14 w 40"/>
                <a:gd name="T17" fmla="*/ 20 h 58"/>
                <a:gd name="T18" fmla="*/ 14 w 40"/>
                <a:gd name="T19" fmla="*/ 38 h 58"/>
                <a:gd name="T20" fmla="*/ 20 w 40"/>
                <a:gd name="T21" fmla="*/ 45 h 58"/>
                <a:gd name="T22" fmla="*/ 27 w 40"/>
                <a:gd name="T23" fmla="*/ 38 h 58"/>
                <a:gd name="T24" fmla="*/ 27 w 40"/>
                <a:gd name="T25" fmla="*/ 20 h 58"/>
                <a:gd name="T26" fmla="*/ 20 w 40"/>
                <a:gd name="T2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58">
                  <a:moveTo>
                    <a:pt x="20" y="58"/>
                  </a:moveTo>
                  <a:cubicBezTo>
                    <a:pt x="9" y="58"/>
                    <a:pt x="0" y="49"/>
                    <a:pt x="0" y="3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49"/>
                    <a:pt x="31" y="58"/>
                    <a:pt x="20" y="58"/>
                  </a:cubicBezTo>
                  <a:close/>
                  <a:moveTo>
                    <a:pt x="20" y="13"/>
                  </a:moveTo>
                  <a:cubicBezTo>
                    <a:pt x="17" y="13"/>
                    <a:pt x="14" y="16"/>
                    <a:pt x="14" y="2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2"/>
                    <a:pt x="17" y="45"/>
                    <a:pt x="20" y="45"/>
                  </a:cubicBezTo>
                  <a:cubicBezTo>
                    <a:pt x="24" y="45"/>
                    <a:pt x="27" y="42"/>
                    <a:pt x="27" y="38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6"/>
                    <a:pt x="24" y="13"/>
                    <a:pt x="2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98" name="Freeform 49"/>
            <p:cNvSpPr>
              <a:spLocks noEditPoints="1"/>
            </p:cNvSpPr>
            <p:nvPr/>
          </p:nvSpPr>
          <p:spPr bwMode="auto">
            <a:xfrm>
              <a:off x="2702739" y="3017462"/>
              <a:ext cx="535636" cy="431545"/>
            </a:xfrm>
            <a:custGeom>
              <a:avLst/>
              <a:gdLst>
                <a:gd name="T0" fmla="*/ 200 w 209"/>
                <a:gd name="T1" fmla="*/ 140 h 168"/>
                <a:gd name="T2" fmla="*/ 159 w 209"/>
                <a:gd name="T3" fmla="*/ 114 h 168"/>
                <a:gd name="T4" fmla="*/ 148 w 209"/>
                <a:gd name="T5" fmla="*/ 112 h 168"/>
                <a:gd name="T6" fmla="*/ 144 w 209"/>
                <a:gd name="T7" fmla="*/ 113 h 168"/>
                <a:gd name="T8" fmla="*/ 137 w 209"/>
                <a:gd name="T9" fmla="*/ 109 h 168"/>
                <a:gd name="T10" fmla="*/ 144 w 209"/>
                <a:gd name="T11" fmla="*/ 60 h 168"/>
                <a:gd name="T12" fmla="*/ 60 w 209"/>
                <a:gd name="T13" fmla="*/ 9 h 168"/>
                <a:gd name="T14" fmla="*/ 9 w 209"/>
                <a:gd name="T15" fmla="*/ 92 h 168"/>
                <a:gd name="T16" fmla="*/ 93 w 209"/>
                <a:gd name="T17" fmla="*/ 143 h 168"/>
                <a:gd name="T18" fmla="*/ 129 w 209"/>
                <a:gd name="T19" fmla="*/ 121 h 168"/>
                <a:gd name="T20" fmla="*/ 136 w 209"/>
                <a:gd name="T21" fmla="*/ 125 h 168"/>
                <a:gd name="T22" fmla="*/ 143 w 209"/>
                <a:gd name="T23" fmla="*/ 139 h 168"/>
                <a:gd name="T24" fmla="*/ 183 w 209"/>
                <a:gd name="T25" fmla="*/ 165 h 168"/>
                <a:gd name="T26" fmla="*/ 195 w 209"/>
                <a:gd name="T27" fmla="*/ 167 h 168"/>
                <a:gd name="T28" fmla="*/ 204 w 209"/>
                <a:gd name="T29" fmla="*/ 161 h 168"/>
                <a:gd name="T30" fmla="*/ 200 w 209"/>
                <a:gd name="T31" fmla="*/ 140 h 168"/>
                <a:gd name="T32" fmla="*/ 90 w 209"/>
                <a:gd name="T33" fmla="*/ 131 h 168"/>
                <a:gd name="T34" fmla="*/ 22 w 209"/>
                <a:gd name="T35" fmla="*/ 89 h 168"/>
                <a:gd name="T36" fmla="*/ 63 w 209"/>
                <a:gd name="T37" fmla="*/ 21 h 168"/>
                <a:gd name="T38" fmla="*/ 131 w 209"/>
                <a:gd name="T39" fmla="*/ 63 h 168"/>
                <a:gd name="T40" fmla="*/ 90 w 209"/>
                <a:gd name="T41" fmla="*/ 131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9" h="168">
                  <a:moveTo>
                    <a:pt x="200" y="140"/>
                  </a:moveTo>
                  <a:cubicBezTo>
                    <a:pt x="159" y="114"/>
                    <a:pt x="159" y="114"/>
                    <a:pt x="159" y="114"/>
                  </a:cubicBezTo>
                  <a:cubicBezTo>
                    <a:pt x="156" y="111"/>
                    <a:pt x="152" y="111"/>
                    <a:pt x="148" y="112"/>
                  </a:cubicBezTo>
                  <a:cubicBezTo>
                    <a:pt x="146" y="112"/>
                    <a:pt x="145" y="113"/>
                    <a:pt x="144" y="113"/>
                  </a:cubicBezTo>
                  <a:cubicBezTo>
                    <a:pt x="137" y="109"/>
                    <a:pt x="137" y="109"/>
                    <a:pt x="137" y="109"/>
                  </a:cubicBezTo>
                  <a:cubicBezTo>
                    <a:pt x="145" y="94"/>
                    <a:pt x="148" y="77"/>
                    <a:pt x="144" y="60"/>
                  </a:cubicBezTo>
                  <a:cubicBezTo>
                    <a:pt x="135" y="22"/>
                    <a:pt x="97" y="0"/>
                    <a:pt x="60" y="9"/>
                  </a:cubicBezTo>
                  <a:cubicBezTo>
                    <a:pt x="23" y="18"/>
                    <a:pt x="0" y="55"/>
                    <a:pt x="9" y="92"/>
                  </a:cubicBezTo>
                  <a:cubicBezTo>
                    <a:pt x="18" y="129"/>
                    <a:pt x="56" y="152"/>
                    <a:pt x="93" y="143"/>
                  </a:cubicBezTo>
                  <a:cubicBezTo>
                    <a:pt x="108" y="140"/>
                    <a:pt x="120" y="132"/>
                    <a:pt x="129" y="121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31"/>
                    <a:pt x="138" y="136"/>
                    <a:pt x="143" y="139"/>
                  </a:cubicBezTo>
                  <a:cubicBezTo>
                    <a:pt x="183" y="165"/>
                    <a:pt x="183" y="165"/>
                    <a:pt x="183" y="165"/>
                  </a:cubicBezTo>
                  <a:cubicBezTo>
                    <a:pt x="187" y="168"/>
                    <a:pt x="191" y="168"/>
                    <a:pt x="195" y="167"/>
                  </a:cubicBezTo>
                  <a:cubicBezTo>
                    <a:pt x="199" y="166"/>
                    <a:pt x="202" y="164"/>
                    <a:pt x="204" y="161"/>
                  </a:cubicBezTo>
                  <a:cubicBezTo>
                    <a:pt x="209" y="154"/>
                    <a:pt x="207" y="144"/>
                    <a:pt x="200" y="140"/>
                  </a:cubicBezTo>
                  <a:close/>
                  <a:moveTo>
                    <a:pt x="90" y="131"/>
                  </a:moveTo>
                  <a:cubicBezTo>
                    <a:pt x="60" y="138"/>
                    <a:pt x="29" y="120"/>
                    <a:pt x="22" y="89"/>
                  </a:cubicBezTo>
                  <a:cubicBezTo>
                    <a:pt x="14" y="59"/>
                    <a:pt x="33" y="28"/>
                    <a:pt x="63" y="21"/>
                  </a:cubicBezTo>
                  <a:cubicBezTo>
                    <a:pt x="94" y="14"/>
                    <a:pt x="124" y="32"/>
                    <a:pt x="131" y="63"/>
                  </a:cubicBezTo>
                  <a:cubicBezTo>
                    <a:pt x="139" y="93"/>
                    <a:pt x="120" y="123"/>
                    <a:pt x="90" y="1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934244" y="3057551"/>
            <a:ext cx="229061" cy="164794"/>
            <a:chOff x="3820635" y="3071676"/>
            <a:chExt cx="541058" cy="389258"/>
          </a:xfrm>
          <a:solidFill>
            <a:schemeClr val="accent2"/>
          </a:solidFill>
        </p:grpSpPr>
        <p:sp>
          <p:nvSpPr>
            <p:cNvPr id="100" name="Freeform 226"/>
            <p:cNvSpPr>
              <a:spLocks noEditPoints="1"/>
            </p:cNvSpPr>
            <p:nvPr/>
          </p:nvSpPr>
          <p:spPr bwMode="auto">
            <a:xfrm>
              <a:off x="3820635" y="3071676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6 w 171"/>
                <a:gd name="T3" fmla="*/ 0 h 152"/>
                <a:gd name="T4" fmla="*/ 0 w 171"/>
                <a:gd name="T5" fmla="*/ 6 h 152"/>
                <a:gd name="T6" fmla="*/ 0 w 171"/>
                <a:gd name="T7" fmla="*/ 147 h 152"/>
                <a:gd name="T8" fmla="*/ 6 w 171"/>
                <a:gd name="T9" fmla="*/ 152 h 152"/>
                <a:gd name="T10" fmla="*/ 166 w 171"/>
                <a:gd name="T11" fmla="*/ 152 h 152"/>
                <a:gd name="T12" fmla="*/ 171 w 171"/>
                <a:gd name="T13" fmla="*/ 147 h 152"/>
                <a:gd name="T14" fmla="*/ 171 w 171"/>
                <a:gd name="T15" fmla="*/ 6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0"/>
                    <a:pt x="3" y="152"/>
                    <a:pt x="6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50"/>
                    <a:pt x="171" y="147"/>
                  </a:cubicBezTo>
                  <a:cubicBezTo>
                    <a:pt x="171" y="6"/>
                    <a:pt x="171" y="6"/>
                    <a:pt x="171" y="6"/>
                  </a:cubicBezTo>
                  <a:cubicBezTo>
                    <a:pt x="171" y="3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01" name="Freeform 227"/>
            <p:cNvSpPr>
              <a:spLocks/>
            </p:cNvSpPr>
            <p:nvPr/>
          </p:nvSpPr>
          <p:spPr bwMode="auto">
            <a:xfrm>
              <a:off x="4117729" y="3336242"/>
              <a:ext cx="41203" cy="40119"/>
            </a:xfrm>
            <a:custGeom>
              <a:avLst/>
              <a:gdLst>
                <a:gd name="T0" fmla="*/ 12 w 38"/>
                <a:gd name="T1" fmla="*/ 0 h 37"/>
                <a:gd name="T2" fmla="*/ 12 w 38"/>
                <a:gd name="T3" fmla="*/ 2 h 37"/>
                <a:gd name="T4" fmla="*/ 0 w 38"/>
                <a:gd name="T5" fmla="*/ 37 h 37"/>
                <a:gd name="T6" fmla="*/ 36 w 38"/>
                <a:gd name="T7" fmla="*/ 28 h 37"/>
                <a:gd name="T8" fmla="*/ 38 w 38"/>
                <a:gd name="T9" fmla="*/ 26 h 37"/>
                <a:gd name="T10" fmla="*/ 12 w 3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7">
                  <a:moveTo>
                    <a:pt x="12" y="0"/>
                  </a:moveTo>
                  <a:lnTo>
                    <a:pt x="12" y="2"/>
                  </a:lnTo>
                  <a:lnTo>
                    <a:pt x="0" y="37"/>
                  </a:lnTo>
                  <a:lnTo>
                    <a:pt x="36" y="28"/>
                  </a:lnTo>
                  <a:lnTo>
                    <a:pt x="38" y="26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02" name="Freeform 228"/>
            <p:cNvSpPr>
              <a:spLocks/>
            </p:cNvSpPr>
            <p:nvPr/>
          </p:nvSpPr>
          <p:spPr bwMode="auto">
            <a:xfrm>
              <a:off x="4281456" y="3135649"/>
              <a:ext cx="80237" cy="76984"/>
            </a:xfrm>
            <a:custGeom>
              <a:avLst/>
              <a:gdLst>
                <a:gd name="T0" fmla="*/ 23 w 31"/>
                <a:gd name="T1" fmla="*/ 30 h 30"/>
                <a:gd name="T2" fmla="*/ 29 w 31"/>
                <a:gd name="T3" fmla="*/ 24 h 30"/>
                <a:gd name="T4" fmla="*/ 29 w 31"/>
                <a:gd name="T5" fmla="*/ 17 h 30"/>
                <a:gd name="T6" fmla="*/ 13 w 31"/>
                <a:gd name="T7" fmla="*/ 2 h 30"/>
                <a:gd name="T8" fmla="*/ 6 w 31"/>
                <a:gd name="T9" fmla="*/ 2 h 30"/>
                <a:gd name="T10" fmla="*/ 0 w 31"/>
                <a:gd name="T11" fmla="*/ 8 h 30"/>
                <a:gd name="T12" fmla="*/ 23 w 31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0">
                  <a:moveTo>
                    <a:pt x="23" y="30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31" y="22"/>
                    <a:pt x="31" y="19"/>
                    <a:pt x="29" y="17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03" name="Freeform 229"/>
            <p:cNvSpPr>
              <a:spLocks/>
            </p:cNvSpPr>
            <p:nvPr/>
          </p:nvSpPr>
          <p:spPr bwMode="auto">
            <a:xfrm>
              <a:off x="4151342" y="3161672"/>
              <a:ext cx="182160" cy="184328"/>
            </a:xfrm>
            <a:custGeom>
              <a:avLst/>
              <a:gdLst>
                <a:gd name="T0" fmla="*/ 49 w 71"/>
                <a:gd name="T1" fmla="*/ 0 h 72"/>
                <a:gd name="T2" fmla="*/ 48 w 71"/>
                <a:gd name="T3" fmla="*/ 1 h 72"/>
                <a:gd name="T4" fmla="*/ 2 w 71"/>
                <a:gd name="T5" fmla="*/ 47 h 72"/>
                <a:gd name="T6" fmla="*/ 2 w 71"/>
                <a:gd name="T7" fmla="*/ 55 h 72"/>
                <a:gd name="T8" fmla="*/ 2 w 71"/>
                <a:gd name="T9" fmla="*/ 55 h 72"/>
                <a:gd name="T10" fmla="*/ 8 w 71"/>
                <a:gd name="T11" fmla="*/ 57 h 72"/>
                <a:gd name="T12" fmla="*/ 9 w 71"/>
                <a:gd name="T13" fmla="*/ 62 h 72"/>
                <a:gd name="T14" fmla="*/ 9 w 71"/>
                <a:gd name="T15" fmla="*/ 62 h 72"/>
                <a:gd name="T16" fmla="*/ 15 w 71"/>
                <a:gd name="T17" fmla="*/ 64 h 72"/>
                <a:gd name="T18" fmla="*/ 16 w 71"/>
                <a:gd name="T19" fmla="*/ 69 h 72"/>
                <a:gd name="T20" fmla="*/ 17 w 71"/>
                <a:gd name="T21" fmla="*/ 70 h 72"/>
                <a:gd name="T22" fmla="*/ 24 w 71"/>
                <a:gd name="T23" fmla="*/ 70 h 72"/>
                <a:gd name="T24" fmla="*/ 71 w 71"/>
                <a:gd name="T25" fmla="*/ 23 h 72"/>
                <a:gd name="T26" fmla="*/ 71 w 71"/>
                <a:gd name="T27" fmla="*/ 23 h 72"/>
                <a:gd name="T28" fmla="*/ 49 w 71"/>
                <a:gd name="T29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2">
                  <a:moveTo>
                    <a:pt x="49" y="0"/>
                  </a:moveTo>
                  <a:cubicBezTo>
                    <a:pt x="49" y="0"/>
                    <a:pt x="48" y="0"/>
                    <a:pt x="48" y="1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3"/>
                    <a:pt x="2" y="55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7"/>
                    <a:pt x="6" y="57"/>
                    <a:pt x="8" y="57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4"/>
                  </a:cubicBezTo>
                  <a:cubicBezTo>
                    <a:pt x="14" y="66"/>
                    <a:pt x="15" y="68"/>
                    <a:pt x="16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9" y="72"/>
                    <a:pt x="22" y="72"/>
                    <a:pt x="24" y="70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3"/>
                    <a:pt x="71" y="23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04" name="Rectangle 230"/>
            <p:cNvSpPr>
              <a:spLocks noChangeArrowheads="1"/>
            </p:cNvSpPr>
            <p:nvPr/>
          </p:nvSpPr>
          <p:spPr bwMode="auto">
            <a:xfrm>
              <a:off x="3879187" y="3222392"/>
              <a:ext cx="140957" cy="162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05" name="Rectangle 231"/>
            <p:cNvSpPr>
              <a:spLocks noChangeArrowheads="1"/>
            </p:cNvSpPr>
            <p:nvPr/>
          </p:nvSpPr>
          <p:spPr bwMode="auto">
            <a:xfrm>
              <a:off x="3879187" y="3269016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06" name="Rectangle 232"/>
            <p:cNvSpPr>
              <a:spLocks noChangeArrowheads="1"/>
            </p:cNvSpPr>
            <p:nvPr/>
          </p:nvSpPr>
          <p:spPr bwMode="auto">
            <a:xfrm>
              <a:off x="3879187" y="3315640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07" name="Rectangle 233"/>
            <p:cNvSpPr>
              <a:spLocks noChangeArrowheads="1"/>
            </p:cNvSpPr>
            <p:nvPr/>
          </p:nvSpPr>
          <p:spPr bwMode="auto">
            <a:xfrm>
              <a:off x="3879187" y="3361180"/>
              <a:ext cx="225531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006096" y="3951828"/>
            <a:ext cx="207026" cy="195550"/>
            <a:chOff x="4882149" y="3025052"/>
            <a:chExt cx="489013" cy="461905"/>
          </a:xfrm>
          <a:solidFill>
            <a:schemeClr val="accent3"/>
          </a:solidFill>
        </p:grpSpPr>
        <p:sp>
          <p:nvSpPr>
            <p:cNvPr id="109" name="Freeform 250"/>
            <p:cNvSpPr>
              <a:spLocks/>
            </p:cNvSpPr>
            <p:nvPr/>
          </p:nvSpPr>
          <p:spPr bwMode="auto">
            <a:xfrm>
              <a:off x="4882149" y="3161672"/>
              <a:ext cx="468411" cy="325285"/>
            </a:xfrm>
            <a:custGeom>
              <a:avLst/>
              <a:gdLst>
                <a:gd name="T0" fmla="*/ 102 w 183"/>
                <a:gd name="T1" fmla="*/ 127 h 127"/>
                <a:gd name="T2" fmla="*/ 65 w 183"/>
                <a:gd name="T3" fmla="*/ 119 h 127"/>
                <a:gd name="T4" fmla="*/ 20 w 183"/>
                <a:gd name="T5" fmla="*/ 0 h 127"/>
                <a:gd name="T6" fmla="*/ 50 w 183"/>
                <a:gd name="T7" fmla="*/ 14 h 127"/>
                <a:gd name="T8" fmla="*/ 78 w 183"/>
                <a:gd name="T9" fmla="*/ 89 h 127"/>
                <a:gd name="T10" fmla="*/ 154 w 183"/>
                <a:gd name="T11" fmla="*/ 60 h 127"/>
                <a:gd name="T12" fmla="*/ 183 w 183"/>
                <a:gd name="T13" fmla="*/ 74 h 127"/>
                <a:gd name="T14" fmla="*/ 134 w 183"/>
                <a:gd name="T15" fmla="*/ 121 h 127"/>
                <a:gd name="T16" fmla="*/ 102 w 183"/>
                <a:gd name="T1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127">
                  <a:moveTo>
                    <a:pt x="102" y="127"/>
                  </a:moveTo>
                  <a:cubicBezTo>
                    <a:pt x="89" y="127"/>
                    <a:pt x="77" y="124"/>
                    <a:pt x="65" y="119"/>
                  </a:cubicBezTo>
                  <a:cubicBezTo>
                    <a:pt x="20" y="98"/>
                    <a:pt x="0" y="45"/>
                    <a:pt x="20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37" y="42"/>
                    <a:pt x="50" y="76"/>
                    <a:pt x="78" y="89"/>
                  </a:cubicBezTo>
                  <a:cubicBezTo>
                    <a:pt x="107" y="102"/>
                    <a:pt x="141" y="89"/>
                    <a:pt x="154" y="60"/>
                  </a:cubicBezTo>
                  <a:cubicBezTo>
                    <a:pt x="183" y="74"/>
                    <a:pt x="183" y="74"/>
                    <a:pt x="183" y="74"/>
                  </a:cubicBezTo>
                  <a:cubicBezTo>
                    <a:pt x="174" y="96"/>
                    <a:pt x="156" y="112"/>
                    <a:pt x="134" y="121"/>
                  </a:cubicBezTo>
                  <a:cubicBezTo>
                    <a:pt x="123" y="125"/>
                    <a:pt x="112" y="127"/>
                    <a:pt x="102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0" name="Freeform 251"/>
            <p:cNvSpPr>
              <a:spLocks/>
            </p:cNvSpPr>
            <p:nvPr/>
          </p:nvSpPr>
          <p:spPr bwMode="auto">
            <a:xfrm>
              <a:off x="4942869" y="3028305"/>
              <a:ext cx="179991" cy="148547"/>
            </a:xfrm>
            <a:custGeom>
              <a:avLst/>
              <a:gdLst>
                <a:gd name="T0" fmla="*/ 70 w 70"/>
                <a:gd name="T1" fmla="*/ 0 h 58"/>
                <a:gd name="T2" fmla="*/ 8 w 70"/>
                <a:gd name="T3" fmla="*/ 33 h 58"/>
                <a:gd name="T4" fmla="*/ 0 w 70"/>
                <a:gd name="T5" fmla="*/ 45 h 58"/>
                <a:gd name="T6" fmla="*/ 30 w 70"/>
                <a:gd name="T7" fmla="*/ 58 h 58"/>
                <a:gd name="T8" fmla="*/ 33 w 70"/>
                <a:gd name="T9" fmla="*/ 53 h 58"/>
                <a:gd name="T10" fmla="*/ 70 w 70"/>
                <a:gd name="T11" fmla="*/ 33 h 58"/>
                <a:gd name="T12" fmla="*/ 70 w 70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58">
                  <a:moveTo>
                    <a:pt x="70" y="0"/>
                  </a:moveTo>
                  <a:cubicBezTo>
                    <a:pt x="45" y="2"/>
                    <a:pt x="23" y="14"/>
                    <a:pt x="8" y="33"/>
                  </a:cubicBezTo>
                  <a:cubicBezTo>
                    <a:pt x="5" y="37"/>
                    <a:pt x="2" y="41"/>
                    <a:pt x="0" y="4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7"/>
                    <a:pt x="32" y="55"/>
                    <a:pt x="33" y="53"/>
                  </a:cubicBezTo>
                  <a:cubicBezTo>
                    <a:pt x="42" y="42"/>
                    <a:pt x="55" y="35"/>
                    <a:pt x="70" y="33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1" name="Freeform 252"/>
            <p:cNvSpPr>
              <a:spLocks/>
            </p:cNvSpPr>
            <p:nvPr/>
          </p:nvSpPr>
          <p:spPr bwMode="auto">
            <a:xfrm>
              <a:off x="5284419" y="3276606"/>
              <a:ext cx="86743" cy="54214"/>
            </a:xfrm>
            <a:custGeom>
              <a:avLst/>
              <a:gdLst>
                <a:gd name="T0" fmla="*/ 1 w 34"/>
                <a:gd name="T1" fmla="*/ 0 h 21"/>
                <a:gd name="T2" fmla="*/ 0 w 34"/>
                <a:gd name="T3" fmla="*/ 8 h 21"/>
                <a:gd name="T4" fmla="*/ 29 w 34"/>
                <a:gd name="T5" fmla="*/ 21 h 21"/>
                <a:gd name="T6" fmla="*/ 34 w 34"/>
                <a:gd name="T7" fmla="*/ 0 h 21"/>
                <a:gd name="T8" fmla="*/ 1 w 34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1">
                  <a:moveTo>
                    <a:pt x="1" y="0"/>
                  </a:moveTo>
                  <a:cubicBezTo>
                    <a:pt x="1" y="3"/>
                    <a:pt x="0" y="5"/>
                    <a:pt x="0" y="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2" y="14"/>
                    <a:pt x="33" y="7"/>
                    <a:pt x="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2" name="Freeform 253"/>
            <p:cNvSpPr>
              <a:spLocks/>
            </p:cNvSpPr>
            <p:nvPr/>
          </p:nvSpPr>
          <p:spPr bwMode="auto">
            <a:xfrm>
              <a:off x="5143462" y="3025052"/>
              <a:ext cx="227700" cy="230953"/>
            </a:xfrm>
            <a:custGeom>
              <a:avLst/>
              <a:gdLst>
                <a:gd name="T0" fmla="*/ 89 w 89"/>
                <a:gd name="T1" fmla="*/ 90 h 90"/>
                <a:gd name="T2" fmla="*/ 57 w 89"/>
                <a:gd name="T3" fmla="*/ 90 h 90"/>
                <a:gd name="T4" fmla="*/ 0 w 89"/>
                <a:gd name="T5" fmla="*/ 33 h 90"/>
                <a:gd name="T6" fmla="*/ 0 w 89"/>
                <a:gd name="T7" fmla="*/ 0 h 90"/>
                <a:gd name="T8" fmla="*/ 89 w 8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89" y="90"/>
                  </a:moveTo>
                  <a:cubicBezTo>
                    <a:pt x="57" y="90"/>
                    <a:pt x="57" y="90"/>
                    <a:pt x="57" y="90"/>
                  </a:cubicBezTo>
                  <a:cubicBezTo>
                    <a:pt x="57" y="59"/>
                    <a:pt x="31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9" y="0"/>
                    <a:pt x="89" y="41"/>
                    <a:pt x="8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3" name="Rectangle 254"/>
            <p:cNvSpPr>
              <a:spLocks noChangeArrowheads="1"/>
            </p:cNvSpPr>
            <p:nvPr/>
          </p:nvSpPr>
          <p:spPr bwMode="auto">
            <a:xfrm>
              <a:off x="5058888" y="3284196"/>
              <a:ext cx="43371" cy="54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4" name="Rectangle 255"/>
            <p:cNvSpPr>
              <a:spLocks noChangeArrowheads="1"/>
            </p:cNvSpPr>
            <p:nvPr/>
          </p:nvSpPr>
          <p:spPr bwMode="auto">
            <a:xfrm>
              <a:off x="5122860" y="3218054"/>
              <a:ext cx="41203" cy="1203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5" name="Rectangle 256"/>
            <p:cNvSpPr>
              <a:spLocks noChangeArrowheads="1"/>
            </p:cNvSpPr>
            <p:nvPr/>
          </p:nvSpPr>
          <p:spPr bwMode="auto">
            <a:xfrm>
              <a:off x="5184664" y="3182273"/>
              <a:ext cx="41203" cy="156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4913587" y="3934881"/>
            <a:ext cx="226765" cy="226765"/>
            <a:chOff x="5958843" y="2994692"/>
            <a:chExt cx="535637" cy="535637"/>
          </a:xfrm>
          <a:solidFill>
            <a:schemeClr val="accent4"/>
          </a:solidFill>
        </p:grpSpPr>
        <p:sp>
          <p:nvSpPr>
            <p:cNvPr id="117" name="Freeform 257"/>
            <p:cNvSpPr>
              <a:spLocks noEditPoints="1"/>
            </p:cNvSpPr>
            <p:nvPr/>
          </p:nvSpPr>
          <p:spPr bwMode="auto">
            <a:xfrm>
              <a:off x="6077030" y="3109626"/>
              <a:ext cx="302516" cy="305768"/>
            </a:xfrm>
            <a:custGeom>
              <a:avLst/>
              <a:gdLst>
                <a:gd name="T0" fmla="*/ 101 w 118"/>
                <a:gd name="T1" fmla="*/ 91 h 119"/>
                <a:gd name="T2" fmla="*/ 107 w 118"/>
                <a:gd name="T3" fmla="*/ 77 h 119"/>
                <a:gd name="T4" fmla="*/ 23 w 118"/>
                <a:gd name="T5" fmla="*/ 25 h 119"/>
                <a:gd name="T6" fmla="*/ 30 w 118"/>
                <a:gd name="T7" fmla="*/ 25 h 119"/>
                <a:gd name="T8" fmla="*/ 27 w 118"/>
                <a:gd name="T9" fmla="*/ 24 h 119"/>
                <a:gd name="T10" fmla="*/ 21 w 118"/>
                <a:gd name="T11" fmla="*/ 35 h 119"/>
                <a:gd name="T12" fmla="*/ 28 w 118"/>
                <a:gd name="T13" fmla="*/ 33 h 119"/>
                <a:gd name="T14" fmla="*/ 33 w 118"/>
                <a:gd name="T15" fmla="*/ 41 h 119"/>
                <a:gd name="T16" fmla="*/ 25 w 118"/>
                <a:gd name="T17" fmla="*/ 46 h 119"/>
                <a:gd name="T18" fmla="*/ 15 w 118"/>
                <a:gd name="T19" fmla="*/ 54 h 119"/>
                <a:gd name="T20" fmla="*/ 25 w 118"/>
                <a:gd name="T21" fmla="*/ 63 h 119"/>
                <a:gd name="T22" fmla="*/ 40 w 118"/>
                <a:gd name="T23" fmla="*/ 72 h 119"/>
                <a:gd name="T24" fmla="*/ 34 w 118"/>
                <a:gd name="T25" fmla="*/ 89 h 119"/>
                <a:gd name="T26" fmla="*/ 28 w 118"/>
                <a:gd name="T27" fmla="*/ 102 h 119"/>
                <a:gd name="T28" fmla="*/ 25 w 118"/>
                <a:gd name="T29" fmla="*/ 92 h 119"/>
                <a:gd name="T30" fmla="*/ 21 w 118"/>
                <a:gd name="T31" fmla="*/ 70 h 119"/>
                <a:gd name="T32" fmla="*/ 11 w 118"/>
                <a:gd name="T33" fmla="*/ 57 h 119"/>
                <a:gd name="T34" fmla="*/ 34 w 118"/>
                <a:gd name="T35" fmla="*/ 12 h 119"/>
                <a:gd name="T36" fmla="*/ 23 w 118"/>
                <a:gd name="T37" fmla="*/ 20 h 119"/>
                <a:gd name="T38" fmla="*/ 105 w 118"/>
                <a:gd name="T39" fmla="*/ 50 h 119"/>
                <a:gd name="T40" fmla="*/ 98 w 118"/>
                <a:gd name="T41" fmla="*/ 59 h 119"/>
                <a:gd name="T42" fmla="*/ 94 w 118"/>
                <a:gd name="T43" fmla="*/ 64 h 119"/>
                <a:gd name="T44" fmla="*/ 86 w 118"/>
                <a:gd name="T45" fmla="*/ 65 h 119"/>
                <a:gd name="T46" fmla="*/ 76 w 118"/>
                <a:gd name="T47" fmla="*/ 55 h 119"/>
                <a:gd name="T48" fmla="*/ 70 w 118"/>
                <a:gd name="T49" fmla="*/ 60 h 119"/>
                <a:gd name="T50" fmla="*/ 70 w 118"/>
                <a:gd name="T51" fmla="*/ 70 h 119"/>
                <a:gd name="T52" fmla="*/ 57 w 118"/>
                <a:gd name="T53" fmla="*/ 77 h 119"/>
                <a:gd name="T54" fmla="*/ 45 w 118"/>
                <a:gd name="T55" fmla="*/ 58 h 119"/>
                <a:gd name="T56" fmla="*/ 61 w 118"/>
                <a:gd name="T57" fmla="*/ 51 h 119"/>
                <a:gd name="T58" fmla="*/ 63 w 118"/>
                <a:gd name="T59" fmla="*/ 49 h 119"/>
                <a:gd name="T60" fmla="*/ 59 w 118"/>
                <a:gd name="T61" fmla="*/ 48 h 119"/>
                <a:gd name="T62" fmla="*/ 48 w 118"/>
                <a:gd name="T63" fmla="*/ 48 h 119"/>
                <a:gd name="T64" fmla="*/ 50 w 118"/>
                <a:gd name="T65" fmla="*/ 39 h 119"/>
                <a:gd name="T66" fmla="*/ 54 w 118"/>
                <a:gd name="T67" fmla="*/ 38 h 119"/>
                <a:gd name="T68" fmla="*/ 59 w 118"/>
                <a:gd name="T69" fmla="*/ 24 h 119"/>
                <a:gd name="T70" fmla="*/ 75 w 118"/>
                <a:gd name="T71" fmla="*/ 25 h 119"/>
                <a:gd name="T72" fmla="*/ 83 w 118"/>
                <a:gd name="T73" fmla="*/ 20 h 119"/>
                <a:gd name="T74" fmla="*/ 95 w 118"/>
                <a:gd name="T75" fmla="*/ 21 h 119"/>
                <a:gd name="T76" fmla="*/ 105 w 118"/>
                <a:gd name="T77" fmla="*/ 63 h 119"/>
                <a:gd name="T78" fmla="*/ 105 w 118"/>
                <a:gd name="T79" fmla="*/ 70 h 119"/>
                <a:gd name="T80" fmla="*/ 102 w 118"/>
                <a:gd name="T81" fmla="*/ 68 h 119"/>
                <a:gd name="T82" fmla="*/ 105 w 118"/>
                <a:gd name="T83" fmla="*/ 59 h 119"/>
                <a:gd name="T84" fmla="*/ 107 w 118"/>
                <a:gd name="T85" fmla="*/ 50 h 119"/>
                <a:gd name="T86" fmla="*/ 109 w 118"/>
                <a:gd name="T87" fmla="*/ 39 h 119"/>
                <a:gd name="T88" fmla="*/ 86 w 118"/>
                <a:gd name="T89" fmla="*/ 66 h 119"/>
                <a:gd name="T90" fmla="*/ 73 w 118"/>
                <a:gd name="T91" fmla="*/ 76 h 119"/>
                <a:gd name="T92" fmla="*/ 35 w 118"/>
                <a:gd name="T93" fmla="*/ 26 h 119"/>
                <a:gd name="T94" fmla="*/ 31 w 118"/>
                <a:gd name="T95" fmla="*/ 17 h 119"/>
                <a:gd name="T96" fmla="*/ 46 w 118"/>
                <a:gd name="T97" fmla="*/ 11 h 119"/>
                <a:gd name="T98" fmla="*/ 50 w 118"/>
                <a:gd name="T99" fmla="*/ 18 h 119"/>
                <a:gd name="T100" fmla="*/ 42 w 118"/>
                <a:gd name="T101" fmla="*/ 27 h 119"/>
                <a:gd name="T102" fmla="*/ 57 w 118"/>
                <a:gd name="T103" fmla="*/ 16 h 119"/>
                <a:gd name="T104" fmla="*/ 59 w 118"/>
                <a:gd name="T105" fmla="*/ 14 h 119"/>
                <a:gd name="T106" fmla="*/ 47 w 118"/>
                <a:gd name="T107" fmla="*/ 27 h 119"/>
                <a:gd name="T108" fmla="*/ 75 w 118"/>
                <a:gd name="T109" fmla="*/ 19 h 119"/>
                <a:gd name="T110" fmla="*/ 87 w 118"/>
                <a:gd name="T111" fmla="*/ 15 h 119"/>
                <a:gd name="T112" fmla="*/ 27 w 118"/>
                <a:gd name="T113" fmla="*/ 59 h 119"/>
                <a:gd name="T114" fmla="*/ 24 w 118"/>
                <a:gd name="T115" fmla="*/ 59 h 119"/>
                <a:gd name="T116" fmla="*/ 23 w 118"/>
                <a:gd name="T117" fmla="*/ 55 h 119"/>
                <a:gd name="T118" fmla="*/ 111 w 118"/>
                <a:gd name="T119" fmla="*/ 7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60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1" y="119"/>
                    <a:pt x="118" y="92"/>
                    <a:pt x="118" y="60"/>
                  </a:cubicBezTo>
                  <a:cubicBezTo>
                    <a:pt x="118" y="27"/>
                    <a:pt x="91" y="0"/>
                    <a:pt x="59" y="0"/>
                  </a:cubicBezTo>
                  <a:close/>
                  <a:moveTo>
                    <a:pt x="110" y="77"/>
                  </a:moveTo>
                  <a:cubicBezTo>
                    <a:pt x="110" y="77"/>
                    <a:pt x="110" y="77"/>
                    <a:pt x="110" y="78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08" y="82"/>
                    <a:pt x="107" y="86"/>
                    <a:pt x="104" y="89"/>
                  </a:cubicBezTo>
                  <a:cubicBezTo>
                    <a:pt x="104" y="89"/>
                    <a:pt x="104" y="89"/>
                    <a:pt x="103" y="90"/>
                  </a:cubicBezTo>
                  <a:cubicBezTo>
                    <a:pt x="102" y="89"/>
                    <a:pt x="102" y="90"/>
                    <a:pt x="101" y="91"/>
                  </a:cubicBezTo>
                  <a:cubicBezTo>
                    <a:pt x="100" y="91"/>
                    <a:pt x="100" y="90"/>
                    <a:pt x="100" y="90"/>
                  </a:cubicBezTo>
                  <a:cubicBezTo>
                    <a:pt x="100" y="89"/>
                    <a:pt x="100" y="89"/>
                    <a:pt x="100" y="88"/>
                  </a:cubicBezTo>
                  <a:cubicBezTo>
                    <a:pt x="100" y="87"/>
                    <a:pt x="100" y="87"/>
                    <a:pt x="99" y="87"/>
                  </a:cubicBezTo>
                  <a:cubicBezTo>
                    <a:pt x="100" y="86"/>
                    <a:pt x="99" y="85"/>
                    <a:pt x="99" y="84"/>
                  </a:cubicBezTo>
                  <a:cubicBezTo>
                    <a:pt x="99" y="83"/>
                    <a:pt x="100" y="83"/>
                    <a:pt x="101" y="83"/>
                  </a:cubicBezTo>
                  <a:cubicBezTo>
                    <a:pt x="101" y="83"/>
                    <a:pt x="101" y="81"/>
                    <a:pt x="102" y="81"/>
                  </a:cubicBezTo>
                  <a:cubicBezTo>
                    <a:pt x="102" y="80"/>
                    <a:pt x="102" y="81"/>
                    <a:pt x="102" y="81"/>
                  </a:cubicBezTo>
                  <a:cubicBezTo>
                    <a:pt x="103" y="81"/>
                    <a:pt x="102" y="80"/>
                    <a:pt x="103" y="80"/>
                  </a:cubicBezTo>
                  <a:cubicBezTo>
                    <a:pt x="103" y="80"/>
                    <a:pt x="104" y="79"/>
                    <a:pt x="104" y="80"/>
                  </a:cubicBezTo>
                  <a:cubicBezTo>
                    <a:pt x="105" y="80"/>
                    <a:pt x="105" y="79"/>
                    <a:pt x="105" y="78"/>
                  </a:cubicBezTo>
                  <a:cubicBezTo>
                    <a:pt x="105" y="78"/>
                    <a:pt x="106" y="77"/>
                    <a:pt x="107" y="77"/>
                  </a:cubicBezTo>
                  <a:cubicBezTo>
                    <a:pt x="107" y="77"/>
                    <a:pt x="107" y="76"/>
                    <a:pt x="107" y="76"/>
                  </a:cubicBezTo>
                  <a:cubicBezTo>
                    <a:pt x="108" y="77"/>
                    <a:pt x="109" y="76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lose/>
                  <a:moveTo>
                    <a:pt x="17" y="25"/>
                  </a:moveTo>
                  <a:cubicBezTo>
                    <a:pt x="17" y="25"/>
                    <a:pt x="18" y="25"/>
                    <a:pt x="18" y="25"/>
                  </a:cubicBezTo>
                  <a:cubicBezTo>
                    <a:pt x="19" y="25"/>
                    <a:pt x="19" y="24"/>
                    <a:pt x="19" y="25"/>
                  </a:cubicBezTo>
                  <a:cubicBezTo>
                    <a:pt x="19" y="25"/>
                    <a:pt x="20" y="26"/>
                    <a:pt x="20" y="26"/>
                  </a:cubicBezTo>
                  <a:cubicBezTo>
                    <a:pt x="20" y="25"/>
                    <a:pt x="20" y="24"/>
                    <a:pt x="20" y="23"/>
                  </a:cubicBezTo>
                  <a:cubicBezTo>
                    <a:pt x="20" y="23"/>
                    <a:pt x="20" y="23"/>
                    <a:pt x="20" y="22"/>
                  </a:cubicBezTo>
                  <a:cubicBezTo>
                    <a:pt x="21" y="22"/>
                    <a:pt x="21" y="23"/>
                    <a:pt x="21" y="23"/>
                  </a:cubicBezTo>
                  <a:cubicBezTo>
                    <a:pt x="22" y="24"/>
                    <a:pt x="22" y="24"/>
                    <a:pt x="23" y="25"/>
                  </a:cubicBezTo>
                  <a:cubicBezTo>
                    <a:pt x="23" y="25"/>
                    <a:pt x="22" y="25"/>
                    <a:pt x="23" y="26"/>
                  </a:cubicBezTo>
                  <a:cubicBezTo>
                    <a:pt x="23" y="25"/>
                    <a:pt x="23" y="25"/>
                    <a:pt x="24" y="24"/>
                  </a:cubicBezTo>
                  <a:cubicBezTo>
                    <a:pt x="24" y="24"/>
                    <a:pt x="23" y="24"/>
                    <a:pt x="23" y="24"/>
                  </a:cubicBezTo>
                  <a:cubicBezTo>
                    <a:pt x="22" y="23"/>
                    <a:pt x="23" y="21"/>
                    <a:pt x="24" y="20"/>
                  </a:cubicBezTo>
                  <a:cubicBezTo>
                    <a:pt x="24" y="20"/>
                    <a:pt x="24" y="21"/>
                    <a:pt x="24" y="21"/>
                  </a:cubicBezTo>
                  <a:cubicBezTo>
                    <a:pt x="25" y="21"/>
                    <a:pt x="26" y="20"/>
                    <a:pt x="26" y="22"/>
                  </a:cubicBezTo>
                  <a:cubicBezTo>
                    <a:pt x="27" y="22"/>
                    <a:pt x="27" y="21"/>
                    <a:pt x="28" y="21"/>
                  </a:cubicBezTo>
                  <a:cubicBezTo>
                    <a:pt x="28" y="22"/>
                    <a:pt x="28" y="22"/>
                    <a:pt x="28" y="23"/>
                  </a:cubicBezTo>
                  <a:cubicBezTo>
                    <a:pt x="29" y="23"/>
                    <a:pt x="29" y="23"/>
                    <a:pt x="30" y="23"/>
                  </a:cubicBezTo>
                  <a:cubicBezTo>
                    <a:pt x="30" y="23"/>
                    <a:pt x="30" y="24"/>
                    <a:pt x="31" y="24"/>
                  </a:cubicBezTo>
                  <a:cubicBezTo>
                    <a:pt x="31" y="24"/>
                    <a:pt x="30" y="24"/>
                    <a:pt x="30" y="25"/>
                  </a:cubicBezTo>
                  <a:cubicBezTo>
                    <a:pt x="31" y="25"/>
                    <a:pt x="31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1" y="27"/>
                    <a:pt x="31" y="28"/>
                    <a:pt x="32" y="28"/>
                  </a:cubicBezTo>
                  <a:cubicBezTo>
                    <a:pt x="31" y="28"/>
                    <a:pt x="31" y="27"/>
                    <a:pt x="30" y="27"/>
                  </a:cubicBezTo>
                  <a:cubicBezTo>
                    <a:pt x="30" y="28"/>
                    <a:pt x="31" y="28"/>
                    <a:pt x="31" y="29"/>
                  </a:cubicBezTo>
                  <a:cubicBezTo>
                    <a:pt x="31" y="30"/>
                    <a:pt x="30" y="30"/>
                    <a:pt x="30" y="31"/>
                  </a:cubicBezTo>
                  <a:cubicBezTo>
                    <a:pt x="29" y="31"/>
                    <a:pt x="29" y="29"/>
                    <a:pt x="27" y="29"/>
                  </a:cubicBezTo>
                  <a:cubicBezTo>
                    <a:pt x="27" y="29"/>
                    <a:pt x="26" y="29"/>
                    <a:pt x="26" y="28"/>
                  </a:cubicBezTo>
                  <a:cubicBezTo>
                    <a:pt x="26" y="27"/>
                    <a:pt x="28" y="27"/>
                    <a:pt x="28" y="26"/>
                  </a:cubicBezTo>
                  <a:cubicBezTo>
                    <a:pt x="28" y="25"/>
                    <a:pt x="27" y="26"/>
                    <a:pt x="27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4" y="24"/>
                    <a:pt x="25" y="24"/>
                    <a:pt x="25" y="25"/>
                  </a:cubicBezTo>
                  <a:cubicBezTo>
                    <a:pt x="25" y="25"/>
                    <a:pt x="25" y="26"/>
                    <a:pt x="25" y="27"/>
                  </a:cubicBezTo>
                  <a:cubicBezTo>
                    <a:pt x="24" y="27"/>
                    <a:pt x="23" y="27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9"/>
                    <a:pt x="21" y="29"/>
                    <a:pt x="21" y="30"/>
                  </a:cubicBezTo>
                  <a:cubicBezTo>
                    <a:pt x="20" y="30"/>
                    <a:pt x="20" y="31"/>
                    <a:pt x="19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3"/>
                    <a:pt x="20" y="33"/>
                    <a:pt x="19" y="34"/>
                  </a:cubicBezTo>
                  <a:cubicBezTo>
                    <a:pt x="20" y="34"/>
                    <a:pt x="21" y="35"/>
                    <a:pt x="21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7"/>
                    <a:pt x="24" y="38"/>
                  </a:cubicBezTo>
                  <a:cubicBezTo>
                    <a:pt x="24" y="37"/>
                    <a:pt x="24" y="36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4"/>
                    <a:pt x="25" y="35"/>
                    <a:pt x="25" y="35"/>
                  </a:cubicBezTo>
                  <a:cubicBezTo>
                    <a:pt x="25" y="33"/>
                    <a:pt x="25" y="32"/>
                    <a:pt x="25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0"/>
                    <a:pt x="27" y="30"/>
                  </a:cubicBezTo>
                  <a:cubicBezTo>
                    <a:pt x="28" y="30"/>
                    <a:pt x="28" y="31"/>
                    <a:pt x="28" y="31"/>
                  </a:cubicBezTo>
                  <a:cubicBezTo>
                    <a:pt x="28" y="31"/>
                    <a:pt x="28" y="32"/>
                    <a:pt x="28" y="33"/>
                  </a:cubicBezTo>
                  <a:cubicBezTo>
                    <a:pt x="29" y="33"/>
                    <a:pt x="29" y="33"/>
                    <a:pt x="30" y="33"/>
                  </a:cubicBezTo>
                  <a:cubicBezTo>
                    <a:pt x="30" y="33"/>
                    <a:pt x="30" y="32"/>
                    <a:pt x="30" y="32"/>
                  </a:cubicBezTo>
                  <a:cubicBezTo>
                    <a:pt x="31" y="32"/>
                    <a:pt x="31" y="33"/>
                    <a:pt x="31" y="34"/>
                  </a:cubicBezTo>
                  <a:cubicBezTo>
                    <a:pt x="31" y="34"/>
                    <a:pt x="31" y="35"/>
                    <a:pt x="31" y="35"/>
                  </a:cubicBezTo>
                  <a:cubicBezTo>
                    <a:pt x="31" y="36"/>
                    <a:pt x="32" y="36"/>
                    <a:pt x="32" y="37"/>
                  </a:cubicBezTo>
                  <a:cubicBezTo>
                    <a:pt x="33" y="37"/>
                    <a:pt x="33" y="36"/>
                    <a:pt x="33" y="37"/>
                  </a:cubicBezTo>
                  <a:cubicBezTo>
                    <a:pt x="33" y="38"/>
                    <a:pt x="33" y="38"/>
                    <a:pt x="33" y="39"/>
                  </a:cubicBezTo>
                  <a:cubicBezTo>
                    <a:pt x="33" y="40"/>
                    <a:pt x="33" y="41"/>
                    <a:pt x="34" y="41"/>
                  </a:cubicBezTo>
                  <a:cubicBezTo>
                    <a:pt x="34" y="41"/>
                    <a:pt x="34" y="42"/>
                    <a:pt x="34" y="42"/>
                  </a:cubicBezTo>
                  <a:cubicBezTo>
                    <a:pt x="34" y="42"/>
                    <a:pt x="33" y="42"/>
                    <a:pt x="33" y="42"/>
                  </a:cubicBezTo>
                  <a:cubicBezTo>
                    <a:pt x="33" y="42"/>
                    <a:pt x="33" y="42"/>
                    <a:pt x="33" y="41"/>
                  </a:cubicBezTo>
                  <a:cubicBezTo>
                    <a:pt x="32" y="41"/>
                    <a:pt x="32" y="42"/>
                    <a:pt x="31" y="42"/>
                  </a:cubicBezTo>
                  <a:cubicBezTo>
                    <a:pt x="32" y="40"/>
                    <a:pt x="32" y="40"/>
                    <a:pt x="33" y="39"/>
                  </a:cubicBezTo>
                  <a:cubicBezTo>
                    <a:pt x="32" y="38"/>
                    <a:pt x="31" y="40"/>
                    <a:pt x="30" y="39"/>
                  </a:cubicBezTo>
                  <a:cubicBezTo>
                    <a:pt x="30" y="40"/>
                    <a:pt x="31" y="40"/>
                    <a:pt x="30" y="40"/>
                  </a:cubicBezTo>
                  <a:cubicBezTo>
                    <a:pt x="30" y="41"/>
                    <a:pt x="29" y="41"/>
                    <a:pt x="29" y="41"/>
                  </a:cubicBezTo>
                  <a:cubicBezTo>
                    <a:pt x="29" y="42"/>
                    <a:pt x="30" y="42"/>
                    <a:pt x="31" y="42"/>
                  </a:cubicBezTo>
                  <a:cubicBezTo>
                    <a:pt x="30" y="43"/>
                    <a:pt x="29" y="43"/>
                    <a:pt x="29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8" y="43"/>
                    <a:pt x="27" y="43"/>
                    <a:pt x="26" y="44"/>
                  </a:cubicBezTo>
                  <a:cubicBezTo>
                    <a:pt x="26" y="45"/>
                    <a:pt x="27" y="44"/>
                    <a:pt x="27" y="45"/>
                  </a:cubicBezTo>
                  <a:cubicBezTo>
                    <a:pt x="26" y="45"/>
                    <a:pt x="26" y="46"/>
                    <a:pt x="25" y="46"/>
                  </a:cubicBezTo>
                  <a:cubicBezTo>
                    <a:pt x="25" y="47"/>
                    <a:pt x="24" y="47"/>
                    <a:pt x="25" y="48"/>
                  </a:cubicBezTo>
                  <a:cubicBezTo>
                    <a:pt x="24" y="48"/>
                    <a:pt x="24" y="49"/>
                    <a:pt x="24" y="49"/>
                  </a:cubicBezTo>
                  <a:cubicBezTo>
                    <a:pt x="24" y="49"/>
                    <a:pt x="24" y="49"/>
                    <a:pt x="24" y="50"/>
                  </a:cubicBezTo>
                  <a:cubicBezTo>
                    <a:pt x="23" y="50"/>
                    <a:pt x="22" y="51"/>
                    <a:pt x="21" y="52"/>
                  </a:cubicBezTo>
                  <a:cubicBezTo>
                    <a:pt x="21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5"/>
                  </a:cubicBezTo>
                  <a:cubicBezTo>
                    <a:pt x="21" y="55"/>
                    <a:pt x="21" y="55"/>
                    <a:pt x="21" y="54"/>
                  </a:cubicBezTo>
                  <a:cubicBezTo>
                    <a:pt x="21" y="53"/>
                    <a:pt x="19" y="53"/>
                    <a:pt x="19" y="53"/>
                  </a:cubicBezTo>
                  <a:cubicBezTo>
                    <a:pt x="18" y="53"/>
                    <a:pt x="18" y="53"/>
                    <a:pt x="18" y="54"/>
                  </a:cubicBezTo>
                  <a:cubicBezTo>
                    <a:pt x="17" y="54"/>
                    <a:pt x="17" y="53"/>
                    <a:pt x="16" y="53"/>
                  </a:cubicBezTo>
                  <a:cubicBezTo>
                    <a:pt x="16" y="53"/>
                    <a:pt x="15" y="54"/>
                    <a:pt x="15" y="54"/>
                  </a:cubicBezTo>
                  <a:cubicBezTo>
                    <a:pt x="15" y="55"/>
                    <a:pt x="14" y="59"/>
                    <a:pt x="16" y="59"/>
                  </a:cubicBezTo>
                  <a:cubicBezTo>
                    <a:pt x="17" y="59"/>
                    <a:pt x="16" y="58"/>
                    <a:pt x="17" y="57"/>
                  </a:cubicBezTo>
                  <a:cubicBezTo>
                    <a:pt x="18" y="58"/>
                    <a:pt x="18" y="58"/>
                    <a:pt x="19" y="57"/>
                  </a:cubicBezTo>
                  <a:cubicBezTo>
                    <a:pt x="19" y="59"/>
                    <a:pt x="18" y="59"/>
                    <a:pt x="18" y="60"/>
                  </a:cubicBezTo>
                  <a:cubicBezTo>
                    <a:pt x="19" y="61"/>
                    <a:pt x="20" y="60"/>
                    <a:pt x="20" y="61"/>
                  </a:cubicBezTo>
                  <a:cubicBezTo>
                    <a:pt x="20" y="62"/>
                    <a:pt x="20" y="63"/>
                    <a:pt x="20" y="64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2" y="64"/>
                    <a:pt x="22" y="64"/>
                    <a:pt x="22" y="65"/>
                  </a:cubicBezTo>
                  <a:cubicBezTo>
                    <a:pt x="23" y="64"/>
                    <a:pt x="23" y="64"/>
                    <a:pt x="24" y="63"/>
                  </a:cubicBezTo>
                  <a:cubicBezTo>
                    <a:pt x="24" y="63"/>
                    <a:pt x="24" y="62"/>
                    <a:pt x="24" y="62"/>
                  </a:cubicBezTo>
                  <a:cubicBezTo>
                    <a:pt x="25" y="62"/>
                    <a:pt x="25" y="63"/>
                    <a:pt x="25" y="63"/>
                  </a:cubicBezTo>
                  <a:cubicBezTo>
                    <a:pt x="26" y="63"/>
                    <a:pt x="26" y="62"/>
                    <a:pt x="26" y="62"/>
                  </a:cubicBezTo>
                  <a:cubicBezTo>
                    <a:pt x="26" y="63"/>
                    <a:pt x="27" y="63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9" y="64"/>
                    <a:pt x="30" y="64"/>
                    <a:pt x="30" y="65"/>
                  </a:cubicBezTo>
                  <a:cubicBezTo>
                    <a:pt x="31" y="66"/>
                    <a:pt x="31" y="66"/>
                    <a:pt x="32" y="67"/>
                  </a:cubicBezTo>
                  <a:cubicBezTo>
                    <a:pt x="33" y="66"/>
                    <a:pt x="34" y="68"/>
                    <a:pt x="34" y="69"/>
                  </a:cubicBezTo>
                  <a:cubicBezTo>
                    <a:pt x="34" y="70"/>
                    <a:pt x="34" y="70"/>
                    <a:pt x="35" y="70"/>
                  </a:cubicBezTo>
                  <a:cubicBezTo>
                    <a:pt x="35" y="71"/>
                    <a:pt x="36" y="70"/>
                    <a:pt x="36" y="71"/>
                  </a:cubicBezTo>
                  <a:cubicBezTo>
                    <a:pt x="37" y="71"/>
                    <a:pt x="37" y="71"/>
                    <a:pt x="38" y="71"/>
                  </a:cubicBezTo>
                  <a:cubicBezTo>
                    <a:pt x="38" y="71"/>
                    <a:pt x="39" y="71"/>
                    <a:pt x="39" y="72"/>
                  </a:cubicBezTo>
                  <a:cubicBezTo>
                    <a:pt x="40" y="72"/>
                    <a:pt x="40" y="72"/>
                    <a:pt x="40" y="72"/>
                  </a:cubicBezTo>
                  <a:cubicBezTo>
                    <a:pt x="40" y="73"/>
                    <a:pt x="41" y="73"/>
                    <a:pt x="41" y="74"/>
                  </a:cubicBezTo>
                  <a:cubicBezTo>
                    <a:pt x="41" y="74"/>
                    <a:pt x="40" y="74"/>
                    <a:pt x="40" y="75"/>
                  </a:cubicBezTo>
                  <a:cubicBezTo>
                    <a:pt x="40" y="75"/>
                    <a:pt x="40" y="76"/>
                    <a:pt x="40" y="76"/>
                  </a:cubicBezTo>
                  <a:cubicBezTo>
                    <a:pt x="40" y="77"/>
                    <a:pt x="39" y="77"/>
                    <a:pt x="39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79"/>
                    <a:pt x="38" y="79"/>
                    <a:pt x="38" y="79"/>
                  </a:cubicBezTo>
                  <a:cubicBezTo>
                    <a:pt x="39" y="81"/>
                    <a:pt x="38" y="82"/>
                    <a:pt x="38" y="83"/>
                  </a:cubicBezTo>
                  <a:cubicBezTo>
                    <a:pt x="37" y="83"/>
                    <a:pt x="37" y="83"/>
                    <a:pt x="36" y="84"/>
                  </a:cubicBezTo>
                  <a:cubicBezTo>
                    <a:pt x="36" y="84"/>
                    <a:pt x="36" y="85"/>
                    <a:pt x="35" y="85"/>
                  </a:cubicBezTo>
                  <a:cubicBezTo>
                    <a:pt x="35" y="86"/>
                    <a:pt x="35" y="86"/>
                    <a:pt x="35" y="87"/>
                  </a:cubicBezTo>
                  <a:cubicBezTo>
                    <a:pt x="35" y="87"/>
                    <a:pt x="34" y="87"/>
                    <a:pt x="34" y="89"/>
                  </a:cubicBezTo>
                  <a:cubicBezTo>
                    <a:pt x="34" y="89"/>
                    <a:pt x="34" y="89"/>
                    <a:pt x="34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2" y="90"/>
                    <a:pt x="32" y="90"/>
                  </a:cubicBezTo>
                  <a:cubicBezTo>
                    <a:pt x="32" y="91"/>
                    <a:pt x="32" y="91"/>
                    <a:pt x="32" y="92"/>
                  </a:cubicBezTo>
                  <a:cubicBezTo>
                    <a:pt x="31" y="92"/>
                    <a:pt x="31" y="93"/>
                    <a:pt x="30" y="93"/>
                  </a:cubicBezTo>
                  <a:cubicBezTo>
                    <a:pt x="30" y="94"/>
                    <a:pt x="30" y="95"/>
                    <a:pt x="29" y="94"/>
                  </a:cubicBezTo>
                  <a:cubicBezTo>
                    <a:pt x="30" y="95"/>
                    <a:pt x="29" y="97"/>
                    <a:pt x="29" y="97"/>
                  </a:cubicBezTo>
                  <a:cubicBezTo>
                    <a:pt x="29" y="98"/>
                    <a:pt x="29" y="98"/>
                    <a:pt x="29" y="99"/>
                  </a:cubicBezTo>
                  <a:cubicBezTo>
                    <a:pt x="29" y="99"/>
                    <a:pt x="29" y="99"/>
                    <a:pt x="28" y="99"/>
                  </a:cubicBezTo>
                  <a:cubicBezTo>
                    <a:pt x="28" y="100"/>
                    <a:pt x="28" y="100"/>
                    <a:pt x="28" y="101"/>
                  </a:cubicBezTo>
                  <a:cubicBezTo>
                    <a:pt x="28" y="102"/>
                    <a:pt x="29" y="102"/>
                    <a:pt x="28" y="102"/>
                  </a:cubicBezTo>
                  <a:cubicBezTo>
                    <a:pt x="29" y="103"/>
                    <a:pt x="29" y="103"/>
                    <a:pt x="30" y="103"/>
                  </a:cubicBezTo>
                  <a:cubicBezTo>
                    <a:pt x="29" y="104"/>
                    <a:pt x="28" y="104"/>
                    <a:pt x="28" y="104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7" y="103"/>
                    <a:pt x="27" y="103"/>
                    <a:pt x="26" y="103"/>
                  </a:cubicBezTo>
                  <a:cubicBezTo>
                    <a:pt x="27" y="103"/>
                    <a:pt x="26" y="103"/>
                    <a:pt x="26" y="102"/>
                  </a:cubicBezTo>
                  <a:cubicBezTo>
                    <a:pt x="26" y="102"/>
                    <a:pt x="26" y="101"/>
                    <a:pt x="25" y="100"/>
                  </a:cubicBezTo>
                  <a:cubicBezTo>
                    <a:pt x="26" y="99"/>
                    <a:pt x="25" y="98"/>
                    <a:pt x="25" y="97"/>
                  </a:cubicBezTo>
                  <a:cubicBezTo>
                    <a:pt x="25" y="96"/>
                    <a:pt x="25" y="96"/>
                    <a:pt x="25" y="95"/>
                  </a:cubicBezTo>
                  <a:cubicBezTo>
                    <a:pt x="25" y="94"/>
                    <a:pt x="24" y="95"/>
                    <a:pt x="25" y="94"/>
                  </a:cubicBezTo>
                  <a:cubicBezTo>
                    <a:pt x="25" y="94"/>
                    <a:pt x="26" y="94"/>
                    <a:pt x="26" y="93"/>
                  </a:cubicBezTo>
                  <a:cubicBezTo>
                    <a:pt x="25" y="92"/>
                    <a:pt x="25" y="93"/>
                    <a:pt x="25" y="92"/>
                  </a:cubicBezTo>
                  <a:cubicBezTo>
                    <a:pt x="25" y="91"/>
                    <a:pt x="25" y="89"/>
                    <a:pt x="26" y="88"/>
                  </a:cubicBezTo>
                  <a:cubicBezTo>
                    <a:pt x="26" y="87"/>
                    <a:pt x="25" y="86"/>
                    <a:pt x="26" y="85"/>
                  </a:cubicBezTo>
                  <a:cubicBezTo>
                    <a:pt x="26" y="84"/>
                    <a:pt x="25" y="84"/>
                    <a:pt x="25" y="84"/>
                  </a:cubicBezTo>
                  <a:cubicBezTo>
                    <a:pt x="25" y="84"/>
                    <a:pt x="25" y="83"/>
                    <a:pt x="26" y="83"/>
                  </a:cubicBezTo>
                  <a:cubicBezTo>
                    <a:pt x="26" y="81"/>
                    <a:pt x="25" y="81"/>
                    <a:pt x="25" y="80"/>
                  </a:cubicBezTo>
                  <a:cubicBezTo>
                    <a:pt x="24" y="80"/>
                    <a:pt x="23" y="78"/>
                    <a:pt x="23" y="78"/>
                  </a:cubicBezTo>
                  <a:cubicBezTo>
                    <a:pt x="23" y="77"/>
                    <a:pt x="23" y="77"/>
                    <a:pt x="23" y="77"/>
                  </a:cubicBezTo>
                  <a:cubicBezTo>
                    <a:pt x="22" y="76"/>
                    <a:pt x="21" y="76"/>
                    <a:pt x="21" y="74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2" y="73"/>
                    <a:pt x="21" y="73"/>
                    <a:pt x="21" y="73"/>
                  </a:cubicBezTo>
                  <a:cubicBezTo>
                    <a:pt x="22" y="72"/>
                    <a:pt x="21" y="71"/>
                    <a:pt x="21" y="70"/>
                  </a:cubicBezTo>
                  <a:cubicBezTo>
                    <a:pt x="21" y="69"/>
                    <a:pt x="22" y="69"/>
                    <a:pt x="22" y="68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2" y="66"/>
                    <a:pt x="21" y="66"/>
                    <a:pt x="21" y="65"/>
                  </a:cubicBezTo>
                  <a:cubicBezTo>
                    <a:pt x="21" y="65"/>
                    <a:pt x="21" y="66"/>
                    <a:pt x="21" y="66"/>
                  </a:cubicBezTo>
                  <a:cubicBezTo>
                    <a:pt x="20" y="66"/>
                    <a:pt x="20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2"/>
                    <a:pt x="16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4" y="61"/>
                    <a:pt x="13" y="60"/>
                    <a:pt x="11" y="60"/>
                  </a:cubicBezTo>
                  <a:cubicBezTo>
                    <a:pt x="11" y="59"/>
                    <a:pt x="11" y="58"/>
                    <a:pt x="11" y="57"/>
                  </a:cubicBezTo>
                  <a:cubicBezTo>
                    <a:pt x="10" y="56"/>
                    <a:pt x="10" y="56"/>
                    <a:pt x="9" y="55"/>
                  </a:cubicBezTo>
                  <a:cubicBezTo>
                    <a:pt x="9" y="55"/>
                    <a:pt x="9" y="54"/>
                    <a:pt x="9" y="54"/>
                  </a:cubicBezTo>
                  <a:cubicBezTo>
                    <a:pt x="9" y="56"/>
                    <a:pt x="9" y="55"/>
                    <a:pt x="9" y="56"/>
                  </a:cubicBezTo>
                  <a:cubicBezTo>
                    <a:pt x="9" y="56"/>
                    <a:pt x="9" y="56"/>
                    <a:pt x="8" y="56"/>
                  </a:cubicBezTo>
                  <a:cubicBezTo>
                    <a:pt x="8" y="55"/>
                    <a:pt x="8" y="54"/>
                    <a:pt x="7" y="54"/>
                  </a:cubicBezTo>
                  <a:cubicBezTo>
                    <a:pt x="7" y="54"/>
                    <a:pt x="7" y="53"/>
                    <a:pt x="7" y="53"/>
                  </a:cubicBezTo>
                  <a:cubicBezTo>
                    <a:pt x="7" y="53"/>
                    <a:pt x="7" y="51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1"/>
                    <a:pt x="11" y="32"/>
                    <a:pt x="17" y="25"/>
                  </a:cubicBezTo>
                  <a:close/>
                  <a:moveTo>
                    <a:pt x="24" y="18"/>
                  </a:moveTo>
                  <a:cubicBezTo>
                    <a:pt x="27" y="16"/>
                    <a:pt x="30" y="14"/>
                    <a:pt x="34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4" y="13"/>
                    <a:pt x="33" y="13"/>
                    <a:pt x="32" y="13"/>
                  </a:cubicBezTo>
                  <a:cubicBezTo>
                    <a:pt x="32" y="13"/>
                    <a:pt x="32" y="14"/>
                    <a:pt x="32" y="14"/>
                  </a:cubicBezTo>
                  <a:cubicBezTo>
                    <a:pt x="31" y="14"/>
                    <a:pt x="31" y="15"/>
                    <a:pt x="31" y="15"/>
                  </a:cubicBezTo>
                  <a:cubicBezTo>
                    <a:pt x="30" y="15"/>
                    <a:pt x="30" y="16"/>
                    <a:pt x="29" y="16"/>
                  </a:cubicBezTo>
                  <a:cubicBezTo>
                    <a:pt x="29" y="17"/>
                    <a:pt x="28" y="17"/>
                    <a:pt x="28" y="18"/>
                  </a:cubicBezTo>
                  <a:cubicBezTo>
                    <a:pt x="27" y="18"/>
                    <a:pt x="27" y="18"/>
                    <a:pt x="26" y="18"/>
                  </a:cubicBezTo>
                  <a:cubicBezTo>
                    <a:pt x="26" y="19"/>
                    <a:pt x="27" y="18"/>
                    <a:pt x="27" y="19"/>
                  </a:cubicBezTo>
                  <a:cubicBezTo>
                    <a:pt x="27" y="19"/>
                    <a:pt x="27" y="19"/>
                    <a:pt x="26" y="19"/>
                  </a:cubicBezTo>
                  <a:cubicBezTo>
                    <a:pt x="26" y="21"/>
                    <a:pt x="24" y="20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4" y="19"/>
                    <a:pt x="24" y="19"/>
                    <a:pt x="25" y="19"/>
                  </a:cubicBezTo>
                  <a:cubicBezTo>
                    <a:pt x="25" y="19"/>
                    <a:pt x="24" y="18"/>
                    <a:pt x="24" y="18"/>
                  </a:cubicBezTo>
                  <a:close/>
                  <a:moveTo>
                    <a:pt x="107" y="35"/>
                  </a:moveTo>
                  <a:cubicBezTo>
                    <a:pt x="107" y="35"/>
                    <a:pt x="106" y="35"/>
                    <a:pt x="106" y="36"/>
                  </a:cubicBezTo>
                  <a:cubicBezTo>
                    <a:pt x="106" y="37"/>
                    <a:pt x="107" y="36"/>
                    <a:pt x="107" y="36"/>
                  </a:cubicBezTo>
                  <a:cubicBezTo>
                    <a:pt x="108" y="36"/>
                    <a:pt x="108" y="37"/>
                    <a:pt x="108" y="38"/>
                  </a:cubicBezTo>
                  <a:cubicBezTo>
                    <a:pt x="108" y="39"/>
                    <a:pt x="109" y="40"/>
                    <a:pt x="108" y="41"/>
                  </a:cubicBezTo>
                  <a:cubicBezTo>
                    <a:pt x="108" y="42"/>
                    <a:pt x="107" y="43"/>
                    <a:pt x="107" y="44"/>
                  </a:cubicBezTo>
                  <a:cubicBezTo>
                    <a:pt x="106" y="44"/>
                    <a:pt x="106" y="44"/>
                    <a:pt x="106" y="45"/>
                  </a:cubicBezTo>
                  <a:cubicBezTo>
                    <a:pt x="105" y="46"/>
                    <a:pt x="106" y="49"/>
                    <a:pt x="105" y="50"/>
                  </a:cubicBezTo>
                  <a:cubicBezTo>
                    <a:pt x="104" y="49"/>
                    <a:pt x="104" y="49"/>
                    <a:pt x="104" y="48"/>
                  </a:cubicBezTo>
                  <a:cubicBezTo>
                    <a:pt x="104" y="47"/>
                    <a:pt x="103" y="47"/>
                    <a:pt x="103" y="46"/>
                  </a:cubicBezTo>
                  <a:cubicBezTo>
                    <a:pt x="102" y="46"/>
                    <a:pt x="103" y="47"/>
                    <a:pt x="103" y="48"/>
                  </a:cubicBezTo>
                  <a:cubicBezTo>
                    <a:pt x="103" y="48"/>
                    <a:pt x="102" y="48"/>
                    <a:pt x="102" y="48"/>
                  </a:cubicBezTo>
                  <a:cubicBezTo>
                    <a:pt x="102" y="49"/>
                    <a:pt x="102" y="49"/>
                    <a:pt x="102" y="49"/>
                  </a:cubicBezTo>
                  <a:cubicBezTo>
                    <a:pt x="102" y="50"/>
                    <a:pt x="102" y="50"/>
                    <a:pt x="103" y="50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3" y="52"/>
                    <a:pt x="103" y="54"/>
                    <a:pt x="103" y="54"/>
                  </a:cubicBezTo>
                  <a:cubicBezTo>
                    <a:pt x="102" y="54"/>
                    <a:pt x="102" y="55"/>
                    <a:pt x="102" y="55"/>
                  </a:cubicBezTo>
                  <a:cubicBezTo>
                    <a:pt x="102" y="56"/>
                    <a:pt x="101" y="57"/>
                    <a:pt x="100" y="58"/>
                  </a:cubicBezTo>
                  <a:cubicBezTo>
                    <a:pt x="100" y="58"/>
                    <a:pt x="99" y="58"/>
                    <a:pt x="98" y="59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60"/>
                    <a:pt x="98" y="60"/>
                  </a:cubicBezTo>
                  <a:cubicBezTo>
                    <a:pt x="99" y="63"/>
                    <a:pt x="98" y="65"/>
                    <a:pt x="97" y="65"/>
                  </a:cubicBezTo>
                  <a:cubicBezTo>
                    <a:pt x="97" y="64"/>
                    <a:pt x="96" y="64"/>
                    <a:pt x="96" y="64"/>
                  </a:cubicBezTo>
                  <a:cubicBezTo>
                    <a:pt x="96" y="64"/>
                    <a:pt x="95" y="63"/>
                    <a:pt x="95" y="62"/>
                  </a:cubicBezTo>
                  <a:cubicBezTo>
                    <a:pt x="94" y="63"/>
                    <a:pt x="95" y="64"/>
                    <a:pt x="95" y="64"/>
                  </a:cubicBezTo>
                  <a:cubicBezTo>
                    <a:pt x="95" y="65"/>
                    <a:pt x="95" y="65"/>
                    <a:pt x="96" y="66"/>
                  </a:cubicBezTo>
                  <a:cubicBezTo>
                    <a:pt x="96" y="67"/>
                    <a:pt x="97" y="67"/>
                    <a:pt x="97" y="69"/>
                  </a:cubicBezTo>
                  <a:cubicBezTo>
                    <a:pt x="96" y="68"/>
                    <a:pt x="95" y="67"/>
                    <a:pt x="94" y="66"/>
                  </a:cubicBezTo>
                  <a:cubicBezTo>
                    <a:pt x="94" y="65"/>
                    <a:pt x="94" y="65"/>
                    <a:pt x="94" y="65"/>
                  </a:cubicBezTo>
                  <a:cubicBezTo>
                    <a:pt x="93" y="64"/>
                    <a:pt x="94" y="64"/>
                    <a:pt x="94" y="64"/>
                  </a:cubicBezTo>
                  <a:cubicBezTo>
                    <a:pt x="94" y="63"/>
                    <a:pt x="94" y="62"/>
                    <a:pt x="93" y="62"/>
                  </a:cubicBezTo>
                  <a:cubicBezTo>
                    <a:pt x="93" y="62"/>
                    <a:pt x="93" y="61"/>
                    <a:pt x="93" y="61"/>
                  </a:cubicBezTo>
                  <a:cubicBezTo>
                    <a:pt x="93" y="60"/>
                    <a:pt x="92" y="61"/>
                    <a:pt x="91" y="60"/>
                  </a:cubicBezTo>
                  <a:cubicBezTo>
                    <a:pt x="91" y="60"/>
                    <a:pt x="92" y="60"/>
                    <a:pt x="92" y="59"/>
                  </a:cubicBezTo>
                  <a:cubicBezTo>
                    <a:pt x="91" y="59"/>
                    <a:pt x="91" y="58"/>
                    <a:pt x="91" y="57"/>
                  </a:cubicBezTo>
                  <a:cubicBezTo>
                    <a:pt x="90" y="58"/>
                    <a:pt x="89" y="58"/>
                    <a:pt x="89" y="58"/>
                  </a:cubicBezTo>
                  <a:cubicBezTo>
                    <a:pt x="89" y="59"/>
                    <a:pt x="88" y="59"/>
                    <a:pt x="88" y="60"/>
                  </a:cubicBezTo>
                  <a:cubicBezTo>
                    <a:pt x="87" y="60"/>
                    <a:pt x="88" y="61"/>
                    <a:pt x="87" y="60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7" y="61"/>
                    <a:pt x="87" y="61"/>
                    <a:pt x="86" y="61"/>
                  </a:cubicBezTo>
                  <a:cubicBezTo>
                    <a:pt x="87" y="63"/>
                    <a:pt x="86" y="64"/>
                    <a:pt x="86" y="65"/>
                  </a:cubicBezTo>
                  <a:cubicBezTo>
                    <a:pt x="85" y="65"/>
                    <a:pt x="85" y="65"/>
                    <a:pt x="84" y="65"/>
                  </a:cubicBezTo>
                  <a:cubicBezTo>
                    <a:pt x="84" y="65"/>
                    <a:pt x="84" y="64"/>
                    <a:pt x="84" y="64"/>
                  </a:cubicBezTo>
                  <a:cubicBezTo>
                    <a:pt x="84" y="63"/>
                    <a:pt x="84" y="63"/>
                    <a:pt x="84" y="62"/>
                  </a:cubicBezTo>
                  <a:cubicBezTo>
                    <a:pt x="83" y="61"/>
                    <a:pt x="83" y="60"/>
                    <a:pt x="82" y="59"/>
                  </a:cubicBezTo>
                  <a:cubicBezTo>
                    <a:pt x="83" y="59"/>
                    <a:pt x="82" y="59"/>
                    <a:pt x="82" y="58"/>
                  </a:cubicBezTo>
                  <a:cubicBezTo>
                    <a:pt x="82" y="58"/>
                    <a:pt x="81" y="58"/>
                    <a:pt x="81" y="57"/>
                  </a:cubicBezTo>
                  <a:cubicBezTo>
                    <a:pt x="81" y="57"/>
                    <a:pt x="81" y="57"/>
                    <a:pt x="82" y="57"/>
                  </a:cubicBezTo>
                  <a:cubicBezTo>
                    <a:pt x="81" y="57"/>
                    <a:pt x="80" y="56"/>
                    <a:pt x="79" y="56"/>
                  </a:cubicBezTo>
                  <a:cubicBezTo>
                    <a:pt x="79" y="56"/>
                    <a:pt x="79" y="56"/>
                    <a:pt x="79" y="55"/>
                  </a:cubicBezTo>
                  <a:cubicBezTo>
                    <a:pt x="78" y="55"/>
                    <a:pt x="78" y="56"/>
                    <a:pt x="77" y="56"/>
                  </a:cubicBezTo>
                  <a:cubicBezTo>
                    <a:pt x="77" y="55"/>
                    <a:pt x="77" y="55"/>
                    <a:pt x="76" y="55"/>
                  </a:cubicBezTo>
                  <a:cubicBezTo>
                    <a:pt x="75" y="55"/>
                    <a:pt x="75" y="53"/>
                    <a:pt x="74" y="52"/>
                  </a:cubicBezTo>
                  <a:cubicBezTo>
                    <a:pt x="74" y="52"/>
                    <a:pt x="73" y="53"/>
                    <a:pt x="73" y="53"/>
                  </a:cubicBezTo>
                  <a:cubicBezTo>
                    <a:pt x="74" y="53"/>
                    <a:pt x="74" y="54"/>
                    <a:pt x="74" y="54"/>
                  </a:cubicBezTo>
                  <a:cubicBezTo>
                    <a:pt x="74" y="55"/>
                    <a:pt x="75" y="55"/>
                    <a:pt x="75" y="56"/>
                  </a:cubicBezTo>
                  <a:cubicBezTo>
                    <a:pt x="75" y="55"/>
                    <a:pt x="76" y="55"/>
                    <a:pt x="76" y="55"/>
                  </a:cubicBezTo>
                  <a:cubicBezTo>
                    <a:pt x="76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9"/>
                  </a:cubicBezTo>
                  <a:cubicBezTo>
                    <a:pt x="76" y="59"/>
                    <a:pt x="76" y="60"/>
                    <a:pt x="75" y="60"/>
                  </a:cubicBezTo>
                  <a:cubicBezTo>
                    <a:pt x="75" y="60"/>
                    <a:pt x="75" y="61"/>
                    <a:pt x="75" y="61"/>
                  </a:cubicBezTo>
                  <a:cubicBezTo>
                    <a:pt x="73" y="61"/>
                    <a:pt x="72" y="62"/>
                    <a:pt x="71" y="63"/>
                  </a:cubicBezTo>
                  <a:cubicBezTo>
                    <a:pt x="70" y="62"/>
                    <a:pt x="70" y="61"/>
                    <a:pt x="70" y="60"/>
                  </a:cubicBezTo>
                  <a:cubicBezTo>
                    <a:pt x="69" y="59"/>
                    <a:pt x="69" y="58"/>
                    <a:pt x="68" y="57"/>
                  </a:cubicBezTo>
                  <a:cubicBezTo>
                    <a:pt x="68" y="56"/>
                    <a:pt x="67" y="55"/>
                    <a:pt x="67" y="55"/>
                  </a:cubicBezTo>
                  <a:cubicBezTo>
                    <a:pt x="67" y="55"/>
                    <a:pt x="67" y="56"/>
                    <a:pt x="67" y="57"/>
                  </a:cubicBezTo>
                  <a:cubicBezTo>
                    <a:pt x="67" y="57"/>
                    <a:pt x="68" y="57"/>
                    <a:pt x="68" y="58"/>
                  </a:cubicBezTo>
                  <a:cubicBezTo>
                    <a:pt x="68" y="59"/>
                    <a:pt x="69" y="59"/>
                    <a:pt x="69" y="61"/>
                  </a:cubicBezTo>
                  <a:cubicBezTo>
                    <a:pt x="70" y="61"/>
                    <a:pt x="70" y="62"/>
                    <a:pt x="71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73" y="63"/>
                    <a:pt x="73" y="63"/>
                    <a:pt x="74" y="63"/>
                  </a:cubicBezTo>
                  <a:cubicBezTo>
                    <a:pt x="74" y="63"/>
                    <a:pt x="74" y="64"/>
                    <a:pt x="74" y="65"/>
                  </a:cubicBezTo>
                  <a:cubicBezTo>
                    <a:pt x="73" y="66"/>
                    <a:pt x="72" y="68"/>
                    <a:pt x="71" y="69"/>
                  </a:cubicBezTo>
                  <a:cubicBezTo>
                    <a:pt x="71" y="70"/>
                    <a:pt x="70" y="70"/>
                    <a:pt x="70" y="70"/>
                  </a:cubicBezTo>
                  <a:cubicBezTo>
                    <a:pt x="70" y="72"/>
                    <a:pt x="69" y="72"/>
                    <a:pt x="69" y="73"/>
                  </a:cubicBezTo>
                  <a:cubicBezTo>
                    <a:pt x="69" y="75"/>
                    <a:pt x="69" y="77"/>
                    <a:pt x="69" y="79"/>
                  </a:cubicBezTo>
                  <a:cubicBezTo>
                    <a:pt x="68" y="80"/>
                    <a:pt x="67" y="82"/>
                    <a:pt x="67" y="84"/>
                  </a:cubicBezTo>
                  <a:cubicBezTo>
                    <a:pt x="66" y="84"/>
                    <a:pt x="66" y="84"/>
                    <a:pt x="66" y="84"/>
                  </a:cubicBezTo>
                  <a:cubicBezTo>
                    <a:pt x="66" y="85"/>
                    <a:pt x="66" y="86"/>
                    <a:pt x="66" y="86"/>
                  </a:cubicBezTo>
                  <a:cubicBezTo>
                    <a:pt x="65" y="87"/>
                    <a:pt x="64" y="88"/>
                    <a:pt x="64" y="89"/>
                  </a:cubicBezTo>
                  <a:cubicBezTo>
                    <a:pt x="62" y="89"/>
                    <a:pt x="62" y="90"/>
                    <a:pt x="60" y="91"/>
                  </a:cubicBezTo>
                  <a:cubicBezTo>
                    <a:pt x="59" y="89"/>
                    <a:pt x="59" y="87"/>
                    <a:pt x="58" y="86"/>
                  </a:cubicBezTo>
                  <a:cubicBezTo>
                    <a:pt x="58" y="86"/>
                    <a:pt x="58" y="85"/>
                    <a:pt x="58" y="84"/>
                  </a:cubicBezTo>
                  <a:cubicBezTo>
                    <a:pt x="58" y="83"/>
                    <a:pt x="57" y="82"/>
                    <a:pt x="57" y="81"/>
                  </a:cubicBezTo>
                  <a:cubicBezTo>
                    <a:pt x="57" y="80"/>
                    <a:pt x="57" y="78"/>
                    <a:pt x="57" y="77"/>
                  </a:cubicBezTo>
                  <a:cubicBezTo>
                    <a:pt x="57" y="76"/>
                    <a:pt x="57" y="75"/>
                    <a:pt x="57" y="74"/>
                  </a:cubicBezTo>
                  <a:cubicBezTo>
                    <a:pt x="57" y="73"/>
                    <a:pt x="56" y="72"/>
                    <a:pt x="55" y="71"/>
                  </a:cubicBezTo>
                  <a:cubicBezTo>
                    <a:pt x="55" y="70"/>
                    <a:pt x="56" y="69"/>
                    <a:pt x="56" y="67"/>
                  </a:cubicBezTo>
                  <a:cubicBezTo>
                    <a:pt x="55" y="67"/>
                    <a:pt x="55" y="68"/>
                    <a:pt x="55" y="68"/>
                  </a:cubicBezTo>
                  <a:cubicBezTo>
                    <a:pt x="54" y="68"/>
                    <a:pt x="54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2" y="66"/>
                    <a:pt x="52" y="67"/>
                    <a:pt x="52" y="68"/>
                  </a:cubicBezTo>
                  <a:cubicBezTo>
                    <a:pt x="51" y="67"/>
                    <a:pt x="50" y="68"/>
                    <a:pt x="49" y="68"/>
                  </a:cubicBezTo>
                  <a:cubicBezTo>
                    <a:pt x="48" y="68"/>
                    <a:pt x="47" y="67"/>
                    <a:pt x="46" y="66"/>
                  </a:cubicBezTo>
                  <a:cubicBezTo>
                    <a:pt x="46" y="65"/>
                    <a:pt x="46" y="64"/>
                    <a:pt x="45" y="63"/>
                  </a:cubicBezTo>
                  <a:cubicBezTo>
                    <a:pt x="45" y="61"/>
                    <a:pt x="45" y="59"/>
                    <a:pt x="45" y="58"/>
                  </a:cubicBezTo>
                  <a:cubicBezTo>
                    <a:pt x="45" y="57"/>
                    <a:pt x="46" y="56"/>
                    <a:pt x="46" y="55"/>
                  </a:cubicBezTo>
                  <a:cubicBezTo>
                    <a:pt x="46" y="54"/>
                    <a:pt x="47" y="54"/>
                    <a:pt x="48" y="53"/>
                  </a:cubicBezTo>
                  <a:cubicBezTo>
                    <a:pt x="48" y="52"/>
                    <a:pt x="48" y="51"/>
                    <a:pt x="48" y="50"/>
                  </a:cubicBezTo>
                  <a:cubicBezTo>
                    <a:pt x="49" y="50"/>
                    <a:pt x="49" y="49"/>
                    <a:pt x="50" y="49"/>
                  </a:cubicBezTo>
                  <a:cubicBezTo>
                    <a:pt x="50" y="49"/>
                    <a:pt x="50" y="49"/>
                    <a:pt x="51" y="49"/>
                  </a:cubicBezTo>
                  <a:cubicBezTo>
                    <a:pt x="51" y="49"/>
                    <a:pt x="53" y="48"/>
                    <a:pt x="54" y="49"/>
                  </a:cubicBezTo>
                  <a:cubicBezTo>
                    <a:pt x="55" y="48"/>
                    <a:pt x="56" y="48"/>
                    <a:pt x="57" y="48"/>
                  </a:cubicBezTo>
                  <a:cubicBezTo>
                    <a:pt x="57" y="48"/>
                    <a:pt x="57" y="49"/>
                    <a:pt x="57" y="49"/>
                  </a:cubicBezTo>
                  <a:cubicBezTo>
                    <a:pt x="57" y="49"/>
                    <a:pt x="57" y="49"/>
                    <a:pt x="57" y="50"/>
                  </a:cubicBezTo>
                  <a:cubicBezTo>
                    <a:pt x="58" y="51"/>
                    <a:pt x="59" y="51"/>
                    <a:pt x="60" y="52"/>
                  </a:cubicBezTo>
                  <a:cubicBezTo>
                    <a:pt x="61" y="52"/>
                    <a:pt x="61" y="51"/>
                    <a:pt x="61" y="51"/>
                  </a:cubicBezTo>
                  <a:cubicBezTo>
                    <a:pt x="63" y="51"/>
                    <a:pt x="64" y="51"/>
                    <a:pt x="66" y="52"/>
                  </a:cubicBezTo>
                  <a:cubicBezTo>
                    <a:pt x="67" y="52"/>
                    <a:pt x="66" y="50"/>
                    <a:pt x="67" y="50"/>
                  </a:cubicBezTo>
                  <a:cubicBezTo>
                    <a:pt x="67" y="49"/>
                    <a:pt x="67" y="49"/>
                    <a:pt x="67" y="49"/>
                  </a:cubicBezTo>
                  <a:cubicBezTo>
                    <a:pt x="66" y="48"/>
                    <a:pt x="67" y="50"/>
                    <a:pt x="66" y="50"/>
                  </a:cubicBezTo>
                  <a:cubicBezTo>
                    <a:pt x="65" y="50"/>
                    <a:pt x="66" y="49"/>
                    <a:pt x="65" y="49"/>
                  </a:cubicBezTo>
                  <a:cubicBezTo>
                    <a:pt x="65" y="49"/>
                    <a:pt x="64" y="49"/>
                    <a:pt x="63" y="49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3" y="47"/>
                    <a:pt x="63" y="47"/>
                    <a:pt x="63" y="46"/>
                  </a:cubicBezTo>
                  <a:cubicBezTo>
                    <a:pt x="63" y="46"/>
                    <a:pt x="62" y="46"/>
                    <a:pt x="62" y="46"/>
                  </a:cubicBezTo>
                  <a:cubicBezTo>
                    <a:pt x="62" y="47"/>
                    <a:pt x="62" y="48"/>
                    <a:pt x="62" y="49"/>
                  </a:cubicBezTo>
                  <a:cubicBezTo>
                    <a:pt x="63" y="48"/>
                    <a:pt x="63" y="49"/>
                    <a:pt x="63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2" y="49"/>
                    <a:pt x="61" y="49"/>
                    <a:pt x="61" y="48"/>
                  </a:cubicBezTo>
                  <a:cubicBezTo>
                    <a:pt x="61" y="48"/>
                    <a:pt x="61" y="47"/>
                    <a:pt x="61" y="47"/>
                  </a:cubicBezTo>
                  <a:cubicBezTo>
                    <a:pt x="61" y="47"/>
                    <a:pt x="61" y="46"/>
                    <a:pt x="60" y="46"/>
                  </a:cubicBezTo>
                  <a:cubicBezTo>
                    <a:pt x="60" y="46"/>
                    <a:pt x="60" y="45"/>
                    <a:pt x="60" y="45"/>
                  </a:cubicBezTo>
                  <a:cubicBezTo>
                    <a:pt x="59" y="44"/>
                    <a:pt x="58" y="44"/>
                    <a:pt x="58" y="43"/>
                  </a:cubicBezTo>
                  <a:cubicBezTo>
                    <a:pt x="57" y="45"/>
                    <a:pt x="60" y="45"/>
                    <a:pt x="60" y="46"/>
                  </a:cubicBezTo>
                  <a:cubicBezTo>
                    <a:pt x="60" y="47"/>
                    <a:pt x="59" y="45"/>
                    <a:pt x="59" y="46"/>
                  </a:cubicBezTo>
                  <a:cubicBezTo>
                    <a:pt x="59" y="46"/>
                    <a:pt x="60" y="46"/>
                    <a:pt x="59" y="47"/>
                  </a:cubicBezTo>
                  <a:cubicBezTo>
                    <a:pt x="59" y="47"/>
                    <a:pt x="58" y="47"/>
                    <a:pt x="59" y="48"/>
                  </a:cubicBezTo>
                  <a:cubicBezTo>
                    <a:pt x="58" y="48"/>
                    <a:pt x="58" y="48"/>
                    <a:pt x="58" y="47"/>
                  </a:cubicBezTo>
                  <a:cubicBezTo>
                    <a:pt x="58" y="47"/>
                    <a:pt x="59" y="47"/>
                    <a:pt x="59" y="47"/>
                  </a:cubicBezTo>
                  <a:cubicBezTo>
                    <a:pt x="58" y="46"/>
                    <a:pt x="58" y="45"/>
                    <a:pt x="57" y="45"/>
                  </a:cubicBezTo>
                  <a:cubicBezTo>
                    <a:pt x="57" y="45"/>
                    <a:pt x="57" y="45"/>
                    <a:pt x="56" y="44"/>
                  </a:cubicBezTo>
                  <a:cubicBezTo>
                    <a:pt x="56" y="46"/>
                    <a:pt x="57" y="47"/>
                    <a:pt x="56" y="47"/>
                  </a:cubicBezTo>
                  <a:cubicBezTo>
                    <a:pt x="56" y="46"/>
                    <a:pt x="55" y="44"/>
                    <a:pt x="56" y="44"/>
                  </a:cubicBezTo>
                  <a:cubicBezTo>
                    <a:pt x="55" y="44"/>
                    <a:pt x="55" y="44"/>
                    <a:pt x="54" y="44"/>
                  </a:cubicBezTo>
                  <a:cubicBezTo>
                    <a:pt x="53" y="44"/>
                    <a:pt x="53" y="45"/>
                    <a:pt x="52" y="46"/>
                  </a:cubicBezTo>
                  <a:cubicBezTo>
                    <a:pt x="53" y="47"/>
                    <a:pt x="52" y="48"/>
                    <a:pt x="52" y="49"/>
                  </a:cubicBezTo>
                  <a:cubicBezTo>
                    <a:pt x="51" y="48"/>
                    <a:pt x="51" y="48"/>
                    <a:pt x="50" y="49"/>
                  </a:cubicBezTo>
                  <a:cubicBezTo>
                    <a:pt x="50" y="48"/>
                    <a:pt x="49" y="48"/>
                    <a:pt x="48" y="48"/>
                  </a:cubicBezTo>
                  <a:cubicBezTo>
                    <a:pt x="49" y="47"/>
                    <a:pt x="48" y="47"/>
                    <a:pt x="48" y="46"/>
                  </a:cubicBezTo>
                  <a:cubicBezTo>
                    <a:pt x="49" y="46"/>
                    <a:pt x="48" y="45"/>
                    <a:pt x="48" y="44"/>
                  </a:cubicBezTo>
                  <a:cubicBezTo>
                    <a:pt x="50" y="44"/>
                    <a:pt x="50" y="43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2"/>
                    <a:pt x="51" y="42"/>
                    <a:pt x="51" y="41"/>
                  </a:cubicBezTo>
                  <a:cubicBezTo>
                    <a:pt x="51" y="41"/>
                    <a:pt x="50" y="41"/>
                    <a:pt x="50" y="41"/>
                  </a:cubicBezTo>
                  <a:cubicBezTo>
                    <a:pt x="50" y="40"/>
                    <a:pt x="50" y="40"/>
                    <a:pt x="51" y="40"/>
                  </a:cubicBezTo>
                  <a:cubicBezTo>
                    <a:pt x="51" y="40"/>
                    <a:pt x="51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1" y="39"/>
                    <a:pt x="50" y="39"/>
                    <a:pt x="49" y="39"/>
                  </a:cubicBezTo>
                  <a:cubicBezTo>
                    <a:pt x="49" y="39"/>
                    <a:pt x="50" y="39"/>
                    <a:pt x="50" y="39"/>
                  </a:cubicBezTo>
                  <a:cubicBezTo>
                    <a:pt x="50" y="38"/>
                    <a:pt x="50" y="38"/>
                    <a:pt x="50" y="37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1" y="36"/>
                    <a:pt x="50" y="36"/>
                    <a:pt x="50" y="35"/>
                  </a:cubicBezTo>
                  <a:cubicBezTo>
                    <a:pt x="50" y="34"/>
                    <a:pt x="50" y="34"/>
                    <a:pt x="50" y="33"/>
                  </a:cubicBezTo>
                  <a:cubicBezTo>
                    <a:pt x="51" y="32"/>
                    <a:pt x="51" y="32"/>
                    <a:pt x="52" y="32"/>
                  </a:cubicBezTo>
                  <a:cubicBezTo>
                    <a:pt x="52" y="33"/>
                    <a:pt x="51" y="33"/>
                    <a:pt x="51" y="33"/>
                  </a:cubicBezTo>
                  <a:cubicBezTo>
                    <a:pt x="51" y="33"/>
                    <a:pt x="51" y="33"/>
                    <a:pt x="52" y="34"/>
                  </a:cubicBezTo>
                  <a:cubicBezTo>
                    <a:pt x="51" y="35"/>
                    <a:pt x="52" y="35"/>
                    <a:pt x="52" y="36"/>
                  </a:cubicBezTo>
                  <a:cubicBezTo>
                    <a:pt x="52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9"/>
                  </a:cubicBezTo>
                  <a:cubicBezTo>
                    <a:pt x="53" y="39"/>
                    <a:pt x="52" y="38"/>
                    <a:pt x="54" y="38"/>
                  </a:cubicBezTo>
                  <a:cubicBezTo>
                    <a:pt x="53" y="37"/>
                    <a:pt x="54" y="37"/>
                    <a:pt x="54" y="37"/>
                  </a:cubicBezTo>
                  <a:cubicBezTo>
                    <a:pt x="54" y="37"/>
                    <a:pt x="55" y="36"/>
                    <a:pt x="55" y="36"/>
                  </a:cubicBezTo>
                  <a:cubicBezTo>
                    <a:pt x="55" y="36"/>
                    <a:pt x="56" y="36"/>
                    <a:pt x="55" y="36"/>
                  </a:cubicBezTo>
                  <a:cubicBezTo>
                    <a:pt x="55" y="35"/>
                    <a:pt x="55" y="35"/>
                    <a:pt x="56" y="34"/>
                  </a:cubicBezTo>
                  <a:cubicBezTo>
                    <a:pt x="56" y="34"/>
                    <a:pt x="55" y="34"/>
                    <a:pt x="54" y="33"/>
                  </a:cubicBezTo>
                  <a:cubicBezTo>
                    <a:pt x="54" y="33"/>
                    <a:pt x="54" y="32"/>
                    <a:pt x="54" y="31"/>
                  </a:cubicBezTo>
                  <a:cubicBezTo>
                    <a:pt x="54" y="30"/>
                    <a:pt x="55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7"/>
                    <a:pt x="57" y="26"/>
                  </a:cubicBezTo>
                  <a:cubicBezTo>
                    <a:pt x="58" y="25"/>
                    <a:pt x="59" y="25"/>
                    <a:pt x="59" y="24"/>
                  </a:cubicBezTo>
                  <a:cubicBezTo>
                    <a:pt x="60" y="24"/>
                    <a:pt x="60" y="23"/>
                    <a:pt x="60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3" y="23"/>
                    <a:pt x="63" y="23"/>
                  </a:cubicBezTo>
                  <a:cubicBezTo>
                    <a:pt x="63" y="23"/>
                    <a:pt x="64" y="23"/>
                    <a:pt x="64" y="24"/>
                  </a:cubicBezTo>
                  <a:cubicBezTo>
                    <a:pt x="65" y="24"/>
                    <a:pt x="65" y="24"/>
                    <a:pt x="65" y="25"/>
                  </a:cubicBezTo>
                  <a:cubicBezTo>
                    <a:pt x="67" y="25"/>
                    <a:pt x="68" y="25"/>
                    <a:pt x="68" y="27"/>
                  </a:cubicBezTo>
                  <a:cubicBezTo>
                    <a:pt x="69" y="27"/>
                    <a:pt x="69" y="26"/>
                    <a:pt x="69" y="25"/>
                  </a:cubicBezTo>
                  <a:cubicBezTo>
                    <a:pt x="69" y="25"/>
                    <a:pt x="69" y="25"/>
                    <a:pt x="70" y="25"/>
                  </a:cubicBezTo>
                  <a:cubicBezTo>
                    <a:pt x="70" y="25"/>
                    <a:pt x="70" y="26"/>
                    <a:pt x="70" y="26"/>
                  </a:cubicBezTo>
                  <a:cubicBezTo>
                    <a:pt x="71" y="26"/>
                    <a:pt x="71" y="25"/>
                    <a:pt x="72" y="25"/>
                  </a:cubicBezTo>
                  <a:cubicBezTo>
                    <a:pt x="73" y="25"/>
                    <a:pt x="74" y="24"/>
                    <a:pt x="75" y="25"/>
                  </a:cubicBezTo>
                  <a:cubicBezTo>
                    <a:pt x="75" y="24"/>
                    <a:pt x="74" y="24"/>
                    <a:pt x="74" y="23"/>
                  </a:cubicBezTo>
                  <a:cubicBezTo>
                    <a:pt x="75" y="23"/>
                    <a:pt x="75" y="24"/>
                    <a:pt x="76" y="24"/>
                  </a:cubicBezTo>
                  <a:cubicBezTo>
                    <a:pt x="77" y="23"/>
                    <a:pt x="78" y="22"/>
                    <a:pt x="78" y="21"/>
                  </a:cubicBezTo>
                  <a:cubicBezTo>
                    <a:pt x="79" y="21"/>
                    <a:pt x="79" y="22"/>
                    <a:pt x="79" y="22"/>
                  </a:cubicBezTo>
                  <a:cubicBezTo>
                    <a:pt x="80" y="23"/>
                    <a:pt x="80" y="21"/>
                    <a:pt x="80" y="22"/>
                  </a:cubicBezTo>
                  <a:cubicBezTo>
                    <a:pt x="80" y="22"/>
                    <a:pt x="80" y="23"/>
                    <a:pt x="80" y="23"/>
                  </a:cubicBezTo>
                  <a:cubicBezTo>
                    <a:pt x="81" y="23"/>
                    <a:pt x="81" y="22"/>
                    <a:pt x="81" y="22"/>
                  </a:cubicBezTo>
                  <a:cubicBezTo>
                    <a:pt x="82" y="22"/>
                    <a:pt x="82" y="22"/>
                    <a:pt x="83" y="23"/>
                  </a:cubicBezTo>
                  <a:cubicBezTo>
                    <a:pt x="83" y="22"/>
                    <a:pt x="82" y="22"/>
                    <a:pt x="82" y="21"/>
                  </a:cubicBezTo>
                  <a:cubicBezTo>
                    <a:pt x="82" y="20"/>
                    <a:pt x="82" y="21"/>
                    <a:pt x="83" y="21"/>
                  </a:cubicBezTo>
                  <a:cubicBezTo>
                    <a:pt x="83" y="21"/>
                    <a:pt x="83" y="20"/>
                    <a:pt x="83" y="20"/>
                  </a:cubicBezTo>
                  <a:cubicBezTo>
                    <a:pt x="84" y="20"/>
                    <a:pt x="84" y="19"/>
                    <a:pt x="84" y="19"/>
                  </a:cubicBezTo>
                  <a:cubicBezTo>
                    <a:pt x="85" y="19"/>
                    <a:pt x="86" y="19"/>
                    <a:pt x="87" y="18"/>
                  </a:cubicBezTo>
                  <a:cubicBezTo>
                    <a:pt x="87" y="18"/>
                    <a:pt x="87" y="19"/>
                    <a:pt x="87" y="19"/>
                  </a:cubicBezTo>
                  <a:cubicBezTo>
                    <a:pt x="88" y="19"/>
                    <a:pt x="88" y="18"/>
                    <a:pt x="89" y="18"/>
                  </a:cubicBezTo>
                  <a:cubicBezTo>
                    <a:pt x="89" y="18"/>
                    <a:pt x="89" y="17"/>
                    <a:pt x="89" y="17"/>
                  </a:cubicBezTo>
                  <a:cubicBezTo>
                    <a:pt x="90" y="17"/>
                    <a:pt x="90" y="17"/>
                    <a:pt x="90" y="18"/>
                  </a:cubicBezTo>
                  <a:cubicBezTo>
                    <a:pt x="91" y="18"/>
                    <a:pt x="92" y="18"/>
                    <a:pt x="92" y="17"/>
                  </a:cubicBezTo>
                  <a:cubicBezTo>
                    <a:pt x="93" y="18"/>
                    <a:pt x="93" y="18"/>
                    <a:pt x="93" y="19"/>
                  </a:cubicBezTo>
                  <a:cubicBezTo>
                    <a:pt x="93" y="20"/>
                    <a:pt x="93" y="20"/>
                    <a:pt x="93" y="20"/>
                  </a:cubicBezTo>
                  <a:cubicBezTo>
                    <a:pt x="94" y="20"/>
                    <a:pt x="94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6" y="21"/>
                    <a:pt x="96" y="21"/>
                    <a:pt x="97" y="21"/>
                  </a:cubicBezTo>
                  <a:cubicBezTo>
                    <a:pt x="101" y="25"/>
                    <a:pt x="104" y="30"/>
                    <a:pt x="107" y="35"/>
                  </a:cubicBezTo>
                  <a:close/>
                  <a:moveTo>
                    <a:pt x="111" y="44"/>
                  </a:moveTo>
                  <a:cubicBezTo>
                    <a:pt x="111" y="44"/>
                    <a:pt x="111" y="44"/>
                    <a:pt x="111" y="44"/>
                  </a:cubicBezTo>
                  <a:cubicBezTo>
                    <a:pt x="110" y="45"/>
                    <a:pt x="110" y="44"/>
                    <a:pt x="110" y="44"/>
                  </a:cubicBezTo>
                  <a:cubicBezTo>
                    <a:pt x="109" y="44"/>
                    <a:pt x="109" y="45"/>
                    <a:pt x="109" y="44"/>
                  </a:cubicBezTo>
                  <a:cubicBezTo>
                    <a:pt x="109" y="43"/>
                    <a:pt x="109" y="43"/>
                    <a:pt x="109" y="42"/>
                  </a:cubicBezTo>
                  <a:cubicBezTo>
                    <a:pt x="109" y="42"/>
                    <a:pt x="110" y="42"/>
                    <a:pt x="110" y="42"/>
                  </a:cubicBezTo>
                  <a:cubicBezTo>
                    <a:pt x="110" y="43"/>
                    <a:pt x="111" y="44"/>
                    <a:pt x="111" y="44"/>
                  </a:cubicBezTo>
                  <a:close/>
                  <a:moveTo>
                    <a:pt x="104" y="63"/>
                  </a:moveTo>
                  <a:cubicBezTo>
                    <a:pt x="105" y="63"/>
                    <a:pt x="105" y="62"/>
                    <a:pt x="105" y="63"/>
                  </a:cubicBezTo>
                  <a:cubicBezTo>
                    <a:pt x="105" y="62"/>
                    <a:pt x="105" y="61"/>
                    <a:pt x="106" y="61"/>
                  </a:cubicBezTo>
                  <a:cubicBezTo>
                    <a:pt x="106" y="61"/>
                    <a:pt x="106" y="62"/>
                    <a:pt x="106" y="62"/>
                  </a:cubicBezTo>
                  <a:cubicBezTo>
                    <a:pt x="107" y="63"/>
                    <a:pt x="107" y="63"/>
                    <a:pt x="107" y="64"/>
                  </a:cubicBezTo>
                  <a:cubicBezTo>
                    <a:pt x="106" y="63"/>
                    <a:pt x="106" y="64"/>
                    <a:pt x="106" y="64"/>
                  </a:cubicBezTo>
                  <a:cubicBezTo>
                    <a:pt x="105" y="64"/>
                    <a:pt x="105" y="64"/>
                    <a:pt x="105" y="63"/>
                  </a:cubicBezTo>
                  <a:cubicBezTo>
                    <a:pt x="105" y="63"/>
                    <a:pt x="105" y="64"/>
                    <a:pt x="104" y="63"/>
                  </a:cubicBezTo>
                  <a:close/>
                  <a:moveTo>
                    <a:pt x="105" y="72"/>
                  </a:moveTo>
                  <a:cubicBezTo>
                    <a:pt x="104" y="72"/>
                    <a:pt x="104" y="72"/>
                    <a:pt x="104" y="71"/>
                  </a:cubicBezTo>
                  <a:cubicBezTo>
                    <a:pt x="103" y="72"/>
                    <a:pt x="103" y="72"/>
                    <a:pt x="103" y="73"/>
                  </a:cubicBezTo>
                  <a:cubicBezTo>
                    <a:pt x="102" y="72"/>
                    <a:pt x="103" y="69"/>
                    <a:pt x="104" y="69"/>
                  </a:cubicBezTo>
                  <a:cubicBezTo>
                    <a:pt x="104" y="69"/>
                    <a:pt x="105" y="69"/>
                    <a:pt x="105" y="70"/>
                  </a:cubicBezTo>
                  <a:cubicBezTo>
                    <a:pt x="105" y="70"/>
                    <a:pt x="104" y="70"/>
                    <a:pt x="104" y="70"/>
                  </a:cubicBezTo>
                  <a:cubicBezTo>
                    <a:pt x="104" y="71"/>
                    <a:pt x="105" y="71"/>
                    <a:pt x="105" y="72"/>
                  </a:cubicBezTo>
                  <a:close/>
                  <a:moveTo>
                    <a:pt x="102" y="70"/>
                  </a:moveTo>
                  <a:cubicBezTo>
                    <a:pt x="102" y="70"/>
                    <a:pt x="102" y="71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1" y="72"/>
                    <a:pt x="101" y="72"/>
                  </a:cubicBezTo>
                  <a:cubicBezTo>
                    <a:pt x="100" y="73"/>
                    <a:pt x="100" y="71"/>
                    <a:pt x="99" y="72"/>
                  </a:cubicBezTo>
                  <a:cubicBezTo>
                    <a:pt x="99" y="71"/>
                    <a:pt x="98" y="70"/>
                    <a:pt x="98" y="70"/>
                  </a:cubicBezTo>
                  <a:cubicBezTo>
                    <a:pt x="99" y="68"/>
                    <a:pt x="101" y="68"/>
                    <a:pt x="101" y="66"/>
                  </a:cubicBezTo>
                  <a:cubicBezTo>
                    <a:pt x="102" y="66"/>
                    <a:pt x="102" y="66"/>
                    <a:pt x="103" y="67"/>
                  </a:cubicBezTo>
                  <a:cubicBezTo>
                    <a:pt x="103" y="67"/>
                    <a:pt x="103" y="68"/>
                    <a:pt x="102" y="68"/>
                  </a:cubicBezTo>
                  <a:cubicBezTo>
                    <a:pt x="103" y="68"/>
                    <a:pt x="102" y="69"/>
                    <a:pt x="102" y="70"/>
                  </a:cubicBezTo>
                  <a:close/>
                  <a:moveTo>
                    <a:pt x="101" y="75"/>
                  </a:moveTo>
                  <a:cubicBezTo>
                    <a:pt x="99" y="75"/>
                    <a:pt x="99" y="74"/>
                    <a:pt x="97" y="74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98" y="73"/>
                    <a:pt x="99" y="73"/>
                    <a:pt x="101" y="73"/>
                  </a:cubicBezTo>
                  <a:cubicBezTo>
                    <a:pt x="101" y="74"/>
                    <a:pt x="101" y="74"/>
                    <a:pt x="101" y="75"/>
                  </a:cubicBezTo>
                  <a:close/>
                  <a:moveTo>
                    <a:pt x="103" y="57"/>
                  </a:moveTo>
                  <a:cubicBezTo>
                    <a:pt x="103" y="57"/>
                    <a:pt x="102" y="56"/>
                    <a:pt x="102" y="56"/>
                  </a:cubicBezTo>
                  <a:cubicBezTo>
                    <a:pt x="102" y="55"/>
                    <a:pt x="103" y="55"/>
                    <a:pt x="103" y="55"/>
                  </a:cubicBezTo>
                  <a:cubicBezTo>
                    <a:pt x="103" y="56"/>
                    <a:pt x="103" y="57"/>
                    <a:pt x="103" y="57"/>
                  </a:cubicBezTo>
                  <a:close/>
                  <a:moveTo>
                    <a:pt x="105" y="59"/>
                  </a:moveTo>
                  <a:cubicBezTo>
                    <a:pt x="105" y="60"/>
                    <a:pt x="104" y="60"/>
                    <a:pt x="104" y="61"/>
                  </a:cubicBezTo>
                  <a:cubicBezTo>
                    <a:pt x="103" y="60"/>
                    <a:pt x="103" y="60"/>
                    <a:pt x="103" y="59"/>
                  </a:cubicBezTo>
                  <a:cubicBezTo>
                    <a:pt x="103" y="58"/>
                    <a:pt x="104" y="58"/>
                    <a:pt x="105" y="59"/>
                  </a:cubicBezTo>
                  <a:close/>
                  <a:moveTo>
                    <a:pt x="109" y="69"/>
                  </a:moveTo>
                  <a:cubicBezTo>
                    <a:pt x="109" y="70"/>
                    <a:pt x="108" y="70"/>
                    <a:pt x="107" y="70"/>
                  </a:cubicBezTo>
                  <a:cubicBezTo>
                    <a:pt x="107" y="69"/>
                    <a:pt x="108" y="69"/>
                    <a:pt x="109" y="69"/>
                  </a:cubicBezTo>
                  <a:close/>
                  <a:moveTo>
                    <a:pt x="108" y="50"/>
                  </a:moveTo>
                  <a:cubicBezTo>
                    <a:pt x="108" y="50"/>
                    <a:pt x="108" y="50"/>
                    <a:pt x="108" y="50"/>
                  </a:cubicBezTo>
                  <a:cubicBezTo>
                    <a:pt x="107" y="51"/>
                    <a:pt x="107" y="51"/>
                    <a:pt x="107" y="52"/>
                  </a:cubicBezTo>
                  <a:cubicBezTo>
                    <a:pt x="106" y="51"/>
                    <a:pt x="106" y="51"/>
                    <a:pt x="106" y="50"/>
                  </a:cubicBezTo>
                  <a:cubicBezTo>
                    <a:pt x="106" y="50"/>
                    <a:pt x="107" y="50"/>
                    <a:pt x="107" y="50"/>
                  </a:cubicBezTo>
                  <a:cubicBezTo>
                    <a:pt x="107" y="50"/>
                    <a:pt x="106" y="51"/>
                    <a:pt x="106" y="50"/>
                  </a:cubicBezTo>
                  <a:cubicBezTo>
                    <a:pt x="106" y="49"/>
                    <a:pt x="107" y="49"/>
                    <a:pt x="108" y="49"/>
                  </a:cubicBezTo>
                  <a:cubicBezTo>
                    <a:pt x="109" y="48"/>
                    <a:pt x="109" y="48"/>
                    <a:pt x="110" y="47"/>
                  </a:cubicBezTo>
                  <a:cubicBezTo>
                    <a:pt x="109" y="47"/>
                    <a:pt x="110" y="47"/>
                    <a:pt x="110" y="47"/>
                  </a:cubicBezTo>
                  <a:cubicBezTo>
                    <a:pt x="109" y="46"/>
                    <a:pt x="110" y="45"/>
                    <a:pt x="110" y="4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46"/>
                    <a:pt x="111" y="47"/>
                    <a:pt x="111" y="49"/>
                  </a:cubicBezTo>
                  <a:cubicBezTo>
                    <a:pt x="110" y="50"/>
                    <a:pt x="109" y="50"/>
                    <a:pt x="108" y="50"/>
                  </a:cubicBezTo>
                  <a:close/>
                  <a:moveTo>
                    <a:pt x="109" y="39"/>
                  </a:moveTo>
                  <a:cubicBezTo>
                    <a:pt x="109" y="40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lose/>
                  <a:moveTo>
                    <a:pt x="93" y="66"/>
                  </a:moveTo>
                  <a:cubicBezTo>
                    <a:pt x="93" y="66"/>
                    <a:pt x="93" y="67"/>
                    <a:pt x="93" y="66"/>
                  </a:cubicBezTo>
                  <a:cubicBezTo>
                    <a:pt x="94" y="66"/>
                    <a:pt x="94" y="67"/>
                    <a:pt x="94" y="67"/>
                  </a:cubicBezTo>
                  <a:cubicBezTo>
                    <a:pt x="94" y="67"/>
                    <a:pt x="95" y="68"/>
                    <a:pt x="95" y="68"/>
                  </a:cubicBezTo>
                  <a:cubicBezTo>
                    <a:pt x="95" y="69"/>
                    <a:pt x="96" y="69"/>
                    <a:pt x="96" y="70"/>
                  </a:cubicBezTo>
                  <a:cubicBezTo>
                    <a:pt x="96" y="71"/>
                    <a:pt x="97" y="72"/>
                    <a:pt x="97" y="72"/>
                  </a:cubicBezTo>
                  <a:cubicBezTo>
                    <a:pt x="96" y="73"/>
                    <a:pt x="96" y="71"/>
                    <a:pt x="95" y="71"/>
                  </a:cubicBezTo>
                  <a:cubicBezTo>
                    <a:pt x="95" y="68"/>
                    <a:pt x="93" y="69"/>
                    <a:pt x="93" y="66"/>
                  </a:cubicBezTo>
                  <a:close/>
                  <a:moveTo>
                    <a:pt x="86" y="64"/>
                  </a:moveTo>
                  <a:cubicBezTo>
                    <a:pt x="87" y="64"/>
                    <a:pt x="87" y="65"/>
                    <a:pt x="87" y="65"/>
                  </a:cubicBezTo>
                  <a:cubicBezTo>
                    <a:pt x="87" y="65"/>
                    <a:pt x="87" y="66"/>
                    <a:pt x="86" y="66"/>
                  </a:cubicBezTo>
                  <a:cubicBezTo>
                    <a:pt x="86" y="65"/>
                    <a:pt x="87" y="65"/>
                    <a:pt x="86" y="64"/>
                  </a:cubicBezTo>
                  <a:close/>
                  <a:moveTo>
                    <a:pt x="73" y="81"/>
                  </a:moveTo>
                  <a:cubicBezTo>
                    <a:pt x="73" y="81"/>
                    <a:pt x="73" y="81"/>
                    <a:pt x="73" y="81"/>
                  </a:cubicBezTo>
                  <a:cubicBezTo>
                    <a:pt x="73" y="82"/>
                    <a:pt x="73" y="82"/>
                    <a:pt x="73" y="83"/>
                  </a:cubicBezTo>
                  <a:cubicBezTo>
                    <a:pt x="72" y="83"/>
                    <a:pt x="72" y="84"/>
                    <a:pt x="72" y="85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70" y="84"/>
                    <a:pt x="70" y="83"/>
                    <a:pt x="70" y="83"/>
                  </a:cubicBezTo>
                  <a:cubicBezTo>
                    <a:pt x="70" y="82"/>
                    <a:pt x="70" y="82"/>
                    <a:pt x="71" y="81"/>
                  </a:cubicBezTo>
                  <a:cubicBezTo>
                    <a:pt x="71" y="81"/>
                    <a:pt x="70" y="81"/>
                    <a:pt x="70" y="80"/>
                  </a:cubicBezTo>
                  <a:cubicBezTo>
                    <a:pt x="71" y="79"/>
                    <a:pt x="71" y="79"/>
                    <a:pt x="72" y="78"/>
                  </a:cubicBezTo>
                  <a:cubicBezTo>
                    <a:pt x="72" y="77"/>
                    <a:pt x="72" y="77"/>
                    <a:pt x="73" y="76"/>
                  </a:cubicBezTo>
                  <a:cubicBezTo>
                    <a:pt x="73" y="76"/>
                    <a:pt x="73" y="78"/>
                    <a:pt x="73" y="78"/>
                  </a:cubicBezTo>
                  <a:cubicBezTo>
                    <a:pt x="73" y="79"/>
                    <a:pt x="73" y="80"/>
                    <a:pt x="73" y="81"/>
                  </a:cubicBezTo>
                  <a:close/>
                  <a:moveTo>
                    <a:pt x="32" y="100"/>
                  </a:moveTo>
                  <a:cubicBezTo>
                    <a:pt x="32" y="100"/>
                    <a:pt x="33" y="99"/>
                    <a:pt x="33" y="100"/>
                  </a:cubicBezTo>
                  <a:cubicBezTo>
                    <a:pt x="33" y="100"/>
                    <a:pt x="33" y="100"/>
                    <a:pt x="32" y="100"/>
                  </a:cubicBezTo>
                  <a:close/>
                  <a:moveTo>
                    <a:pt x="39" y="31"/>
                  </a:moveTo>
                  <a:cubicBezTo>
                    <a:pt x="39" y="32"/>
                    <a:pt x="39" y="32"/>
                    <a:pt x="38" y="32"/>
                  </a:cubicBezTo>
                  <a:cubicBezTo>
                    <a:pt x="38" y="33"/>
                    <a:pt x="38" y="32"/>
                    <a:pt x="38" y="32"/>
                  </a:cubicBezTo>
                  <a:cubicBezTo>
                    <a:pt x="37" y="32"/>
                    <a:pt x="37" y="32"/>
                    <a:pt x="36" y="32"/>
                  </a:cubicBezTo>
                  <a:cubicBezTo>
                    <a:pt x="35" y="30"/>
                    <a:pt x="36" y="28"/>
                    <a:pt x="35" y="27"/>
                  </a:cubicBezTo>
                  <a:cubicBezTo>
                    <a:pt x="35" y="26"/>
                    <a:pt x="36" y="26"/>
                    <a:pt x="35" y="26"/>
                  </a:cubicBezTo>
                  <a:cubicBezTo>
                    <a:pt x="36" y="25"/>
                    <a:pt x="36" y="25"/>
                    <a:pt x="37" y="25"/>
                  </a:cubicBezTo>
                  <a:cubicBezTo>
                    <a:pt x="36" y="24"/>
                    <a:pt x="35" y="24"/>
                    <a:pt x="35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6" y="22"/>
                    <a:pt x="36" y="23"/>
                    <a:pt x="35" y="23"/>
                  </a:cubicBezTo>
                  <a:cubicBezTo>
                    <a:pt x="35" y="22"/>
                    <a:pt x="35" y="22"/>
                    <a:pt x="35" y="21"/>
                  </a:cubicBezTo>
                  <a:cubicBezTo>
                    <a:pt x="35" y="21"/>
                    <a:pt x="34" y="20"/>
                    <a:pt x="35" y="19"/>
                  </a:cubicBezTo>
                  <a:cubicBezTo>
                    <a:pt x="34" y="20"/>
                    <a:pt x="33" y="19"/>
                    <a:pt x="32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1" y="19"/>
                    <a:pt x="30" y="19"/>
                    <a:pt x="30" y="18"/>
                  </a:cubicBezTo>
                  <a:cubicBezTo>
                    <a:pt x="31" y="17"/>
                    <a:pt x="32" y="18"/>
                    <a:pt x="32" y="18"/>
                  </a:cubicBezTo>
                  <a:cubicBezTo>
                    <a:pt x="32" y="17"/>
                    <a:pt x="32" y="17"/>
                    <a:pt x="31" y="17"/>
                  </a:cubicBezTo>
                  <a:cubicBezTo>
                    <a:pt x="31" y="17"/>
                    <a:pt x="30" y="17"/>
                    <a:pt x="30" y="17"/>
                  </a:cubicBezTo>
                  <a:cubicBezTo>
                    <a:pt x="30" y="17"/>
                    <a:pt x="30" y="17"/>
                    <a:pt x="29" y="17"/>
                  </a:cubicBezTo>
                  <a:cubicBezTo>
                    <a:pt x="30" y="16"/>
                    <a:pt x="30" y="16"/>
                    <a:pt x="31" y="16"/>
                  </a:cubicBezTo>
                  <a:cubicBezTo>
                    <a:pt x="31" y="16"/>
                    <a:pt x="32" y="16"/>
                    <a:pt x="33" y="15"/>
                  </a:cubicBezTo>
                  <a:cubicBezTo>
                    <a:pt x="33" y="15"/>
                    <a:pt x="32" y="15"/>
                    <a:pt x="32" y="14"/>
                  </a:cubicBezTo>
                  <a:cubicBezTo>
                    <a:pt x="34" y="14"/>
                    <a:pt x="35" y="13"/>
                    <a:pt x="36" y="13"/>
                  </a:cubicBezTo>
                  <a:cubicBezTo>
                    <a:pt x="38" y="13"/>
                    <a:pt x="38" y="13"/>
                    <a:pt x="40" y="13"/>
                  </a:cubicBezTo>
                  <a:cubicBezTo>
                    <a:pt x="40" y="13"/>
                    <a:pt x="39" y="12"/>
                    <a:pt x="39" y="11"/>
                  </a:cubicBezTo>
                  <a:cubicBezTo>
                    <a:pt x="40" y="11"/>
                    <a:pt x="41" y="11"/>
                    <a:pt x="42" y="11"/>
                  </a:cubicBezTo>
                  <a:cubicBezTo>
                    <a:pt x="42" y="10"/>
                    <a:pt x="44" y="11"/>
                    <a:pt x="45" y="10"/>
                  </a:cubicBezTo>
                  <a:cubicBezTo>
                    <a:pt x="45" y="11"/>
                    <a:pt x="46" y="11"/>
                    <a:pt x="46" y="11"/>
                  </a:cubicBezTo>
                  <a:cubicBezTo>
                    <a:pt x="46" y="10"/>
                    <a:pt x="47" y="11"/>
                    <a:pt x="47" y="11"/>
                  </a:cubicBezTo>
                  <a:cubicBezTo>
                    <a:pt x="48" y="11"/>
                    <a:pt x="49" y="11"/>
                    <a:pt x="50" y="12"/>
                  </a:cubicBezTo>
                  <a:cubicBezTo>
                    <a:pt x="49" y="12"/>
                    <a:pt x="48" y="12"/>
                    <a:pt x="48" y="13"/>
                  </a:cubicBezTo>
                  <a:cubicBezTo>
                    <a:pt x="48" y="13"/>
                    <a:pt x="49" y="12"/>
                    <a:pt x="50" y="13"/>
                  </a:cubicBezTo>
                  <a:cubicBezTo>
                    <a:pt x="50" y="12"/>
                    <a:pt x="50" y="13"/>
                    <a:pt x="51" y="13"/>
                  </a:cubicBezTo>
                  <a:cubicBezTo>
                    <a:pt x="51" y="14"/>
                    <a:pt x="52" y="13"/>
                    <a:pt x="52" y="14"/>
                  </a:cubicBezTo>
                  <a:cubicBezTo>
                    <a:pt x="52" y="15"/>
                    <a:pt x="51" y="14"/>
                    <a:pt x="50" y="14"/>
                  </a:cubicBezTo>
                  <a:cubicBezTo>
                    <a:pt x="50" y="14"/>
                    <a:pt x="50" y="15"/>
                    <a:pt x="49" y="15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7"/>
                    <a:pt x="48" y="17"/>
                  </a:cubicBezTo>
                  <a:cubicBezTo>
                    <a:pt x="49" y="17"/>
                    <a:pt x="50" y="17"/>
                    <a:pt x="50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8" y="19"/>
                    <a:pt x="49" y="21"/>
                    <a:pt x="47" y="21"/>
                  </a:cubicBezTo>
                  <a:cubicBezTo>
                    <a:pt x="47" y="22"/>
                    <a:pt x="48" y="22"/>
                    <a:pt x="48" y="23"/>
                  </a:cubicBezTo>
                  <a:cubicBezTo>
                    <a:pt x="47" y="23"/>
                    <a:pt x="47" y="22"/>
                    <a:pt x="47" y="22"/>
                  </a:cubicBezTo>
                  <a:cubicBezTo>
                    <a:pt x="46" y="23"/>
                    <a:pt x="48" y="23"/>
                    <a:pt x="47" y="24"/>
                  </a:cubicBezTo>
                  <a:cubicBezTo>
                    <a:pt x="46" y="24"/>
                    <a:pt x="46" y="23"/>
                    <a:pt x="45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4"/>
                    <a:pt x="46" y="24"/>
                  </a:cubicBezTo>
                  <a:cubicBezTo>
                    <a:pt x="47" y="24"/>
                    <a:pt x="45" y="25"/>
                    <a:pt x="45" y="25"/>
                  </a:cubicBezTo>
                  <a:cubicBezTo>
                    <a:pt x="44" y="25"/>
                    <a:pt x="44" y="26"/>
                    <a:pt x="43" y="27"/>
                  </a:cubicBezTo>
                  <a:cubicBezTo>
                    <a:pt x="43" y="27"/>
                    <a:pt x="42" y="27"/>
                    <a:pt x="42" y="27"/>
                  </a:cubicBezTo>
                  <a:cubicBezTo>
                    <a:pt x="41" y="27"/>
                    <a:pt x="41" y="28"/>
                    <a:pt x="41" y="27"/>
                  </a:cubicBezTo>
                  <a:cubicBezTo>
                    <a:pt x="40" y="27"/>
                    <a:pt x="40" y="28"/>
                    <a:pt x="40" y="28"/>
                  </a:cubicBezTo>
                  <a:cubicBezTo>
                    <a:pt x="40" y="30"/>
                    <a:pt x="39" y="30"/>
                    <a:pt x="39" y="31"/>
                  </a:cubicBezTo>
                  <a:close/>
                  <a:moveTo>
                    <a:pt x="59" y="15"/>
                  </a:moveTo>
                  <a:cubicBezTo>
                    <a:pt x="59" y="15"/>
                    <a:pt x="60" y="16"/>
                    <a:pt x="60" y="15"/>
                  </a:cubicBezTo>
                  <a:cubicBezTo>
                    <a:pt x="60" y="16"/>
                    <a:pt x="61" y="16"/>
                    <a:pt x="61" y="18"/>
                  </a:cubicBezTo>
                  <a:cubicBezTo>
                    <a:pt x="60" y="18"/>
                    <a:pt x="60" y="17"/>
                    <a:pt x="59" y="17"/>
                  </a:cubicBezTo>
                  <a:cubicBezTo>
                    <a:pt x="59" y="18"/>
                    <a:pt x="59" y="18"/>
                    <a:pt x="59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7" y="19"/>
                    <a:pt x="57" y="18"/>
                    <a:pt x="57" y="18"/>
                  </a:cubicBezTo>
                  <a:cubicBezTo>
                    <a:pt x="57" y="17"/>
                    <a:pt x="57" y="17"/>
                    <a:pt x="57" y="16"/>
                  </a:cubicBezTo>
                  <a:cubicBezTo>
                    <a:pt x="57" y="16"/>
                    <a:pt x="57" y="17"/>
                    <a:pt x="56" y="17"/>
                  </a:cubicBezTo>
                  <a:cubicBezTo>
                    <a:pt x="56" y="17"/>
                    <a:pt x="56" y="16"/>
                    <a:pt x="56" y="16"/>
                  </a:cubicBezTo>
                  <a:cubicBezTo>
                    <a:pt x="56" y="15"/>
                    <a:pt x="55" y="16"/>
                    <a:pt x="55" y="15"/>
                  </a:cubicBezTo>
                  <a:cubicBezTo>
                    <a:pt x="55" y="13"/>
                    <a:pt x="57" y="14"/>
                    <a:pt x="57" y="15"/>
                  </a:cubicBezTo>
                  <a:cubicBezTo>
                    <a:pt x="58" y="15"/>
                    <a:pt x="57" y="14"/>
                    <a:pt x="57" y="14"/>
                  </a:cubicBezTo>
                  <a:cubicBezTo>
                    <a:pt x="58" y="13"/>
                    <a:pt x="59" y="14"/>
                    <a:pt x="58" y="15"/>
                  </a:cubicBezTo>
                  <a:cubicBezTo>
                    <a:pt x="58" y="15"/>
                    <a:pt x="59" y="15"/>
                    <a:pt x="59" y="15"/>
                  </a:cubicBezTo>
                  <a:close/>
                  <a:moveTo>
                    <a:pt x="59" y="13"/>
                  </a:moveTo>
                  <a:cubicBezTo>
                    <a:pt x="60" y="13"/>
                    <a:pt x="62" y="13"/>
                    <a:pt x="64" y="14"/>
                  </a:cubicBezTo>
                  <a:cubicBezTo>
                    <a:pt x="64" y="15"/>
                    <a:pt x="63" y="14"/>
                    <a:pt x="63" y="15"/>
                  </a:cubicBezTo>
                  <a:cubicBezTo>
                    <a:pt x="61" y="15"/>
                    <a:pt x="60" y="15"/>
                    <a:pt x="59" y="14"/>
                  </a:cubicBezTo>
                  <a:cubicBezTo>
                    <a:pt x="59" y="14"/>
                    <a:pt x="59" y="14"/>
                    <a:pt x="59" y="13"/>
                  </a:cubicBezTo>
                  <a:close/>
                  <a:moveTo>
                    <a:pt x="50" y="37"/>
                  </a:moveTo>
                  <a:cubicBezTo>
                    <a:pt x="49" y="38"/>
                    <a:pt x="48" y="38"/>
                    <a:pt x="48" y="38"/>
                  </a:cubicBezTo>
                  <a:cubicBezTo>
                    <a:pt x="48" y="37"/>
                    <a:pt x="48" y="37"/>
                    <a:pt x="48" y="36"/>
                  </a:cubicBezTo>
                  <a:cubicBezTo>
                    <a:pt x="48" y="36"/>
                    <a:pt x="49" y="36"/>
                    <a:pt x="49" y="35"/>
                  </a:cubicBezTo>
                  <a:cubicBezTo>
                    <a:pt x="49" y="35"/>
                    <a:pt x="49" y="35"/>
                    <a:pt x="50" y="35"/>
                  </a:cubicBezTo>
                  <a:cubicBezTo>
                    <a:pt x="49" y="36"/>
                    <a:pt x="49" y="36"/>
                    <a:pt x="50" y="37"/>
                  </a:cubicBezTo>
                  <a:close/>
                  <a:moveTo>
                    <a:pt x="48" y="29"/>
                  </a:moveTo>
                  <a:cubicBezTo>
                    <a:pt x="48" y="29"/>
                    <a:pt x="48" y="28"/>
                    <a:pt x="47" y="28"/>
                  </a:cubicBezTo>
                  <a:cubicBezTo>
                    <a:pt x="47" y="28"/>
                    <a:pt x="47" y="28"/>
                    <a:pt x="47" y="27"/>
                  </a:cubicBezTo>
                  <a:cubicBezTo>
                    <a:pt x="47" y="27"/>
                    <a:pt x="47" y="28"/>
                    <a:pt x="47" y="27"/>
                  </a:cubicBezTo>
                  <a:cubicBezTo>
                    <a:pt x="47" y="27"/>
                    <a:pt x="47" y="27"/>
                    <a:pt x="47" y="26"/>
                  </a:cubicBezTo>
                  <a:cubicBezTo>
                    <a:pt x="48" y="26"/>
                    <a:pt x="48" y="27"/>
                    <a:pt x="48" y="27"/>
                  </a:cubicBezTo>
                  <a:cubicBezTo>
                    <a:pt x="49" y="26"/>
                    <a:pt x="49" y="27"/>
                    <a:pt x="50" y="27"/>
                  </a:cubicBezTo>
                  <a:cubicBezTo>
                    <a:pt x="50" y="27"/>
                    <a:pt x="51" y="28"/>
                    <a:pt x="51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49" y="29"/>
                    <a:pt x="48" y="29"/>
                    <a:pt x="48" y="29"/>
                  </a:cubicBezTo>
                  <a:close/>
                  <a:moveTo>
                    <a:pt x="72" y="19"/>
                  </a:moveTo>
                  <a:cubicBezTo>
                    <a:pt x="74" y="19"/>
                    <a:pt x="75" y="18"/>
                    <a:pt x="76" y="18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6" y="18"/>
                    <a:pt x="77" y="18"/>
                    <a:pt x="77" y="18"/>
                  </a:cubicBezTo>
                  <a:cubicBezTo>
                    <a:pt x="77" y="19"/>
                    <a:pt x="76" y="19"/>
                    <a:pt x="75" y="19"/>
                  </a:cubicBezTo>
                  <a:cubicBezTo>
                    <a:pt x="74" y="20"/>
                    <a:pt x="74" y="21"/>
                    <a:pt x="72" y="21"/>
                  </a:cubicBezTo>
                  <a:cubicBezTo>
                    <a:pt x="72" y="22"/>
                    <a:pt x="73" y="23"/>
                    <a:pt x="73" y="24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2" y="24"/>
                    <a:pt x="72" y="23"/>
                    <a:pt x="71" y="23"/>
                  </a:cubicBezTo>
                  <a:cubicBezTo>
                    <a:pt x="71" y="22"/>
                    <a:pt x="72" y="22"/>
                    <a:pt x="72" y="21"/>
                  </a:cubicBezTo>
                  <a:cubicBezTo>
                    <a:pt x="72" y="20"/>
                    <a:pt x="73" y="20"/>
                    <a:pt x="72" y="19"/>
                  </a:cubicBezTo>
                  <a:close/>
                  <a:moveTo>
                    <a:pt x="72" y="15"/>
                  </a:moveTo>
                  <a:cubicBezTo>
                    <a:pt x="72" y="14"/>
                    <a:pt x="74" y="13"/>
                    <a:pt x="74" y="14"/>
                  </a:cubicBezTo>
                  <a:cubicBezTo>
                    <a:pt x="73" y="14"/>
                    <a:pt x="73" y="15"/>
                    <a:pt x="72" y="15"/>
                  </a:cubicBezTo>
                  <a:close/>
                  <a:moveTo>
                    <a:pt x="84" y="14"/>
                  </a:moveTo>
                  <a:cubicBezTo>
                    <a:pt x="85" y="14"/>
                    <a:pt x="87" y="14"/>
                    <a:pt x="87" y="15"/>
                  </a:cubicBezTo>
                  <a:cubicBezTo>
                    <a:pt x="87" y="16"/>
                    <a:pt x="86" y="15"/>
                    <a:pt x="84" y="16"/>
                  </a:cubicBezTo>
                  <a:cubicBezTo>
                    <a:pt x="84" y="15"/>
                    <a:pt x="84" y="15"/>
                    <a:pt x="84" y="14"/>
                  </a:cubicBezTo>
                  <a:close/>
                  <a:moveTo>
                    <a:pt x="25" y="29"/>
                  </a:moveTo>
                  <a:cubicBezTo>
                    <a:pt x="25" y="31"/>
                    <a:pt x="23" y="28"/>
                    <a:pt x="23" y="30"/>
                  </a:cubicBezTo>
                  <a:cubicBezTo>
                    <a:pt x="23" y="30"/>
                    <a:pt x="22" y="30"/>
                    <a:pt x="22" y="29"/>
                  </a:cubicBezTo>
                  <a:cubicBezTo>
                    <a:pt x="23" y="29"/>
                    <a:pt x="23" y="28"/>
                    <a:pt x="23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5" y="29"/>
                    <a:pt x="24" y="29"/>
                    <a:pt x="25" y="29"/>
                  </a:cubicBezTo>
                  <a:close/>
                  <a:moveTo>
                    <a:pt x="28" y="59"/>
                  </a:moveTo>
                  <a:cubicBezTo>
                    <a:pt x="28" y="60"/>
                    <a:pt x="27" y="60"/>
                    <a:pt x="27" y="60"/>
                  </a:cubicBezTo>
                  <a:cubicBezTo>
                    <a:pt x="27" y="60"/>
                    <a:pt x="27" y="59"/>
                    <a:pt x="27" y="59"/>
                  </a:cubicBezTo>
                  <a:cubicBezTo>
                    <a:pt x="27" y="59"/>
                    <a:pt x="28" y="59"/>
                    <a:pt x="28" y="59"/>
                  </a:cubicBezTo>
                  <a:close/>
                  <a:moveTo>
                    <a:pt x="23" y="58"/>
                  </a:moveTo>
                  <a:cubicBezTo>
                    <a:pt x="22" y="58"/>
                    <a:pt x="22" y="57"/>
                    <a:pt x="21" y="57"/>
                  </a:cubicBezTo>
                  <a:cubicBezTo>
                    <a:pt x="20" y="57"/>
                    <a:pt x="20" y="58"/>
                    <a:pt x="20" y="58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1" y="57"/>
                    <a:pt x="22" y="57"/>
                    <a:pt x="23" y="57"/>
                  </a:cubicBezTo>
                  <a:cubicBezTo>
                    <a:pt x="23" y="57"/>
                    <a:pt x="23" y="57"/>
                    <a:pt x="24" y="57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5" y="58"/>
                    <a:pt x="26" y="58"/>
                    <a:pt x="26" y="59"/>
                  </a:cubicBezTo>
                  <a:cubicBezTo>
                    <a:pt x="26" y="60"/>
                    <a:pt x="25" y="59"/>
                    <a:pt x="25" y="60"/>
                  </a:cubicBezTo>
                  <a:cubicBezTo>
                    <a:pt x="25" y="60"/>
                    <a:pt x="25" y="59"/>
                    <a:pt x="24" y="59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8"/>
                    <a:pt x="23" y="59"/>
                    <a:pt x="23" y="58"/>
                  </a:cubicBezTo>
                  <a:close/>
                  <a:moveTo>
                    <a:pt x="23" y="60"/>
                  </a:moveTo>
                  <a:cubicBezTo>
                    <a:pt x="23" y="60"/>
                    <a:pt x="23" y="60"/>
                    <a:pt x="22" y="60"/>
                  </a:cubicBezTo>
                  <a:cubicBezTo>
                    <a:pt x="22" y="60"/>
                    <a:pt x="22" y="59"/>
                    <a:pt x="22" y="59"/>
                  </a:cubicBezTo>
                  <a:cubicBezTo>
                    <a:pt x="23" y="59"/>
                    <a:pt x="23" y="59"/>
                    <a:pt x="23" y="60"/>
                  </a:cubicBezTo>
                  <a:close/>
                  <a:moveTo>
                    <a:pt x="22" y="56"/>
                  </a:moveTo>
                  <a:cubicBezTo>
                    <a:pt x="22" y="56"/>
                    <a:pt x="22" y="56"/>
                    <a:pt x="22" y="55"/>
                  </a:cubicBezTo>
                  <a:cubicBezTo>
                    <a:pt x="23" y="55"/>
                    <a:pt x="23" y="56"/>
                    <a:pt x="23" y="56"/>
                  </a:cubicBezTo>
                  <a:cubicBezTo>
                    <a:pt x="23" y="56"/>
                    <a:pt x="22" y="56"/>
                    <a:pt x="22" y="56"/>
                  </a:cubicBezTo>
                  <a:close/>
                  <a:moveTo>
                    <a:pt x="23" y="55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3" y="56"/>
                    <a:pt x="23" y="56"/>
                    <a:pt x="23" y="55"/>
                  </a:cubicBezTo>
                  <a:close/>
                  <a:moveTo>
                    <a:pt x="24" y="57"/>
                  </a:moveTo>
                  <a:cubicBezTo>
                    <a:pt x="24" y="57"/>
                    <a:pt x="24" y="56"/>
                    <a:pt x="24" y="56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5" y="57"/>
                    <a:pt x="26" y="57"/>
                    <a:pt x="26" y="57"/>
                  </a:cubicBezTo>
                  <a:cubicBezTo>
                    <a:pt x="26" y="58"/>
                    <a:pt x="25" y="58"/>
                    <a:pt x="25" y="57"/>
                  </a:cubicBezTo>
                  <a:cubicBezTo>
                    <a:pt x="25" y="57"/>
                    <a:pt x="25" y="57"/>
                    <a:pt x="24" y="57"/>
                  </a:cubicBezTo>
                  <a:close/>
                  <a:moveTo>
                    <a:pt x="111" y="74"/>
                  </a:moveTo>
                  <a:cubicBezTo>
                    <a:pt x="111" y="74"/>
                    <a:pt x="111" y="73"/>
                    <a:pt x="111" y="73"/>
                  </a:cubicBezTo>
                  <a:cubicBezTo>
                    <a:pt x="110" y="72"/>
                    <a:pt x="109" y="72"/>
                    <a:pt x="108" y="71"/>
                  </a:cubicBezTo>
                  <a:cubicBezTo>
                    <a:pt x="108" y="71"/>
                    <a:pt x="108" y="71"/>
                    <a:pt x="108" y="71"/>
                  </a:cubicBezTo>
                  <a:cubicBezTo>
                    <a:pt x="107" y="70"/>
                    <a:pt x="108" y="71"/>
                    <a:pt x="108" y="70"/>
                  </a:cubicBezTo>
                  <a:cubicBezTo>
                    <a:pt x="109" y="70"/>
                    <a:pt x="108" y="71"/>
                    <a:pt x="109" y="70"/>
                  </a:cubicBezTo>
                  <a:cubicBezTo>
                    <a:pt x="109" y="71"/>
                    <a:pt x="110" y="70"/>
                    <a:pt x="110" y="70"/>
                  </a:cubicBezTo>
                  <a:cubicBezTo>
                    <a:pt x="110" y="70"/>
                    <a:pt x="111" y="70"/>
                    <a:pt x="111" y="70"/>
                  </a:cubicBezTo>
                  <a:cubicBezTo>
                    <a:pt x="111" y="70"/>
                    <a:pt x="112" y="70"/>
                    <a:pt x="112" y="70"/>
                  </a:cubicBezTo>
                  <a:cubicBezTo>
                    <a:pt x="112" y="72"/>
                    <a:pt x="111" y="73"/>
                    <a:pt x="111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8" name="Freeform 258"/>
            <p:cNvSpPr>
              <a:spLocks/>
            </p:cNvSpPr>
            <p:nvPr/>
          </p:nvSpPr>
          <p:spPr bwMode="auto">
            <a:xfrm>
              <a:off x="6143171" y="315841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19" name="Freeform 259"/>
            <p:cNvSpPr>
              <a:spLocks/>
            </p:cNvSpPr>
            <p:nvPr/>
          </p:nvSpPr>
          <p:spPr bwMode="auto">
            <a:xfrm>
              <a:off x="6335089" y="3227813"/>
              <a:ext cx="3253" cy="5422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0 h 2"/>
                <a:gd name="T4" fmla="*/ 0 w 1"/>
                <a:gd name="T5" fmla="*/ 1 h 2"/>
                <a:gd name="T6" fmla="*/ 1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0" name="Freeform 260"/>
            <p:cNvSpPr>
              <a:spLocks/>
            </p:cNvSpPr>
            <p:nvPr/>
          </p:nvSpPr>
          <p:spPr bwMode="auto">
            <a:xfrm>
              <a:off x="6310151" y="3163840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1" name="Freeform 261"/>
            <p:cNvSpPr>
              <a:spLocks/>
            </p:cNvSpPr>
            <p:nvPr/>
          </p:nvSpPr>
          <p:spPr bwMode="auto">
            <a:xfrm>
              <a:off x="6312320" y="316384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2" name="Freeform 262"/>
            <p:cNvSpPr>
              <a:spLocks/>
            </p:cNvSpPr>
            <p:nvPr/>
          </p:nvSpPr>
          <p:spPr bwMode="auto">
            <a:xfrm>
              <a:off x="6278707" y="3171431"/>
              <a:ext cx="3253" cy="325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3" name="Freeform 263"/>
            <p:cNvSpPr>
              <a:spLocks/>
            </p:cNvSpPr>
            <p:nvPr/>
          </p:nvSpPr>
          <p:spPr bwMode="auto">
            <a:xfrm>
              <a:off x="6099800" y="324841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4" name="Freeform 264"/>
            <p:cNvSpPr>
              <a:spLocks/>
            </p:cNvSpPr>
            <p:nvPr/>
          </p:nvSpPr>
          <p:spPr bwMode="auto">
            <a:xfrm>
              <a:off x="6220155" y="32223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5" name="Freeform 265"/>
            <p:cNvSpPr>
              <a:spLocks/>
            </p:cNvSpPr>
            <p:nvPr/>
          </p:nvSpPr>
          <p:spPr bwMode="auto">
            <a:xfrm>
              <a:off x="6220155" y="3179020"/>
              <a:ext cx="15180" cy="23854"/>
            </a:xfrm>
            <a:custGeom>
              <a:avLst/>
              <a:gdLst>
                <a:gd name="T0" fmla="*/ 5 w 6"/>
                <a:gd name="T1" fmla="*/ 0 h 9"/>
                <a:gd name="T2" fmla="*/ 3 w 6"/>
                <a:gd name="T3" fmla="*/ 4 h 9"/>
                <a:gd name="T4" fmla="*/ 3 w 6"/>
                <a:gd name="T5" fmla="*/ 6 h 9"/>
                <a:gd name="T6" fmla="*/ 2 w 6"/>
                <a:gd name="T7" fmla="*/ 8 h 9"/>
                <a:gd name="T8" fmla="*/ 0 w 6"/>
                <a:gd name="T9" fmla="*/ 6 h 9"/>
                <a:gd name="T10" fmla="*/ 1 w 6"/>
                <a:gd name="T11" fmla="*/ 8 h 9"/>
                <a:gd name="T12" fmla="*/ 1 w 6"/>
                <a:gd name="T13" fmla="*/ 9 h 9"/>
                <a:gd name="T14" fmla="*/ 1 w 6"/>
                <a:gd name="T15" fmla="*/ 9 h 9"/>
                <a:gd name="T16" fmla="*/ 3 w 6"/>
                <a:gd name="T17" fmla="*/ 9 h 9"/>
                <a:gd name="T18" fmla="*/ 4 w 6"/>
                <a:gd name="T19" fmla="*/ 9 h 9"/>
                <a:gd name="T20" fmla="*/ 5 w 6"/>
                <a:gd name="T21" fmla="*/ 6 h 9"/>
                <a:gd name="T22" fmla="*/ 5 w 6"/>
                <a:gd name="T23" fmla="*/ 7 h 9"/>
                <a:gd name="T24" fmla="*/ 5 w 6"/>
                <a:gd name="T25" fmla="*/ 5 h 9"/>
                <a:gd name="T26" fmla="*/ 4 w 6"/>
                <a:gd name="T27" fmla="*/ 4 h 9"/>
                <a:gd name="T28" fmla="*/ 5 w 6"/>
                <a:gd name="T29" fmla="*/ 1 h 9"/>
                <a:gd name="T30" fmla="*/ 5 w 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2"/>
                    <a:pt x="3" y="2"/>
                    <a:pt x="3" y="4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3" y="7"/>
                    <a:pt x="3" y="8"/>
                    <a:pt x="2" y="8"/>
                  </a:cubicBezTo>
                  <a:cubicBezTo>
                    <a:pt x="1" y="9"/>
                    <a:pt x="1" y="6"/>
                    <a:pt x="0" y="6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1" y="9"/>
                    <a:pt x="1" y="9"/>
                  </a:cubicBezTo>
                  <a:cubicBezTo>
                    <a:pt x="1" y="9"/>
                    <a:pt x="2" y="9"/>
                    <a:pt x="1" y="9"/>
                  </a:cubicBezTo>
                  <a:cubicBezTo>
                    <a:pt x="2" y="9"/>
                    <a:pt x="2" y="9"/>
                    <a:pt x="3" y="9"/>
                  </a:cubicBezTo>
                  <a:cubicBezTo>
                    <a:pt x="3" y="9"/>
                    <a:pt x="3" y="9"/>
                    <a:pt x="4" y="9"/>
                  </a:cubicBezTo>
                  <a:cubicBezTo>
                    <a:pt x="5" y="8"/>
                    <a:pt x="4" y="7"/>
                    <a:pt x="5" y="6"/>
                  </a:cubicBezTo>
                  <a:cubicBezTo>
                    <a:pt x="6" y="5"/>
                    <a:pt x="5" y="7"/>
                    <a:pt x="5" y="7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2"/>
                    <a:pt x="5" y="2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6" name="Freeform 266"/>
            <p:cNvSpPr>
              <a:spLocks/>
            </p:cNvSpPr>
            <p:nvPr/>
          </p:nvSpPr>
          <p:spPr bwMode="auto">
            <a:xfrm>
              <a:off x="6158351" y="320504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7" name="Freeform 267"/>
            <p:cNvSpPr>
              <a:spLocks/>
            </p:cNvSpPr>
            <p:nvPr/>
          </p:nvSpPr>
          <p:spPr bwMode="auto">
            <a:xfrm>
              <a:off x="6325331" y="3259257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1 w 1"/>
                <a:gd name="T5" fmla="*/ 2 h 2"/>
                <a:gd name="T6" fmla="*/ 1 w 1"/>
                <a:gd name="T7" fmla="*/ 1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8" name="Freeform 268"/>
            <p:cNvSpPr>
              <a:spLocks/>
            </p:cNvSpPr>
            <p:nvPr/>
          </p:nvSpPr>
          <p:spPr bwMode="auto">
            <a:xfrm>
              <a:off x="6242926" y="3176852"/>
              <a:ext cx="7590" cy="7590"/>
            </a:xfrm>
            <a:custGeom>
              <a:avLst/>
              <a:gdLst>
                <a:gd name="T0" fmla="*/ 0 w 3"/>
                <a:gd name="T1" fmla="*/ 1 h 3"/>
                <a:gd name="T2" fmla="*/ 1 w 3"/>
                <a:gd name="T3" fmla="*/ 2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0" y="1"/>
                    <a:pt x="0" y="3"/>
                    <a:pt x="1" y="2"/>
                  </a:cubicBezTo>
                  <a:cubicBezTo>
                    <a:pt x="2" y="2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2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29" name="Freeform 269"/>
            <p:cNvSpPr>
              <a:spLocks/>
            </p:cNvSpPr>
            <p:nvPr/>
          </p:nvSpPr>
          <p:spPr bwMode="auto">
            <a:xfrm>
              <a:off x="6238588" y="3171431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0" name="Freeform 270"/>
            <p:cNvSpPr>
              <a:spLocks/>
            </p:cNvSpPr>
            <p:nvPr/>
          </p:nvSpPr>
          <p:spPr bwMode="auto">
            <a:xfrm>
              <a:off x="6248347" y="324841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1" name="Freeform 271"/>
            <p:cNvSpPr>
              <a:spLocks/>
            </p:cNvSpPr>
            <p:nvPr/>
          </p:nvSpPr>
          <p:spPr bwMode="auto">
            <a:xfrm>
              <a:off x="6248347" y="31822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2" name="Freeform 272"/>
            <p:cNvSpPr>
              <a:spLocks/>
            </p:cNvSpPr>
            <p:nvPr/>
          </p:nvSpPr>
          <p:spPr bwMode="auto">
            <a:xfrm>
              <a:off x="6278707" y="3169262"/>
              <a:ext cx="3253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3" name="Freeform 273"/>
            <p:cNvSpPr>
              <a:spLocks/>
            </p:cNvSpPr>
            <p:nvPr/>
          </p:nvSpPr>
          <p:spPr bwMode="auto">
            <a:xfrm>
              <a:off x="6235335" y="3192032"/>
              <a:ext cx="325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4" name="Freeform 274"/>
            <p:cNvSpPr>
              <a:spLocks/>
            </p:cNvSpPr>
            <p:nvPr/>
          </p:nvSpPr>
          <p:spPr bwMode="auto">
            <a:xfrm>
              <a:off x="6312320" y="3161672"/>
              <a:ext cx="3253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5" name="Freeform 275"/>
            <p:cNvSpPr>
              <a:spLocks/>
            </p:cNvSpPr>
            <p:nvPr/>
          </p:nvSpPr>
          <p:spPr bwMode="auto">
            <a:xfrm>
              <a:off x="6191964" y="3141071"/>
              <a:ext cx="7590" cy="2169"/>
            </a:xfrm>
            <a:custGeom>
              <a:avLst/>
              <a:gdLst>
                <a:gd name="T0" fmla="*/ 2 w 3"/>
                <a:gd name="T1" fmla="*/ 1 h 1"/>
                <a:gd name="T2" fmla="*/ 3 w 3"/>
                <a:gd name="T3" fmla="*/ 0 h 1"/>
                <a:gd name="T4" fmla="*/ 0 w 3"/>
                <a:gd name="T5" fmla="*/ 1 h 1"/>
                <a:gd name="T6" fmla="*/ 2 w 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2" y="1"/>
                    <a:pt x="3" y="1"/>
                    <a:pt x="3" y="0"/>
                  </a:cubicBezTo>
                  <a:cubicBezTo>
                    <a:pt x="2" y="0"/>
                    <a:pt x="0" y="0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6" name="Freeform 276"/>
            <p:cNvSpPr>
              <a:spLocks/>
            </p:cNvSpPr>
            <p:nvPr/>
          </p:nvSpPr>
          <p:spPr bwMode="auto">
            <a:xfrm>
              <a:off x="6194132" y="3163840"/>
              <a:ext cx="3253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7" name="Freeform 277"/>
            <p:cNvSpPr>
              <a:spLocks/>
            </p:cNvSpPr>
            <p:nvPr/>
          </p:nvSpPr>
          <p:spPr bwMode="auto">
            <a:xfrm>
              <a:off x="6097631" y="3246246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8" name="Freeform 278"/>
            <p:cNvSpPr>
              <a:spLocks/>
            </p:cNvSpPr>
            <p:nvPr/>
          </p:nvSpPr>
          <p:spPr bwMode="auto">
            <a:xfrm>
              <a:off x="6097631" y="3242993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39" name="Freeform 279"/>
            <p:cNvSpPr>
              <a:spLocks/>
            </p:cNvSpPr>
            <p:nvPr/>
          </p:nvSpPr>
          <p:spPr bwMode="auto">
            <a:xfrm>
              <a:off x="5958843" y="3210465"/>
              <a:ext cx="66142" cy="107344"/>
            </a:xfrm>
            <a:custGeom>
              <a:avLst/>
              <a:gdLst>
                <a:gd name="T0" fmla="*/ 0 w 61"/>
                <a:gd name="T1" fmla="*/ 49 h 99"/>
                <a:gd name="T2" fmla="*/ 61 w 61"/>
                <a:gd name="T3" fmla="*/ 99 h 99"/>
                <a:gd name="T4" fmla="*/ 61 w 61"/>
                <a:gd name="T5" fmla="*/ 0 h 99"/>
                <a:gd name="T6" fmla="*/ 0 w 61"/>
                <a:gd name="T7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99">
                  <a:moveTo>
                    <a:pt x="0" y="49"/>
                  </a:moveTo>
                  <a:lnTo>
                    <a:pt x="61" y="99"/>
                  </a:lnTo>
                  <a:lnTo>
                    <a:pt x="61" y="0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0" name="Freeform 280"/>
            <p:cNvSpPr>
              <a:spLocks/>
            </p:cNvSpPr>
            <p:nvPr/>
          </p:nvSpPr>
          <p:spPr bwMode="auto">
            <a:xfrm>
              <a:off x="6020647" y="3240825"/>
              <a:ext cx="40119" cy="43371"/>
            </a:xfrm>
            <a:custGeom>
              <a:avLst/>
              <a:gdLst>
                <a:gd name="T0" fmla="*/ 37 w 37"/>
                <a:gd name="T1" fmla="*/ 40 h 40"/>
                <a:gd name="T2" fmla="*/ 0 w 37"/>
                <a:gd name="T3" fmla="*/ 40 h 40"/>
                <a:gd name="T4" fmla="*/ 0 w 37"/>
                <a:gd name="T5" fmla="*/ 0 h 40"/>
                <a:gd name="T6" fmla="*/ 37 w 37"/>
                <a:gd name="T7" fmla="*/ 0 h 40"/>
                <a:gd name="T8" fmla="*/ 37 w 37"/>
                <a:gd name="T9" fmla="*/ 40 h 40"/>
                <a:gd name="T10" fmla="*/ 37 w 37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0">
                  <a:moveTo>
                    <a:pt x="37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37" y="0"/>
                  </a:lnTo>
                  <a:lnTo>
                    <a:pt x="37" y="40"/>
                  </a:lnTo>
                  <a:lnTo>
                    <a:pt x="37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1" name="Freeform 281"/>
            <p:cNvSpPr>
              <a:spLocks/>
            </p:cNvSpPr>
            <p:nvPr/>
          </p:nvSpPr>
          <p:spPr bwMode="auto">
            <a:xfrm>
              <a:off x="6428338" y="3210465"/>
              <a:ext cx="66142" cy="107344"/>
            </a:xfrm>
            <a:custGeom>
              <a:avLst/>
              <a:gdLst>
                <a:gd name="T0" fmla="*/ 61 w 61"/>
                <a:gd name="T1" fmla="*/ 49 h 99"/>
                <a:gd name="T2" fmla="*/ 0 w 61"/>
                <a:gd name="T3" fmla="*/ 99 h 99"/>
                <a:gd name="T4" fmla="*/ 0 w 61"/>
                <a:gd name="T5" fmla="*/ 0 h 99"/>
                <a:gd name="T6" fmla="*/ 61 w 61"/>
                <a:gd name="T7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99">
                  <a:moveTo>
                    <a:pt x="61" y="49"/>
                  </a:moveTo>
                  <a:lnTo>
                    <a:pt x="0" y="99"/>
                  </a:lnTo>
                  <a:lnTo>
                    <a:pt x="0" y="0"/>
                  </a:lnTo>
                  <a:lnTo>
                    <a:pt x="61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2" name="Freeform 282"/>
            <p:cNvSpPr>
              <a:spLocks/>
            </p:cNvSpPr>
            <p:nvPr/>
          </p:nvSpPr>
          <p:spPr bwMode="auto">
            <a:xfrm>
              <a:off x="6394725" y="3240825"/>
              <a:ext cx="41203" cy="43371"/>
            </a:xfrm>
            <a:custGeom>
              <a:avLst/>
              <a:gdLst>
                <a:gd name="T0" fmla="*/ 38 w 38"/>
                <a:gd name="T1" fmla="*/ 40 h 40"/>
                <a:gd name="T2" fmla="*/ 0 w 38"/>
                <a:gd name="T3" fmla="*/ 40 h 40"/>
                <a:gd name="T4" fmla="*/ 0 w 38"/>
                <a:gd name="T5" fmla="*/ 0 h 40"/>
                <a:gd name="T6" fmla="*/ 38 w 38"/>
                <a:gd name="T7" fmla="*/ 0 h 40"/>
                <a:gd name="T8" fmla="*/ 38 w 38"/>
                <a:gd name="T9" fmla="*/ 40 h 40"/>
                <a:gd name="T10" fmla="*/ 38 w 38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40">
                  <a:moveTo>
                    <a:pt x="38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38" y="0"/>
                  </a:lnTo>
                  <a:lnTo>
                    <a:pt x="38" y="40"/>
                  </a:lnTo>
                  <a:lnTo>
                    <a:pt x="38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3" name="Freeform 283"/>
            <p:cNvSpPr>
              <a:spLocks/>
            </p:cNvSpPr>
            <p:nvPr/>
          </p:nvSpPr>
          <p:spPr bwMode="auto">
            <a:xfrm>
              <a:off x="6173531" y="2994692"/>
              <a:ext cx="108428" cy="67226"/>
            </a:xfrm>
            <a:custGeom>
              <a:avLst/>
              <a:gdLst>
                <a:gd name="T0" fmla="*/ 50 w 100"/>
                <a:gd name="T1" fmla="*/ 0 h 62"/>
                <a:gd name="T2" fmla="*/ 0 w 100"/>
                <a:gd name="T3" fmla="*/ 62 h 62"/>
                <a:gd name="T4" fmla="*/ 100 w 100"/>
                <a:gd name="T5" fmla="*/ 62 h 62"/>
                <a:gd name="T6" fmla="*/ 50 w 100"/>
                <a:gd name="T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62">
                  <a:moveTo>
                    <a:pt x="50" y="0"/>
                  </a:moveTo>
                  <a:lnTo>
                    <a:pt x="0" y="62"/>
                  </a:lnTo>
                  <a:lnTo>
                    <a:pt x="100" y="62"/>
                  </a:lnTo>
                  <a:lnTo>
                    <a:pt x="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4" name="Freeform 284"/>
            <p:cNvSpPr>
              <a:spLocks/>
            </p:cNvSpPr>
            <p:nvPr/>
          </p:nvSpPr>
          <p:spPr bwMode="auto">
            <a:xfrm>
              <a:off x="6204975" y="3056497"/>
              <a:ext cx="43371" cy="41203"/>
            </a:xfrm>
            <a:custGeom>
              <a:avLst/>
              <a:gdLst>
                <a:gd name="T0" fmla="*/ 40 w 40"/>
                <a:gd name="T1" fmla="*/ 38 h 38"/>
                <a:gd name="T2" fmla="*/ 0 w 40"/>
                <a:gd name="T3" fmla="*/ 38 h 38"/>
                <a:gd name="T4" fmla="*/ 0 w 40"/>
                <a:gd name="T5" fmla="*/ 0 h 38"/>
                <a:gd name="T6" fmla="*/ 40 w 40"/>
                <a:gd name="T7" fmla="*/ 0 h 38"/>
                <a:gd name="T8" fmla="*/ 40 w 40"/>
                <a:gd name="T9" fmla="*/ 38 h 38"/>
                <a:gd name="T10" fmla="*/ 40 w 40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0" y="38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38"/>
                  </a:lnTo>
                  <a:lnTo>
                    <a:pt x="4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5" name="Freeform 285"/>
            <p:cNvSpPr>
              <a:spLocks/>
            </p:cNvSpPr>
            <p:nvPr/>
          </p:nvSpPr>
          <p:spPr bwMode="auto">
            <a:xfrm>
              <a:off x="6173531" y="3464187"/>
              <a:ext cx="108428" cy="66142"/>
            </a:xfrm>
            <a:custGeom>
              <a:avLst/>
              <a:gdLst>
                <a:gd name="T0" fmla="*/ 50 w 100"/>
                <a:gd name="T1" fmla="*/ 61 h 61"/>
                <a:gd name="T2" fmla="*/ 0 w 100"/>
                <a:gd name="T3" fmla="*/ 0 h 61"/>
                <a:gd name="T4" fmla="*/ 100 w 100"/>
                <a:gd name="T5" fmla="*/ 0 h 61"/>
                <a:gd name="T6" fmla="*/ 50 w 100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61">
                  <a:moveTo>
                    <a:pt x="50" y="61"/>
                  </a:moveTo>
                  <a:lnTo>
                    <a:pt x="0" y="0"/>
                  </a:lnTo>
                  <a:lnTo>
                    <a:pt x="100" y="0"/>
                  </a:lnTo>
                  <a:lnTo>
                    <a:pt x="50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6" name="Freeform 286"/>
            <p:cNvSpPr>
              <a:spLocks/>
            </p:cNvSpPr>
            <p:nvPr/>
          </p:nvSpPr>
          <p:spPr bwMode="auto">
            <a:xfrm>
              <a:off x="6204975" y="3430575"/>
              <a:ext cx="43371" cy="41203"/>
            </a:xfrm>
            <a:custGeom>
              <a:avLst/>
              <a:gdLst>
                <a:gd name="T0" fmla="*/ 40 w 40"/>
                <a:gd name="T1" fmla="*/ 38 h 38"/>
                <a:gd name="T2" fmla="*/ 0 w 40"/>
                <a:gd name="T3" fmla="*/ 38 h 38"/>
                <a:gd name="T4" fmla="*/ 0 w 40"/>
                <a:gd name="T5" fmla="*/ 0 h 38"/>
                <a:gd name="T6" fmla="*/ 40 w 40"/>
                <a:gd name="T7" fmla="*/ 0 h 38"/>
                <a:gd name="T8" fmla="*/ 40 w 40"/>
                <a:gd name="T9" fmla="*/ 38 h 38"/>
                <a:gd name="T10" fmla="*/ 40 w 40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8">
                  <a:moveTo>
                    <a:pt x="40" y="38"/>
                  </a:moveTo>
                  <a:lnTo>
                    <a:pt x="0" y="38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38"/>
                  </a:lnTo>
                  <a:lnTo>
                    <a:pt x="4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7" name="Freeform 287"/>
            <p:cNvSpPr>
              <a:spLocks/>
            </p:cNvSpPr>
            <p:nvPr/>
          </p:nvSpPr>
          <p:spPr bwMode="auto">
            <a:xfrm>
              <a:off x="6037996" y="3073845"/>
              <a:ext cx="84574" cy="84574"/>
            </a:xfrm>
            <a:custGeom>
              <a:avLst/>
              <a:gdLst>
                <a:gd name="T0" fmla="*/ 0 w 78"/>
                <a:gd name="T1" fmla="*/ 0 h 78"/>
                <a:gd name="T2" fmla="*/ 7 w 78"/>
                <a:gd name="T3" fmla="*/ 78 h 78"/>
                <a:gd name="T4" fmla="*/ 78 w 78"/>
                <a:gd name="T5" fmla="*/ 7 h 78"/>
                <a:gd name="T6" fmla="*/ 0 w 78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78">
                  <a:moveTo>
                    <a:pt x="0" y="0"/>
                  </a:moveTo>
                  <a:lnTo>
                    <a:pt x="7" y="78"/>
                  </a:lnTo>
                  <a:lnTo>
                    <a:pt x="78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8" name="Freeform 288"/>
            <p:cNvSpPr>
              <a:spLocks/>
            </p:cNvSpPr>
            <p:nvPr/>
          </p:nvSpPr>
          <p:spPr bwMode="auto">
            <a:xfrm>
              <a:off x="6064018" y="3099868"/>
              <a:ext cx="61805" cy="61805"/>
            </a:xfrm>
            <a:custGeom>
              <a:avLst/>
              <a:gdLst>
                <a:gd name="T0" fmla="*/ 28 w 57"/>
                <a:gd name="T1" fmla="*/ 57 h 57"/>
                <a:gd name="T2" fmla="*/ 0 w 57"/>
                <a:gd name="T3" fmla="*/ 31 h 57"/>
                <a:gd name="T4" fmla="*/ 31 w 57"/>
                <a:gd name="T5" fmla="*/ 0 h 57"/>
                <a:gd name="T6" fmla="*/ 57 w 57"/>
                <a:gd name="T7" fmla="*/ 28 h 57"/>
                <a:gd name="T8" fmla="*/ 28 w 57"/>
                <a:gd name="T9" fmla="*/ 57 h 57"/>
                <a:gd name="T10" fmla="*/ 28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28" y="57"/>
                  </a:moveTo>
                  <a:lnTo>
                    <a:pt x="0" y="31"/>
                  </a:lnTo>
                  <a:lnTo>
                    <a:pt x="31" y="0"/>
                  </a:lnTo>
                  <a:lnTo>
                    <a:pt x="57" y="28"/>
                  </a:lnTo>
                  <a:lnTo>
                    <a:pt x="28" y="57"/>
                  </a:lnTo>
                  <a:lnTo>
                    <a:pt x="28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49" name="Freeform 289"/>
            <p:cNvSpPr>
              <a:spLocks/>
            </p:cNvSpPr>
            <p:nvPr/>
          </p:nvSpPr>
          <p:spPr bwMode="auto">
            <a:xfrm>
              <a:off x="6330752" y="3366602"/>
              <a:ext cx="86743" cy="86743"/>
            </a:xfrm>
            <a:custGeom>
              <a:avLst/>
              <a:gdLst>
                <a:gd name="T0" fmla="*/ 80 w 80"/>
                <a:gd name="T1" fmla="*/ 80 h 80"/>
                <a:gd name="T2" fmla="*/ 0 w 80"/>
                <a:gd name="T3" fmla="*/ 71 h 80"/>
                <a:gd name="T4" fmla="*/ 71 w 80"/>
                <a:gd name="T5" fmla="*/ 0 h 80"/>
                <a:gd name="T6" fmla="*/ 80 w 80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80">
                  <a:moveTo>
                    <a:pt x="80" y="80"/>
                  </a:moveTo>
                  <a:lnTo>
                    <a:pt x="0" y="71"/>
                  </a:lnTo>
                  <a:lnTo>
                    <a:pt x="71" y="0"/>
                  </a:lnTo>
                  <a:lnTo>
                    <a:pt x="8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50" name="Freeform 290"/>
            <p:cNvSpPr>
              <a:spLocks/>
            </p:cNvSpPr>
            <p:nvPr/>
          </p:nvSpPr>
          <p:spPr bwMode="auto">
            <a:xfrm>
              <a:off x="6327500" y="3364433"/>
              <a:ext cx="61805" cy="60720"/>
            </a:xfrm>
            <a:custGeom>
              <a:avLst/>
              <a:gdLst>
                <a:gd name="T0" fmla="*/ 29 w 57"/>
                <a:gd name="T1" fmla="*/ 56 h 56"/>
                <a:gd name="T2" fmla="*/ 0 w 57"/>
                <a:gd name="T3" fmla="*/ 30 h 56"/>
                <a:gd name="T4" fmla="*/ 31 w 57"/>
                <a:gd name="T5" fmla="*/ 0 h 56"/>
                <a:gd name="T6" fmla="*/ 57 w 57"/>
                <a:gd name="T7" fmla="*/ 28 h 56"/>
                <a:gd name="T8" fmla="*/ 29 w 57"/>
                <a:gd name="T9" fmla="*/ 56 h 56"/>
                <a:gd name="T10" fmla="*/ 29 w 57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6">
                  <a:moveTo>
                    <a:pt x="29" y="56"/>
                  </a:moveTo>
                  <a:lnTo>
                    <a:pt x="0" y="30"/>
                  </a:lnTo>
                  <a:lnTo>
                    <a:pt x="31" y="0"/>
                  </a:lnTo>
                  <a:lnTo>
                    <a:pt x="57" y="28"/>
                  </a:lnTo>
                  <a:lnTo>
                    <a:pt x="29" y="56"/>
                  </a:lnTo>
                  <a:lnTo>
                    <a:pt x="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51" name="Freeform 291"/>
            <p:cNvSpPr>
              <a:spLocks/>
            </p:cNvSpPr>
            <p:nvPr/>
          </p:nvSpPr>
          <p:spPr bwMode="auto">
            <a:xfrm>
              <a:off x="6330752" y="3073845"/>
              <a:ext cx="86743" cy="84574"/>
            </a:xfrm>
            <a:custGeom>
              <a:avLst/>
              <a:gdLst>
                <a:gd name="T0" fmla="*/ 80 w 80"/>
                <a:gd name="T1" fmla="*/ 0 h 78"/>
                <a:gd name="T2" fmla="*/ 0 w 80"/>
                <a:gd name="T3" fmla="*/ 7 h 78"/>
                <a:gd name="T4" fmla="*/ 71 w 80"/>
                <a:gd name="T5" fmla="*/ 78 h 78"/>
                <a:gd name="T6" fmla="*/ 80 w 80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78">
                  <a:moveTo>
                    <a:pt x="80" y="0"/>
                  </a:moveTo>
                  <a:lnTo>
                    <a:pt x="0" y="7"/>
                  </a:lnTo>
                  <a:lnTo>
                    <a:pt x="71" y="78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52" name="Freeform 292"/>
            <p:cNvSpPr>
              <a:spLocks/>
            </p:cNvSpPr>
            <p:nvPr/>
          </p:nvSpPr>
          <p:spPr bwMode="auto">
            <a:xfrm>
              <a:off x="6327500" y="3099868"/>
              <a:ext cx="61805" cy="61805"/>
            </a:xfrm>
            <a:custGeom>
              <a:avLst/>
              <a:gdLst>
                <a:gd name="T0" fmla="*/ 31 w 57"/>
                <a:gd name="T1" fmla="*/ 57 h 57"/>
                <a:gd name="T2" fmla="*/ 0 w 57"/>
                <a:gd name="T3" fmla="*/ 28 h 57"/>
                <a:gd name="T4" fmla="*/ 29 w 57"/>
                <a:gd name="T5" fmla="*/ 0 h 57"/>
                <a:gd name="T6" fmla="*/ 57 w 57"/>
                <a:gd name="T7" fmla="*/ 31 h 57"/>
                <a:gd name="T8" fmla="*/ 31 w 57"/>
                <a:gd name="T9" fmla="*/ 57 h 57"/>
                <a:gd name="T10" fmla="*/ 31 w 57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7">
                  <a:moveTo>
                    <a:pt x="31" y="57"/>
                  </a:moveTo>
                  <a:lnTo>
                    <a:pt x="0" y="28"/>
                  </a:lnTo>
                  <a:lnTo>
                    <a:pt x="29" y="0"/>
                  </a:lnTo>
                  <a:lnTo>
                    <a:pt x="57" y="31"/>
                  </a:lnTo>
                  <a:lnTo>
                    <a:pt x="31" y="57"/>
                  </a:lnTo>
                  <a:lnTo>
                    <a:pt x="31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53" name="Freeform 293"/>
            <p:cNvSpPr>
              <a:spLocks/>
            </p:cNvSpPr>
            <p:nvPr/>
          </p:nvSpPr>
          <p:spPr bwMode="auto">
            <a:xfrm>
              <a:off x="6037996" y="3366602"/>
              <a:ext cx="84574" cy="86743"/>
            </a:xfrm>
            <a:custGeom>
              <a:avLst/>
              <a:gdLst>
                <a:gd name="T0" fmla="*/ 0 w 78"/>
                <a:gd name="T1" fmla="*/ 80 h 80"/>
                <a:gd name="T2" fmla="*/ 7 w 78"/>
                <a:gd name="T3" fmla="*/ 0 h 80"/>
                <a:gd name="T4" fmla="*/ 78 w 78"/>
                <a:gd name="T5" fmla="*/ 71 h 80"/>
                <a:gd name="T6" fmla="*/ 0 w 78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80">
                  <a:moveTo>
                    <a:pt x="0" y="80"/>
                  </a:moveTo>
                  <a:lnTo>
                    <a:pt x="7" y="0"/>
                  </a:lnTo>
                  <a:lnTo>
                    <a:pt x="78" y="71"/>
                  </a:lnTo>
                  <a:lnTo>
                    <a:pt x="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154" name="Freeform 294"/>
            <p:cNvSpPr>
              <a:spLocks/>
            </p:cNvSpPr>
            <p:nvPr/>
          </p:nvSpPr>
          <p:spPr bwMode="auto">
            <a:xfrm>
              <a:off x="6064018" y="3364433"/>
              <a:ext cx="61805" cy="60720"/>
            </a:xfrm>
            <a:custGeom>
              <a:avLst/>
              <a:gdLst>
                <a:gd name="T0" fmla="*/ 31 w 57"/>
                <a:gd name="T1" fmla="*/ 56 h 56"/>
                <a:gd name="T2" fmla="*/ 0 w 57"/>
                <a:gd name="T3" fmla="*/ 28 h 56"/>
                <a:gd name="T4" fmla="*/ 28 w 57"/>
                <a:gd name="T5" fmla="*/ 0 h 56"/>
                <a:gd name="T6" fmla="*/ 57 w 57"/>
                <a:gd name="T7" fmla="*/ 30 h 56"/>
                <a:gd name="T8" fmla="*/ 31 w 57"/>
                <a:gd name="T9" fmla="*/ 56 h 56"/>
                <a:gd name="T10" fmla="*/ 31 w 57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6">
                  <a:moveTo>
                    <a:pt x="31" y="56"/>
                  </a:moveTo>
                  <a:lnTo>
                    <a:pt x="0" y="28"/>
                  </a:lnTo>
                  <a:lnTo>
                    <a:pt x="28" y="0"/>
                  </a:lnTo>
                  <a:lnTo>
                    <a:pt x="57" y="30"/>
                  </a:lnTo>
                  <a:lnTo>
                    <a:pt x="31" y="56"/>
                  </a:lnTo>
                  <a:lnTo>
                    <a:pt x="31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656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6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3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37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9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5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3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650"/>
                                </p:stCondLst>
                                <p:childTnLst>
                                  <p:par>
                                    <p:cTn id="7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6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6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2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3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37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9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5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150"/>
                                </p:stCondLst>
                                <p:childTnLst>
                                  <p:par>
                                    <p:cTn id="63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650"/>
                                </p:stCondLst>
                                <p:childTnLst>
                                  <p:par>
                                    <p:cTn id="7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68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年度研究计划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3" name="Shape 2012"/>
          <p:cNvSpPr/>
          <p:nvPr/>
        </p:nvSpPr>
        <p:spPr>
          <a:xfrm>
            <a:off x="5291568" y="1431335"/>
            <a:ext cx="2671029" cy="1264960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4288" tIns="14288" rIns="14288" bIns="14288" anchor="ctr"/>
          <a:lstStyle/>
          <a:p>
            <a:pPr lvl="0"/>
            <a:endParaRPr sz="1300"/>
          </a:p>
        </p:txBody>
      </p:sp>
      <p:sp>
        <p:nvSpPr>
          <p:cNvPr id="4" name="Shape 2013"/>
          <p:cNvSpPr/>
          <p:nvPr/>
        </p:nvSpPr>
        <p:spPr>
          <a:xfrm>
            <a:off x="5291568" y="2879192"/>
            <a:ext cx="2671029" cy="1263620"/>
          </a:xfrm>
          <a:prstGeom prst="roundRect">
            <a:avLst>
              <a:gd name="adj" fmla="val 6925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4288" tIns="14288" rIns="14288" bIns="14288" anchor="ctr"/>
          <a:lstStyle/>
          <a:p>
            <a:pPr lvl="0"/>
            <a:endParaRPr sz="1300"/>
          </a:p>
        </p:txBody>
      </p:sp>
      <p:sp>
        <p:nvSpPr>
          <p:cNvPr id="6" name="Shape 2014"/>
          <p:cNvSpPr/>
          <p:nvPr/>
        </p:nvSpPr>
        <p:spPr>
          <a:xfrm>
            <a:off x="1186463" y="2878522"/>
            <a:ext cx="2671029" cy="1264959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4288" tIns="14288" rIns="14288" bIns="14288" anchor="ctr"/>
          <a:lstStyle/>
          <a:p>
            <a:pPr lvl="0"/>
            <a:endParaRPr sz="1300"/>
          </a:p>
        </p:txBody>
      </p:sp>
      <p:sp>
        <p:nvSpPr>
          <p:cNvPr id="7" name="Shape 2015"/>
          <p:cNvSpPr/>
          <p:nvPr/>
        </p:nvSpPr>
        <p:spPr>
          <a:xfrm>
            <a:off x="1186463" y="1431335"/>
            <a:ext cx="2671029" cy="1264960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4288" tIns="14288" rIns="14288" bIns="14288" anchor="ctr"/>
          <a:lstStyle/>
          <a:p>
            <a:pPr lvl="0"/>
            <a:endParaRPr sz="1300"/>
          </a:p>
        </p:txBody>
      </p:sp>
      <p:sp>
        <p:nvSpPr>
          <p:cNvPr id="9" name="Shape 2021"/>
          <p:cNvSpPr/>
          <p:nvPr/>
        </p:nvSpPr>
        <p:spPr>
          <a:xfrm>
            <a:off x="1747495" y="1851670"/>
            <a:ext cx="1741450" cy="382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Shape 2022"/>
          <p:cNvSpPr/>
          <p:nvPr/>
        </p:nvSpPr>
        <p:spPr>
          <a:xfrm>
            <a:off x="1741649" y="1537860"/>
            <a:ext cx="1401999" cy="3012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11" name="Shape 2023"/>
          <p:cNvSpPr/>
          <p:nvPr/>
        </p:nvSpPr>
        <p:spPr>
          <a:xfrm>
            <a:off x="1747495" y="3304099"/>
            <a:ext cx="1741450" cy="3641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Shape 2024"/>
          <p:cNvSpPr/>
          <p:nvPr/>
        </p:nvSpPr>
        <p:spPr>
          <a:xfrm>
            <a:off x="1741649" y="3011260"/>
            <a:ext cx="1401999" cy="3012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13" name="Shape 2025"/>
          <p:cNvSpPr/>
          <p:nvPr/>
        </p:nvSpPr>
        <p:spPr>
          <a:xfrm>
            <a:off x="5654872" y="1851670"/>
            <a:ext cx="1734500" cy="382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Shape 2026"/>
          <p:cNvSpPr/>
          <p:nvPr/>
        </p:nvSpPr>
        <p:spPr>
          <a:xfrm>
            <a:off x="5987765" y="1537860"/>
            <a:ext cx="1401999" cy="3012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15" name="Shape 2027"/>
          <p:cNvSpPr/>
          <p:nvPr/>
        </p:nvSpPr>
        <p:spPr>
          <a:xfrm>
            <a:off x="5654873" y="3304101"/>
            <a:ext cx="1734500" cy="364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hape 2028"/>
          <p:cNvSpPr/>
          <p:nvPr/>
        </p:nvSpPr>
        <p:spPr>
          <a:xfrm>
            <a:off x="5987765" y="3011260"/>
            <a:ext cx="1401999" cy="3012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3488945" y="1702369"/>
            <a:ext cx="2176351" cy="2176351"/>
            <a:chOff x="2193191" y="1899415"/>
            <a:chExt cx="2421376" cy="2421376"/>
          </a:xfrm>
          <a:effectLst/>
        </p:grpSpPr>
        <p:sp>
          <p:nvSpPr>
            <p:cNvPr id="58" name="椭圆 57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9" name="八边形 58"/>
            <p:cNvSpPr/>
            <p:nvPr/>
          </p:nvSpPr>
          <p:spPr>
            <a:xfrm>
              <a:off x="2345502" y="2051726"/>
              <a:ext cx="2116756" cy="2116756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60" name="矩形 59"/>
          <p:cNvSpPr/>
          <p:nvPr/>
        </p:nvSpPr>
        <p:spPr>
          <a:xfrm>
            <a:off x="3736467" y="2423166"/>
            <a:ext cx="16308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内容概述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618867" y="1527304"/>
            <a:ext cx="1139838" cy="1139838"/>
            <a:chOff x="4184106" y="2952206"/>
            <a:chExt cx="3823790" cy="3823790"/>
          </a:xfrm>
        </p:grpSpPr>
        <p:sp>
          <p:nvSpPr>
            <p:cNvPr id="62" name="椭圆 61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100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64" name="椭圆 63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10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10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612144" y="2926877"/>
            <a:ext cx="1139838" cy="1139838"/>
            <a:chOff x="4184106" y="2952206"/>
            <a:chExt cx="3823790" cy="3823790"/>
          </a:xfrm>
        </p:grpSpPr>
        <p:sp>
          <p:nvSpPr>
            <p:cNvPr id="67" name="椭圆 6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100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69" name="椭圆 6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595959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2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10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2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10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7387113" y="1513856"/>
            <a:ext cx="1139838" cy="1139838"/>
            <a:chOff x="4184106" y="2952206"/>
            <a:chExt cx="3823790" cy="3823790"/>
          </a:xfrm>
        </p:grpSpPr>
        <p:sp>
          <p:nvSpPr>
            <p:cNvPr id="72" name="椭圆 71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100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4" name="椭圆 73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0070C0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10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75" name="椭圆 74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10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76" name="组合 75"/>
          <p:cNvGrpSpPr/>
          <p:nvPr/>
        </p:nvGrpSpPr>
        <p:grpSpPr>
          <a:xfrm>
            <a:off x="7385954" y="2947808"/>
            <a:ext cx="1139838" cy="1139838"/>
            <a:chOff x="4184106" y="2952206"/>
            <a:chExt cx="3823790" cy="3823790"/>
          </a:xfrm>
        </p:grpSpPr>
        <p:sp>
          <p:nvSpPr>
            <p:cNvPr id="77" name="椭圆 7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100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4710167" y="3478267"/>
              <a:ext cx="2771663" cy="2771663"/>
              <a:chOff x="2193190" y="1899413"/>
              <a:chExt cx="2421376" cy="2421376"/>
            </a:xfrm>
            <a:effectLst/>
          </p:grpSpPr>
          <p:sp>
            <p:nvSpPr>
              <p:cNvPr id="79" name="椭圆 78"/>
              <p:cNvSpPr/>
              <p:nvPr/>
            </p:nvSpPr>
            <p:spPr>
              <a:xfrm>
                <a:off x="2193190" y="1899413"/>
                <a:ext cx="2421376" cy="2421376"/>
              </a:xfrm>
              <a:prstGeom prst="ellipse">
                <a:avLst/>
              </a:prstGeom>
              <a:solidFill>
                <a:schemeClr val="accent4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4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10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2386802" y="2093027"/>
                <a:ext cx="2034160" cy="203415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4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10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81" name="TextBox 80"/>
          <p:cNvSpPr txBox="1"/>
          <p:nvPr/>
        </p:nvSpPr>
        <p:spPr>
          <a:xfrm>
            <a:off x="840749" y="1855873"/>
            <a:ext cx="696074" cy="48270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834026" y="3255446"/>
            <a:ext cx="696074" cy="48270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608995" y="1842425"/>
            <a:ext cx="696074" cy="48270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607836" y="3276377"/>
            <a:ext cx="696074" cy="482700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</p:spTree>
    <p:extLst>
      <p:ext uri="{BB962C8B-B14F-4D97-AF65-F5344CB8AC3E}">
        <p14:creationId xmlns:p14="http://schemas.microsoft.com/office/powerpoint/2010/main" val="198233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60" grpId="0"/>
      <p:bldP spid="81" grpId="0"/>
      <p:bldP spid="82" grpId="0"/>
      <p:bldP spid="83" grpId="0"/>
      <p:bldP spid="8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03736" y="299722"/>
            <a:ext cx="352313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年度研究计划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3" name="Freeform 2"/>
          <p:cNvSpPr>
            <a:spLocks/>
          </p:cNvSpPr>
          <p:nvPr/>
        </p:nvSpPr>
        <p:spPr bwMode="auto">
          <a:xfrm>
            <a:off x="1842358" y="1111418"/>
            <a:ext cx="4385826" cy="3697563"/>
          </a:xfrm>
          <a:custGeom>
            <a:avLst/>
            <a:gdLst>
              <a:gd name="T0" fmla="*/ 0 w 3668"/>
              <a:gd name="T1" fmla="*/ 2147483647 h 3785"/>
              <a:gd name="T2" fmla="*/ 2147483647 w 3668"/>
              <a:gd name="T3" fmla="*/ 2147483647 h 3785"/>
              <a:gd name="T4" fmla="*/ 2147483647 w 3668"/>
              <a:gd name="T5" fmla="*/ 2147483647 h 3785"/>
              <a:gd name="T6" fmla="*/ 2147483647 w 3668"/>
              <a:gd name="T7" fmla="*/ 2147483647 h 3785"/>
              <a:gd name="T8" fmla="*/ 2147483647 w 3668"/>
              <a:gd name="T9" fmla="*/ 2147483647 h 3785"/>
              <a:gd name="T10" fmla="*/ 2147483647 w 3668"/>
              <a:gd name="T11" fmla="*/ 2147483647 h 3785"/>
              <a:gd name="T12" fmla="*/ 2147483647 w 3668"/>
              <a:gd name="T13" fmla="*/ 2147483647 h 3785"/>
              <a:gd name="T14" fmla="*/ 2147483647 w 3668"/>
              <a:gd name="T15" fmla="*/ 2147483647 h 3785"/>
              <a:gd name="T16" fmla="*/ 2147483647 w 3668"/>
              <a:gd name="T17" fmla="*/ 2147483647 h 3785"/>
              <a:gd name="T18" fmla="*/ 2147483647 w 3668"/>
              <a:gd name="T19" fmla="*/ 2147483647 h 3785"/>
              <a:gd name="T20" fmla="*/ 2147483647 w 3668"/>
              <a:gd name="T21" fmla="*/ 2147483647 h 3785"/>
              <a:gd name="T22" fmla="*/ 2147483647 w 3668"/>
              <a:gd name="T23" fmla="*/ 2147483647 h 3785"/>
              <a:gd name="T24" fmla="*/ 2147483647 w 3668"/>
              <a:gd name="T25" fmla="*/ 2147483647 h 3785"/>
              <a:gd name="T26" fmla="*/ 2147483647 w 3668"/>
              <a:gd name="T27" fmla="*/ 2147483647 h 3785"/>
              <a:gd name="T28" fmla="*/ 2147483647 w 3668"/>
              <a:gd name="T29" fmla="*/ 0 h 3785"/>
              <a:gd name="T30" fmla="*/ 2147483647 w 3668"/>
              <a:gd name="T31" fmla="*/ 2147483647 h 3785"/>
              <a:gd name="T32" fmla="*/ 2147483647 w 3668"/>
              <a:gd name="T33" fmla="*/ 2147483647 h 3785"/>
              <a:gd name="T34" fmla="*/ 2147483647 w 3668"/>
              <a:gd name="T35" fmla="*/ 2147483647 h 3785"/>
              <a:gd name="T36" fmla="*/ 2147483647 w 3668"/>
              <a:gd name="T37" fmla="*/ 2147483647 h 3785"/>
              <a:gd name="T38" fmla="*/ 2147483647 w 3668"/>
              <a:gd name="T39" fmla="*/ 2147483647 h 3785"/>
              <a:gd name="T40" fmla="*/ 2147483647 w 3668"/>
              <a:gd name="T41" fmla="*/ 2147483647 h 3785"/>
              <a:gd name="T42" fmla="*/ 2147483647 w 3668"/>
              <a:gd name="T43" fmla="*/ 2147483647 h 3785"/>
              <a:gd name="T44" fmla="*/ 2147483647 w 3668"/>
              <a:gd name="T45" fmla="*/ 2147483647 h 3785"/>
              <a:gd name="T46" fmla="*/ 2147483647 w 3668"/>
              <a:gd name="T47" fmla="*/ 2147483647 h 3785"/>
              <a:gd name="T48" fmla="*/ 2147483647 w 3668"/>
              <a:gd name="T49" fmla="*/ 2147483647 h 3785"/>
              <a:gd name="T50" fmla="*/ 2147483647 w 3668"/>
              <a:gd name="T51" fmla="*/ 2147483647 h 3785"/>
              <a:gd name="T52" fmla="*/ 2147483647 w 3668"/>
              <a:gd name="T53" fmla="*/ 2147483647 h 3785"/>
              <a:gd name="T54" fmla="*/ 2147483647 w 3668"/>
              <a:gd name="T55" fmla="*/ 2147483647 h 3785"/>
              <a:gd name="T56" fmla="*/ 0 w 3668"/>
              <a:gd name="T57" fmla="*/ 2147483647 h 3785"/>
              <a:gd name="T58" fmla="*/ 0 w 3668"/>
              <a:gd name="T59" fmla="*/ 2147483647 h 3785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3668"/>
              <a:gd name="T91" fmla="*/ 0 h 3785"/>
              <a:gd name="T92" fmla="*/ 3668 w 3668"/>
              <a:gd name="T93" fmla="*/ 3785 h 3785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3668" h="3785">
                <a:moveTo>
                  <a:pt x="0" y="2742"/>
                </a:moveTo>
                <a:lnTo>
                  <a:pt x="253" y="2556"/>
                </a:lnTo>
                <a:lnTo>
                  <a:pt x="515" y="2395"/>
                </a:lnTo>
                <a:lnTo>
                  <a:pt x="798" y="2223"/>
                </a:lnTo>
                <a:lnTo>
                  <a:pt x="1152" y="2000"/>
                </a:lnTo>
                <a:lnTo>
                  <a:pt x="1587" y="1728"/>
                </a:lnTo>
                <a:lnTo>
                  <a:pt x="1869" y="1525"/>
                </a:lnTo>
                <a:lnTo>
                  <a:pt x="2061" y="1394"/>
                </a:lnTo>
                <a:lnTo>
                  <a:pt x="2324" y="1182"/>
                </a:lnTo>
                <a:lnTo>
                  <a:pt x="2557" y="980"/>
                </a:lnTo>
                <a:lnTo>
                  <a:pt x="2769" y="768"/>
                </a:lnTo>
                <a:lnTo>
                  <a:pt x="2941" y="606"/>
                </a:lnTo>
                <a:lnTo>
                  <a:pt x="3193" y="353"/>
                </a:lnTo>
                <a:lnTo>
                  <a:pt x="3011" y="252"/>
                </a:lnTo>
                <a:lnTo>
                  <a:pt x="3648" y="0"/>
                </a:lnTo>
                <a:lnTo>
                  <a:pt x="3668" y="687"/>
                </a:lnTo>
                <a:lnTo>
                  <a:pt x="3466" y="525"/>
                </a:lnTo>
                <a:lnTo>
                  <a:pt x="3213" y="828"/>
                </a:lnTo>
                <a:lnTo>
                  <a:pt x="2910" y="1202"/>
                </a:lnTo>
                <a:lnTo>
                  <a:pt x="2698" y="1515"/>
                </a:lnTo>
                <a:lnTo>
                  <a:pt x="2597" y="1738"/>
                </a:lnTo>
                <a:lnTo>
                  <a:pt x="2496" y="1970"/>
                </a:lnTo>
                <a:lnTo>
                  <a:pt x="2435" y="2182"/>
                </a:lnTo>
                <a:lnTo>
                  <a:pt x="2375" y="2384"/>
                </a:lnTo>
                <a:lnTo>
                  <a:pt x="2264" y="2779"/>
                </a:lnTo>
                <a:lnTo>
                  <a:pt x="2183" y="3152"/>
                </a:lnTo>
                <a:lnTo>
                  <a:pt x="2122" y="3445"/>
                </a:lnTo>
                <a:lnTo>
                  <a:pt x="2042" y="3785"/>
                </a:lnTo>
                <a:lnTo>
                  <a:pt x="0" y="3785"/>
                </a:lnTo>
                <a:lnTo>
                  <a:pt x="0" y="2742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lumMod val="75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62873" tIns="31437" rIns="62873" bIns="31437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300" b="1" ker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87502" y="4019413"/>
            <a:ext cx="1579168" cy="4328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11" name="矩形 10"/>
          <p:cNvSpPr/>
          <p:nvPr/>
        </p:nvSpPr>
        <p:spPr>
          <a:xfrm>
            <a:off x="5308177" y="3395644"/>
            <a:ext cx="1579168" cy="4328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12" name="矩形 11"/>
          <p:cNvSpPr/>
          <p:nvPr/>
        </p:nvSpPr>
        <p:spPr>
          <a:xfrm>
            <a:off x="5716386" y="2771874"/>
            <a:ext cx="1579168" cy="4328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6097761" y="2148105"/>
            <a:ext cx="1579168" cy="4328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6696048" y="1581042"/>
            <a:ext cx="1579168" cy="4328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txBody>
          <a:bodyPr wrap="square" lIns="62873" tIns="31437" rIns="62873" bIns="31437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018280" y="1740837"/>
            <a:ext cx="2545608" cy="905004"/>
          </a:xfrm>
          <a:prstGeom prst="rect">
            <a:avLst/>
          </a:prstGeom>
        </p:spPr>
        <p:txBody>
          <a:bodyPr lIns="68580" tIns="34290" rIns="68580" bIns="3429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itle 13"/>
          <p:cNvSpPr txBox="1">
            <a:spLocks/>
          </p:cNvSpPr>
          <p:nvPr/>
        </p:nvSpPr>
        <p:spPr>
          <a:xfrm>
            <a:off x="1040529" y="1361474"/>
            <a:ext cx="2163319" cy="43913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添加标题内容文字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2334931" y="4007484"/>
            <a:ext cx="1766422" cy="357517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281206" y="4770859"/>
              <a:ext cx="1057659" cy="73914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2540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+mn-ea"/>
                </a:rPr>
                <a:t>2018</a:t>
              </a:r>
              <a:r>
                <a:rPr lang="zh-CN" altLang="en-US" dirty="0">
                  <a:solidFill>
                    <a:schemeClr val="accent1"/>
                  </a:solidFill>
                  <a:latin typeface="+mn-ea"/>
                </a:rPr>
                <a:t>年</a:t>
              </a:r>
              <a:r>
                <a:rPr lang="en-US" altLang="zh-CN" dirty="0">
                  <a:solidFill>
                    <a:schemeClr val="accent1"/>
                  </a:solidFill>
                  <a:latin typeface="+mn-ea"/>
                </a:rPr>
                <a:t>4</a:t>
              </a:r>
              <a:r>
                <a:rPr lang="zh-CN" altLang="en-US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32526" y="3433295"/>
            <a:ext cx="1766422" cy="357517"/>
            <a:chOff x="3237545" y="4561747"/>
            <a:chExt cx="1146960" cy="1146960"/>
          </a:xfrm>
        </p:grpSpPr>
        <p:sp>
          <p:nvSpPr>
            <p:cNvPr id="36" name="圆角矩形 35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rgbClr val="595959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+mn-ea"/>
              </a:endParaRPr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3281206" y="4770859"/>
              <a:ext cx="1057659" cy="73914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2540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595959"/>
                  </a:solidFill>
                  <a:latin typeface="+mn-ea"/>
                </a:rPr>
                <a:t>2018</a:t>
              </a:r>
              <a:r>
                <a:rPr lang="zh-CN" altLang="en-US" dirty="0">
                  <a:solidFill>
                    <a:srgbClr val="595959"/>
                  </a:solidFill>
                  <a:latin typeface="+mn-ea"/>
                </a:rPr>
                <a:t>年</a:t>
              </a:r>
              <a:r>
                <a:rPr lang="en-US" altLang="zh-CN" dirty="0">
                  <a:solidFill>
                    <a:srgbClr val="595959"/>
                  </a:solidFill>
                  <a:latin typeface="+mn-ea"/>
                </a:rPr>
                <a:t>6</a:t>
              </a:r>
              <a:r>
                <a:rPr lang="zh-CN" altLang="en-US" dirty="0">
                  <a:solidFill>
                    <a:srgbClr val="595959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645447" y="2802808"/>
            <a:ext cx="1766422" cy="357517"/>
            <a:chOff x="3237545" y="4561747"/>
            <a:chExt cx="1146960" cy="1146960"/>
          </a:xfrm>
        </p:grpSpPr>
        <p:sp>
          <p:nvSpPr>
            <p:cNvPr id="39" name="圆角矩形 38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3"/>
                </a:solidFill>
                <a:latin typeface="+mn-ea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3281206" y="4770859"/>
              <a:ext cx="1057659" cy="73914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2540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rgbClr val="0070C0"/>
                  </a:solidFill>
                  <a:latin typeface="+mn-ea"/>
                </a:rPr>
                <a:t>2018</a:t>
              </a:r>
              <a:r>
                <a:rPr lang="zh-CN" altLang="en-US" dirty="0">
                  <a:solidFill>
                    <a:srgbClr val="0070C0"/>
                  </a:solidFill>
                  <a:latin typeface="+mn-ea"/>
                </a:rPr>
                <a:t>年</a:t>
              </a:r>
              <a:r>
                <a:rPr lang="en-US" altLang="zh-CN" dirty="0">
                  <a:solidFill>
                    <a:srgbClr val="0070C0"/>
                  </a:solidFill>
                  <a:latin typeface="+mn-ea"/>
                </a:rPr>
                <a:t>8</a:t>
              </a:r>
              <a:r>
                <a:rPr lang="zh-CN" altLang="en-US" dirty="0">
                  <a:solidFill>
                    <a:srgbClr val="0070C0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004291" y="2178773"/>
            <a:ext cx="1766422" cy="357517"/>
            <a:chOff x="3237545" y="4561747"/>
            <a:chExt cx="1146960" cy="1146960"/>
          </a:xfrm>
        </p:grpSpPr>
        <p:sp>
          <p:nvSpPr>
            <p:cNvPr id="42" name="圆角矩形 41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4"/>
                </a:solidFill>
                <a:latin typeface="+mn-ea"/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3281206" y="4770859"/>
              <a:ext cx="1057659" cy="73914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2540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accent4"/>
                  </a:solidFill>
                  <a:latin typeface="+mn-ea"/>
                </a:rPr>
                <a:t>2018</a:t>
              </a:r>
              <a:r>
                <a:rPr lang="zh-CN" altLang="en-US" dirty="0">
                  <a:solidFill>
                    <a:schemeClr val="accent4"/>
                  </a:solidFill>
                  <a:latin typeface="+mn-ea"/>
                </a:rPr>
                <a:t>年</a:t>
              </a:r>
              <a:r>
                <a:rPr lang="en-US" altLang="zh-CN" dirty="0">
                  <a:solidFill>
                    <a:schemeClr val="accent4"/>
                  </a:solidFill>
                  <a:latin typeface="+mn-ea"/>
                </a:rPr>
                <a:t>10</a:t>
              </a:r>
              <a:r>
                <a:rPr lang="zh-CN" altLang="en-US" dirty="0">
                  <a:solidFill>
                    <a:schemeClr val="accent4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47700" y="1600526"/>
            <a:ext cx="1766422" cy="357517"/>
            <a:chOff x="3237545" y="4561747"/>
            <a:chExt cx="1146960" cy="1146960"/>
          </a:xfrm>
        </p:grpSpPr>
        <p:sp>
          <p:nvSpPr>
            <p:cNvPr id="45" name="圆角矩形 4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0"/>
              </a:avLst>
            </a:prstGeom>
            <a:solidFill>
              <a:schemeClr val="accent5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5"/>
                </a:solidFill>
                <a:latin typeface="+mn-ea"/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3281206" y="4770859"/>
              <a:ext cx="1057659" cy="73914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2540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accent5"/>
                  </a:solidFill>
                  <a:latin typeface="+mn-ea"/>
                </a:rPr>
                <a:t>2018</a:t>
              </a:r>
              <a:r>
                <a:rPr lang="zh-CN" altLang="en-US" dirty="0">
                  <a:solidFill>
                    <a:schemeClr val="accent5"/>
                  </a:solidFill>
                  <a:latin typeface="+mn-ea"/>
                </a:rPr>
                <a:t>年</a:t>
              </a:r>
              <a:r>
                <a:rPr lang="en-US" altLang="zh-CN" dirty="0">
                  <a:solidFill>
                    <a:schemeClr val="accent5"/>
                  </a:solidFill>
                  <a:latin typeface="+mn-ea"/>
                </a:rPr>
                <a:t>12</a:t>
              </a:r>
              <a:r>
                <a:rPr lang="zh-CN" altLang="en-US" dirty="0">
                  <a:solidFill>
                    <a:schemeClr val="accent5"/>
                  </a:solidFill>
                  <a:latin typeface="+mn-ea"/>
                </a:rPr>
                <a:t>月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4881872"/>
      </p:ext>
    </p:extLst>
  </p:cSld>
  <p:clrMapOvr>
    <a:masterClrMapping/>
  </p:clrMapOvr>
  <p:transition spd="slow" advClick="0" advTm="0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6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4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6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4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/>
          <p:bldP spid="16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1"/>
          <p:cNvSpPr txBox="1">
            <a:spLocks/>
          </p:cNvSpPr>
          <p:nvPr/>
        </p:nvSpPr>
        <p:spPr>
          <a:xfrm>
            <a:off x="275343" y="291986"/>
            <a:ext cx="6257402" cy="412991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99" t="15154" r="47831" b="13820"/>
            </a:stretch>
          </a:blipFill>
        </p:spPr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zh-CN" altLang="en-US" sz="6600" b="1" dirty="0">
              <a:ln>
                <a:solidFill>
                  <a:srgbClr val="01544A"/>
                </a:solidFill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42" y="2762242"/>
            <a:ext cx="9147442" cy="2396677"/>
          </a:xfrm>
          <a:prstGeom prst="rect">
            <a:avLst/>
          </a:prstGeom>
        </p:spPr>
      </p:pic>
      <p:sp>
        <p:nvSpPr>
          <p:cNvPr id="43" name="Rectangle 3"/>
          <p:cNvSpPr txBox="1">
            <a:spLocks noChangeArrowheads="1"/>
          </p:cNvSpPr>
          <p:nvPr/>
        </p:nvSpPr>
        <p:spPr>
          <a:xfrm>
            <a:off x="2796709" y="2144417"/>
            <a:ext cx="5101946" cy="753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8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谢谢收看</a:t>
            </a:r>
            <a:endParaRPr lang="zh-CN" altLang="en-US" sz="8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576809" y="1162090"/>
            <a:ext cx="2036438" cy="992569"/>
          </a:xfrm>
          <a:prstGeom prst="rect">
            <a:avLst/>
          </a:prstGeom>
        </p:spPr>
        <p:txBody>
          <a:bodyPr wrap="none" lIns="68571" tIns="34285" rIns="68571" bIns="34285">
            <a:spAutoFit/>
          </a:bodyPr>
          <a:lstStyle/>
          <a:p>
            <a:pPr algn="r"/>
            <a:r>
              <a:rPr lang="en-US" altLang="zh-CN" sz="60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2018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8617929" y="200908"/>
            <a:ext cx="432048" cy="432834"/>
            <a:chOff x="6084168" y="1274820"/>
            <a:chExt cx="432048" cy="432834"/>
          </a:xfrm>
        </p:grpSpPr>
        <p:sp>
          <p:nvSpPr>
            <p:cNvPr id="50" name="椭圆 22"/>
            <p:cNvSpPr>
              <a:spLocks noChangeArrowheads="1"/>
            </p:cNvSpPr>
            <p:nvPr/>
          </p:nvSpPr>
          <p:spPr bwMode="auto">
            <a:xfrm>
              <a:off x="6084168" y="1274820"/>
              <a:ext cx="432048" cy="4328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51" name="Freeform 59"/>
            <p:cNvSpPr>
              <a:spLocks noChangeArrowheads="1"/>
            </p:cNvSpPr>
            <p:nvPr/>
          </p:nvSpPr>
          <p:spPr bwMode="auto">
            <a:xfrm>
              <a:off x="6180302" y="1365898"/>
              <a:ext cx="239780" cy="250679"/>
            </a:xfrm>
            <a:custGeom>
              <a:avLst/>
              <a:gdLst>
                <a:gd name="T0" fmla="*/ 73627430 w 581"/>
                <a:gd name="T1" fmla="*/ 67678707 h 609"/>
                <a:gd name="T2" fmla="*/ 61659637 w 581"/>
                <a:gd name="T3" fmla="*/ 78678142 h 609"/>
                <a:gd name="T4" fmla="*/ 54244957 w 581"/>
                <a:gd name="T5" fmla="*/ 72208055 h 609"/>
                <a:gd name="T6" fmla="*/ 57106883 w 581"/>
                <a:gd name="T7" fmla="*/ 65867111 h 609"/>
                <a:gd name="T8" fmla="*/ 61659637 w 581"/>
                <a:gd name="T9" fmla="*/ 69490662 h 609"/>
                <a:gd name="T10" fmla="*/ 71806401 w 581"/>
                <a:gd name="T11" fmla="*/ 61338122 h 609"/>
                <a:gd name="T12" fmla="*/ 73627430 w 581"/>
                <a:gd name="T13" fmla="*/ 67678707 h 609"/>
                <a:gd name="T14" fmla="*/ 61659637 w 581"/>
                <a:gd name="T15" fmla="*/ 64055516 h 609"/>
                <a:gd name="T16" fmla="*/ 49691843 w 581"/>
                <a:gd name="T17" fmla="*/ 69490662 h 609"/>
                <a:gd name="T18" fmla="*/ 51513233 w 581"/>
                <a:gd name="T19" fmla="*/ 75054951 h 609"/>
                <a:gd name="T20" fmla="*/ 3772261 w 581"/>
                <a:gd name="T21" fmla="*/ 78678142 h 609"/>
                <a:gd name="T22" fmla="*/ 0 w 581"/>
                <a:gd name="T23" fmla="*/ 10999436 h 609"/>
                <a:gd name="T24" fmla="*/ 10146404 w 581"/>
                <a:gd name="T25" fmla="*/ 7246742 h 609"/>
                <a:gd name="T26" fmla="*/ 17561444 w 581"/>
                <a:gd name="T27" fmla="*/ 18246178 h 609"/>
                <a:gd name="T28" fmla="*/ 24845922 w 581"/>
                <a:gd name="T29" fmla="*/ 7246742 h 609"/>
                <a:gd name="T30" fmla="*/ 28488341 w 581"/>
                <a:gd name="T31" fmla="*/ 10999436 h 609"/>
                <a:gd name="T32" fmla="*/ 43318061 w 581"/>
                <a:gd name="T33" fmla="*/ 10999436 h 609"/>
                <a:gd name="T34" fmla="*/ 46960119 w 581"/>
                <a:gd name="T35" fmla="*/ 7246742 h 609"/>
                <a:gd name="T36" fmla="*/ 54244957 w 581"/>
                <a:gd name="T37" fmla="*/ 18246178 h 609"/>
                <a:gd name="T38" fmla="*/ 61659637 w 581"/>
                <a:gd name="T39" fmla="*/ 7246742 h 609"/>
                <a:gd name="T40" fmla="*/ 71806401 w 581"/>
                <a:gd name="T41" fmla="*/ 10999436 h 609"/>
                <a:gd name="T42" fmla="*/ 66212751 w 581"/>
                <a:gd name="T43" fmla="*/ 59526167 h 609"/>
                <a:gd name="T44" fmla="*/ 10146404 w 581"/>
                <a:gd name="T45" fmla="*/ 63149718 h 609"/>
                <a:gd name="T46" fmla="*/ 12878128 w 581"/>
                <a:gd name="T47" fmla="*/ 65867111 h 609"/>
                <a:gd name="T48" fmla="*/ 39545439 w 581"/>
                <a:gd name="T49" fmla="*/ 63149718 h 609"/>
                <a:gd name="T50" fmla="*/ 39545439 w 581"/>
                <a:gd name="T51" fmla="*/ 63149718 h 609"/>
                <a:gd name="T52" fmla="*/ 39545439 w 581"/>
                <a:gd name="T53" fmla="*/ 63149718 h 609"/>
                <a:gd name="T54" fmla="*/ 12878128 w 581"/>
                <a:gd name="T55" fmla="*/ 60431965 h 609"/>
                <a:gd name="T56" fmla="*/ 58017218 w 581"/>
                <a:gd name="T57" fmla="*/ 28339815 h 609"/>
                <a:gd name="T58" fmla="*/ 13788823 w 581"/>
                <a:gd name="T59" fmla="*/ 28339815 h 609"/>
                <a:gd name="T60" fmla="*/ 13788823 w 581"/>
                <a:gd name="T61" fmla="*/ 35715700 h 609"/>
                <a:gd name="T62" fmla="*/ 61659637 w 581"/>
                <a:gd name="T63" fmla="*/ 31963007 h 609"/>
                <a:gd name="T64" fmla="*/ 58017218 w 581"/>
                <a:gd name="T65" fmla="*/ 43868240 h 609"/>
                <a:gd name="T66" fmla="*/ 35903020 w 581"/>
                <a:gd name="T67" fmla="*/ 43868240 h 609"/>
                <a:gd name="T68" fmla="*/ 13788823 w 581"/>
                <a:gd name="T69" fmla="*/ 43868240 h 609"/>
                <a:gd name="T70" fmla="*/ 13788823 w 581"/>
                <a:gd name="T71" fmla="*/ 51244484 h 609"/>
                <a:gd name="T72" fmla="*/ 35903020 w 581"/>
                <a:gd name="T73" fmla="*/ 51244484 h 609"/>
                <a:gd name="T74" fmla="*/ 61659637 w 581"/>
                <a:gd name="T75" fmla="*/ 47491791 h 609"/>
                <a:gd name="T76" fmla="*/ 54244957 w 581"/>
                <a:gd name="T77" fmla="*/ 14622627 h 609"/>
                <a:gd name="T78" fmla="*/ 50602538 w 581"/>
                <a:gd name="T79" fmla="*/ 10999436 h 609"/>
                <a:gd name="T80" fmla="*/ 54244957 w 581"/>
                <a:gd name="T81" fmla="*/ 0 h 609"/>
                <a:gd name="T82" fmla="*/ 58017218 w 581"/>
                <a:gd name="T83" fmla="*/ 10999436 h 609"/>
                <a:gd name="T84" fmla="*/ 35903020 w 581"/>
                <a:gd name="T85" fmla="*/ 14622627 h 609"/>
                <a:gd name="T86" fmla="*/ 32260601 w 581"/>
                <a:gd name="T87" fmla="*/ 10999436 h 609"/>
                <a:gd name="T88" fmla="*/ 35903020 w 581"/>
                <a:gd name="T89" fmla="*/ 0 h 609"/>
                <a:gd name="T90" fmla="*/ 39545439 w 581"/>
                <a:gd name="T91" fmla="*/ 10999436 h 609"/>
                <a:gd name="T92" fmla="*/ 17561444 w 581"/>
                <a:gd name="T93" fmla="*/ 14622627 h 609"/>
                <a:gd name="T94" fmla="*/ 13788823 w 581"/>
                <a:gd name="T95" fmla="*/ 10999436 h 609"/>
                <a:gd name="T96" fmla="*/ 17561444 w 581"/>
                <a:gd name="T97" fmla="*/ 0 h 609"/>
                <a:gd name="T98" fmla="*/ 21203502 w 581"/>
                <a:gd name="T99" fmla="*/ 10999436 h 60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581" h="609">
                  <a:moveTo>
                    <a:pt x="566" y="523"/>
                  </a:moveTo>
                  <a:lnTo>
                    <a:pt x="566" y="523"/>
                  </a:lnTo>
                  <a:cubicBezTo>
                    <a:pt x="495" y="594"/>
                    <a:pt x="495" y="594"/>
                    <a:pt x="495" y="594"/>
                  </a:cubicBezTo>
                  <a:cubicBezTo>
                    <a:pt x="488" y="601"/>
                    <a:pt x="481" y="608"/>
                    <a:pt x="474" y="608"/>
                  </a:cubicBezTo>
                  <a:cubicBezTo>
                    <a:pt x="467" y="608"/>
                    <a:pt x="460" y="601"/>
                    <a:pt x="453" y="594"/>
                  </a:cubicBezTo>
                  <a:cubicBezTo>
                    <a:pt x="417" y="558"/>
                    <a:pt x="417" y="558"/>
                    <a:pt x="417" y="558"/>
                  </a:cubicBezTo>
                  <a:cubicBezTo>
                    <a:pt x="410" y="551"/>
                    <a:pt x="410" y="544"/>
                    <a:pt x="410" y="537"/>
                  </a:cubicBezTo>
                  <a:cubicBezTo>
                    <a:pt x="410" y="523"/>
                    <a:pt x="417" y="509"/>
                    <a:pt x="439" y="509"/>
                  </a:cubicBezTo>
                  <a:cubicBezTo>
                    <a:pt x="446" y="509"/>
                    <a:pt x="453" y="516"/>
                    <a:pt x="453" y="523"/>
                  </a:cubicBezTo>
                  <a:cubicBezTo>
                    <a:pt x="474" y="537"/>
                    <a:pt x="474" y="537"/>
                    <a:pt x="474" y="537"/>
                  </a:cubicBezTo>
                  <a:cubicBezTo>
                    <a:pt x="530" y="481"/>
                    <a:pt x="530" y="481"/>
                    <a:pt x="530" y="481"/>
                  </a:cubicBezTo>
                  <a:cubicBezTo>
                    <a:pt x="537" y="474"/>
                    <a:pt x="545" y="474"/>
                    <a:pt x="552" y="474"/>
                  </a:cubicBezTo>
                  <a:cubicBezTo>
                    <a:pt x="566" y="474"/>
                    <a:pt x="580" y="488"/>
                    <a:pt x="580" y="502"/>
                  </a:cubicBezTo>
                  <a:cubicBezTo>
                    <a:pt x="580" y="509"/>
                    <a:pt x="573" y="516"/>
                    <a:pt x="566" y="523"/>
                  </a:cubicBezTo>
                  <a:close/>
                  <a:moveTo>
                    <a:pt x="474" y="495"/>
                  </a:moveTo>
                  <a:lnTo>
                    <a:pt x="474" y="495"/>
                  </a:lnTo>
                  <a:cubicBezTo>
                    <a:pt x="467" y="488"/>
                    <a:pt x="453" y="481"/>
                    <a:pt x="439" y="481"/>
                  </a:cubicBezTo>
                  <a:cubicBezTo>
                    <a:pt x="403" y="481"/>
                    <a:pt x="382" y="509"/>
                    <a:pt x="382" y="537"/>
                  </a:cubicBezTo>
                  <a:cubicBezTo>
                    <a:pt x="382" y="558"/>
                    <a:pt x="389" y="573"/>
                    <a:pt x="396" y="580"/>
                  </a:cubicBezTo>
                  <a:cubicBezTo>
                    <a:pt x="424" y="608"/>
                    <a:pt x="424" y="608"/>
                    <a:pt x="424" y="608"/>
                  </a:cubicBezTo>
                  <a:cubicBezTo>
                    <a:pt x="29" y="608"/>
                    <a:pt x="29" y="608"/>
                    <a:pt x="29" y="608"/>
                  </a:cubicBezTo>
                  <a:cubicBezTo>
                    <a:pt x="15" y="608"/>
                    <a:pt x="0" y="594"/>
                    <a:pt x="0" y="580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71"/>
                    <a:pt x="15" y="56"/>
                    <a:pt x="29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78" y="120"/>
                    <a:pt x="106" y="141"/>
                    <a:pt x="135" y="141"/>
                  </a:cubicBezTo>
                  <a:cubicBezTo>
                    <a:pt x="163" y="141"/>
                    <a:pt x="191" y="120"/>
                    <a:pt x="191" y="85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219" y="56"/>
                    <a:pt x="219" y="56"/>
                    <a:pt x="219" y="56"/>
                  </a:cubicBezTo>
                  <a:cubicBezTo>
                    <a:pt x="219" y="85"/>
                    <a:pt x="219" y="85"/>
                    <a:pt x="219" y="85"/>
                  </a:cubicBezTo>
                  <a:cubicBezTo>
                    <a:pt x="219" y="120"/>
                    <a:pt x="248" y="141"/>
                    <a:pt x="276" y="141"/>
                  </a:cubicBezTo>
                  <a:cubicBezTo>
                    <a:pt x="304" y="141"/>
                    <a:pt x="333" y="120"/>
                    <a:pt x="333" y="85"/>
                  </a:cubicBezTo>
                  <a:cubicBezTo>
                    <a:pt x="333" y="56"/>
                    <a:pt x="333" y="56"/>
                    <a:pt x="333" y="56"/>
                  </a:cubicBezTo>
                  <a:cubicBezTo>
                    <a:pt x="361" y="56"/>
                    <a:pt x="361" y="56"/>
                    <a:pt x="361" y="56"/>
                  </a:cubicBezTo>
                  <a:cubicBezTo>
                    <a:pt x="361" y="85"/>
                    <a:pt x="361" y="85"/>
                    <a:pt x="361" y="85"/>
                  </a:cubicBezTo>
                  <a:cubicBezTo>
                    <a:pt x="361" y="120"/>
                    <a:pt x="389" y="141"/>
                    <a:pt x="417" y="141"/>
                  </a:cubicBezTo>
                  <a:cubicBezTo>
                    <a:pt x="446" y="141"/>
                    <a:pt x="474" y="120"/>
                    <a:pt x="474" y="85"/>
                  </a:cubicBezTo>
                  <a:cubicBezTo>
                    <a:pt x="474" y="56"/>
                    <a:pt x="474" y="56"/>
                    <a:pt x="474" y="56"/>
                  </a:cubicBezTo>
                  <a:cubicBezTo>
                    <a:pt x="523" y="56"/>
                    <a:pt x="523" y="56"/>
                    <a:pt x="523" y="56"/>
                  </a:cubicBezTo>
                  <a:cubicBezTo>
                    <a:pt x="537" y="56"/>
                    <a:pt x="552" y="71"/>
                    <a:pt x="552" y="85"/>
                  </a:cubicBezTo>
                  <a:cubicBezTo>
                    <a:pt x="552" y="445"/>
                    <a:pt x="552" y="445"/>
                    <a:pt x="552" y="445"/>
                  </a:cubicBezTo>
                  <a:cubicBezTo>
                    <a:pt x="530" y="445"/>
                    <a:pt x="516" y="452"/>
                    <a:pt x="509" y="460"/>
                  </a:cubicBezTo>
                  <a:lnTo>
                    <a:pt x="474" y="495"/>
                  </a:lnTo>
                  <a:close/>
                  <a:moveTo>
                    <a:pt x="78" y="488"/>
                  </a:moveTo>
                  <a:lnTo>
                    <a:pt x="78" y="488"/>
                  </a:lnTo>
                  <a:cubicBezTo>
                    <a:pt x="78" y="502"/>
                    <a:pt x="85" y="509"/>
                    <a:pt x="99" y="509"/>
                  </a:cubicBezTo>
                  <a:cubicBezTo>
                    <a:pt x="283" y="509"/>
                    <a:pt x="283" y="509"/>
                    <a:pt x="283" y="509"/>
                  </a:cubicBezTo>
                  <a:cubicBezTo>
                    <a:pt x="297" y="509"/>
                    <a:pt x="304" y="502"/>
                    <a:pt x="304" y="488"/>
                  </a:cubicBezTo>
                  <a:cubicBezTo>
                    <a:pt x="304" y="474"/>
                    <a:pt x="297" y="467"/>
                    <a:pt x="283" y="467"/>
                  </a:cubicBezTo>
                  <a:cubicBezTo>
                    <a:pt x="99" y="467"/>
                    <a:pt x="99" y="467"/>
                    <a:pt x="99" y="467"/>
                  </a:cubicBezTo>
                  <a:cubicBezTo>
                    <a:pt x="85" y="467"/>
                    <a:pt x="78" y="474"/>
                    <a:pt x="78" y="488"/>
                  </a:cubicBezTo>
                  <a:close/>
                  <a:moveTo>
                    <a:pt x="446" y="219"/>
                  </a:moveTo>
                  <a:lnTo>
                    <a:pt x="446" y="219"/>
                  </a:lnTo>
                  <a:cubicBezTo>
                    <a:pt x="106" y="219"/>
                    <a:pt x="106" y="219"/>
                    <a:pt x="106" y="219"/>
                  </a:cubicBezTo>
                  <a:cubicBezTo>
                    <a:pt x="92" y="219"/>
                    <a:pt x="78" y="233"/>
                    <a:pt x="78" y="247"/>
                  </a:cubicBezTo>
                  <a:cubicBezTo>
                    <a:pt x="78" y="262"/>
                    <a:pt x="92" y="276"/>
                    <a:pt x="106" y="276"/>
                  </a:cubicBezTo>
                  <a:cubicBezTo>
                    <a:pt x="446" y="276"/>
                    <a:pt x="446" y="276"/>
                    <a:pt x="446" y="276"/>
                  </a:cubicBezTo>
                  <a:cubicBezTo>
                    <a:pt x="460" y="276"/>
                    <a:pt x="474" y="262"/>
                    <a:pt x="474" y="247"/>
                  </a:cubicBezTo>
                  <a:cubicBezTo>
                    <a:pt x="474" y="233"/>
                    <a:pt x="460" y="219"/>
                    <a:pt x="446" y="219"/>
                  </a:cubicBezTo>
                  <a:close/>
                  <a:moveTo>
                    <a:pt x="446" y="339"/>
                  </a:moveTo>
                  <a:lnTo>
                    <a:pt x="446" y="339"/>
                  </a:lnTo>
                  <a:cubicBezTo>
                    <a:pt x="276" y="339"/>
                    <a:pt x="276" y="339"/>
                    <a:pt x="276" y="339"/>
                  </a:cubicBezTo>
                  <a:cubicBezTo>
                    <a:pt x="226" y="339"/>
                    <a:pt x="226" y="339"/>
                    <a:pt x="226" y="339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92" y="339"/>
                    <a:pt x="78" y="353"/>
                    <a:pt x="78" y="367"/>
                  </a:cubicBezTo>
                  <a:cubicBezTo>
                    <a:pt x="78" y="389"/>
                    <a:pt x="92" y="396"/>
                    <a:pt x="106" y="396"/>
                  </a:cubicBezTo>
                  <a:cubicBezTo>
                    <a:pt x="226" y="396"/>
                    <a:pt x="226" y="396"/>
                    <a:pt x="226" y="396"/>
                  </a:cubicBezTo>
                  <a:cubicBezTo>
                    <a:pt x="276" y="396"/>
                    <a:pt x="276" y="396"/>
                    <a:pt x="276" y="396"/>
                  </a:cubicBezTo>
                  <a:cubicBezTo>
                    <a:pt x="446" y="396"/>
                    <a:pt x="446" y="396"/>
                    <a:pt x="446" y="396"/>
                  </a:cubicBezTo>
                  <a:cubicBezTo>
                    <a:pt x="460" y="396"/>
                    <a:pt x="474" y="389"/>
                    <a:pt x="474" y="367"/>
                  </a:cubicBezTo>
                  <a:cubicBezTo>
                    <a:pt x="474" y="353"/>
                    <a:pt x="460" y="339"/>
                    <a:pt x="446" y="339"/>
                  </a:cubicBezTo>
                  <a:close/>
                  <a:moveTo>
                    <a:pt x="417" y="113"/>
                  </a:moveTo>
                  <a:lnTo>
                    <a:pt x="417" y="113"/>
                  </a:lnTo>
                  <a:cubicBezTo>
                    <a:pt x="403" y="113"/>
                    <a:pt x="389" y="106"/>
                    <a:pt x="389" y="85"/>
                  </a:cubicBezTo>
                  <a:cubicBezTo>
                    <a:pt x="389" y="28"/>
                    <a:pt x="389" y="28"/>
                    <a:pt x="389" y="28"/>
                  </a:cubicBezTo>
                  <a:cubicBezTo>
                    <a:pt x="389" y="14"/>
                    <a:pt x="403" y="0"/>
                    <a:pt x="417" y="0"/>
                  </a:cubicBezTo>
                  <a:cubicBezTo>
                    <a:pt x="431" y="0"/>
                    <a:pt x="446" y="14"/>
                    <a:pt x="446" y="28"/>
                  </a:cubicBezTo>
                  <a:cubicBezTo>
                    <a:pt x="446" y="85"/>
                    <a:pt x="446" y="85"/>
                    <a:pt x="446" y="85"/>
                  </a:cubicBezTo>
                  <a:cubicBezTo>
                    <a:pt x="446" y="106"/>
                    <a:pt x="431" y="113"/>
                    <a:pt x="417" y="113"/>
                  </a:cubicBezTo>
                  <a:close/>
                  <a:moveTo>
                    <a:pt x="276" y="113"/>
                  </a:moveTo>
                  <a:lnTo>
                    <a:pt x="276" y="113"/>
                  </a:lnTo>
                  <a:cubicBezTo>
                    <a:pt x="262" y="113"/>
                    <a:pt x="248" y="106"/>
                    <a:pt x="248" y="85"/>
                  </a:cubicBezTo>
                  <a:cubicBezTo>
                    <a:pt x="248" y="28"/>
                    <a:pt x="248" y="28"/>
                    <a:pt x="248" y="28"/>
                  </a:cubicBezTo>
                  <a:cubicBezTo>
                    <a:pt x="248" y="14"/>
                    <a:pt x="262" y="0"/>
                    <a:pt x="276" y="0"/>
                  </a:cubicBezTo>
                  <a:cubicBezTo>
                    <a:pt x="290" y="0"/>
                    <a:pt x="304" y="14"/>
                    <a:pt x="304" y="28"/>
                  </a:cubicBezTo>
                  <a:cubicBezTo>
                    <a:pt x="304" y="85"/>
                    <a:pt x="304" y="85"/>
                    <a:pt x="304" y="85"/>
                  </a:cubicBezTo>
                  <a:cubicBezTo>
                    <a:pt x="304" y="106"/>
                    <a:pt x="290" y="113"/>
                    <a:pt x="276" y="113"/>
                  </a:cubicBezTo>
                  <a:close/>
                  <a:moveTo>
                    <a:pt x="135" y="113"/>
                  </a:moveTo>
                  <a:lnTo>
                    <a:pt x="135" y="113"/>
                  </a:lnTo>
                  <a:cubicBezTo>
                    <a:pt x="121" y="113"/>
                    <a:pt x="106" y="106"/>
                    <a:pt x="106" y="85"/>
                  </a:cubicBezTo>
                  <a:cubicBezTo>
                    <a:pt x="106" y="28"/>
                    <a:pt x="106" y="28"/>
                    <a:pt x="106" y="28"/>
                  </a:cubicBezTo>
                  <a:cubicBezTo>
                    <a:pt x="106" y="14"/>
                    <a:pt x="121" y="0"/>
                    <a:pt x="135" y="0"/>
                  </a:cubicBezTo>
                  <a:cubicBezTo>
                    <a:pt x="149" y="0"/>
                    <a:pt x="163" y="14"/>
                    <a:pt x="163" y="28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3" y="106"/>
                    <a:pt x="149" y="113"/>
                    <a:pt x="135" y="1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321785" y="201301"/>
            <a:ext cx="432048" cy="432048"/>
            <a:chOff x="4788024" y="1275213"/>
            <a:chExt cx="432048" cy="432048"/>
          </a:xfrm>
        </p:grpSpPr>
        <p:sp>
          <p:nvSpPr>
            <p:cNvPr id="53" name="椭圆 65"/>
            <p:cNvSpPr>
              <a:spLocks noChangeArrowheads="1"/>
            </p:cNvSpPr>
            <p:nvPr/>
          </p:nvSpPr>
          <p:spPr bwMode="auto">
            <a:xfrm>
              <a:off x="4788024" y="1275213"/>
              <a:ext cx="432048" cy="43204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54" name="Freeform 110"/>
            <p:cNvSpPr>
              <a:spLocks noChangeArrowheads="1"/>
            </p:cNvSpPr>
            <p:nvPr/>
          </p:nvSpPr>
          <p:spPr bwMode="auto">
            <a:xfrm>
              <a:off x="4891102" y="1366806"/>
              <a:ext cx="250679" cy="248862"/>
            </a:xfrm>
            <a:custGeom>
              <a:avLst/>
              <a:gdLst>
                <a:gd name="T0" fmla="*/ 78678142 w 609"/>
                <a:gd name="T1" fmla="*/ 71002280 h 602"/>
                <a:gd name="T2" fmla="*/ 78678142 w 609"/>
                <a:gd name="T3" fmla="*/ 71002280 h 602"/>
                <a:gd name="T4" fmla="*/ 71302258 w 609"/>
                <a:gd name="T5" fmla="*/ 78441997 h 602"/>
                <a:gd name="T6" fmla="*/ 65867111 w 609"/>
                <a:gd name="T7" fmla="*/ 76614673 h 602"/>
                <a:gd name="T8" fmla="*/ 44774038 w 609"/>
                <a:gd name="T9" fmla="*/ 54426302 h 602"/>
                <a:gd name="T10" fmla="*/ 29245613 w 609"/>
                <a:gd name="T11" fmla="*/ 59125033 h 602"/>
                <a:gd name="T12" fmla="*/ 0 w 609"/>
                <a:gd name="T13" fmla="*/ 29497307 h 602"/>
                <a:gd name="T14" fmla="*/ 29245613 w 609"/>
                <a:gd name="T15" fmla="*/ 0 h 602"/>
                <a:gd name="T16" fmla="*/ 58491226 w 609"/>
                <a:gd name="T17" fmla="*/ 29497307 h 602"/>
                <a:gd name="T18" fmla="*/ 54867675 w 609"/>
                <a:gd name="T19" fmla="*/ 44376380 h 602"/>
                <a:gd name="T20" fmla="*/ 75960749 w 609"/>
                <a:gd name="T21" fmla="*/ 65520668 h 602"/>
                <a:gd name="T22" fmla="*/ 78678142 w 609"/>
                <a:gd name="T23" fmla="*/ 71002280 h 602"/>
                <a:gd name="T24" fmla="*/ 29245613 w 609"/>
                <a:gd name="T25" fmla="*/ 7439717 h 602"/>
                <a:gd name="T26" fmla="*/ 29245613 w 609"/>
                <a:gd name="T27" fmla="*/ 7439717 h 602"/>
                <a:gd name="T28" fmla="*/ 7246742 w 609"/>
                <a:gd name="T29" fmla="*/ 29497307 h 602"/>
                <a:gd name="T30" fmla="*/ 29245613 w 609"/>
                <a:gd name="T31" fmla="*/ 51685677 h 602"/>
                <a:gd name="T32" fmla="*/ 51244484 w 609"/>
                <a:gd name="T33" fmla="*/ 29497307 h 602"/>
                <a:gd name="T34" fmla="*/ 29245613 w 609"/>
                <a:gd name="T35" fmla="*/ 7439717 h 602"/>
                <a:gd name="T36" fmla="*/ 42056644 w 609"/>
                <a:gd name="T37" fmla="*/ 33282375 h 602"/>
                <a:gd name="T38" fmla="*/ 42056644 w 609"/>
                <a:gd name="T39" fmla="*/ 33282375 h 602"/>
                <a:gd name="T40" fmla="*/ 32868804 w 609"/>
                <a:gd name="T41" fmla="*/ 33282375 h 602"/>
                <a:gd name="T42" fmla="*/ 32868804 w 609"/>
                <a:gd name="T43" fmla="*/ 41504973 h 602"/>
                <a:gd name="T44" fmla="*/ 29245613 w 609"/>
                <a:gd name="T45" fmla="*/ 45290042 h 602"/>
                <a:gd name="T46" fmla="*/ 25622062 w 609"/>
                <a:gd name="T47" fmla="*/ 41504973 h 602"/>
                <a:gd name="T48" fmla="*/ 25622062 w 609"/>
                <a:gd name="T49" fmla="*/ 33282375 h 602"/>
                <a:gd name="T50" fmla="*/ 17340380 w 609"/>
                <a:gd name="T51" fmla="*/ 33282375 h 602"/>
                <a:gd name="T52" fmla="*/ 13716829 w 609"/>
                <a:gd name="T53" fmla="*/ 29497307 h 602"/>
                <a:gd name="T54" fmla="*/ 17340380 w 609"/>
                <a:gd name="T55" fmla="*/ 25842658 h 602"/>
                <a:gd name="T56" fmla="*/ 25622062 w 609"/>
                <a:gd name="T57" fmla="*/ 25842658 h 602"/>
                <a:gd name="T58" fmla="*/ 25622062 w 609"/>
                <a:gd name="T59" fmla="*/ 16575978 h 602"/>
                <a:gd name="T60" fmla="*/ 29245613 w 609"/>
                <a:gd name="T61" fmla="*/ 12921329 h 602"/>
                <a:gd name="T62" fmla="*/ 32868804 w 609"/>
                <a:gd name="T63" fmla="*/ 16575978 h 602"/>
                <a:gd name="T64" fmla="*/ 32868804 w 609"/>
                <a:gd name="T65" fmla="*/ 25842658 h 602"/>
                <a:gd name="T66" fmla="*/ 42056644 w 609"/>
                <a:gd name="T67" fmla="*/ 25842658 h 602"/>
                <a:gd name="T68" fmla="*/ 45679835 w 609"/>
                <a:gd name="T69" fmla="*/ 29497307 h 602"/>
                <a:gd name="T70" fmla="*/ 42056644 w 609"/>
                <a:gd name="T71" fmla="*/ 33282375 h 60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09" h="602">
                  <a:moveTo>
                    <a:pt x="608" y="544"/>
                  </a:moveTo>
                  <a:lnTo>
                    <a:pt x="608" y="544"/>
                  </a:lnTo>
                  <a:cubicBezTo>
                    <a:pt x="608" y="573"/>
                    <a:pt x="579" y="601"/>
                    <a:pt x="551" y="601"/>
                  </a:cubicBezTo>
                  <a:cubicBezTo>
                    <a:pt x="530" y="601"/>
                    <a:pt x="516" y="594"/>
                    <a:pt x="509" y="587"/>
                  </a:cubicBezTo>
                  <a:cubicBezTo>
                    <a:pt x="346" y="417"/>
                    <a:pt x="346" y="417"/>
                    <a:pt x="346" y="417"/>
                  </a:cubicBezTo>
                  <a:cubicBezTo>
                    <a:pt x="311" y="438"/>
                    <a:pt x="269" y="453"/>
                    <a:pt x="226" y="453"/>
                  </a:cubicBezTo>
                  <a:cubicBezTo>
                    <a:pt x="106" y="453"/>
                    <a:pt x="0" y="347"/>
                    <a:pt x="0" y="226"/>
                  </a:cubicBezTo>
                  <a:cubicBezTo>
                    <a:pt x="0" y="99"/>
                    <a:pt x="106" y="0"/>
                    <a:pt x="226" y="0"/>
                  </a:cubicBezTo>
                  <a:cubicBezTo>
                    <a:pt x="353" y="0"/>
                    <a:pt x="452" y="99"/>
                    <a:pt x="452" y="226"/>
                  </a:cubicBezTo>
                  <a:cubicBezTo>
                    <a:pt x="452" y="269"/>
                    <a:pt x="445" y="304"/>
                    <a:pt x="424" y="340"/>
                  </a:cubicBezTo>
                  <a:cubicBezTo>
                    <a:pt x="587" y="502"/>
                    <a:pt x="587" y="502"/>
                    <a:pt x="587" y="502"/>
                  </a:cubicBezTo>
                  <a:cubicBezTo>
                    <a:pt x="601" y="516"/>
                    <a:pt x="608" y="530"/>
                    <a:pt x="608" y="544"/>
                  </a:cubicBezTo>
                  <a:close/>
                  <a:moveTo>
                    <a:pt x="226" y="57"/>
                  </a:moveTo>
                  <a:lnTo>
                    <a:pt x="226" y="57"/>
                  </a:lnTo>
                  <a:cubicBezTo>
                    <a:pt x="134" y="57"/>
                    <a:pt x="56" y="127"/>
                    <a:pt x="56" y="226"/>
                  </a:cubicBezTo>
                  <a:cubicBezTo>
                    <a:pt x="56" y="318"/>
                    <a:pt x="134" y="396"/>
                    <a:pt x="226" y="396"/>
                  </a:cubicBezTo>
                  <a:cubicBezTo>
                    <a:pt x="325" y="396"/>
                    <a:pt x="396" y="318"/>
                    <a:pt x="396" y="226"/>
                  </a:cubicBezTo>
                  <a:cubicBezTo>
                    <a:pt x="396" y="127"/>
                    <a:pt x="325" y="57"/>
                    <a:pt x="226" y="57"/>
                  </a:cubicBezTo>
                  <a:close/>
                  <a:moveTo>
                    <a:pt x="325" y="255"/>
                  </a:moveTo>
                  <a:lnTo>
                    <a:pt x="325" y="255"/>
                  </a:lnTo>
                  <a:cubicBezTo>
                    <a:pt x="254" y="255"/>
                    <a:pt x="254" y="255"/>
                    <a:pt x="254" y="255"/>
                  </a:cubicBezTo>
                  <a:cubicBezTo>
                    <a:pt x="254" y="318"/>
                    <a:pt x="254" y="318"/>
                    <a:pt x="254" y="318"/>
                  </a:cubicBezTo>
                  <a:cubicBezTo>
                    <a:pt x="254" y="333"/>
                    <a:pt x="247" y="347"/>
                    <a:pt x="226" y="347"/>
                  </a:cubicBezTo>
                  <a:cubicBezTo>
                    <a:pt x="212" y="347"/>
                    <a:pt x="198" y="333"/>
                    <a:pt x="198" y="318"/>
                  </a:cubicBezTo>
                  <a:cubicBezTo>
                    <a:pt x="198" y="255"/>
                    <a:pt x="198" y="255"/>
                    <a:pt x="198" y="255"/>
                  </a:cubicBezTo>
                  <a:cubicBezTo>
                    <a:pt x="134" y="255"/>
                    <a:pt x="134" y="255"/>
                    <a:pt x="134" y="255"/>
                  </a:cubicBezTo>
                  <a:cubicBezTo>
                    <a:pt x="120" y="255"/>
                    <a:pt x="106" y="241"/>
                    <a:pt x="106" y="226"/>
                  </a:cubicBezTo>
                  <a:cubicBezTo>
                    <a:pt x="106" y="205"/>
                    <a:pt x="120" y="198"/>
                    <a:pt x="134" y="198"/>
                  </a:cubicBezTo>
                  <a:cubicBezTo>
                    <a:pt x="198" y="198"/>
                    <a:pt x="198" y="198"/>
                    <a:pt x="198" y="198"/>
                  </a:cubicBezTo>
                  <a:cubicBezTo>
                    <a:pt x="198" y="127"/>
                    <a:pt x="198" y="127"/>
                    <a:pt x="198" y="127"/>
                  </a:cubicBezTo>
                  <a:cubicBezTo>
                    <a:pt x="198" y="113"/>
                    <a:pt x="212" y="99"/>
                    <a:pt x="226" y="99"/>
                  </a:cubicBezTo>
                  <a:cubicBezTo>
                    <a:pt x="247" y="99"/>
                    <a:pt x="254" y="113"/>
                    <a:pt x="254" y="127"/>
                  </a:cubicBezTo>
                  <a:cubicBezTo>
                    <a:pt x="254" y="198"/>
                    <a:pt x="254" y="198"/>
                    <a:pt x="254" y="198"/>
                  </a:cubicBezTo>
                  <a:cubicBezTo>
                    <a:pt x="325" y="198"/>
                    <a:pt x="325" y="198"/>
                    <a:pt x="325" y="198"/>
                  </a:cubicBezTo>
                  <a:cubicBezTo>
                    <a:pt x="339" y="198"/>
                    <a:pt x="353" y="205"/>
                    <a:pt x="353" y="226"/>
                  </a:cubicBezTo>
                  <a:cubicBezTo>
                    <a:pt x="353" y="241"/>
                    <a:pt x="339" y="255"/>
                    <a:pt x="325" y="2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969857" y="200908"/>
            <a:ext cx="432833" cy="432834"/>
            <a:chOff x="5436096" y="1274820"/>
            <a:chExt cx="432833" cy="432834"/>
          </a:xfrm>
        </p:grpSpPr>
        <p:sp>
          <p:nvSpPr>
            <p:cNvPr id="56" name="椭圆 16"/>
            <p:cNvSpPr>
              <a:spLocks noChangeArrowheads="1"/>
            </p:cNvSpPr>
            <p:nvPr/>
          </p:nvSpPr>
          <p:spPr bwMode="auto">
            <a:xfrm>
              <a:off x="5436096" y="1274820"/>
              <a:ext cx="432833" cy="43283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57" name="Freeform 16"/>
            <p:cNvSpPr>
              <a:spLocks noChangeArrowheads="1"/>
            </p:cNvSpPr>
            <p:nvPr/>
          </p:nvSpPr>
          <p:spPr bwMode="auto">
            <a:xfrm>
              <a:off x="5554420" y="1377705"/>
              <a:ext cx="196183" cy="227065"/>
            </a:xfrm>
            <a:custGeom>
              <a:avLst/>
              <a:gdLst>
                <a:gd name="T0" fmla="*/ 58106390 w 475"/>
                <a:gd name="T1" fmla="*/ 71207247 h 552"/>
                <a:gd name="T2" fmla="*/ 58106390 w 475"/>
                <a:gd name="T3" fmla="*/ 71207247 h 552"/>
                <a:gd name="T4" fmla="*/ 54327993 w 475"/>
                <a:gd name="T5" fmla="*/ 71207247 h 552"/>
                <a:gd name="T6" fmla="*/ 54327993 w 475"/>
                <a:gd name="T7" fmla="*/ 0 h 552"/>
                <a:gd name="T8" fmla="*/ 58106390 w 475"/>
                <a:gd name="T9" fmla="*/ 0 h 552"/>
                <a:gd name="T10" fmla="*/ 61754124 w 475"/>
                <a:gd name="T11" fmla="*/ 3618618 h 552"/>
                <a:gd name="T12" fmla="*/ 61754124 w 475"/>
                <a:gd name="T13" fmla="*/ 67588630 h 552"/>
                <a:gd name="T14" fmla="*/ 58106390 w 475"/>
                <a:gd name="T15" fmla="*/ 71207247 h 552"/>
                <a:gd name="T16" fmla="*/ 7426131 w 475"/>
                <a:gd name="T17" fmla="*/ 67588630 h 552"/>
                <a:gd name="T18" fmla="*/ 7426131 w 475"/>
                <a:gd name="T19" fmla="*/ 67588630 h 552"/>
                <a:gd name="T20" fmla="*/ 7426131 w 475"/>
                <a:gd name="T21" fmla="*/ 63970012 h 552"/>
                <a:gd name="T22" fmla="*/ 13809846 w 475"/>
                <a:gd name="T23" fmla="*/ 63970012 h 552"/>
                <a:gd name="T24" fmla="*/ 21235977 w 475"/>
                <a:gd name="T25" fmla="*/ 56603721 h 552"/>
                <a:gd name="T26" fmla="*/ 13809846 w 475"/>
                <a:gd name="T27" fmla="*/ 49237429 h 552"/>
                <a:gd name="T28" fmla="*/ 7426131 w 475"/>
                <a:gd name="T29" fmla="*/ 49237429 h 552"/>
                <a:gd name="T30" fmla="*/ 7426131 w 475"/>
                <a:gd name="T31" fmla="*/ 42905028 h 552"/>
                <a:gd name="T32" fmla="*/ 13809846 w 475"/>
                <a:gd name="T33" fmla="*/ 42905028 h 552"/>
                <a:gd name="T34" fmla="*/ 21235977 w 475"/>
                <a:gd name="T35" fmla="*/ 35539095 h 552"/>
                <a:gd name="T36" fmla="*/ 13809846 w 475"/>
                <a:gd name="T37" fmla="*/ 28301860 h 552"/>
                <a:gd name="T38" fmla="*/ 7426131 w 475"/>
                <a:gd name="T39" fmla="*/ 28301860 h 552"/>
                <a:gd name="T40" fmla="*/ 7426131 w 475"/>
                <a:gd name="T41" fmla="*/ 21840403 h 552"/>
                <a:gd name="T42" fmla="*/ 13809846 w 475"/>
                <a:gd name="T43" fmla="*/ 21840403 h 552"/>
                <a:gd name="T44" fmla="*/ 21235977 w 475"/>
                <a:gd name="T45" fmla="*/ 14603167 h 552"/>
                <a:gd name="T46" fmla="*/ 13809846 w 475"/>
                <a:gd name="T47" fmla="*/ 7236876 h 552"/>
                <a:gd name="T48" fmla="*/ 7426131 w 475"/>
                <a:gd name="T49" fmla="*/ 7236876 h 552"/>
                <a:gd name="T50" fmla="*/ 7426131 w 475"/>
                <a:gd name="T51" fmla="*/ 3618618 h 552"/>
                <a:gd name="T52" fmla="*/ 11074226 w 475"/>
                <a:gd name="T53" fmla="*/ 0 h 552"/>
                <a:gd name="T54" fmla="*/ 50680259 w 475"/>
                <a:gd name="T55" fmla="*/ 0 h 552"/>
                <a:gd name="T56" fmla="*/ 50680259 w 475"/>
                <a:gd name="T57" fmla="*/ 71207247 h 552"/>
                <a:gd name="T58" fmla="*/ 11074226 w 475"/>
                <a:gd name="T59" fmla="*/ 71207247 h 552"/>
                <a:gd name="T60" fmla="*/ 7426131 w 475"/>
                <a:gd name="T61" fmla="*/ 67588630 h 552"/>
                <a:gd name="T62" fmla="*/ 17588243 w 475"/>
                <a:gd name="T63" fmla="*/ 14603167 h 552"/>
                <a:gd name="T64" fmla="*/ 17588243 w 475"/>
                <a:gd name="T65" fmla="*/ 14603167 h 552"/>
                <a:gd name="T66" fmla="*/ 13809846 w 475"/>
                <a:gd name="T67" fmla="*/ 18221785 h 552"/>
                <a:gd name="T68" fmla="*/ 3778036 w 475"/>
                <a:gd name="T69" fmla="*/ 18221785 h 552"/>
                <a:gd name="T70" fmla="*/ 0 w 475"/>
                <a:gd name="T71" fmla="*/ 14603167 h 552"/>
                <a:gd name="T72" fmla="*/ 3778036 w 475"/>
                <a:gd name="T73" fmla="*/ 10984909 h 552"/>
                <a:gd name="T74" fmla="*/ 13809846 w 475"/>
                <a:gd name="T75" fmla="*/ 10984909 h 552"/>
                <a:gd name="T76" fmla="*/ 17588243 w 475"/>
                <a:gd name="T77" fmla="*/ 14603167 h 552"/>
                <a:gd name="T78" fmla="*/ 3778036 w 475"/>
                <a:gd name="T79" fmla="*/ 31920478 h 552"/>
                <a:gd name="T80" fmla="*/ 3778036 w 475"/>
                <a:gd name="T81" fmla="*/ 31920478 h 552"/>
                <a:gd name="T82" fmla="*/ 13809846 w 475"/>
                <a:gd name="T83" fmla="*/ 31920478 h 552"/>
                <a:gd name="T84" fmla="*/ 17588243 w 475"/>
                <a:gd name="T85" fmla="*/ 35539095 h 552"/>
                <a:gd name="T86" fmla="*/ 13809846 w 475"/>
                <a:gd name="T87" fmla="*/ 39286770 h 552"/>
                <a:gd name="T88" fmla="*/ 3778036 w 475"/>
                <a:gd name="T89" fmla="*/ 39286770 h 552"/>
                <a:gd name="T90" fmla="*/ 0 w 475"/>
                <a:gd name="T91" fmla="*/ 35539095 h 552"/>
                <a:gd name="T92" fmla="*/ 3778036 w 475"/>
                <a:gd name="T93" fmla="*/ 31920478 h 552"/>
                <a:gd name="T94" fmla="*/ 3778036 w 475"/>
                <a:gd name="T95" fmla="*/ 52985462 h 552"/>
                <a:gd name="T96" fmla="*/ 3778036 w 475"/>
                <a:gd name="T97" fmla="*/ 52985462 h 552"/>
                <a:gd name="T98" fmla="*/ 13809846 w 475"/>
                <a:gd name="T99" fmla="*/ 52985462 h 552"/>
                <a:gd name="T100" fmla="*/ 17588243 w 475"/>
                <a:gd name="T101" fmla="*/ 56603721 h 552"/>
                <a:gd name="T102" fmla="*/ 13809846 w 475"/>
                <a:gd name="T103" fmla="*/ 60222338 h 552"/>
                <a:gd name="T104" fmla="*/ 3778036 w 475"/>
                <a:gd name="T105" fmla="*/ 60222338 h 552"/>
                <a:gd name="T106" fmla="*/ 0 w 475"/>
                <a:gd name="T107" fmla="*/ 56603721 h 552"/>
                <a:gd name="T108" fmla="*/ 3778036 w 475"/>
                <a:gd name="T109" fmla="*/ 52985462 h 55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75" h="552">
                  <a:moveTo>
                    <a:pt x="446" y="551"/>
                  </a:moveTo>
                  <a:lnTo>
                    <a:pt x="446" y="551"/>
                  </a:lnTo>
                  <a:cubicBezTo>
                    <a:pt x="417" y="551"/>
                    <a:pt x="417" y="551"/>
                    <a:pt x="417" y="551"/>
                  </a:cubicBezTo>
                  <a:cubicBezTo>
                    <a:pt x="417" y="0"/>
                    <a:pt x="417" y="0"/>
                    <a:pt x="417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60" y="0"/>
                    <a:pt x="474" y="14"/>
                    <a:pt x="474" y="28"/>
                  </a:cubicBezTo>
                  <a:cubicBezTo>
                    <a:pt x="474" y="523"/>
                    <a:pt x="474" y="523"/>
                    <a:pt x="474" y="523"/>
                  </a:cubicBezTo>
                  <a:cubicBezTo>
                    <a:pt x="474" y="537"/>
                    <a:pt x="460" y="551"/>
                    <a:pt x="446" y="551"/>
                  </a:cubicBezTo>
                  <a:close/>
                  <a:moveTo>
                    <a:pt x="57" y="523"/>
                  </a:moveTo>
                  <a:lnTo>
                    <a:pt x="57" y="523"/>
                  </a:lnTo>
                  <a:cubicBezTo>
                    <a:pt x="57" y="495"/>
                    <a:pt x="57" y="495"/>
                    <a:pt x="57" y="495"/>
                  </a:cubicBezTo>
                  <a:cubicBezTo>
                    <a:pt x="106" y="495"/>
                    <a:pt x="106" y="495"/>
                    <a:pt x="106" y="495"/>
                  </a:cubicBezTo>
                  <a:cubicBezTo>
                    <a:pt x="135" y="495"/>
                    <a:pt x="163" y="466"/>
                    <a:pt x="163" y="438"/>
                  </a:cubicBezTo>
                  <a:cubicBezTo>
                    <a:pt x="163" y="403"/>
                    <a:pt x="135" y="381"/>
                    <a:pt x="106" y="381"/>
                  </a:cubicBezTo>
                  <a:cubicBezTo>
                    <a:pt x="57" y="381"/>
                    <a:pt x="57" y="381"/>
                    <a:pt x="57" y="381"/>
                  </a:cubicBezTo>
                  <a:cubicBezTo>
                    <a:pt x="57" y="332"/>
                    <a:pt x="57" y="332"/>
                    <a:pt x="57" y="332"/>
                  </a:cubicBezTo>
                  <a:cubicBezTo>
                    <a:pt x="106" y="332"/>
                    <a:pt x="106" y="332"/>
                    <a:pt x="106" y="332"/>
                  </a:cubicBezTo>
                  <a:cubicBezTo>
                    <a:pt x="135" y="332"/>
                    <a:pt x="163" y="304"/>
                    <a:pt x="163" y="275"/>
                  </a:cubicBezTo>
                  <a:cubicBezTo>
                    <a:pt x="163" y="247"/>
                    <a:pt x="135" y="219"/>
                    <a:pt x="106" y="219"/>
                  </a:cubicBezTo>
                  <a:cubicBezTo>
                    <a:pt x="57" y="219"/>
                    <a:pt x="57" y="219"/>
                    <a:pt x="57" y="219"/>
                  </a:cubicBezTo>
                  <a:cubicBezTo>
                    <a:pt x="57" y="169"/>
                    <a:pt x="57" y="169"/>
                    <a:pt x="57" y="169"/>
                  </a:cubicBezTo>
                  <a:cubicBezTo>
                    <a:pt x="106" y="169"/>
                    <a:pt x="106" y="169"/>
                    <a:pt x="106" y="169"/>
                  </a:cubicBezTo>
                  <a:cubicBezTo>
                    <a:pt x="135" y="169"/>
                    <a:pt x="163" y="148"/>
                    <a:pt x="163" y="113"/>
                  </a:cubicBezTo>
                  <a:cubicBezTo>
                    <a:pt x="163" y="85"/>
                    <a:pt x="135" y="56"/>
                    <a:pt x="106" y="56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14"/>
                    <a:pt x="71" y="0"/>
                    <a:pt x="85" y="0"/>
                  </a:cubicBezTo>
                  <a:cubicBezTo>
                    <a:pt x="389" y="0"/>
                    <a:pt x="389" y="0"/>
                    <a:pt x="389" y="0"/>
                  </a:cubicBezTo>
                  <a:cubicBezTo>
                    <a:pt x="389" y="551"/>
                    <a:pt x="389" y="551"/>
                    <a:pt x="389" y="551"/>
                  </a:cubicBezTo>
                  <a:cubicBezTo>
                    <a:pt x="85" y="551"/>
                    <a:pt x="85" y="551"/>
                    <a:pt x="85" y="551"/>
                  </a:cubicBezTo>
                  <a:cubicBezTo>
                    <a:pt x="71" y="551"/>
                    <a:pt x="57" y="537"/>
                    <a:pt x="57" y="523"/>
                  </a:cubicBezTo>
                  <a:close/>
                  <a:moveTo>
                    <a:pt x="135" y="113"/>
                  </a:moveTo>
                  <a:lnTo>
                    <a:pt x="135" y="113"/>
                  </a:lnTo>
                  <a:cubicBezTo>
                    <a:pt x="135" y="134"/>
                    <a:pt x="120" y="141"/>
                    <a:pt x="106" y="141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15" y="141"/>
                    <a:pt x="0" y="134"/>
                    <a:pt x="0" y="113"/>
                  </a:cubicBezTo>
                  <a:cubicBezTo>
                    <a:pt x="0" y="99"/>
                    <a:pt x="15" y="85"/>
                    <a:pt x="29" y="85"/>
                  </a:cubicBezTo>
                  <a:cubicBezTo>
                    <a:pt x="106" y="85"/>
                    <a:pt x="106" y="85"/>
                    <a:pt x="106" y="85"/>
                  </a:cubicBezTo>
                  <a:cubicBezTo>
                    <a:pt x="120" y="85"/>
                    <a:pt x="135" y="99"/>
                    <a:pt x="135" y="113"/>
                  </a:cubicBezTo>
                  <a:close/>
                  <a:moveTo>
                    <a:pt x="29" y="247"/>
                  </a:moveTo>
                  <a:lnTo>
                    <a:pt x="29" y="247"/>
                  </a:lnTo>
                  <a:cubicBezTo>
                    <a:pt x="106" y="247"/>
                    <a:pt x="106" y="247"/>
                    <a:pt x="106" y="247"/>
                  </a:cubicBezTo>
                  <a:cubicBezTo>
                    <a:pt x="120" y="247"/>
                    <a:pt x="135" y="261"/>
                    <a:pt x="135" y="275"/>
                  </a:cubicBezTo>
                  <a:cubicBezTo>
                    <a:pt x="135" y="290"/>
                    <a:pt x="120" y="304"/>
                    <a:pt x="106" y="304"/>
                  </a:cubicBezTo>
                  <a:cubicBezTo>
                    <a:pt x="29" y="304"/>
                    <a:pt x="29" y="304"/>
                    <a:pt x="29" y="304"/>
                  </a:cubicBezTo>
                  <a:cubicBezTo>
                    <a:pt x="15" y="304"/>
                    <a:pt x="0" y="290"/>
                    <a:pt x="0" y="275"/>
                  </a:cubicBezTo>
                  <a:cubicBezTo>
                    <a:pt x="0" y="261"/>
                    <a:pt x="15" y="247"/>
                    <a:pt x="29" y="247"/>
                  </a:cubicBezTo>
                  <a:close/>
                  <a:moveTo>
                    <a:pt x="29" y="410"/>
                  </a:moveTo>
                  <a:lnTo>
                    <a:pt x="29" y="410"/>
                  </a:lnTo>
                  <a:cubicBezTo>
                    <a:pt x="106" y="410"/>
                    <a:pt x="106" y="410"/>
                    <a:pt x="106" y="410"/>
                  </a:cubicBezTo>
                  <a:cubicBezTo>
                    <a:pt x="120" y="410"/>
                    <a:pt x="135" y="417"/>
                    <a:pt x="135" y="438"/>
                  </a:cubicBezTo>
                  <a:cubicBezTo>
                    <a:pt x="135" y="452"/>
                    <a:pt x="120" y="466"/>
                    <a:pt x="106" y="466"/>
                  </a:cubicBezTo>
                  <a:cubicBezTo>
                    <a:pt x="29" y="466"/>
                    <a:pt x="29" y="466"/>
                    <a:pt x="29" y="466"/>
                  </a:cubicBezTo>
                  <a:cubicBezTo>
                    <a:pt x="15" y="466"/>
                    <a:pt x="0" y="452"/>
                    <a:pt x="0" y="438"/>
                  </a:cubicBezTo>
                  <a:cubicBezTo>
                    <a:pt x="0" y="417"/>
                    <a:pt x="15" y="410"/>
                    <a:pt x="29" y="4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025641" y="200908"/>
            <a:ext cx="432833" cy="432834"/>
            <a:chOff x="3491880" y="1274820"/>
            <a:chExt cx="432833" cy="432834"/>
          </a:xfrm>
        </p:grpSpPr>
        <p:sp>
          <p:nvSpPr>
            <p:cNvPr id="59" name="椭圆 16"/>
            <p:cNvSpPr>
              <a:spLocks noChangeArrowheads="1"/>
            </p:cNvSpPr>
            <p:nvPr/>
          </p:nvSpPr>
          <p:spPr bwMode="auto">
            <a:xfrm>
              <a:off x="3491880" y="1274820"/>
              <a:ext cx="432833" cy="43283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0" name="Freeform 75"/>
            <p:cNvSpPr>
              <a:spLocks noChangeArrowheads="1"/>
            </p:cNvSpPr>
            <p:nvPr/>
          </p:nvSpPr>
          <p:spPr bwMode="auto">
            <a:xfrm>
              <a:off x="3583864" y="1385879"/>
              <a:ext cx="248863" cy="210716"/>
            </a:xfrm>
            <a:custGeom>
              <a:avLst/>
              <a:gdLst>
                <a:gd name="T0" fmla="*/ 74657633 w 602"/>
                <a:gd name="T1" fmla="*/ 66362244 h 510"/>
                <a:gd name="T2" fmla="*/ 74657633 w 602"/>
                <a:gd name="T3" fmla="*/ 66362244 h 510"/>
                <a:gd name="T4" fmla="*/ 3654665 w 602"/>
                <a:gd name="T5" fmla="*/ 66362244 h 510"/>
                <a:gd name="T6" fmla="*/ 0 w 602"/>
                <a:gd name="T7" fmla="*/ 62711741 h 510"/>
                <a:gd name="T8" fmla="*/ 0 w 602"/>
                <a:gd name="T9" fmla="*/ 3650503 h 510"/>
                <a:gd name="T10" fmla="*/ 3654665 w 602"/>
                <a:gd name="T11" fmla="*/ 0 h 510"/>
                <a:gd name="T12" fmla="*/ 7308970 w 602"/>
                <a:gd name="T13" fmla="*/ 3650503 h 510"/>
                <a:gd name="T14" fmla="*/ 7308970 w 602"/>
                <a:gd name="T15" fmla="*/ 50717076 h 510"/>
                <a:gd name="T16" fmla="*/ 7308970 w 602"/>
                <a:gd name="T17" fmla="*/ 50717076 h 510"/>
                <a:gd name="T18" fmla="*/ 7308970 w 602"/>
                <a:gd name="T19" fmla="*/ 58930528 h 510"/>
                <a:gd name="T20" fmla="*/ 74657633 w 602"/>
                <a:gd name="T21" fmla="*/ 58930528 h 510"/>
                <a:gd name="T22" fmla="*/ 78442719 w 602"/>
                <a:gd name="T23" fmla="*/ 62711741 h 510"/>
                <a:gd name="T24" fmla="*/ 74657633 w 602"/>
                <a:gd name="T25" fmla="*/ 66362244 h 510"/>
                <a:gd name="T26" fmla="*/ 66434636 w 602"/>
                <a:gd name="T27" fmla="*/ 55280025 h 510"/>
                <a:gd name="T28" fmla="*/ 66434636 w 602"/>
                <a:gd name="T29" fmla="*/ 55280025 h 510"/>
                <a:gd name="T30" fmla="*/ 58995246 w 602"/>
                <a:gd name="T31" fmla="*/ 55280025 h 510"/>
                <a:gd name="T32" fmla="*/ 55340580 w 602"/>
                <a:gd name="T33" fmla="*/ 51629522 h 510"/>
                <a:gd name="T34" fmla="*/ 55340580 w 602"/>
                <a:gd name="T35" fmla="*/ 25814941 h 510"/>
                <a:gd name="T36" fmla="*/ 58995246 w 602"/>
                <a:gd name="T37" fmla="*/ 22164077 h 510"/>
                <a:gd name="T38" fmla="*/ 66434636 w 602"/>
                <a:gd name="T39" fmla="*/ 22164077 h 510"/>
                <a:gd name="T40" fmla="*/ 70089301 w 602"/>
                <a:gd name="T41" fmla="*/ 25814941 h 510"/>
                <a:gd name="T42" fmla="*/ 70089301 w 602"/>
                <a:gd name="T43" fmla="*/ 51629522 h 510"/>
                <a:gd name="T44" fmla="*/ 66434636 w 602"/>
                <a:gd name="T45" fmla="*/ 55280025 h 510"/>
                <a:gd name="T46" fmla="*/ 45159830 w 602"/>
                <a:gd name="T47" fmla="*/ 55280025 h 510"/>
                <a:gd name="T48" fmla="*/ 45159830 w 602"/>
                <a:gd name="T49" fmla="*/ 55280025 h 510"/>
                <a:gd name="T50" fmla="*/ 37850860 w 602"/>
                <a:gd name="T51" fmla="*/ 55280025 h 510"/>
                <a:gd name="T52" fmla="*/ 34065774 w 602"/>
                <a:gd name="T53" fmla="*/ 51629522 h 510"/>
                <a:gd name="T54" fmla="*/ 34065774 w 602"/>
                <a:gd name="T55" fmla="*/ 11082219 h 510"/>
                <a:gd name="T56" fmla="*/ 37850860 w 602"/>
                <a:gd name="T57" fmla="*/ 7431355 h 510"/>
                <a:gd name="T58" fmla="*/ 45159830 w 602"/>
                <a:gd name="T59" fmla="*/ 7431355 h 510"/>
                <a:gd name="T60" fmla="*/ 48814495 w 602"/>
                <a:gd name="T61" fmla="*/ 11082219 h 510"/>
                <a:gd name="T62" fmla="*/ 48814495 w 602"/>
                <a:gd name="T63" fmla="*/ 51629522 h 510"/>
                <a:gd name="T64" fmla="*/ 45159830 w 602"/>
                <a:gd name="T65" fmla="*/ 55280025 h 510"/>
                <a:gd name="T66" fmla="*/ 24929472 w 602"/>
                <a:gd name="T67" fmla="*/ 55280025 h 510"/>
                <a:gd name="T68" fmla="*/ 24929472 w 602"/>
                <a:gd name="T69" fmla="*/ 55280025 h 510"/>
                <a:gd name="T70" fmla="*/ 17489720 w 602"/>
                <a:gd name="T71" fmla="*/ 55280025 h 510"/>
                <a:gd name="T72" fmla="*/ 13835055 w 602"/>
                <a:gd name="T73" fmla="*/ 51629522 h 510"/>
                <a:gd name="T74" fmla="*/ 13835055 w 602"/>
                <a:gd name="T75" fmla="*/ 44198166 h 510"/>
                <a:gd name="T76" fmla="*/ 17489720 w 602"/>
                <a:gd name="T77" fmla="*/ 40547302 h 510"/>
                <a:gd name="T78" fmla="*/ 24929472 w 602"/>
                <a:gd name="T79" fmla="*/ 40547302 h 510"/>
                <a:gd name="T80" fmla="*/ 28583776 w 602"/>
                <a:gd name="T81" fmla="*/ 44198166 h 510"/>
                <a:gd name="T82" fmla="*/ 28583776 w 602"/>
                <a:gd name="T83" fmla="*/ 51629522 h 510"/>
                <a:gd name="T84" fmla="*/ 24929472 w 602"/>
                <a:gd name="T85" fmla="*/ 55280025 h 51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02" h="510">
                  <a:moveTo>
                    <a:pt x="572" y="509"/>
                  </a:moveTo>
                  <a:lnTo>
                    <a:pt x="572" y="509"/>
                  </a:lnTo>
                  <a:cubicBezTo>
                    <a:pt x="28" y="509"/>
                    <a:pt x="28" y="509"/>
                    <a:pt x="28" y="509"/>
                  </a:cubicBezTo>
                  <a:cubicBezTo>
                    <a:pt x="14" y="509"/>
                    <a:pt x="0" y="502"/>
                    <a:pt x="0" y="48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4"/>
                    <a:pt x="14" y="0"/>
                    <a:pt x="28" y="0"/>
                  </a:cubicBezTo>
                  <a:cubicBezTo>
                    <a:pt x="42" y="0"/>
                    <a:pt x="56" y="14"/>
                    <a:pt x="56" y="28"/>
                  </a:cubicBezTo>
                  <a:cubicBezTo>
                    <a:pt x="56" y="389"/>
                    <a:pt x="56" y="389"/>
                    <a:pt x="56" y="389"/>
                  </a:cubicBezTo>
                  <a:cubicBezTo>
                    <a:pt x="56" y="452"/>
                    <a:pt x="56" y="452"/>
                    <a:pt x="56" y="452"/>
                  </a:cubicBezTo>
                  <a:cubicBezTo>
                    <a:pt x="572" y="452"/>
                    <a:pt x="572" y="452"/>
                    <a:pt x="572" y="452"/>
                  </a:cubicBezTo>
                  <a:cubicBezTo>
                    <a:pt x="594" y="452"/>
                    <a:pt x="601" y="467"/>
                    <a:pt x="601" y="481"/>
                  </a:cubicBezTo>
                  <a:cubicBezTo>
                    <a:pt x="601" y="502"/>
                    <a:pt x="594" y="509"/>
                    <a:pt x="572" y="509"/>
                  </a:cubicBezTo>
                  <a:close/>
                  <a:moveTo>
                    <a:pt x="509" y="424"/>
                  </a:moveTo>
                  <a:lnTo>
                    <a:pt x="509" y="424"/>
                  </a:lnTo>
                  <a:cubicBezTo>
                    <a:pt x="452" y="424"/>
                    <a:pt x="452" y="424"/>
                    <a:pt x="452" y="424"/>
                  </a:cubicBezTo>
                  <a:cubicBezTo>
                    <a:pt x="438" y="424"/>
                    <a:pt x="424" y="417"/>
                    <a:pt x="424" y="396"/>
                  </a:cubicBezTo>
                  <a:cubicBezTo>
                    <a:pt x="424" y="198"/>
                    <a:pt x="424" y="198"/>
                    <a:pt x="424" y="198"/>
                  </a:cubicBezTo>
                  <a:cubicBezTo>
                    <a:pt x="424" y="184"/>
                    <a:pt x="438" y="170"/>
                    <a:pt x="452" y="170"/>
                  </a:cubicBezTo>
                  <a:cubicBezTo>
                    <a:pt x="509" y="170"/>
                    <a:pt x="509" y="170"/>
                    <a:pt x="509" y="170"/>
                  </a:cubicBezTo>
                  <a:cubicBezTo>
                    <a:pt x="523" y="170"/>
                    <a:pt x="537" y="184"/>
                    <a:pt x="537" y="198"/>
                  </a:cubicBezTo>
                  <a:cubicBezTo>
                    <a:pt x="537" y="396"/>
                    <a:pt x="537" y="396"/>
                    <a:pt x="537" y="396"/>
                  </a:cubicBezTo>
                  <a:cubicBezTo>
                    <a:pt x="537" y="417"/>
                    <a:pt x="523" y="424"/>
                    <a:pt x="509" y="424"/>
                  </a:cubicBezTo>
                  <a:close/>
                  <a:moveTo>
                    <a:pt x="346" y="424"/>
                  </a:moveTo>
                  <a:lnTo>
                    <a:pt x="346" y="424"/>
                  </a:lnTo>
                  <a:cubicBezTo>
                    <a:pt x="290" y="424"/>
                    <a:pt x="290" y="424"/>
                    <a:pt x="290" y="424"/>
                  </a:cubicBezTo>
                  <a:cubicBezTo>
                    <a:pt x="276" y="424"/>
                    <a:pt x="261" y="417"/>
                    <a:pt x="261" y="396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71"/>
                    <a:pt x="276" y="57"/>
                    <a:pt x="290" y="57"/>
                  </a:cubicBezTo>
                  <a:cubicBezTo>
                    <a:pt x="346" y="57"/>
                    <a:pt x="346" y="57"/>
                    <a:pt x="346" y="57"/>
                  </a:cubicBezTo>
                  <a:cubicBezTo>
                    <a:pt x="367" y="57"/>
                    <a:pt x="374" y="71"/>
                    <a:pt x="374" y="85"/>
                  </a:cubicBezTo>
                  <a:cubicBezTo>
                    <a:pt x="374" y="396"/>
                    <a:pt x="374" y="396"/>
                    <a:pt x="374" y="396"/>
                  </a:cubicBezTo>
                  <a:cubicBezTo>
                    <a:pt x="374" y="417"/>
                    <a:pt x="367" y="424"/>
                    <a:pt x="346" y="424"/>
                  </a:cubicBezTo>
                  <a:close/>
                  <a:moveTo>
                    <a:pt x="191" y="424"/>
                  </a:moveTo>
                  <a:lnTo>
                    <a:pt x="191" y="424"/>
                  </a:lnTo>
                  <a:cubicBezTo>
                    <a:pt x="134" y="424"/>
                    <a:pt x="134" y="424"/>
                    <a:pt x="134" y="424"/>
                  </a:cubicBezTo>
                  <a:cubicBezTo>
                    <a:pt x="113" y="424"/>
                    <a:pt x="106" y="417"/>
                    <a:pt x="106" y="396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106" y="325"/>
                    <a:pt x="113" y="311"/>
                    <a:pt x="134" y="311"/>
                  </a:cubicBezTo>
                  <a:cubicBezTo>
                    <a:pt x="191" y="311"/>
                    <a:pt x="191" y="311"/>
                    <a:pt x="191" y="311"/>
                  </a:cubicBezTo>
                  <a:cubicBezTo>
                    <a:pt x="205" y="311"/>
                    <a:pt x="219" y="325"/>
                    <a:pt x="219" y="339"/>
                  </a:cubicBezTo>
                  <a:cubicBezTo>
                    <a:pt x="219" y="396"/>
                    <a:pt x="219" y="396"/>
                    <a:pt x="219" y="396"/>
                  </a:cubicBezTo>
                  <a:cubicBezTo>
                    <a:pt x="219" y="417"/>
                    <a:pt x="205" y="424"/>
                    <a:pt x="191" y="4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673713" y="200908"/>
            <a:ext cx="432833" cy="432834"/>
            <a:chOff x="4139952" y="1274820"/>
            <a:chExt cx="432833" cy="432834"/>
          </a:xfrm>
        </p:grpSpPr>
        <p:sp>
          <p:nvSpPr>
            <p:cNvPr id="62" name="椭圆 16"/>
            <p:cNvSpPr>
              <a:spLocks noChangeArrowheads="1"/>
            </p:cNvSpPr>
            <p:nvPr/>
          </p:nvSpPr>
          <p:spPr bwMode="auto">
            <a:xfrm>
              <a:off x="4139952" y="1274820"/>
              <a:ext cx="432833" cy="432834"/>
            </a:xfrm>
            <a:prstGeom prst="ellipse">
              <a:avLst/>
            </a:prstGeom>
            <a:solidFill>
              <a:srgbClr val="3992DB"/>
            </a:solidFill>
            <a:ln>
              <a:noFill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3" name="Freeform 84"/>
            <p:cNvSpPr>
              <a:spLocks noChangeArrowheads="1"/>
            </p:cNvSpPr>
            <p:nvPr/>
          </p:nvSpPr>
          <p:spPr bwMode="auto">
            <a:xfrm>
              <a:off x="4241546" y="1366806"/>
              <a:ext cx="248863" cy="248863"/>
            </a:xfrm>
            <a:custGeom>
              <a:avLst/>
              <a:gdLst>
                <a:gd name="T0" fmla="*/ 43332858 w 602"/>
                <a:gd name="T1" fmla="*/ 34979440 h 602"/>
                <a:gd name="T2" fmla="*/ 43332858 w 602"/>
                <a:gd name="T3" fmla="*/ 34979440 h 602"/>
                <a:gd name="T4" fmla="*/ 43332858 w 602"/>
                <a:gd name="T5" fmla="*/ 0 h 602"/>
                <a:gd name="T6" fmla="*/ 78442719 w 602"/>
                <a:gd name="T7" fmla="*/ 34979440 h 602"/>
                <a:gd name="T8" fmla="*/ 43332858 w 602"/>
                <a:gd name="T9" fmla="*/ 34979440 h 602"/>
                <a:gd name="T10" fmla="*/ 36023527 w 602"/>
                <a:gd name="T11" fmla="*/ 78442719 h 602"/>
                <a:gd name="T12" fmla="*/ 36023527 w 602"/>
                <a:gd name="T13" fmla="*/ 78442719 h 602"/>
                <a:gd name="T14" fmla="*/ 0 w 602"/>
                <a:gd name="T15" fmla="*/ 42419192 h 602"/>
                <a:gd name="T16" fmla="*/ 36023527 w 602"/>
                <a:gd name="T17" fmla="*/ 7308970 h 602"/>
                <a:gd name="T18" fmla="*/ 36023527 w 602"/>
                <a:gd name="T19" fmla="*/ 42419192 h 602"/>
                <a:gd name="T20" fmla="*/ 71002968 w 602"/>
                <a:gd name="T21" fmla="*/ 42419192 h 602"/>
                <a:gd name="T22" fmla="*/ 36023527 w 602"/>
                <a:gd name="T23" fmla="*/ 78442719 h 60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02" h="602">
                  <a:moveTo>
                    <a:pt x="332" y="268"/>
                  </a:moveTo>
                  <a:lnTo>
                    <a:pt x="332" y="268"/>
                  </a:lnTo>
                  <a:cubicBezTo>
                    <a:pt x="332" y="0"/>
                    <a:pt x="332" y="0"/>
                    <a:pt x="332" y="0"/>
                  </a:cubicBezTo>
                  <a:cubicBezTo>
                    <a:pt x="481" y="0"/>
                    <a:pt x="601" y="120"/>
                    <a:pt x="601" y="268"/>
                  </a:cubicBezTo>
                  <a:lnTo>
                    <a:pt x="332" y="268"/>
                  </a:lnTo>
                  <a:close/>
                  <a:moveTo>
                    <a:pt x="276" y="601"/>
                  </a:moveTo>
                  <a:lnTo>
                    <a:pt x="276" y="601"/>
                  </a:lnTo>
                  <a:cubicBezTo>
                    <a:pt x="120" y="601"/>
                    <a:pt x="0" y="480"/>
                    <a:pt x="0" y="325"/>
                  </a:cubicBezTo>
                  <a:cubicBezTo>
                    <a:pt x="0" y="176"/>
                    <a:pt x="120" y="56"/>
                    <a:pt x="276" y="56"/>
                  </a:cubicBezTo>
                  <a:cubicBezTo>
                    <a:pt x="276" y="325"/>
                    <a:pt x="276" y="325"/>
                    <a:pt x="276" y="325"/>
                  </a:cubicBezTo>
                  <a:cubicBezTo>
                    <a:pt x="544" y="325"/>
                    <a:pt x="544" y="325"/>
                    <a:pt x="544" y="325"/>
                  </a:cubicBezTo>
                  <a:cubicBezTo>
                    <a:pt x="544" y="480"/>
                    <a:pt x="424" y="601"/>
                    <a:pt x="276" y="6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34290" tIns="17145" rIns="34290" bIns="17145" anchor="ctr"/>
            <a:lstStyle/>
            <a:p>
              <a:endParaRPr lang="en-US">
                <a:latin typeface="Roboto Light"/>
              </a:endParaRPr>
            </a:p>
          </p:txBody>
        </p:sp>
      </p:grpSp>
      <p:sp>
        <p:nvSpPr>
          <p:cNvPr id="23" name="Rectangle 4"/>
          <p:cNvSpPr txBox="1">
            <a:spLocks noChangeArrowheads="1"/>
          </p:cNvSpPr>
          <p:nvPr/>
        </p:nvSpPr>
        <p:spPr>
          <a:xfrm>
            <a:off x="3122014" y="3169734"/>
            <a:ext cx="4631819" cy="1927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zh-CN" altLang="en-US" sz="1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995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3" grpId="0" autoUpdateAnimBg="0"/>
      <p:bldP spid="48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文献汇报1"/>
</p:tagLst>
</file>

<file path=ppt/theme/theme1.xml><?xml version="1.0" encoding="utf-8"?>
<a:theme xmlns:a="http://schemas.openxmlformats.org/drawingml/2006/main" name="Office Theme">
  <a:themeElements>
    <a:clrScheme name="自定义 4">
      <a:dk1>
        <a:sysClr val="windowText" lastClr="000000"/>
      </a:dk1>
      <a:lt1>
        <a:sysClr val="window" lastClr="FFFFFF"/>
      </a:lt1>
      <a:dk2>
        <a:srgbClr val="373545"/>
      </a:dk2>
      <a:lt2>
        <a:srgbClr val="000000"/>
      </a:lt2>
      <a:accent1>
        <a:srgbClr val="2683C6"/>
      </a:accent1>
      <a:accent2>
        <a:srgbClr val="2683C6"/>
      </a:accent2>
      <a:accent3>
        <a:srgbClr val="2683C6"/>
      </a:accent3>
      <a:accent4>
        <a:srgbClr val="2683C6"/>
      </a:accent4>
      <a:accent5>
        <a:srgbClr val="2683C6"/>
      </a:accent5>
      <a:accent6>
        <a:srgbClr val="2683C6"/>
      </a:accent6>
      <a:hlink>
        <a:srgbClr val="2683C6"/>
      </a:hlink>
      <a:folHlink>
        <a:srgbClr val="2683C6"/>
      </a:folHlink>
    </a:clrScheme>
    <a:fontScheme name="视点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2639</TotalTime>
  <Words>1949</Words>
  <Application>Microsoft Office PowerPoint</Application>
  <PresentationFormat>全屏显示(16:9)</PresentationFormat>
  <Paragraphs>236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ITC Avant Garde Std Bk</vt:lpstr>
      <vt:lpstr>ITC Avant Garde Std XLt</vt:lpstr>
      <vt:lpstr>LiHei Pro</vt:lpstr>
      <vt:lpstr>等线</vt:lpstr>
      <vt:lpstr>方正正黑简体</vt:lpstr>
      <vt:lpstr>宋体</vt:lpstr>
      <vt:lpstr>微软雅黑</vt:lpstr>
      <vt:lpstr>Arial</vt:lpstr>
      <vt:lpstr>Calibri</vt:lpstr>
      <vt:lpstr>Impact</vt:lpstr>
      <vt:lpstr>Roboto Light</vt:lpstr>
      <vt:lpstr>Verdana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文献汇报1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249</cp:revision>
  <dcterms:created xsi:type="dcterms:W3CDTF">2015-10-30T14:26:48Z</dcterms:created>
  <dcterms:modified xsi:type="dcterms:W3CDTF">2018-11-08T02:57:19Z</dcterms:modified>
  <cp:category>https://800sucai.taobao.com</cp:category>
</cp:coreProperties>
</file>