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62" r:id="rId2"/>
    <p:sldId id="278" r:id="rId3"/>
    <p:sldId id="279" r:id="rId4"/>
    <p:sldId id="305" r:id="rId5"/>
    <p:sldId id="324" r:id="rId6"/>
    <p:sldId id="325" r:id="rId7"/>
    <p:sldId id="329" r:id="rId8"/>
    <p:sldId id="311" r:id="rId9"/>
    <p:sldId id="281" r:id="rId10"/>
    <p:sldId id="326" r:id="rId11"/>
    <p:sldId id="330" r:id="rId12"/>
    <p:sldId id="314" r:id="rId13"/>
    <p:sldId id="327" r:id="rId14"/>
    <p:sldId id="283" r:id="rId15"/>
    <p:sldId id="310" r:id="rId16"/>
    <p:sldId id="331" r:id="rId17"/>
    <p:sldId id="295" r:id="rId18"/>
    <p:sldId id="315" r:id="rId19"/>
    <p:sldId id="316" r:id="rId20"/>
    <p:sldId id="318" r:id="rId21"/>
    <p:sldId id="317" r:id="rId22"/>
    <p:sldId id="332" r:id="rId23"/>
    <p:sldId id="328" r:id="rId24"/>
    <p:sldId id="284" r:id="rId25"/>
    <p:sldId id="304" r:id="rId26"/>
    <p:sldId id="259" r:id="rId27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399A"/>
    <a:srgbClr val="DD7F9C"/>
    <a:srgbClr val="5EDCDC"/>
    <a:srgbClr val="DCE6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22" autoAdjust="0"/>
    <p:restoredTop sz="94678" autoAdjust="0"/>
  </p:normalViewPr>
  <p:slideViewPr>
    <p:cSldViewPr>
      <p:cViewPr varScale="1">
        <p:scale>
          <a:sx n="115" d="100"/>
          <a:sy n="115" d="100"/>
        </p:scale>
        <p:origin x="708" y="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3B-4989-9C3F-639534F87A78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3B-4989-9C3F-639534F87A78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3B-4989-9C3F-639534F87A78}"/>
              </c:ext>
            </c:extLst>
          </c:dPt>
          <c:dLbls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Sheet1!$B$2:$B$5</c:f>
              <c:numCache>
                <c:formatCode>0.00%</c:formatCode>
                <c:ptCount val="4"/>
                <c:pt idx="0">
                  <c:v>0.58399999999999996</c:v>
                </c:pt>
                <c:pt idx="1">
                  <c:v>0.65000000000000013</c:v>
                </c:pt>
                <c:pt idx="2">
                  <c:v>0.93899999999999995</c:v>
                </c:pt>
                <c:pt idx="3">
                  <c:v>0.77700000000000014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5B3B-4989-9C3F-639534F87A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27"/>
        <c:axId val="1598301600"/>
        <c:axId val="1598291264"/>
      </c:barChart>
      <c:catAx>
        <c:axId val="15983016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1598291264"/>
        <c:crosses val="autoZero"/>
        <c:auto val="1"/>
        <c:lblAlgn val="ctr"/>
        <c:lblOffset val="100"/>
        <c:noMultiLvlLbl val="0"/>
      </c:catAx>
      <c:valAx>
        <c:axId val="1598291264"/>
        <c:scaling>
          <c:orientation val="minMax"/>
        </c:scaling>
        <c:delete val="1"/>
        <c:axPos val="l"/>
        <c:numFmt formatCode="0.00%" sourceLinked="1"/>
        <c:majorTickMark val="none"/>
        <c:minorTickMark val="none"/>
        <c:tickLblPos val="none"/>
        <c:crossAx val="15983016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C0106A-A2D4-4972-9EF4-E24039ABE386}" type="datetimeFigureOut">
              <a:rPr lang="zh-CN" altLang="en-US" smtClean="0"/>
              <a:t>2018/10/13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263B8A-920F-4568-9E3D-A4D662C43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2725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286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1698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6669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96172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4359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805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293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5965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476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2169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870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01509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475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4830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4243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97855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3081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2824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72425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54230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5740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3573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65834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3110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7421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63B8A-920F-4568-9E3D-A4D662C433FC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3976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A7E1-59C6-47E1-917F-AD03F1FB2956}" type="datetimeFigureOut">
              <a:rPr lang="zh-CN" altLang="en-US" smtClean="0"/>
              <a:t>2018/10/13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CF0E-B082-46EC-B97B-ED9689545F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0450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A7E1-59C6-47E1-917F-AD03F1FB2956}" type="datetimeFigureOut">
              <a:rPr lang="zh-CN" altLang="en-US" smtClean="0"/>
              <a:t>2018/10/13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CF0E-B082-46EC-B97B-ED9689545FE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5" name="矩形 24"/>
          <p:cNvSpPr/>
          <p:nvPr userDrawn="1"/>
        </p:nvSpPr>
        <p:spPr>
          <a:xfrm>
            <a:off x="0" y="4587974"/>
            <a:ext cx="9144000" cy="55552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14399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A7E1-59C6-47E1-917F-AD03F1FB2956}" type="datetimeFigureOut">
              <a:rPr lang="zh-CN" altLang="en-US" smtClean="0"/>
              <a:t>2018/10/13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CF0E-B082-46EC-B97B-ED9689545FE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4587974"/>
            <a:ext cx="9144000" cy="55552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150677" y="124364"/>
            <a:ext cx="411828" cy="415834"/>
            <a:chOff x="2099842" y="1975504"/>
            <a:chExt cx="823123" cy="83113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9" name="等腰三角形 8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488071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A7E1-59C6-47E1-917F-AD03F1FB2956}" type="datetimeFigureOut">
              <a:rPr lang="zh-CN" altLang="en-US" smtClean="0"/>
              <a:t>2018/10/13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CF0E-B082-46EC-B97B-ED9689545FE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4587974"/>
            <a:ext cx="9144000" cy="55552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 userDrawn="1"/>
        </p:nvGrpSpPr>
        <p:grpSpPr>
          <a:xfrm>
            <a:off x="150677" y="124364"/>
            <a:ext cx="411828" cy="415834"/>
            <a:chOff x="2099842" y="1975504"/>
            <a:chExt cx="823123" cy="83113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0" name="等腰三角形 9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497169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A7E1-59C6-47E1-917F-AD03F1FB2956}" type="datetimeFigureOut">
              <a:rPr lang="zh-CN" altLang="en-US" smtClean="0"/>
              <a:t>2018/10/13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CF0E-B082-46EC-B97B-ED9689545FE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0" y="4587974"/>
            <a:ext cx="9144000" cy="55552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150677" y="124364"/>
            <a:ext cx="411828" cy="415834"/>
            <a:chOff x="2099842" y="1975504"/>
            <a:chExt cx="823123" cy="83113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2" name="等腰三角形 11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944426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A7E1-59C6-47E1-917F-AD03F1FB2956}" type="datetimeFigureOut">
              <a:rPr lang="zh-CN" altLang="en-US" smtClean="0"/>
              <a:t>2018/10/13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CF0E-B082-46EC-B97B-ED9689545FE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4587974"/>
            <a:ext cx="9144000" cy="55552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150677" y="124364"/>
            <a:ext cx="411828" cy="415834"/>
            <a:chOff x="2099842" y="1975504"/>
            <a:chExt cx="823123" cy="83113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8" name="等腰三角形 7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177807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A7E1-59C6-47E1-917F-AD03F1FB2956}" type="datetimeFigureOut">
              <a:rPr lang="zh-CN" altLang="en-US" smtClean="0"/>
              <a:t>2018/10/13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CF0E-B082-46EC-B97B-ED9689545FE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0" y="4587974"/>
            <a:ext cx="9144000" cy="55552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 userDrawn="1"/>
        </p:nvGrpSpPr>
        <p:grpSpPr>
          <a:xfrm>
            <a:off x="150677" y="124364"/>
            <a:ext cx="411828" cy="415834"/>
            <a:chOff x="2099842" y="1975504"/>
            <a:chExt cx="823123" cy="83113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等腰三角形 6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68753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A7E1-59C6-47E1-917F-AD03F1FB2956}" type="datetimeFigureOut">
              <a:rPr lang="zh-CN" altLang="en-US" smtClean="0"/>
              <a:t>2018/10/13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CF0E-B082-46EC-B97B-ED9689545FE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4587974"/>
            <a:ext cx="9144000" cy="55552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 userDrawn="1"/>
        </p:nvGrpSpPr>
        <p:grpSpPr>
          <a:xfrm>
            <a:off x="150677" y="124364"/>
            <a:ext cx="411828" cy="415834"/>
            <a:chOff x="2099842" y="1975504"/>
            <a:chExt cx="823123" cy="83113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0" name="等腰三角形 9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03268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A7E1-59C6-47E1-917F-AD03F1FB2956}" type="datetimeFigureOut">
              <a:rPr lang="zh-CN" altLang="en-US" smtClean="0"/>
              <a:t>2018/10/13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CF0E-B082-46EC-B97B-ED9689545FE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4587974"/>
            <a:ext cx="9144000" cy="55552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 userDrawn="1"/>
        </p:nvGrpSpPr>
        <p:grpSpPr>
          <a:xfrm>
            <a:off x="150677" y="124364"/>
            <a:ext cx="411828" cy="415834"/>
            <a:chOff x="2099842" y="1975504"/>
            <a:chExt cx="823123" cy="83113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0" name="等腰三角形 9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722136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A7E1-59C6-47E1-917F-AD03F1FB2956}" type="datetimeFigureOut">
              <a:rPr lang="zh-CN" altLang="en-US" smtClean="0"/>
              <a:t>2018/10/13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CF0E-B082-46EC-B97B-ED9689545FE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4587974"/>
            <a:ext cx="9144000" cy="55552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150677" y="124364"/>
            <a:ext cx="411828" cy="415834"/>
            <a:chOff x="2099842" y="1975504"/>
            <a:chExt cx="823123" cy="83113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9" name="等腰三角形 8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399104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A7E1-59C6-47E1-917F-AD03F1FB2956}" type="datetimeFigureOut">
              <a:rPr lang="zh-CN" altLang="en-US" smtClean="0"/>
              <a:t>2018/10/13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CF0E-B082-46EC-B97B-ED9689545FE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4587974"/>
            <a:ext cx="9144000" cy="55552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150677" y="124364"/>
            <a:ext cx="411828" cy="415834"/>
            <a:chOff x="2099842" y="1975504"/>
            <a:chExt cx="823123" cy="83113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9" name="等腰三角形 8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05573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4A7E1-59C6-47E1-917F-AD03F1FB2956}" type="datetimeFigureOut">
              <a:rPr lang="zh-CN" altLang="en-US" smtClean="0"/>
              <a:t>2018/10/13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2CF0E-B082-46EC-B97B-ED9689545FE6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Picture 3" descr="E:\其他工作\【策    划】\兼职 我图网\觅知网兼职要求\9.6护士长竞聘简历\1\t53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842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其他工作\【策    划】\兼职 我图网\觅知网兼职要求\9.6护士长竞聘简历\1\t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867"/>
            <a:ext cx="9166873" cy="515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E:\其他工作\【策    划】\兼职 我图网\觅知网兼职要求\9.6护士长竞聘简历\1\56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888" y="240596"/>
            <a:ext cx="2818589" cy="499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E:\其他工作\【策    划】\兼职 我图网\觅知网兼职要求\9.6护士长竞聘简历\1\563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586" y="2176206"/>
            <a:ext cx="1616474" cy="97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E:\其他工作\【策    划】\兼职 我图网\觅知网兼职要求\9.6护士长竞聘简历\1\635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043471"/>
            <a:ext cx="3744416" cy="335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90754" y="975023"/>
            <a:ext cx="60823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2">
                    <a:lumMod val="75000"/>
                  </a:schemeClr>
                </a:solidFill>
              </a:rPr>
              <a:t>护士演讲稿</a:t>
            </a:r>
            <a:r>
              <a:rPr lang="en-US" altLang="zh-CN" sz="5400" dirty="0" err="1">
                <a:solidFill>
                  <a:schemeClr val="tx2">
                    <a:lumMod val="75000"/>
                  </a:schemeClr>
                </a:solidFill>
              </a:rPr>
              <a:t>ppt</a:t>
            </a:r>
            <a:r>
              <a:rPr lang="zh-CN" altLang="en-US" sz="5400" dirty="0">
                <a:solidFill>
                  <a:schemeClr val="tx2">
                    <a:lumMod val="75000"/>
                  </a:schemeClr>
                </a:solidFill>
              </a:rPr>
              <a:t>模板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03772" y="2247951"/>
            <a:ext cx="1313180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2">
                    <a:lumMod val="75000"/>
                  </a:schemeClr>
                </a:solidFill>
              </a:rPr>
              <a:t>竞聘人：王护士</a:t>
            </a:r>
            <a:endParaRPr lang="en-US" altLang="zh-CN" sz="11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2">
                    <a:lumMod val="75000"/>
                  </a:schemeClr>
                </a:solidFill>
              </a:rPr>
              <a:t>竞聘岗位：护士长</a:t>
            </a:r>
          </a:p>
          <a:p>
            <a:pPr algn="ctr">
              <a:lnSpc>
                <a:spcPct val="150000"/>
              </a:lnSpc>
            </a:pPr>
            <a:endParaRPr lang="zh-CN" altLang="en-US" sz="11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矩形 15"/>
          <p:cNvSpPr>
            <a:spLocks noChangeArrowheads="1"/>
          </p:cNvSpPr>
          <p:nvPr/>
        </p:nvSpPr>
        <p:spPr bwMode="auto">
          <a:xfrm flipH="1">
            <a:off x="-36515" y="-12867"/>
            <a:ext cx="360042" cy="51563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9" name="矩形 15"/>
          <p:cNvSpPr>
            <a:spLocks noChangeArrowheads="1"/>
          </p:cNvSpPr>
          <p:nvPr/>
        </p:nvSpPr>
        <p:spPr bwMode="auto">
          <a:xfrm flipH="1">
            <a:off x="8820472" y="-12867"/>
            <a:ext cx="346400" cy="51563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4605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E:\其他工作\【策    划】\兼职 我图网\觅知网兼职要求\9.6护士长竞聘简历\1\t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867"/>
            <a:ext cx="9166873" cy="515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等腰三角形 18"/>
          <p:cNvSpPr/>
          <p:nvPr/>
        </p:nvSpPr>
        <p:spPr>
          <a:xfrm rot="5400000" flipV="1">
            <a:off x="3345348" y="-669594"/>
            <a:ext cx="5152628" cy="6473555"/>
          </a:xfrm>
          <a:prstGeom prst="triangle">
            <a:avLst/>
          </a:prstGeom>
          <a:solidFill>
            <a:srgbClr val="DCE6F2">
              <a:alpha val="6313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15"/>
          <p:cNvSpPr>
            <a:spLocks noChangeArrowheads="1"/>
          </p:cNvSpPr>
          <p:nvPr/>
        </p:nvSpPr>
        <p:spPr bwMode="auto">
          <a:xfrm flipH="1">
            <a:off x="-36513" y="-12867"/>
            <a:ext cx="2592288" cy="51563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2181" y="1927069"/>
            <a:ext cx="2374900" cy="1285935"/>
            <a:chOff x="180875" y="1440905"/>
            <a:chExt cx="2374900" cy="1285935"/>
          </a:xfrm>
        </p:grpSpPr>
        <p:sp>
          <p:nvSpPr>
            <p:cNvPr id="4" name="TextBox 15"/>
            <p:cNvSpPr>
              <a:spLocks noChangeArrowheads="1"/>
            </p:cNvSpPr>
            <p:nvPr/>
          </p:nvSpPr>
          <p:spPr bwMode="auto">
            <a:xfrm>
              <a:off x="180875" y="2326730"/>
              <a:ext cx="237490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zh-CN" sz="2000">
                  <a:solidFill>
                    <a:schemeClr val="bg1"/>
                  </a:solidFill>
                  <a:latin typeface="方正兰亭细黑_GBK" pitchFamily="2" charset="-122"/>
                  <a:ea typeface="Adobe 宋体 Std L" pitchFamily="18" charset="-122"/>
                  <a:sym typeface="方正兰亭细黑_GBK" pitchFamily="2" charset="-122"/>
                </a:rPr>
                <a:t>Contents Page</a:t>
              </a:r>
            </a:p>
          </p:txBody>
        </p:sp>
        <p:sp>
          <p:nvSpPr>
            <p:cNvPr id="5" name="文本框 13"/>
            <p:cNvSpPr>
              <a:spLocks noChangeArrowheads="1"/>
            </p:cNvSpPr>
            <p:nvPr/>
          </p:nvSpPr>
          <p:spPr bwMode="auto">
            <a:xfrm>
              <a:off x="180875" y="1440905"/>
              <a:ext cx="2374900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zh-CN" sz="4000" b="1" dirty="0">
                  <a:solidFill>
                    <a:schemeClr val="bg1"/>
                  </a:solidFill>
                  <a:latin typeface="方正兰亭粗黑_GBK" charset="-122"/>
                  <a:ea typeface="微软雅黑" pitchFamily="34" charset="-122"/>
                </a:rPr>
                <a:t>目录页</a:t>
              </a:r>
            </a:p>
          </p:txBody>
        </p:sp>
      </p:grpSp>
      <p:sp>
        <p:nvSpPr>
          <p:cNvPr id="6" name="矩形 15"/>
          <p:cNvSpPr>
            <a:spLocks noChangeArrowheads="1"/>
          </p:cNvSpPr>
          <p:nvPr/>
        </p:nvSpPr>
        <p:spPr bwMode="auto">
          <a:xfrm flipH="1">
            <a:off x="2555776" y="-3424"/>
            <a:ext cx="258217" cy="514692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635896" y="721380"/>
            <a:ext cx="360040" cy="482217"/>
          </a:xfrm>
          <a:prstGeom prst="rect">
            <a:avLst/>
          </a:prstGeom>
          <a:solidFill>
            <a:srgbClr val="08399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635896" y="1505755"/>
            <a:ext cx="360040" cy="482217"/>
          </a:xfrm>
          <a:prstGeom prst="rect">
            <a:avLst/>
          </a:prstGeom>
          <a:solidFill>
            <a:srgbClr val="08399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2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635896" y="2342961"/>
            <a:ext cx="360040" cy="482217"/>
          </a:xfrm>
          <a:prstGeom prst="rect">
            <a:avLst/>
          </a:prstGeom>
          <a:solidFill>
            <a:srgbClr val="08399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3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4035945" y="3100926"/>
            <a:ext cx="197621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635896" y="3107141"/>
            <a:ext cx="360040" cy="482217"/>
          </a:xfrm>
          <a:prstGeom prst="rect">
            <a:avLst/>
          </a:prstGeom>
          <a:solidFill>
            <a:srgbClr val="08399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35896" y="3881278"/>
            <a:ext cx="360040" cy="482217"/>
          </a:xfrm>
          <a:prstGeom prst="rect">
            <a:avLst/>
          </a:prstGeom>
          <a:solidFill>
            <a:srgbClr val="08399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5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035945" y="3875063"/>
            <a:ext cx="2609046" cy="496887"/>
            <a:chOff x="3747914" y="3743721"/>
            <a:chExt cx="2609046" cy="496887"/>
          </a:xfrm>
          <a:effectLst/>
        </p:grpSpPr>
        <p:sp>
          <p:nvSpPr>
            <p:cNvPr id="28" name="任意多边形 27"/>
            <p:cNvSpPr/>
            <p:nvPr/>
          </p:nvSpPr>
          <p:spPr>
            <a:xfrm>
              <a:off x="3747914" y="3743721"/>
              <a:ext cx="1976214" cy="496887"/>
            </a:xfrm>
            <a:custGeom>
              <a:avLst/>
              <a:gdLst>
                <a:gd name="connsiteX0" fmla="*/ 1175657 w 1526224"/>
                <a:gd name="connsiteY0" fmla="*/ 0 h 678544"/>
                <a:gd name="connsiteX1" fmla="*/ 1526224 w 1526224"/>
                <a:gd name="connsiteY1" fmla="*/ 339272 h 678544"/>
                <a:gd name="connsiteX2" fmla="*/ 1175657 w 1526224"/>
                <a:gd name="connsiteY2" fmla="*/ 678544 h 678544"/>
                <a:gd name="connsiteX3" fmla="*/ 0 w 1526224"/>
                <a:gd name="connsiteY3" fmla="*/ 678544 h 678544"/>
                <a:gd name="connsiteX4" fmla="*/ 0 w 1526224"/>
                <a:gd name="connsiteY4" fmla="*/ 1 h 678544"/>
                <a:gd name="connsiteX5" fmla="*/ 1175647 w 1526224"/>
                <a:gd name="connsiteY5" fmla="*/ 1 h 67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26224" h="678544">
                  <a:moveTo>
                    <a:pt x="1175657" y="0"/>
                  </a:moveTo>
                  <a:cubicBezTo>
                    <a:pt x="1369270" y="0"/>
                    <a:pt x="1526224" y="151897"/>
                    <a:pt x="1526224" y="339272"/>
                  </a:cubicBezTo>
                  <a:cubicBezTo>
                    <a:pt x="1526224" y="526647"/>
                    <a:pt x="1369270" y="678544"/>
                    <a:pt x="1175657" y="678544"/>
                  </a:cubicBezTo>
                  <a:lnTo>
                    <a:pt x="0" y="678544"/>
                  </a:lnTo>
                  <a:lnTo>
                    <a:pt x="0" y="1"/>
                  </a:lnTo>
                  <a:lnTo>
                    <a:pt x="1175647" y="1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764672" y="3838276"/>
              <a:ext cx="259228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 smtClean="0"/>
                <a:t>竞聘</a:t>
              </a:r>
              <a:r>
                <a:rPr lang="zh-CN" altLang="en-US" sz="1400" dirty="0"/>
                <a:t>认识与态度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035945" y="715165"/>
            <a:ext cx="2592288" cy="496887"/>
            <a:chOff x="3747914" y="427133"/>
            <a:chExt cx="2592288" cy="496887"/>
          </a:xfrm>
          <a:effectLst/>
        </p:grpSpPr>
        <p:sp>
          <p:nvSpPr>
            <p:cNvPr id="20" name="任意多边形 19"/>
            <p:cNvSpPr/>
            <p:nvPr/>
          </p:nvSpPr>
          <p:spPr>
            <a:xfrm>
              <a:off x="3747914" y="427133"/>
              <a:ext cx="1976214" cy="496887"/>
            </a:xfrm>
            <a:custGeom>
              <a:avLst/>
              <a:gdLst>
                <a:gd name="connsiteX0" fmla="*/ 1175657 w 1526224"/>
                <a:gd name="connsiteY0" fmla="*/ 0 h 678544"/>
                <a:gd name="connsiteX1" fmla="*/ 1526224 w 1526224"/>
                <a:gd name="connsiteY1" fmla="*/ 339272 h 678544"/>
                <a:gd name="connsiteX2" fmla="*/ 1175657 w 1526224"/>
                <a:gd name="connsiteY2" fmla="*/ 678544 h 678544"/>
                <a:gd name="connsiteX3" fmla="*/ 0 w 1526224"/>
                <a:gd name="connsiteY3" fmla="*/ 678544 h 678544"/>
                <a:gd name="connsiteX4" fmla="*/ 0 w 1526224"/>
                <a:gd name="connsiteY4" fmla="*/ 1 h 678544"/>
                <a:gd name="connsiteX5" fmla="*/ 1175647 w 1526224"/>
                <a:gd name="connsiteY5" fmla="*/ 1 h 67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26224" h="678544">
                  <a:moveTo>
                    <a:pt x="1175657" y="0"/>
                  </a:moveTo>
                  <a:cubicBezTo>
                    <a:pt x="1369270" y="0"/>
                    <a:pt x="1526224" y="151897"/>
                    <a:pt x="1526224" y="339272"/>
                  </a:cubicBezTo>
                  <a:cubicBezTo>
                    <a:pt x="1526224" y="526647"/>
                    <a:pt x="1369270" y="678544"/>
                    <a:pt x="1175657" y="678544"/>
                  </a:cubicBezTo>
                  <a:lnTo>
                    <a:pt x="0" y="678544"/>
                  </a:lnTo>
                  <a:lnTo>
                    <a:pt x="0" y="1"/>
                  </a:lnTo>
                  <a:lnTo>
                    <a:pt x="1175647" y="1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747914" y="521687"/>
              <a:ext cx="259228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 smtClean="0"/>
                <a:t>个人简介</a:t>
              </a:r>
              <a:endParaRPr lang="en-US" altLang="zh-CN" sz="1400" dirty="0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035945" y="1499540"/>
            <a:ext cx="2592288" cy="496887"/>
            <a:chOff x="3747914" y="1211508"/>
            <a:chExt cx="2592288" cy="496887"/>
          </a:xfrm>
          <a:effectLst/>
        </p:grpSpPr>
        <p:sp>
          <p:nvSpPr>
            <p:cNvPr id="22" name="任意多边形 21"/>
            <p:cNvSpPr/>
            <p:nvPr/>
          </p:nvSpPr>
          <p:spPr>
            <a:xfrm>
              <a:off x="3747914" y="1211508"/>
              <a:ext cx="1976214" cy="496887"/>
            </a:xfrm>
            <a:custGeom>
              <a:avLst/>
              <a:gdLst>
                <a:gd name="connsiteX0" fmla="*/ 1175657 w 1526224"/>
                <a:gd name="connsiteY0" fmla="*/ 0 h 678544"/>
                <a:gd name="connsiteX1" fmla="*/ 1526224 w 1526224"/>
                <a:gd name="connsiteY1" fmla="*/ 339272 h 678544"/>
                <a:gd name="connsiteX2" fmla="*/ 1175657 w 1526224"/>
                <a:gd name="connsiteY2" fmla="*/ 678544 h 678544"/>
                <a:gd name="connsiteX3" fmla="*/ 0 w 1526224"/>
                <a:gd name="connsiteY3" fmla="*/ 678544 h 678544"/>
                <a:gd name="connsiteX4" fmla="*/ 0 w 1526224"/>
                <a:gd name="connsiteY4" fmla="*/ 1 h 678544"/>
                <a:gd name="connsiteX5" fmla="*/ 1175647 w 1526224"/>
                <a:gd name="connsiteY5" fmla="*/ 1 h 67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26224" h="678544">
                  <a:moveTo>
                    <a:pt x="1175657" y="0"/>
                  </a:moveTo>
                  <a:cubicBezTo>
                    <a:pt x="1369270" y="0"/>
                    <a:pt x="1526224" y="151897"/>
                    <a:pt x="1526224" y="339272"/>
                  </a:cubicBezTo>
                  <a:cubicBezTo>
                    <a:pt x="1526224" y="526647"/>
                    <a:pt x="1369270" y="678544"/>
                    <a:pt x="1175657" y="678544"/>
                  </a:cubicBezTo>
                  <a:lnTo>
                    <a:pt x="0" y="678544"/>
                  </a:lnTo>
                  <a:lnTo>
                    <a:pt x="0" y="1"/>
                  </a:lnTo>
                  <a:lnTo>
                    <a:pt x="1175647" y="1"/>
                  </a:lnTo>
                  <a:close/>
                </a:path>
              </a:pathLst>
            </a:custGeom>
            <a:solidFill>
              <a:srgbClr val="DD7F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747914" y="1304942"/>
              <a:ext cx="259228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 smtClean="0"/>
                <a:t>工作</a:t>
              </a:r>
              <a:r>
                <a:rPr lang="zh-CN" altLang="en-US" sz="1400" dirty="0"/>
                <a:t>心得</a:t>
              </a:r>
              <a:endParaRPr lang="en-US" altLang="zh-CN" sz="1400" dirty="0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035945" y="2336746"/>
            <a:ext cx="2600895" cy="496887"/>
            <a:chOff x="3747914" y="2048714"/>
            <a:chExt cx="2600895" cy="496887"/>
          </a:xfrm>
          <a:effectLst/>
        </p:grpSpPr>
        <p:sp>
          <p:nvSpPr>
            <p:cNvPr id="24" name="任意多边形 23"/>
            <p:cNvSpPr/>
            <p:nvPr/>
          </p:nvSpPr>
          <p:spPr>
            <a:xfrm>
              <a:off x="3747914" y="2048714"/>
              <a:ext cx="1976214" cy="496887"/>
            </a:xfrm>
            <a:custGeom>
              <a:avLst/>
              <a:gdLst>
                <a:gd name="connsiteX0" fmla="*/ 1175657 w 1526224"/>
                <a:gd name="connsiteY0" fmla="*/ 0 h 678544"/>
                <a:gd name="connsiteX1" fmla="*/ 1526224 w 1526224"/>
                <a:gd name="connsiteY1" fmla="*/ 339272 h 678544"/>
                <a:gd name="connsiteX2" fmla="*/ 1175657 w 1526224"/>
                <a:gd name="connsiteY2" fmla="*/ 678544 h 678544"/>
                <a:gd name="connsiteX3" fmla="*/ 0 w 1526224"/>
                <a:gd name="connsiteY3" fmla="*/ 678544 h 678544"/>
                <a:gd name="connsiteX4" fmla="*/ 0 w 1526224"/>
                <a:gd name="connsiteY4" fmla="*/ 1 h 678544"/>
                <a:gd name="connsiteX5" fmla="*/ 1175647 w 1526224"/>
                <a:gd name="connsiteY5" fmla="*/ 1 h 67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26224" h="678544">
                  <a:moveTo>
                    <a:pt x="1175657" y="0"/>
                  </a:moveTo>
                  <a:cubicBezTo>
                    <a:pt x="1369270" y="0"/>
                    <a:pt x="1526224" y="151897"/>
                    <a:pt x="1526224" y="339272"/>
                  </a:cubicBezTo>
                  <a:cubicBezTo>
                    <a:pt x="1526224" y="526647"/>
                    <a:pt x="1369270" y="678544"/>
                    <a:pt x="1175657" y="678544"/>
                  </a:cubicBezTo>
                  <a:lnTo>
                    <a:pt x="0" y="678544"/>
                  </a:lnTo>
                  <a:lnTo>
                    <a:pt x="0" y="1"/>
                  </a:lnTo>
                  <a:lnTo>
                    <a:pt x="1175647" y="1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756521" y="2142148"/>
              <a:ext cx="259228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 smtClean="0"/>
                <a:t>竞聘</a:t>
              </a:r>
              <a:r>
                <a:rPr lang="zh-CN" altLang="en-US" sz="1400" dirty="0"/>
                <a:t>角色</a:t>
              </a:r>
              <a:r>
                <a:rPr lang="zh-CN" altLang="en-US" sz="1400" dirty="0" smtClean="0"/>
                <a:t>认知</a:t>
              </a:r>
              <a:endParaRPr lang="en-US" altLang="zh-CN" sz="1400" dirty="0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4067945" y="3141620"/>
            <a:ext cx="2664296" cy="41549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/>
              <a:t>竞聘</a:t>
            </a:r>
            <a:r>
              <a:rPr lang="zh-CN" altLang="en-US" sz="1400" dirty="0"/>
              <a:t>思路</a:t>
            </a:r>
            <a:r>
              <a:rPr lang="zh-CN" altLang="en-US" sz="1400" dirty="0" smtClean="0"/>
              <a:t>分析</a:t>
            </a:r>
            <a:endParaRPr lang="en-US" altLang="zh-CN" sz="1400" dirty="0" smtClean="0"/>
          </a:p>
        </p:txBody>
      </p:sp>
      <p:sp>
        <p:nvSpPr>
          <p:cNvPr id="3" name="直角三角形 2"/>
          <p:cNvSpPr/>
          <p:nvPr/>
        </p:nvSpPr>
        <p:spPr>
          <a:xfrm flipH="1">
            <a:off x="8483554" y="4471615"/>
            <a:ext cx="683318" cy="683318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直角三角形 34"/>
          <p:cNvSpPr/>
          <p:nvPr/>
        </p:nvSpPr>
        <p:spPr>
          <a:xfrm flipH="1" flipV="1">
            <a:off x="8483554" y="-9131"/>
            <a:ext cx="683318" cy="683318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50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21" grpId="0" animBg="1"/>
      <p:bldP spid="23" grpId="0" animBg="1"/>
      <p:bldP spid="25" grpId="0" animBg="1"/>
      <p:bldP spid="26" grpId="0" animBg="1"/>
      <p:bldP spid="27" grpId="0" animBg="1"/>
      <p:bldP spid="29" grpId="0" animBg="1"/>
      <p:bldP spid="13" grpId="0"/>
      <p:bldP spid="3" grpId="0" animBg="1"/>
      <p:bldP spid="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E:\其他工作\【策    划】\兼职 我图网\觅知网兼职要求\9.6护士长竞聘简历\1\t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867"/>
            <a:ext cx="9166873" cy="515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-1" y="-12866"/>
            <a:ext cx="9158440" cy="5156364"/>
            <a:chOff x="-1" y="-12866"/>
            <a:chExt cx="9158440" cy="5156364"/>
          </a:xfrm>
        </p:grpSpPr>
        <p:sp>
          <p:nvSpPr>
            <p:cNvPr id="16" name="等腰三角形 15"/>
            <p:cNvSpPr/>
            <p:nvPr/>
          </p:nvSpPr>
          <p:spPr>
            <a:xfrm rot="5400000" flipV="1">
              <a:off x="3345348" y="-669594"/>
              <a:ext cx="5152628" cy="6473555"/>
            </a:xfrm>
            <a:prstGeom prst="triangle">
              <a:avLst/>
            </a:prstGeom>
            <a:solidFill>
              <a:srgbClr val="DCE6F2">
                <a:alpha val="6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6200000" flipH="1" flipV="1">
              <a:off x="660463" y="-673330"/>
              <a:ext cx="5152628" cy="6473555"/>
            </a:xfrm>
            <a:prstGeom prst="triangle">
              <a:avLst/>
            </a:prstGeom>
            <a:solidFill>
              <a:srgbClr val="DCE6F2">
                <a:alpha val="6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47" name="矩形 15"/>
          <p:cNvSpPr>
            <a:spLocks noChangeArrowheads="1"/>
          </p:cNvSpPr>
          <p:nvPr/>
        </p:nvSpPr>
        <p:spPr bwMode="auto">
          <a:xfrm flipH="1">
            <a:off x="4283968" y="-12867"/>
            <a:ext cx="4882904" cy="51563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49" name="矩形 15"/>
          <p:cNvSpPr>
            <a:spLocks noChangeArrowheads="1"/>
          </p:cNvSpPr>
          <p:nvPr/>
        </p:nvSpPr>
        <p:spPr bwMode="auto">
          <a:xfrm flipH="1">
            <a:off x="4223406" y="-12866"/>
            <a:ext cx="258217" cy="515979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5776" y="1626927"/>
            <a:ext cx="4242079" cy="187677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566681" y="2693119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>
                <a:solidFill>
                  <a:srgbClr val="08399A"/>
                </a:solidFill>
              </a:rPr>
              <a:t>基本介绍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566681" y="3000896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>
                <a:solidFill>
                  <a:srgbClr val="08399A"/>
                </a:solidFill>
              </a:rPr>
              <a:t>技能</a:t>
            </a:r>
            <a:r>
              <a:rPr lang="zh-CN" altLang="en-US" sz="1400" dirty="0" smtClean="0">
                <a:solidFill>
                  <a:srgbClr val="08399A"/>
                </a:solidFill>
              </a:rPr>
              <a:t>介绍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808068" y="1874317"/>
            <a:ext cx="2595582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400" b="1" dirty="0" smtClean="0">
                <a:solidFill>
                  <a:srgbClr val="08399A"/>
                </a:solidFill>
              </a:rPr>
              <a:t>1. </a:t>
            </a:r>
            <a:r>
              <a:rPr lang="zh-CN" altLang="en-US" sz="3600" b="1" dirty="0" smtClean="0">
                <a:solidFill>
                  <a:srgbClr val="08399A"/>
                </a:solidFill>
              </a:rPr>
              <a:t>个人简介</a:t>
            </a:r>
            <a:endParaRPr lang="en-US" altLang="zh-CN" sz="3600" b="1" dirty="0">
              <a:solidFill>
                <a:srgbClr val="08399A"/>
              </a:solidFill>
            </a:endParaRPr>
          </a:p>
        </p:txBody>
      </p:sp>
      <p:pic>
        <p:nvPicPr>
          <p:cNvPr id="48" name="Picture 2" descr="E:\其他工作\【策    划】\兼职 我图网\觅知网兼职要求\9.6护士长竞聘简历\1\563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618" y="2693119"/>
            <a:ext cx="1616474" cy="97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extBox 49"/>
          <p:cNvSpPr txBox="1"/>
          <p:nvPr/>
        </p:nvSpPr>
        <p:spPr>
          <a:xfrm>
            <a:off x="179512" y="123478"/>
            <a:ext cx="10754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l"/>
            </a:pPr>
            <a:r>
              <a:rPr lang="en-US" altLang="zh-CN" sz="1400" dirty="0" smtClean="0">
                <a:solidFill>
                  <a:srgbClr val="08399A"/>
                </a:solidFill>
              </a:rPr>
              <a:t>PART 1.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773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9" grpId="0" animBg="1"/>
      <p:bldP spid="3" grpId="0" animBg="1"/>
      <p:bldP spid="4" grpId="0"/>
      <p:bldP spid="42" grpId="0"/>
      <p:bldP spid="43" grpId="0"/>
      <p:bldP spid="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3635896" y="1368414"/>
            <a:ext cx="4752528" cy="205134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姓名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dfgdf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                     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性别：女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635896" y="1664416"/>
            <a:ext cx="4752528" cy="205134"/>
          </a:xfrm>
          <a:prstGeom prst="rect">
            <a:avLst/>
          </a:prstGeom>
          <a:solidFill>
            <a:srgbClr val="BE85B7"/>
          </a:solidFill>
          <a:effectLst>
            <a:innerShdw blurRad="114300" dist="50800" dir="13500000">
              <a:prstClr val="black">
                <a:alpha val="5000"/>
              </a:prstClr>
            </a:innerShdw>
          </a:effectLst>
        </p:spPr>
        <p:txBody>
          <a:bodyPr wrap="none" anchor="ctr">
            <a:no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年龄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：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38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岁                               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民族：汉族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635896" y="1960418"/>
            <a:ext cx="4752528" cy="205134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体重：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75kg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                       身高：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166cm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635896" y="2256420"/>
            <a:ext cx="4752528" cy="205134"/>
          </a:xfrm>
          <a:prstGeom prst="rect">
            <a:avLst/>
          </a:prstGeom>
          <a:solidFill>
            <a:srgbClr val="E7678C"/>
          </a:solidFill>
          <a:effectLst>
            <a:innerShdw blurRad="114300" dist="50800" dir="13500000">
              <a:prstClr val="black">
                <a:alpha val="5000"/>
              </a:prstClr>
            </a:innerShdw>
          </a:effectLst>
        </p:spPr>
        <p:txBody>
          <a:bodyPr wrap="none" anchor="ctr">
            <a:no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籍贯：上海                               学历：硕士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635896" y="2552422"/>
            <a:ext cx="4752528" cy="205134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婚姻状况：未婚                        政治面貌：党员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635896" y="2848424"/>
            <a:ext cx="4752528" cy="205134"/>
          </a:xfrm>
          <a:prstGeom prst="rect">
            <a:avLst/>
          </a:prstGeom>
          <a:solidFill>
            <a:srgbClr val="A4D1E4"/>
          </a:solidFill>
          <a:effectLst>
            <a:innerShdw blurRad="114300" dist="50800" dir="13500000">
              <a:prstClr val="black">
                <a:alpha val="5000"/>
              </a:prstClr>
            </a:innerShdw>
          </a:effectLst>
        </p:spPr>
        <p:txBody>
          <a:bodyPr wrap="none" anchor="ctr">
            <a:no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联系方式：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1234567890</a:t>
            </a:r>
          </a:p>
        </p:txBody>
      </p:sp>
      <p:sp>
        <p:nvSpPr>
          <p:cNvPr id="27" name="矩形 26"/>
          <p:cNvSpPr/>
          <p:nvPr/>
        </p:nvSpPr>
        <p:spPr>
          <a:xfrm>
            <a:off x="3635896" y="3144426"/>
            <a:ext cx="4752528" cy="205134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电子邮箱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：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ggdgd@163.com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635896" y="3440428"/>
            <a:ext cx="4752528" cy="205134"/>
          </a:xfrm>
          <a:prstGeom prst="rect">
            <a:avLst/>
          </a:prstGeom>
          <a:solidFill>
            <a:srgbClr val="B4CF56"/>
          </a:solidFill>
          <a:effectLst>
            <a:innerShdw blurRad="114300" dist="50800" dir="13500000">
              <a:prstClr val="black">
                <a:alpha val="5000"/>
              </a:prstClr>
            </a:innerShdw>
          </a:effectLst>
        </p:spPr>
        <p:txBody>
          <a:bodyPr wrap="none" anchor="ctr">
            <a:no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现在住址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gdgdfgd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90072"/>
            <a:ext cx="2707241" cy="2942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基本介绍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4250300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16230" flipH="1">
            <a:off x="2779241" y="407969"/>
            <a:ext cx="3350657" cy="1144444"/>
          </a:xfrm>
          <a:prstGeom prst="rect">
            <a:avLst/>
          </a:prstGeom>
        </p:spPr>
      </p:pic>
      <p:sp>
        <p:nvSpPr>
          <p:cNvPr id="3" name="任意多边形 2"/>
          <p:cNvSpPr/>
          <p:nvPr/>
        </p:nvSpPr>
        <p:spPr>
          <a:xfrm>
            <a:off x="2673421" y="2103377"/>
            <a:ext cx="0" cy="729718"/>
          </a:xfrm>
          <a:custGeom>
            <a:avLst/>
            <a:gdLst>
              <a:gd name="connsiteX0" fmla="*/ 0 w 0"/>
              <a:gd name="connsiteY0" fmla="*/ 1145513 h 1145513"/>
              <a:gd name="connsiteX1" fmla="*/ 0 w 0"/>
              <a:gd name="connsiteY1" fmla="*/ 0 h 1145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145513">
                <a:moveTo>
                  <a:pt x="0" y="1145513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56505A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" name="任意多边形 3"/>
          <p:cNvSpPr/>
          <p:nvPr/>
        </p:nvSpPr>
        <p:spPr>
          <a:xfrm>
            <a:off x="3842110" y="3354087"/>
            <a:ext cx="0" cy="729718"/>
          </a:xfrm>
          <a:custGeom>
            <a:avLst/>
            <a:gdLst>
              <a:gd name="connsiteX0" fmla="*/ 0 w 0"/>
              <a:gd name="connsiteY0" fmla="*/ 1145513 h 1145513"/>
              <a:gd name="connsiteX1" fmla="*/ 0 w 0"/>
              <a:gd name="connsiteY1" fmla="*/ 0 h 1145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145513">
                <a:moveTo>
                  <a:pt x="0" y="1145513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75000"/>
                <a:lumOff val="25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5" name="任意多边形 4"/>
          <p:cNvSpPr/>
          <p:nvPr/>
        </p:nvSpPr>
        <p:spPr>
          <a:xfrm>
            <a:off x="5653167" y="2496930"/>
            <a:ext cx="0" cy="729718"/>
          </a:xfrm>
          <a:custGeom>
            <a:avLst/>
            <a:gdLst>
              <a:gd name="connsiteX0" fmla="*/ 0 w 0"/>
              <a:gd name="connsiteY0" fmla="*/ 1145513 h 1145513"/>
              <a:gd name="connsiteX1" fmla="*/ 0 w 0"/>
              <a:gd name="connsiteY1" fmla="*/ 0 h 1145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145513">
                <a:moveTo>
                  <a:pt x="0" y="1145513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56505A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6" name="任意多边形 5"/>
          <p:cNvSpPr/>
          <p:nvPr/>
        </p:nvSpPr>
        <p:spPr>
          <a:xfrm>
            <a:off x="6381368" y="2122470"/>
            <a:ext cx="0" cy="729718"/>
          </a:xfrm>
          <a:custGeom>
            <a:avLst/>
            <a:gdLst>
              <a:gd name="connsiteX0" fmla="*/ 0 w 0"/>
              <a:gd name="connsiteY0" fmla="*/ 1145513 h 1145513"/>
              <a:gd name="connsiteX1" fmla="*/ 0 w 0"/>
              <a:gd name="connsiteY1" fmla="*/ 0 h 1145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145513">
                <a:moveTo>
                  <a:pt x="0" y="1145513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75000"/>
                <a:lumOff val="25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7" name="任意多边形 6"/>
          <p:cNvSpPr/>
          <p:nvPr/>
        </p:nvSpPr>
        <p:spPr>
          <a:xfrm>
            <a:off x="4789436" y="1484703"/>
            <a:ext cx="0" cy="729718"/>
          </a:xfrm>
          <a:custGeom>
            <a:avLst/>
            <a:gdLst>
              <a:gd name="connsiteX0" fmla="*/ 0 w 0"/>
              <a:gd name="connsiteY0" fmla="*/ 1145513 h 1145513"/>
              <a:gd name="connsiteX1" fmla="*/ 0 w 0"/>
              <a:gd name="connsiteY1" fmla="*/ 0 h 1145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145513">
                <a:moveTo>
                  <a:pt x="0" y="1145513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8" name="任意多边形 7"/>
          <p:cNvSpPr/>
          <p:nvPr/>
        </p:nvSpPr>
        <p:spPr>
          <a:xfrm>
            <a:off x="2467878" y="2134797"/>
            <a:ext cx="4353410" cy="2093137"/>
          </a:xfrm>
          <a:custGeom>
            <a:avLst/>
            <a:gdLst>
              <a:gd name="connsiteX0" fmla="*/ 6833993 w 6833993"/>
              <a:gd name="connsiteY0" fmla="*/ 0 h 3285811"/>
              <a:gd name="connsiteX1" fmla="*/ 5859303 w 6833993"/>
              <a:gd name="connsiteY1" fmla="*/ 170822 h 3285811"/>
              <a:gd name="connsiteX2" fmla="*/ 6040173 w 6833993"/>
              <a:gd name="connsiteY2" fmla="*/ 532563 h 3285811"/>
              <a:gd name="connsiteX3" fmla="*/ 4502775 w 6833993"/>
              <a:gd name="connsiteY3" fmla="*/ 803869 h 3285811"/>
              <a:gd name="connsiteX4" fmla="*/ 4723839 w 6833993"/>
              <a:gd name="connsiteY4" fmla="*/ 1155561 h 3285811"/>
              <a:gd name="connsiteX5" fmla="*/ 3106055 w 6833993"/>
              <a:gd name="connsiteY5" fmla="*/ 1446963 h 3285811"/>
              <a:gd name="connsiteX6" fmla="*/ 3296973 w 6833993"/>
              <a:gd name="connsiteY6" fmla="*/ 1778559 h 3285811"/>
              <a:gd name="connsiteX7" fmla="*/ 1588753 w 6833993"/>
              <a:gd name="connsiteY7" fmla="*/ 2160396 h 3285811"/>
              <a:gd name="connsiteX8" fmla="*/ 1809817 w 6833993"/>
              <a:gd name="connsiteY8" fmla="*/ 2491992 h 3285811"/>
              <a:gd name="connsiteX9" fmla="*/ 161887 w 6833993"/>
              <a:gd name="connsiteY9" fmla="*/ 2793442 h 3285811"/>
              <a:gd name="connsiteX10" fmla="*/ 151839 w 6833993"/>
              <a:gd name="connsiteY10" fmla="*/ 3285811 h 3285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833993" h="3285811">
                <a:moveTo>
                  <a:pt x="6833993" y="0"/>
                </a:moveTo>
                <a:cubicBezTo>
                  <a:pt x="6412799" y="41031"/>
                  <a:pt x="5991606" y="82062"/>
                  <a:pt x="5859303" y="170822"/>
                </a:cubicBezTo>
                <a:cubicBezTo>
                  <a:pt x="5727000" y="259582"/>
                  <a:pt x="6266261" y="427055"/>
                  <a:pt x="6040173" y="532563"/>
                </a:cubicBezTo>
                <a:cubicBezTo>
                  <a:pt x="5814085" y="638071"/>
                  <a:pt x="4722164" y="700036"/>
                  <a:pt x="4502775" y="803869"/>
                </a:cubicBezTo>
                <a:cubicBezTo>
                  <a:pt x="4283386" y="907702"/>
                  <a:pt x="4956626" y="1048379"/>
                  <a:pt x="4723839" y="1155561"/>
                </a:cubicBezTo>
                <a:cubicBezTo>
                  <a:pt x="4491052" y="1262743"/>
                  <a:pt x="3343866" y="1343130"/>
                  <a:pt x="3106055" y="1446963"/>
                </a:cubicBezTo>
                <a:cubicBezTo>
                  <a:pt x="2868244" y="1550796"/>
                  <a:pt x="3549857" y="1659654"/>
                  <a:pt x="3296973" y="1778559"/>
                </a:cubicBezTo>
                <a:cubicBezTo>
                  <a:pt x="3044089" y="1897464"/>
                  <a:pt x="1836612" y="2041491"/>
                  <a:pt x="1588753" y="2160396"/>
                </a:cubicBezTo>
                <a:cubicBezTo>
                  <a:pt x="1340894" y="2279301"/>
                  <a:pt x="2047628" y="2386484"/>
                  <a:pt x="1809817" y="2491992"/>
                </a:cubicBezTo>
                <a:cubicBezTo>
                  <a:pt x="1572006" y="2597500"/>
                  <a:pt x="438217" y="2661139"/>
                  <a:pt x="161887" y="2793442"/>
                </a:cubicBezTo>
                <a:cubicBezTo>
                  <a:pt x="-114443" y="2925745"/>
                  <a:pt x="18698" y="3105778"/>
                  <a:pt x="151839" y="3285811"/>
                </a:cubicBezTo>
              </a:path>
            </a:pathLst>
          </a:custGeom>
          <a:noFill/>
          <a:ln w="12700">
            <a:solidFill>
              <a:srgbClr val="56505A"/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grpSp>
        <p:nvGrpSpPr>
          <p:cNvPr id="9" name="组合 8"/>
          <p:cNvGrpSpPr/>
          <p:nvPr/>
        </p:nvGrpSpPr>
        <p:grpSpPr>
          <a:xfrm>
            <a:off x="6086994" y="1592530"/>
            <a:ext cx="567279" cy="490838"/>
            <a:chOff x="8471587" y="2198088"/>
            <a:chExt cx="890516" cy="770518"/>
          </a:xfrm>
        </p:grpSpPr>
        <p:sp>
          <p:nvSpPr>
            <p:cNvPr id="10" name="泪滴形 9"/>
            <p:cNvSpPr/>
            <p:nvPr/>
          </p:nvSpPr>
          <p:spPr>
            <a:xfrm rot="8100000">
              <a:off x="8531586" y="2198088"/>
              <a:ext cx="770518" cy="770518"/>
            </a:xfrm>
            <a:prstGeom prst="teardrop">
              <a:avLst/>
            </a:prstGeom>
            <a:solidFill>
              <a:srgbClr val="B4CF5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solidFill>
                  <a:schemeClr val="tx1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471587" y="2401523"/>
              <a:ext cx="890516" cy="4348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2F2F2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2011</a:t>
              </a:r>
              <a:endParaRPr lang="zh-CN" altLang="en-US" sz="1200" dirty="0">
                <a:solidFill>
                  <a:srgbClr val="F2F2F2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361446" y="1874085"/>
            <a:ext cx="585550" cy="585550"/>
            <a:chOff x="7332620" y="2640074"/>
            <a:chExt cx="919197" cy="919197"/>
          </a:xfrm>
        </p:grpSpPr>
        <p:sp>
          <p:nvSpPr>
            <p:cNvPr id="13" name="泪滴形 12"/>
            <p:cNvSpPr/>
            <p:nvPr/>
          </p:nvSpPr>
          <p:spPr>
            <a:xfrm rot="8100000">
              <a:off x="7332620" y="2640074"/>
              <a:ext cx="919197" cy="919197"/>
            </a:xfrm>
            <a:prstGeom prst="teardrop">
              <a:avLst/>
            </a:prstGeom>
            <a:solidFill>
              <a:srgbClr val="A4D1E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7345307" y="2926302"/>
              <a:ext cx="890517" cy="4106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rgbClr val="F2F2F2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2012</a:t>
              </a:r>
              <a:endParaRPr lang="zh-CN" altLang="en-US" sz="1100" dirty="0">
                <a:solidFill>
                  <a:srgbClr val="F2F2F2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394602" y="2162168"/>
            <a:ext cx="801453" cy="692621"/>
            <a:chOff x="5814867" y="3092306"/>
            <a:chExt cx="1258122" cy="1087277"/>
          </a:xfrm>
        </p:grpSpPr>
        <p:sp>
          <p:nvSpPr>
            <p:cNvPr id="16" name="泪滴形 15"/>
            <p:cNvSpPr/>
            <p:nvPr/>
          </p:nvSpPr>
          <p:spPr>
            <a:xfrm rot="8100000">
              <a:off x="5896663" y="3092306"/>
              <a:ext cx="1087277" cy="1087277"/>
            </a:xfrm>
            <a:prstGeom prst="teardrop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solidFill>
                  <a:schemeClr val="tx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5814867" y="3435890"/>
              <a:ext cx="1258122" cy="5314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2013</a:t>
              </a:r>
              <a:endParaRPr lang="zh-CN" altLang="en-US" sz="1600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433192" y="2453959"/>
            <a:ext cx="796458" cy="796458"/>
            <a:chOff x="4305643" y="3550361"/>
            <a:chExt cx="1250281" cy="1250281"/>
          </a:xfrm>
        </p:grpSpPr>
        <p:sp>
          <p:nvSpPr>
            <p:cNvPr id="19" name="泪滴形 18"/>
            <p:cNvSpPr/>
            <p:nvPr/>
          </p:nvSpPr>
          <p:spPr>
            <a:xfrm rot="8100000">
              <a:off x="4305643" y="3550361"/>
              <a:ext cx="1250281" cy="1250281"/>
            </a:xfrm>
            <a:prstGeom prst="teardrop">
              <a:avLst/>
            </a:prstGeom>
            <a:solidFill>
              <a:srgbClr val="BE85B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4426044" y="3959376"/>
              <a:ext cx="1032991" cy="5314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F2F2F2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2014</a:t>
              </a:r>
              <a:endParaRPr lang="zh-CN" altLang="en-US" sz="1600" dirty="0">
                <a:solidFill>
                  <a:srgbClr val="F2F2F2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299679" y="2775613"/>
            <a:ext cx="902070" cy="902070"/>
            <a:chOff x="2526251" y="4055294"/>
            <a:chExt cx="1416071" cy="1416071"/>
          </a:xfrm>
        </p:grpSpPr>
        <p:sp>
          <p:nvSpPr>
            <p:cNvPr id="22" name="泪滴形 21"/>
            <p:cNvSpPr/>
            <p:nvPr/>
          </p:nvSpPr>
          <p:spPr>
            <a:xfrm rot="8100000">
              <a:off x="2526251" y="4055294"/>
              <a:ext cx="1416071" cy="1416071"/>
            </a:xfrm>
            <a:prstGeom prst="teardrop">
              <a:avLst/>
            </a:prstGeom>
            <a:solidFill>
              <a:srgbClr val="D9829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675509" y="4565817"/>
              <a:ext cx="1154525" cy="5797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rgbClr val="F2F2F2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2015</a:t>
              </a:r>
              <a:endParaRPr lang="zh-CN" altLang="en-US" dirty="0">
                <a:solidFill>
                  <a:srgbClr val="F2F2F2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sp>
        <p:nvSpPr>
          <p:cNvPr id="24" name="文本框 38"/>
          <p:cNvSpPr txBox="1"/>
          <p:nvPr/>
        </p:nvSpPr>
        <p:spPr>
          <a:xfrm>
            <a:off x="2881435" y="1453905"/>
            <a:ext cx="1980029" cy="61555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zh-CN" sz="1400" b="1" dirty="0"/>
              <a:t>护理带</a:t>
            </a:r>
            <a:r>
              <a:rPr lang="zh-CN" altLang="zh-CN" sz="1400" b="1" dirty="0" smtClean="0"/>
              <a:t>教</a:t>
            </a:r>
            <a:endParaRPr lang="en-US" altLang="zh-CN" sz="1400" b="1" dirty="0" smtClean="0"/>
          </a:p>
          <a:p>
            <a:r>
              <a:rPr lang="zh-CN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在这里输入您的主要叙述内容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</a:t>
            </a:r>
            <a:r>
              <a:rPr lang="zh-CN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39"/>
          <p:cNvSpPr txBox="1"/>
          <p:nvPr/>
        </p:nvSpPr>
        <p:spPr>
          <a:xfrm>
            <a:off x="6543871" y="2394478"/>
            <a:ext cx="1980029" cy="61555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zh-CN" sz="1400" b="1" dirty="0"/>
              <a:t>筛查</a:t>
            </a:r>
            <a:r>
              <a:rPr lang="zh-CN" altLang="zh-CN" sz="1400" b="1" dirty="0" smtClean="0"/>
              <a:t>门诊</a:t>
            </a:r>
            <a:endParaRPr lang="en-US" altLang="zh-CN" sz="1400" b="1" dirty="0" smtClean="0"/>
          </a:p>
          <a:p>
            <a:r>
              <a:rPr lang="zh-CN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在这里输入您的主要叙述内容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</a:t>
            </a:r>
            <a:r>
              <a:rPr lang="zh-CN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40"/>
          <p:cNvSpPr txBox="1"/>
          <p:nvPr/>
        </p:nvSpPr>
        <p:spPr>
          <a:xfrm>
            <a:off x="5484086" y="3354950"/>
            <a:ext cx="1980029" cy="61555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zh-CN" sz="1400" b="1" dirty="0"/>
              <a:t>护理</a:t>
            </a:r>
            <a:r>
              <a:rPr lang="zh-CN" altLang="zh-CN" sz="1400" b="1" dirty="0" smtClean="0"/>
              <a:t>工作</a:t>
            </a:r>
            <a:endParaRPr lang="en-US" altLang="zh-CN" sz="1400" b="1" dirty="0" smtClean="0"/>
          </a:p>
          <a:p>
            <a:r>
              <a:rPr lang="zh-CN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在这里输入您的主要叙述内容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</a:t>
            </a:r>
            <a:r>
              <a:rPr lang="zh-CN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2"/>
          <p:cNvSpPr txBox="1"/>
          <p:nvPr/>
        </p:nvSpPr>
        <p:spPr>
          <a:xfrm>
            <a:off x="755576" y="2122208"/>
            <a:ext cx="1980029" cy="61555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zh-CN" sz="1400" b="1" dirty="0"/>
              <a:t>综合</a:t>
            </a:r>
            <a:r>
              <a:rPr lang="zh-CN" altLang="zh-CN" sz="1400" b="1" dirty="0" smtClean="0"/>
              <a:t>病房</a:t>
            </a:r>
            <a:endParaRPr lang="en-US" altLang="zh-CN" sz="1400" b="1" dirty="0" smtClean="0"/>
          </a:p>
          <a:p>
            <a:r>
              <a:rPr lang="zh-CN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在这里输入您的主要叙述内容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</a:t>
            </a:r>
            <a:r>
              <a:rPr lang="zh-CN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工作经验</a:t>
            </a:r>
            <a:endParaRPr lang="zh-CN" altLang="en-US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3843380" y="62753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工作经验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4098" name="Picture 2" descr="C:\Users\tianya\Desktop\6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36550"/>
            <a:ext cx="758825" cy="84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099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4" grpId="0"/>
      <p:bldP spid="25" grpId="0"/>
      <p:bldP spid="26" grpId="0"/>
      <p:bldP spid="27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0798" y="594713"/>
            <a:ext cx="2090898" cy="2495837"/>
            <a:chOff x="5157247" y="1785512"/>
            <a:chExt cx="1999615" cy="2386876"/>
          </a:xfrm>
        </p:grpSpPr>
        <p:sp>
          <p:nvSpPr>
            <p:cNvPr id="3" name="Freeform 5"/>
            <p:cNvSpPr>
              <a:spLocks noEditPoints="1"/>
            </p:cNvSpPr>
            <p:nvPr/>
          </p:nvSpPr>
          <p:spPr bwMode="auto">
            <a:xfrm>
              <a:off x="5157247" y="1785512"/>
              <a:ext cx="1999615" cy="2386876"/>
            </a:xfrm>
            <a:custGeom>
              <a:avLst/>
              <a:gdLst>
                <a:gd name="T0" fmla="*/ 124 w 569"/>
                <a:gd name="T1" fmla="*/ 33 h 680"/>
                <a:gd name="T2" fmla="*/ 111 w 569"/>
                <a:gd name="T3" fmla="*/ 0 h 680"/>
                <a:gd name="T4" fmla="*/ 443 w 569"/>
                <a:gd name="T5" fmla="*/ 0 h 680"/>
                <a:gd name="T6" fmla="*/ 433 w 569"/>
                <a:gd name="T7" fmla="*/ 29 h 680"/>
                <a:gd name="T8" fmla="*/ 493 w 569"/>
                <a:gd name="T9" fmla="*/ 30 h 680"/>
                <a:gd name="T10" fmla="*/ 517 w 569"/>
                <a:gd name="T11" fmla="*/ 165 h 680"/>
                <a:gd name="T12" fmla="*/ 455 w 569"/>
                <a:gd name="T13" fmla="*/ 212 h 680"/>
                <a:gd name="T14" fmla="*/ 420 w 569"/>
                <a:gd name="T15" fmla="*/ 241 h 680"/>
                <a:gd name="T16" fmla="*/ 418 w 569"/>
                <a:gd name="T17" fmla="*/ 277 h 680"/>
                <a:gd name="T18" fmla="*/ 426 w 569"/>
                <a:gd name="T19" fmla="*/ 301 h 680"/>
                <a:gd name="T20" fmla="*/ 420 w 569"/>
                <a:gd name="T21" fmla="*/ 305 h 680"/>
                <a:gd name="T22" fmla="*/ 389 w 569"/>
                <a:gd name="T23" fmla="*/ 287 h 680"/>
                <a:gd name="T24" fmla="*/ 301 w 569"/>
                <a:gd name="T25" fmla="*/ 412 h 680"/>
                <a:gd name="T26" fmla="*/ 323 w 569"/>
                <a:gd name="T27" fmla="*/ 587 h 680"/>
                <a:gd name="T28" fmla="*/ 340 w 569"/>
                <a:gd name="T29" fmla="*/ 598 h 680"/>
                <a:gd name="T30" fmla="*/ 377 w 569"/>
                <a:gd name="T31" fmla="*/ 621 h 680"/>
                <a:gd name="T32" fmla="*/ 392 w 569"/>
                <a:gd name="T33" fmla="*/ 636 h 680"/>
                <a:gd name="T34" fmla="*/ 417 w 569"/>
                <a:gd name="T35" fmla="*/ 680 h 680"/>
                <a:gd name="T36" fmla="*/ 139 w 569"/>
                <a:gd name="T37" fmla="*/ 680 h 680"/>
                <a:gd name="T38" fmla="*/ 138 w 569"/>
                <a:gd name="T39" fmla="*/ 675 h 680"/>
                <a:gd name="T40" fmla="*/ 219 w 569"/>
                <a:gd name="T41" fmla="*/ 598 h 680"/>
                <a:gd name="T42" fmla="*/ 233 w 569"/>
                <a:gd name="T43" fmla="*/ 588 h 680"/>
                <a:gd name="T44" fmla="*/ 251 w 569"/>
                <a:gd name="T45" fmla="*/ 399 h 680"/>
                <a:gd name="T46" fmla="*/ 203 w 569"/>
                <a:gd name="T47" fmla="*/ 319 h 680"/>
                <a:gd name="T48" fmla="*/ 166 w 569"/>
                <a:gd name="T49" fmla="*/ 286 h 680"/>
                <a:gd name="T50" fmla="*/ 135 w 569"/>
                <a:gd name="T51" fmla="*/ 305 h 680"/>
                <a:gd name="T52" fmla="*/ 130 w 569"/>
                <a:gd name="T53" fmla="*/ 302 h 680"/>
                <a:gd name="T54" fmla="*/ 135 w 569"/>
                <a:gd name="T55" fmla="*/ 279 h 680"/>
                <a:gd name="T56" fmla="*/ 131 w 569"/>
                <a:gd name="T57" fmla="*/ 236 h 680"/>
                <a:gd name="T58" fmla="*/ 64 w 569"/>
                <a:gd name="T59" fmla="*/ 185 h 680"/>
                <a:gd name="T60" fmla="*/ 21 w 569"/>
                <a:gd name="T61" fmla="*/ 145 h 680"/>
                <a:gd name="T62" fmla="*/ 19 w 569"/>
                <a:gd name="T63" fmla="*/ 59 h 680"/>
                <a:gd name="T64" fmla="*/ 107 w 569"/>
                <a:gd name="T65" fmla="*/ 28 h 680"/>
                <a:gd name="T66" fmla="*/ 124 w 569"/>
                <a:gd name="T67" fmla="*/ 33 h 680"/>
                <a:gd name="T68" fmla="*/ 428 w 569"/>
                <a:gd name="T69" fmla="*/ 197 h 680"/>
                <a:gd name="T70" fmla="*/ 488 w 569"/>
                <a:gd name="T71" fmla="*/ 155 h 680"/>
                <a:gd name="T72" fmla="*/ 520 w 569"/>
                <a:gd name="T73" fmla="*/ 115 h 680"/>
                <a:gd name="T74" fmla="*/ 507 w 569"/>
                <a:gd name="T75" fmla="*/ 63 h 680"/>
                <a:gd name="T76" fmla="*/ 456 w 569"/>
                <a:gd name="T77" fmla="*/ 52 h 680"/>
                <a:gd name="T78" fmla="*/ 428 w 569"/>
                <a:gd name="T79" fmla="*/ 98 h 680"/>
                <a:gd name="T80" fmla="*/ 428 w 569"/>
                <a:gd name="T81" fmla="*/ 197 h 680"/>
                <a:gd name="T82" fmla="*/ 126 w 569"/>
                <a:gd name="T83" fmla="*/ 199 h 680"/>
                <a:gd name="T84" fmla="*/ 126 w 569"/>
                <a:gd name="T85" fmla="*/ 90 h 680"/>
                <a:gd name="T86" fmla="*/ 82 w 569"/>
                <a:gd name="T87" fmla="*/ 49 h 680"/>
                <a:gd name="T88" fmla="*/ 36 w 569"/>
                <a:gd name="T89" fmla="*/ 78 h 680"/>
                <a:gd name="T90" fmla="*/ 47 w 569"/>
                <a:gd name="T91" fmla="*/ 135 h 680"/>
                <a:gd name="T92" fmla="*/ 126 w 569"/>
                <a:gd name="T93" fmla="*/ 199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9" h="680">
                  <a:moveTo>
                    <a:pt x="124" y="33"/>
                  </a:moveTo>
                  <a:cubicBezTo>
                    <a:pt x="119" y="21"/>
                    <a:pt x="115" y="12"/>
                    <a:pt x="111" y="0"/>
                  </a:cubicBezTo>
                  <a:cubicBezTo>
                    <a:pt x="222" y="0"/>
                    <a:pt x="332" y="0"/>
                    <a:pt x="443" y="0"/>
                  </a:cubicBezTo>
                  <a:cubicBezTo>
                    <a:pt x="440" y="10"/>
                    <a:pt x="436" y="20"/>
                    <a:pt x="433" y="29"/>
                  </a:cubicBezTo>
                  <a:cubicBezTo>
                    <a:pt x="454" y="29"/>
                    <a:pt x="475" y="24"/>
                    <a:pt x="493" y="30"/>
                  </a:cubicBezTo>
                  <a:cubicBezTo>
                    <a:pt x="557" y="49"/>
                    <a:pt x="569" y="120"/>
                    <a:pt x="517" y="165"/>
                  </a:cubicBezTo>
                  <a:cubicBezTo>
                    <a:pt x="498" y="182"/>
                    <a:pt x="476" y="196"/>
                    <a:pt x="455" y="212"/>
                  </a:cubicBezTo>
                  <a:cubicBezTo>
                    <a:pt x="443" y="221"/>
                    <a:pt x="431" y="230"/>
                    <a:pt x="420" y="241"/>
                  </a:cubicBezTo>
                  <a:cubicBezTo>
                    <a:pt x="409" y="252"/>
                    <a:pt x="408" y="263"/>
                    <a:pt x="418" y="277"/>
                  </a:cubicBezTo>
                  <a:cubicBezTo>
                    <a:pt x="422" y="283"/>
                    <a:pt x="423" y="293"/>
                    <a:pt x="426" y="301"/>
                  </a:cubicBezTo>
                  <a:cubicBezTo>
                    <a:pt x="424" y="302"/>
                    <a:pt x="422" y="304"/>
                    <a:pt x="420" y="305"/>
                  </a:cubicBezTo>
                  <a:cubicBezTo>
                    <a:pt x="410" y="299"/>
                    <a:pt x="400" y="293"/>
                    <a:pt x="389" y="287"/>
                  </a:cubicBezTo>
                  <a:cubicBezTo>
                    <a:pt x="349" y="320"/>
                    <a:pt x="307" y="353"/>
                    <a:pt x="301" y="412"/>
                  </a:cubicBezTo>
                  <a:cubicBezTo>
                    <a:pt x="295" y="472"/>
                    <a:pt x="303" y="531"/>
                    <a:pt x="323" y="587"/>
                  </a:cubicBezTo>
                  <a:cubicBezTo>
                    <a:pt x="324" y="592"/>
                    <a:pt x="334" y="598"/>
                    <a:pt x="340" y="598"/>
                  </a:cubicBezTo>
                  <a:cubicBezTo>
                    <a:pt x="357" y="599"/>
                    <a:pt x="369" y="606"/>
                    <a:pt x="377" y="621"/>
                  </a:cubicBezTo>
                  <a:cubicBezTo>
                    <a:pt x="380" y="627"/>
                    <a:pt x="386" y="632"/>
                    <a:pt x="392" y="636"/>
                  </a:cubicBezTo>
                  <a:cubicBezTo>
                    <a:pt x="406" y="647"/>
                    <a:pt x="417" y="660"/>
                    <a:pt x="417" y="680"/>
                  </a:cubicBezTo>
                  <a:cubicBezTo>
                    <a:pt x="324" y="680"/>
                    <a:pt x="232" y="680"/>
                    <a:pt x="139" y="680"/>
                  </a:cubicBezTo>
                  <a:cubicBezTo>
                    <a:pt x="139" y="679"/>
                    <a:pt x="138" y="677"/>
                    <a:pt x="138" y="675"/>
                  </a:cubicBezTo>
                  <a:cubicBezTo>
                    <a:pt x="143" y="646"/>
                    <a:pt x="190" y="602"/>
                    <a:pt x="219" y="598"/>
                  </a:cubicBezTo>
                  <a:cubicBezTo>
                    <a:pt x="224" y="597"/>
                    <a:pt x="231" y="592"/>
                    <a:pt x="233" y="588"/>
                  </a:cubicBezTo>
                  <a:cubicBezTo>
                    <a:pt x="252" y="526"/>
                    <a:pt x="264" y="464"/>
                    <a:pt x="251" y="399"/>
                  </a:cubicBezTo>
                  <a:cubicBezTo>
                    <a:pt x="245" y="366"/>
                    <a:pt x="230" y="339"/>
                    <a:pt x="203" y="319"/>
                  </a:cubicBezTo>
                  <a:cubicBezTo>
                    <a:pt x="190" y="309"/>
                    <a:pt x="178" y="297"/>
                    <a:pt x="166" y="286"/>
                  </a:cubicBezTo>
                  <a:cubicBezTo>
                    <a:pt x="155" y="293"/>
                    <a:pt x="145" y="299"/>
                    <a:pt x="135" y="305"/>
                  </a:cubicBezTo>
                  <a:cubicBezTo>
                    <a:pt x="133" y="304"/>
                    <a:pt x="131" y="303"/>
                    <a:pt x="130" y="302"/>
                  </a:cubicBezTo>
                  <a:cubicBezTo>
                    <a:pt x="131" y="294"/>
                    <a:pt x="131" y="285"/>
                    <a:pt x="135" y="279"/>
                  </a:cubicBezTo>
                  <a:cubicBezTo>
                    <a:pt x="147" y="260"/>
                    <a:pt x="148" y="251"/>
                    <a:pt x="131" y="236"/>
                  </a:cubicBezTo>
                  <a:cubicBezTo>
                    <a:pt x="109" y="218"/>
                    <a:pt x="86" y="203"/>
                    <a:pt x="64" y="185"/>
                  </a:cubicBezTo>
                  <a:cubicBezTo>
                    <a:pt x="49" y="173"/>
                    <a:pt x="32" y="160"/>
                    <a:pt x="21" y="145"/>
                  </a:cubicBezTo>
                  <a:cubicBezTo>
                    <a:pt x="0" y="116"/>
                    <a:pt x="0" y="84"/>
                    <a:pt x="19" y="59"/>
                  </a:cubicBezTo>
                  <a:cubicBezTo>
                    <a:pt x="39" y="32"/>
                    <a:pt x="75" y="19"/>
                    <a:pt x="107" y="28"/>
                  </a:cubicBezTo>
                  <a:cubicBezTo>
                    <a:pt x="112" y="29"/>
                    <a:pt x="116" y="30"/>
                    <a:pt x="124" y="33"/>
                  </a:cubicBezTo>
                  <a:close/>
                  <a:moveTo>
                    <a:pt x="428" y="197"/>
                  </a:moveTo>
                  <a:cubicBezTo>
                    <a:pt x="449" y="183"/>
                    <a:pt x="470" y="170"/>
                    <a:pt x="488" y="155"/>
                  </a:cubicBezTo>
                  <a:cubicBezTo>
                    <a:pt x="500" y="144"/>
                    <a:pt x="513" y="130"/>
                    <a:pt x="520" y="115"/>
                  </a:cubicBezTo>
                  <a:cubicBezTo>
                    <a:pt x="528" y="97"/>
                    <a:pt x="524" y="77"/>
                    <a:pt x="507" y="63"/>
                  </a:cubicBezTo>
                  <a:cubicBezTo>
                    <a:pt x="492" y="50"/>
                    <a:pt x="475" y="44"/>
                    <a:pt x="456" y="52"/>
                  </a:cubicBezTo>
                  <a:cubicBezTo>
                    <a:pt x="436" y="60"/>
                    <a:pt x="428" y="76"/>
                    <a:pt x="428" y="98"/>
                  </a:cubicBezTo>
                  <a:cubicBezTo>
                    <a:pt x="429" y="130"/>
                    <a:pt x="428" y="163"/>
                    <a:pt x="428" y="197"/>
                  </a:cubicBezTo>
                  <a:close/>
                  <a:moveTo>
                    <a:pt x="126" y="199"/>
                  </a:moveTo>
                  <a:cubicBezTo>
                    <a:pt x="126" y="160"/>
                    <a:pt x="127" y="125"/>
                    <a:pt x="126" y="90"/>
                  </a:cubicBezTo>
                  <a:cubicBezTo>
                    <a:pt x="126" y="66"/>
                    <a:pt x="106" y="48"/>
                    <a:pt x="82" y="49"/>
                  </a:cubicBezTo>
                  <a:cubicBezTo>
                    <a:pt x="61" y="50"/>
                    <a:pt x="45" y="59"/>
                    <a:pt x="36" y="78"/>
                  </a:cubicBezTo>
                  <a:cubicBezTo>
                    <a:pt x="26" y="100"/>
                    <a:pt x="31" y="121"/>
                    <a:pt x="47" y="135"/>
                  </a:cubicBezTo>
                  <a:cubicBezTo>
                    <a:pt x="71" y="158"/>
                    <a:pt x="99" y="178"/>
                    <a:pt x="126" y="199"/>
                  </a:cubicBezTo>
                  <a:close/>
                </a:path>
              </a:pathLst>
            </a:custGeom>
            <a:solidFill>
              <a:srgbClr val="BE8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4" name="文本框 44"/>
            <p:cNvSpPr txBox="1"/>
            <p:nvPr/>
          </p:nvSpPr>
          <p:spPr>
            <a:xfrm>
              <a:off x="6041555" y="2047485"/>
              <a:ext cx="129492" cy="369976"/>
            </a:xfrm>
            <a:custGeom>
              <a:avLst/>
              <a:gdLst/>
              <a:ahLst/>
              <a:cxnLst/>
              <a:rect l="l" t="t" r="r" b="b"/>
              <a:pathLst>
                <a:path w="56257" h="160734">
                  <a:moveTo>
                    <a:pt x="44649" y="0"/>
                  </a:moveTo>
                  <a:lnTo>
                    <a:pt x="56257" y="0"/>
                  </a:lnTo>
                  <a:lnTo>
                    <a:pt x="56257" y="160734"/>
                  </a:lnTo>
                  <a:lnTo>
                    <a:pt x="41077" y="160734"/>
                  </a:lnTo>
                  <a:lnTo>
                    <a:pt x="41077" y="41076"/>
                  </a:lnTo>
                  <a:lnTo>
                    <a:pt x="0" y="41076"/>
                  </a:lnTo>
                  <a:lnTo>
                    <a:pt x="0" y="31254"/>
                  </a:lnTo>
                  <a:cubicBezTo>
                    <a:pt x="26789" y="31849"/>
                    <a:pt x="41672" y="21431"/>
                    <a:pt x="4464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latin typeface="方正中等线繁体" panose="03000509000000000000" pitchFamily="65" charset="-122"/>
                <a:ea typeface="方正中等线繁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244444" y="1134008"/>
            <a:ext cx="1648167" cy="1967361"/>
            <a:chOff x="3888798" y="2301263"/>
            <a:chExt cx="1576213" cy="1881472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 rot="19998301">
              <a:off x="3888798" y="2301263"/>
              <a:ext cx="1576213" cy="1881472"/>
            </a:xfrm>
            <a:custGeom>
              <a:avLst/>
              <a:gdLst>
                <a:gd name="T0" fmla="*/ 124 w 569"/>
                <a:gd name="T1" fmla="*/ 33 h 680"/>
                <a:gd name="T2" fmla="*/ 111 w 569"/>
                <a:gd name="T3" fmla="*/ 0 h 680"/>
                <a:gd name="T4" fmla="*/ 443 w 569"/>
                <a:gd name="T5" fmla="*/ 0 h 680"/>
                <a:gd name="T6" fmla="*/ 433 w 569"/>
                <a:gd name="T7" fmla="*/ 29 h 680"/>
                <a:gd name="T8" fmla="*/ 493 w 569"/>
                <a:gd name="T9" fmla="*/ 30 h 680"/>
                <a:gd name="T10" fmla="*/ 517 w 569"/>
                <a:gd name="T11" fmla="*/ 165 h 680"/>
                <a:gd name="T12" fmla="*/ 455 w 569"/>
                <a:gd name="T13" fmla="*/ 212 h 680"/>
                <a:gd name="T14" fmla="*/ 420 w 569"/>
                <a:gd name="T15" fmla="*/ 241 h 680"/>
                <a:gd name="T16" fmla="*/ 418 w 569"/>
                <a:gd name="T17" fmla="*/ 277 h 680"/>
                <a:gd name="T18" fmla="*/ 426 w 569"/>
                <a:gd name="T19" fmla="*/ 301 h 680"/>
                <a:gd name="T20" fmla="*/ 420 w 569"/>
                <a:gd name="T21" fmla="*/ 305 h 680"/>
                <a:gd name="T22" fmla="*/ 389 w 569"/>
                <a:gd name="T23" fmla="*/ 287 h 680"/>
                <a:gd name="T24" fmla="*/ 301 w 569"/>
                <a:gd name="T25" fmla="*/ 412 h 680"/>
                <a:gd name="T26" fmla="*/ 323 w 569"/>
                <a:gd name="T27" fmla="*/ 587 h 680"/>
                <a:gd name="T28" fmla="*/ 340 w 569"/>
                <a:gd name="T29" fmla="*/ 598 h 680"/>
                <a:gd name="T30" fmla="*/ 377 w 569"/>
                <a:gd name="T31" fmla="*/ 621 h 680"/>
                <a:gd name="T32" fmla="*/ 392 w 569"/>
                <a:gd name="T33" fmla="*/ 636 h 680"/>
                <a:gd name="T34" fmla="*/ 417 w 569"/>
                <a:gd name="T35" fmla="*/ 680 h 680"/>
                <a:gd name="T36" fmla="*/ 139 w 569"/>
                <a:gd name="T37" fmla="*/ 680 h 680"/>
                <a:gd name="T38" fmla="*/ 138 w 569"/>
                <a:gd name="T39" fmla="*/ 675 h 680"/>
                <a:gd name="T40" fmla="*/ 219 w 569"/>
                <a:gd name="T41" fmla="*/ 598 h 680"/>
                <a:gd name="T42" fmla="*/ 233 w 569"/>
                <a:gd name="T43" fmla="*/ 588 h 680"/>
                <a:gd name="T44" fmla="*/ 251 w 569"/>
                <a:gd name="T45" fmla="*/ 399 h 680"/>
                <a:gd name="T46" fmla="*/ 203 w 569"/>
                <a:gd name="T47" fmla="*/ 319 h 680"/>
                <a:gd name="T48" fmla="*/ 166 w 569"/>
                <a:gd name="T49" fmla="*/ 286 h 680"/>
                <a:gd name="T50" fmla="*/ 135 w 569"/>
                <a:gd name="T51" fmla="*/ 305 h 680"/>
                <a:gd name="T52" fmla="*/ 130 w 569"/>
                <a:gd name="T53" fmla="*/ 302 h 680"/>
                <a:gd name="T54" fmla="*/ 135 w 569"/>
                <a:gd name="T55" fmla="*/ 279 h 680"/>
                <a:gd name="T56" fmla="*/ 131 w 569"/>
                <a:gd name="T57" fmla="*/ 236 h 680"/>
                <a:gd name="T58" fmla="*/ 64 w 569"/>
                <a:gd name="T59" fmla="*/ 185 h 680"/>
                <a:gd name="T60" fmla="*/ 21 w 569"/>
                <a:gd name="T61" fmla="*/ 145 h 680"/>
                <a:gd name="T62" fmla="*/ 19 w 569"/>
                <a:gd name="T63" fmla="*/ 59 h 680"/>
                <a:gd name="T64" fmla="*/ 107 w 569"/>
                <a:gd name="T65" fmla="*/ 28 h 680"/>
                <a:gd name="T66" fmla="*/ 124 w 569"/>
                <a:gd name="T67" fmla="*/ 33 h 680"/>
                <a:gd name="T68" fmla="*/ 428 w 569"/>
                <a:gd name="T69" fmla="*/ 197 h 680"/>
                <a:gd name="T70" fmla="*/ 488 w 569"/>
                <a:gd name="T71" fmla="*/ 155 h 680"/>
                <a:gd name="T72" fmla="*/ 520 w 569"/>
                <a:gd name="T73" fmla="*/ 115 h 680"/>
                <a:gd name="T74" fmla="*/ 507 w 569"/>
                <a:gd name="T75" fmla="*/ 63 h 680"/>
                <a:gd name="T76" fmla="*/ 456 w 569"/>
                <a:gd name="T77" fmla="*/ 52 h 680"/>
                <a:gd name="T78" fmla="*/ 428 w 569"/>
                <a:gd name="T79" fmla="*/ 98 h 680"/>
                <a:gd name="T80" fmla="*/ 428 w 569"/>
                <a:gd name="T81" fmla="*/ 197 h 680"/>
                <a:gd name="T82" fmla="*/ 126 w 569"/>
                <a:gd name="T83" fmla="*/ 199 h 680"/>
                <a:gd name="T84" fmla="*/ 126 w 569"/>
                <a:gd name="T85" fmla="*/ 90 h 680"/>
                <a:gd name="T86" fmla="*/ 82 w 569"/>
                <a:gd name="T87" fmla="*/ 49 h 680"/>
                <a:gd name="T88" fmla="*/ 36 w 569"/>
                <a:gd name="T89" fmla="*/ 78 h 680"/>
                <a:gd name="T90" fmla="*/ 47 w 569"/>
                <a:gd name="T91" fmla="*/ 135 h 680"/>
                <a:gd name="T92" fmla="*/ 126 w 569"/>
                <a:gd name="T93" fmla="*/ 199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9" h="680">
                  <a:moveTo>
                    <a:pt x="124" y="33"/>
                  </a:moveTo>
                  <a:cubicBezTo>
                    <a:pt x="119" y="21"/>
                    <a:pt x="115" y="12"/>
                    <a:pt x="111" y="0"/>
                  </a:cubicBezTo>
                  <a:cubicBezTo>
                    <a:pt x="222" y="0"/>
                    <a:pt x="332" y="0"/>
                    <a:pt x="443" y="0"/>
                  </a:cubicBezTo>
                  <a:cubicBezTo>
                    <a:pt x="440" y="10"/>
                    <a:pt x="436" y="20"/>
                    <a:pt x="433" y="29"/>
                  </a:cubicBezTo>
                  <a:cubicBezTo>
                    <a:pt x="454" y="29"/>
                    <a:pt x="475" y="24"/>
                    <a:pt x="493" y="30"/>
                  </a:cubicBezTo>
                  <a:cubicBezTo>
                    <a:pt x="557" y="49"/>
                    <a:pt x="569" y="120"/>
                    <a:pt x="517" y="165"/>
                  </a:cubicBezTo>
                  <a:cubicBezTo>
                    <a:pt x="498" y="182"/>
                    <a:pt x="476" y="196"/>
                    <a:pt x="455" y="212"/>
                  </a:cubicBezTo>
                  <a:cubicBezTo>
                    <a:pt x="443" y="221"/>
                    <a:pt x="431" y="230"/>
                    <a:pt x="420" y="241"/>
                  </a:cubicBezTo>
                  <a:cubicBezTo>
                    <a:pt x="409" y="252"/>
                    <a:pt x="408" y="263"/>
                    <a:pt x="418" y="277"/>
                  </a:cubicBezTo>
                  <a:cubicBezTo>
                    <a:pt x="422" y="283"/>
                    <a:pt x="423" y="293"/>
                    <a:pt x="426" y="301"/>
                  </a:cubicBezTo>
                  <a:cubicBezTo>
                    <a:pt x="424" y="302"/>
                    <a:pt x="422" y="304"/>
                    <a:pt x="420" y="305"/>
                  </a:cubicBezTo>
                  <a:cubicBezTo>
                    <a:pt x="410" y="299"/>
                    <a:pt x="400" y="293"/>
                    <a:pt x="389" y="287"/>
                  </a:cubicBezTo>
                  <a:cubicBezTo>
                    <a:pt x="349" y="320"/>
                    <a:pt x="307" y="353"/>
                    <a:pt x="301" y="412"/>
                  </a:cubicBezTo>
                  <a:cubicBezTo>
                    <a:pt x="295" y="472"/>
                    <a:pt x="303" y="531"/>
                    <a:pt x="323" y="587"/>
                  </a:cubicBezTo>
                  <a:cubicBezTo>
                    <a:pt x="324" y="592"/>
                    <a:pt x="334" y="598"/>
                    <a:pt x="340" y="598"/>
                  </a:cubicBezTo>
                  <a:cubicBezTo>
                    <a:pt x="357" y="599"/>
                    <a:pt x="369" y="606"/>
                    <a:pt x="377" y="621"/>
                  </a:cubicBezTo>
                  <a:cubicBezTo>
                    <a:pt x="380" y="627"/>
                    <a:pt x="386" y="632"/>
                    <a:pt x="392" y="636"/>
                  </a:cubicBezTo>
                  <a:cubicBezTo>
                    <a:pt x="406" y="647"/>
                    <a:pt x="417" y="660"/>
                    <a:pt x="417" y="680"/>
                  </a:cubicBezTo>
                  <a:cubicBezTo>
                    <a:pt x="324" y="680"/>
                    <a:pt x="232" y="680"/>
                    <a:pt x="139" y="680"/>
                  </a:cubicBezTo>
                  <a:cubicBezTo>
                    <a:pt x="139" y="679"/>
                    <a:pt x="138" y="677"/>
                    <a:pt x="138" y="675"/>
                  </a:cubicBezTo>
                  <a:cubicBezTo>
                    <a:pt x="143" y="646"/>
                    <a:pt x="190" y="602"/>
                    <a:pt x="219" y="598"/>
                  </a:cubicBezTo>
                  <a:cubicBezTo>
                    <a:pt x="224" y="597"/>
                    <a:pt x="231" y="592"/>
                    <a:pt x="233" y="588"/>
                  </a:cubicBezTo>
                  <a:cubicBezTo>
                    <a:pt x="252" y="526"/>
                    <a:pt x="264" y="464"/>
                    <a:pt x="251" y="399"/>
                  </a:cubicBezTo>
                  <a:cubicBezTo>
                    <a:pt x="245" y="366"/>
                    <a:pt x="230" y="339"/>
                    <a:pt x="203" y="319"/>
                  </a:cubicBezTo>
                  <a:cubicBezTo>
                    <a:pt x="190" y="309"/>
                    <a:pt x="178" y="297"/>
                    <a:pt x="166" y="286"/>
                  </a:cubicBezTo>
                  <a:cubicBezTo>
                    <a:pt x="155" y="293"/>
                    <a:pt x="145" y="299"/>
                    <a:pt x="135" y="305"/>
                  </a:cubicBezTo>
                  <a:cubicBezTo>
                    <a:pt x="133" y="304"/>
                    <a:pt x="131" y="303"/>
                    <a:pt x="130" y="302"/>
                  </a:cubicBezTo>
                  <a:cubicBezTo>
                    <a:pt x="131" y="294"/>
                    <a:pt x="131" y="285"/>
                    <a:pt x="135" y="279"/>
                  </a:cubicBezTo>
                  <a:cubicBezTo>
                    <a:pt x="147" y="260"/>
                    <a:pt x="148" y="251"/>
                    <a:pt x="131" y="236"/>
                  </a:cubicBezTo>
                  <a:cubicBezTo>
                    <a:pt x="109" y="218"/>
                    <a:pt x="86" y="203"/>
                    <a:pt x="64" y="185"/>
                  </a:cubicBezTo>
                  <a:cubicBezTo>
                    <a:pt x="49" y="173"/>
                    <a:pt x="32" y="160"/>
                    <a:pt x="21" y="145"/>
                  </a:cubicBezTo>
                  <a:cubicBezTo>
                    <a:pt x="0" y="116"/>
                    <a:pt x="0" y="84"/>
                    <a:pt x="19" y="59"/>
                  </a:cubicBezTo>
                  <a:cubicBezTo>
                    <a:pt x="39" y="32"/>
                    <a:pt x="75" y="19"/>
                    <a:pt x="107" y="28"/>
                  </a:cubicBezTo>
                  <a:cubicBezTo>
                    <a:pt x="112" y="29"/>
                    <a:pt x="116" y="30"/>
                    <a:pt x="124" y="33"/>
                  </a:cubicBezTo>
                  <a:close/>
                  <a:moveTo>
                    <a:pt x="428" y="197"/>
                  </a:moveTo>
                  <a:cubicBezTo>
                    <a:pt x="449" y="183"/>
                    <a:pt x="470" y="170"/>
                    <a:pt x="488" y="155"/>
                  </a:cubicBezTo>
                  <a:cubicBezTo>
                    <a:pt x="500" y="144"/>
                    <a:pt x="513" y="130"/>
                    <a:pt x="520" y="115"/>
                  </a:cubicBezTo>
                  <a:cubicBezTo>
                    <a:pt x="528" y="97"/>
                    <a:pt x="524" y="77"/>
                    <a:pt x="507" y="63"/>
                  </a:cubicBezTo>
                  <a:cubicBezTo>
                    <a:pt x="492" y="50"/>
                    <a:pt x="475" y="44"/>
                    <a:pt x="456" y="52"/>
                  </a:cubicBezTo>
                  <a:cubicBezTo>
                    <a:pt x="436" y="60"/>
                    <a:pt x="428" y="76"/>
                    <a:pt x="428" y="98"/>
                  </a:cubicBezTo>
                  <a:cubicBezTo>
                    <a:pt x="429" y="130"/>
                    <a:pt x="428" y="163"/>
                    <a:pt x="428" y="197"/>
                  </a:cubicBezTo>
                  <a:close/>
                  <a:moveTo>
                    <a:pt x="126" y="199"/>
                  </a:moveTo>
                  <a:cubicBezTo>
                    <a:pt x="126" y="160"/>
                    <a:pt x="127" y="125"/>
                    <a:pt x="126" y="90"/>
                  </a:cubicBezTo>
                  <a:cubicBezTo>
                    <a:pt x="126" y="66"/>
                    <a:pt x="106" y="48"/>
                    <a:pt x="82" y="49"/>
                  </a:cubicBezTo>
                  <a:cubicBezTo>
                    <a:pt x="61" y="50"/>
                    <a:pt x="45" y="59"/>
                    <a:pt x="36" y="78"/>
                  </a:cubicBezTo>
                  <a:cubicBezTo>
                    <a:pt x="26" y="100"/>
                    <a:pt x="31" y="121"/>
                    <a:pt x="47" y="135"/>
                  </a:cubicBezTo>
                  <a:cubicBezTo>
                    <a:pt x="71" y="158"/>
                    <a:pt x="99" y="178"/>
                    <a:pt x="126" y="199"/>
                  </a:cubicBezTo>
                  <a:close/>
                </a:path>
              </a:pathLst>
            </a:custGeom>
            <a:solidFill>
              <a:srgbClr val="E767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" name="文本框 47"/>
            <p:cNvSpPr txBox="1"/>
            <p:nvPr/>
          </p:nvSpPr>
          <p:spPr>
            <a:xfrm rot="19880523">
              <a:off x="4325901" y="2627002"/>
              <a:ext cx="181318" cy="271977"/>
            </a:xfrm>
            <a:custGeom>
              <a:avLst/>
              <a:gdLst/>
              <a:ahLst/>
              <a:cxnLst/>
              <a:rect l="l" t="t" r="r" b="b"/>
              <a:pathLst>
                <a:path w="107156" h="160734">
                  <a:moveTo>
                    <a:pt x="57150" y="0"/>
                  </a:moveTo>
                  <a:cubicBezTo>
                    <a:pt x="88701" y="1190"/>
                    <a:pt x="105370" y="15775"/>
                    <a:pt x="107156" y="43755"/>
                  </a:cubicBezTo>
                  <a:cubicBezTo>
                    <a:pt x="107156" y="65186"/>
                    <a:pt x="90785" y="84832"/>
                    <a:pt x="58043" y="102691"/>
                  </a:cubicBezTo>
                  <a:cubicBezTo>
                    <a:pt x="47923" y="108644"/>
                    <a:pt x="40779" y="113109"/>
                    <a:pt x="36612" y="116086"/>
                  </a:cubicBezTo>
                  <a:cubicBezTo>
                    <a:pt x="22324" y="126206"/>
                    <a:pt x="15478" y="136922"/>
                    <a:pt x="16073" y="148233"/>
                  </a:cubicBezTo>
                  <a:lnTo>
                    <a:pt x="105370" y="148233"/>
                  </a:lnTo>
                  <a:lnTo>
                    <a:pt x="105370" y="160734"/>
                  </a:lnTo>
                  <a:lnTo>
                    <a:pt x="0" y="160734"/>
                  </a:lnTo>
                  <a:cubicBezTo>
                    <a:pt x="0" y="143470"/>
                    <a:pt x="4167" y="130373"/>
                    <a:pt x="12501" y="121443"/>
                  </a:cubicBezTo>
                  <a:cubicBezTo>
                    <a:pt x="21431" y="110728"/>
                    <a:pt x="36016" y="99715"/>
                    <a:pt x="56257" y="88404"/>
                  </a:cubicBezTo>
                  <a:cubicBezTo>
                    <a:pt x="80665" y="75902"/>
                    <a:pt x="92273" y="61317"/>
                    <a:pt x="91083" y="44648"/>
                  </a:cubicBezTo>
                  <a:cubicBezTo>
                    <a:pt x="89892" y="24408"/>
                    <a:pt x="77986" y="13394"/>
                    <a:pt x="55364" y="11608"/>
                  </a:cubicBezTo>
                  <a:cubicBezTo>
                    <a:pt x="32742" y="13990"/>
                    <a:pt x="21133" y="27682"/>
                    <a:pt x="20538" y="52685"/>
                  </a:cubicBezTo>
                  <a:lnTo>
                    <a:pt x="5358" y="52685"/>
                  </a:lnTo>
                  <a:cubicBezTo>
                    <a:pt x="6548" y="19347"/>
                    <a:pt x="23812" y="1786"/>
                    <a:pt x="5715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b="1" dirty="0">
                <a:solidFill>
                  <a:srgbClr val="624B38"/>
                </a:solidFill>
                <a:latin typeface="方正中等线繁体" panose="03000509000000000000" pitchFamily="65" charset="-122"/>
                <a:ea typeface="方正中等线繁体" panose="03000509000000000000" pitchFamily="65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297018" y="1167342"/>
            <a:ext cx="1648167" cy="1967362"/>
            <a:chOff x="6808105" y="2333141"/>
            <a:chExt cx="1576212" cy="1881473"/>
          </a:xfrm>
        </p:grpSpPr>
        <p:sp>
          <p:nvSpPr>
            <p:cNvPr id="9" name="Freeform 5"/>
            <p:cNvSpPr>
              <a:spLocks noEditPoints="1"/>
            </p:cNvSpPr>
            <p:nvPr/>
          </p:nvSpPr>
          <p:spPr bwMode="auto">
            <a:xfrm rot="2270019">
              <a:off x="6808105" y="2333141"/>
              <a:ext cx="1576212" cy="1881473"/>
            </a:xfrm>
            <a:custGeom>
              <a:avLst/>
              <a:gdLst>
                <a:gd name="T0" fmla="*/ 124 w 569"/>
                <a:gd name="T1" fmla="*/ 33 h 680"/>
                <a:gd name="T2" fmla="*/ 111 w 569"/>
                <a:gd name="T3" fmla="*/ 0 h 680"/>
                <a:gd name="T4" fmla="*/ 443 w 569"/>
                <a:gd name="T5" fmla="*/ 0 h 680"/>
                <a:gd name="T6" fmla="*/ 433 w 569"/>
                <a:gd name="T7" fmla="*/ 29 h 680"/>
                <a:gd name="T8" fmla="*/ 493 w 569"/>
                <a:gd name="T9" fmla="*/ 30 h 680"/>
                <a:gd name="T10" fmla="*/ 517 w 569"/>
                <a:gd name="T11" fmla="*/ 165 h 680"/>
                <a:gd name="T12" fmla="*/ 455 w 569"/>
                <a:gd name="T13" fmla="*/ 212 h 680"/>
                <a:gd name="T14" fmla="*/ 420 w 569"/>
                <a:gd name="T15" fmla="*/ 241 h 680"/>
                <a:gd name="T16" fmla="*/ 418 w 569"/>
                <a:gd name="T17" fmla="*/ 277 h 680"/>
                <a:gd name="T18" fmla="*/ 426 w 569"/>
                <a:gd name="T19" fmla="*/ 301 h 680"/>
                <a:gd name="T20" fmla="*/ 420 w 569"/>
                <a:gd name="T21" fmla="*/ 305 h 680"/>
                <a:gd name="T22" fmla="*/ 389 w 569"/>
                <a:gd name="T23" fmla="*/ 287 h 680"/>
                <a:gd name="T24" fmla="*/ 301 w 569"/>
                <a:gd name="T25" fmla="*/ 412 h 680"/>
                <a:gd name="T26" fmla="*/ 323 w 569"/>
                <a:gd name="T27" fmla="*/ 587 h 680"/>
                <a:gd name="T28" fmla="*/ 340 w 569"/>
                <a:gd name="T29" fmla="*/ 598 h 680"/>
                <a:gd name="T30" fmla="*/ 377 w 569"/>
                <a:gd name="T31" fmla="*/ 621 h 680"/>
                <a:gd name="T32" fmla="*/ 392 w 569"/>
                <a:gd name="T33" fmla="*/ 636 h 680"/>
                <a:gd name="T34" fmla="*/ 417 w 569"/>
                <a:gd name="T35" fmla="*/ 680 h 680"/>
                <a:gd name="T36" fmla="*/ 139 w 569"/>
                <a:gd name="T37" fmla="*/ 680 h 680"/>
                <a:gd name="T38" fmla="*/ 138 w 569"/>
                <a:gd name="T39" fmla="*/ 675 h 680"/>
                <a:gd name="T40" fmla="*/ 219 w 569"/>
                <a:gd name="T41" fmla="*/ 598 h 680"/>
                <a:gd name="T42" fmla="*/ 233 w 569"/>
                <a:gd name="T43" fmla="*/ 588 h 680"/>
                <a:gd name="T44" fmla="*/ 251 w 569"/>
                <a:gd name="T45" fmla="*/ 399 h 680"/>
                <a:gd name="T46" fmla="*/ 203 w 569"/>
                <a:gd name="T47" fmla="*/ 319 h 680"/>
                <a:gd name="T48" fmla="*/ 166 w 569"/>
                <a:gd name="T49" fmla="*/ 286 h 680"/>
                <a:gd name="T50" fmla="*/ 135 w 569"/>
                <a:gd name="T51" fmla="*/ 305 h 680"/>
                <a:gd name="T52" fmla="*/ 130 w 569"/>
                <a:gd name="T53" fmla="*/ 302 h 680"/>
                <a:gd name="T54" fmla="*/ 135 w 569"/>
                <a:gd name="T55" fmla="*/ 279 h 680"/>
                <a:gd name="T56" fmla="*/ 131 w 569"/>
                <a:gd name="T57" fmla="*/ 236 h 680"/>
                <a:gd name="T58" fmla="*/ 64 w 569"/>
                <a:gd name="T59" fmla="*/ 185 h 680"/>
                <a:gd name="T60" fmla="*/ 21 w 569"/>
                <a:gd name="T61" fmla="*/ 145 h 680"/>
                <a:gd name="T62" fmla="*/ 19 w 569"/>
                <a:gd name="T63" fmla="*/ 59 h 680"/>
                <a:gd name="T64" fmla="*/ 107 w 569"/>
                <a:gd name="T65" fmla="*/ 28 h 680"/>
                <a:gd name="T66" fmla="*/ 124 w 569"/>
                <a:gd name="T67" fmla="*/ 33 h 680"/>
                <a:gd name="T68" fmla="*/ 428 w 569"/>
                <a:gd name="T69" fmla="*/ 197 h 680"/>
                <a:gd name="T70" fmla="*/ 488 w 569"/>
                <a:gd name="T71" fmla="*/ 155 h 680"/>
                <a:gd name="T72" fmla="*/ 520 w 569"/>
                <a:gd name="T73" fmla="*/ 115 h 680"/>
                <a:gd name="T74" fmla="*/ 507 w 569"/>
                <a:gd name="T75" fmla="*/ 63 h 680"/>
                <a:gd name="T76" fmla="*/ 456 w 569"/>
                <a:gd name="T77" fmla="*/ 52 h 680"/>
                <a:gd name="T78" fmla="*/ 428 w 569"/>
                <a:gd name="T79" fmla="*/ 98 h 680"/>
                <a:gd name="T80" fmla="*/ 428 w 569"/>
                <a:gd name="T81" fmla="*/ 197 h 680"/>
                <a:gd name="T82" fmla="*/ 126 w 569"/>
                <a:gd name="T83" fmla="*/ 199 h 680"/>
                <a:gd name="T84" fmla="*/ 126 w 569"/>
                <a:gd name="T85" fmla="*/ 90 h 680"/>
                <a:gd name="T86" fmla="*/ 82 w 569"/>
                <a:gd name="T87" fmla="*/ 49 h 680"/>
                <a:gd name="T88" fmla="*/ 36 w 569"/>
                <a:gd name="T89" fmla="*/ 78 h 680"/>
                <a:gd name="T90" fmla="*/ 47 w 569"/>
                <a:gd name="T91" fmla="*/ 135 h 680"/>
                <a:gd name="T92" fmla="*/ 126 w 569"/>
                <a:gd name="T93" fmla="*/ 199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9" h="680">
                  <a:moveTo>
                    <a:pt x="124" y="33"/>
                  </a:moveTo>
                  <a:cubicBezTo>
                    <a:pt x="119" y="21"/>
                    <a:pt x="115" y="12"/>
                    <a:pt x="111" y="0"/>
                  </a:cubicBezTo>
                  <a:cubicBezTo>
                    <a:pt x="222" y="0"/>
                    <a:pt x="332" y="0"/>
                    <a:pt x="443" y="0"/>
                  </a:cubicBezTo>
                  <a:cubicBezTo>
                    <a:pt x="440" y="10"/>
                    <a:pt x="436" y="20"/>
                    <a:pt x="433" y="29"/>
                  </a:cubicBezTo>
                  <a:cubicBezTo>
                    <a:pt x="454" y="29"/>
                    <a:pt x="475" y="24"/>
                    <a:pt x="493" y="30"/>
                  </a:cubicBezTo>
                  <a:cubicBezTo>
                    <a:pt x="557" y="49"/>
                    <a:pt x="569" y="120"/>
                    <a:pt x="517" y="165"/>
                  </a:cubicBezTo>
                  <a:cubicBezTo>
                    <a:pt x="498" y="182"/>
                    <a:pt x="476" y="196"/>
                    <a:pt x="455" y="212"/>
                  </a:cubicBezTo>
                  <a:cubicBezTo>
                    <a:pt x="443" y="221"/>
                    <a:pt x="431" y="230"/>
                    <a:pt x="420" y="241"/>
                  </a:cubicBezTo>
                  <a:cubicBezTo>
                    <a:pt x="409" y="252"/>
                    <a:pt x="408" y="263"/>
                    <a:pt x="418" y="277"/>
                  </a:cubicBezTo>
                  <a:cubicBezTo>
                    <a:pt x="422" y="283"/>
                    <a:pt x="423" y="293"/>
                    <a:pt x="426" y="301"/>
                  </a:cubicBezTo>
                  <a:cubicBezTo>
                    <a:pt x="424" y="302"/>
                    <a:pt x="422" y="304"/>
                    <a:pt x="420" y="305"/>
                  </a:cubicBezTo>
                  <a:cubicBezTo>
                    <a:pt x="410" y="299"/>
                    <a:pt x="400" y="293"/>
                    <a:pt x="389" y="287"/>
                  </a:cubicBezTo>
                  <a:cubicBezTo>
                    <a:pt x="349" y="320"/>
                    <a:pt x="307" y="353"/>
                    <a:pt x="301" y="412"/>
                  </a:cubicBezTo>
                  <a:cubicBezTo>
                    <a:pt x="295" y="472"/>
                    <a:pt x="303" y="531"/>
                    <a:pt x="323" y="587"/>
                  </a:cubicBezTo>
                  <a:cubicBezTo>
                    <a:pt x="324" y="592"/>
                    <a:pt x="334" y="598"/>
                    <a:pt x="340" y="598"/>
                  </a:cubicBezTo>
                  <a:cubicBezTo>
                    <a:pt x="357" y="599"/>
                    <a:pt x="369" y="606"/>
                    <a:pt x="377" y="621"/>
                  </a:cubicBezTo>
                  <a:cubicBezTo>
                    <a:pt x="380" y="627"/>
                    <a:pt x="386" y="632"/>
                    <a:pt x="392" y="636"/>
                  </a:cubicBezTo>
                  <a:cubicBezTo>
                    <a:pt x="406" y="647"/>
                    <a:pt x="417" y="660"/>
                    <a:pt x="417" y="680"/>
                  </a:cubicBezTo>
                  <a:cubicBezTo>
                    <a:pt x="324" y="680"/>
                    <a:pt x="232" y="680"/>
                    <a:pt x="139" y="680"/>
                  </a:cubicBezTo>
                  <a:cubicBezTo>
                    <a:pt x="139" y="679"/>
                    <a:pt x="138" y="677"/>
                    <a:pt x="138" y="675"/>
                  </a:cubicBezTo>
                  <a:cubicBezTo>
                    <a:pt x="143" y="646"/>
                    <a:pt x="190" y="602"/>
                    <a:pt x="219" y="598"/>
                  </a:cubicBezTo>
                  <a:cubicBezTo>
                    <a:pt x="224" y="597"/>
                    <a:pt x="231" y="592"/>
                    <a:pt x="233" y="588"/>
                  </a:cubicBezTo>
                  <a:cubicBezTo>
                    <a:pt x="252" y="526"/>
                    <a:pt x="264" y="464"/>
                    <a:pt x="251" y="399"/>
                  </a:cubicBezTo>
                  <a:cubicBezTo>
                    <a:pt x="245" y="366"/>
                    <a:pt x="230" y="339"/>
                    <a:pt x="203" y="319"/>
                  </a:cubicBezTo>
                  <a:cubicBezTo>
                    <a:pt x="190" y="309"/>
                    <a:pt x="178" y="297"/>
                    <a:pt x="166" y="286"/>
                  </a:cubicBezTo>
                  <a:cubicBezTo>
                    <a:pt x="155" y="293"/>
                    <a:pt x="145" y="299"/>
                    <a:pt x="135" y="305"/>
                  </a:cubicBezTo>
                  <a:cubicBezTo>
                    <a:pt x="133" y="304"/>
                    <a:pt x="131" y="303"/>
                    <a:pt x="130" y="302"/>
                  </a:cubicBezTo>
                  <a:cubicBezTo>
                    <a:pt x="131" y="294"/>
                    <a:pt x="131" y="285"/>
                    <a:pt x="135" y="279"/>
                  </a:cubicBezTo>
                  <a:cubicBezTo>
                    <a:pt x="147" y="260"/>
                    <a:pt x="148" y="251"/>
                    <a:pt x="131" y="236"/>
                  </a:cubicBezTo>
                  <a:cubicBezTo>
                    <a:pt x="109" y="218"/>
                    <a:pt x="86" y="203"/>
                    <a:pt x="64" y="185"/>
                  </a:cubicBezTo>
                  <a:cubicBezTo>
                    <a:pt x="49" y="173"/>
                    <a:pt x="32" y="160"/>
                    <a:pt x="21" y="145"/>
                  </a:cubicBezTo>
                  <a:cubicBezTo>
                    <a:pt x="0" y="116"/>
                    <a:pt x="0" y="84"/>
                    <a:pt x="19" y="59"/>
                  </a:cubicBezTo>
                  <a:cubicBezTo>
                    <a:pt x="39" y="32"/>
                    <a:pt x="75" y="19"/>
                    <a:pt x="107" y="28"/>
                  </a:cubicBezTo>
                  <a:cubicBezTo>
                    <a:pt x="112" y="29"/>
                    <a:pt x="116" y="30"/>
                    <a:pt x="124" y="33"/>
                  </a:cubicBezTo>
                  <a:close/>
                  <a:moveTo>
                    <a:pt x="428" y="197"/>
                  </a:moveTo>
                  <a:cubicBezTo>
                    <a:pt x="449" y="183"/>
                    <a:pt x="470" y="170"/>
                    <a:pt x="488" y="155"/>
                  </a:cubicBezTo>
                  <a:cubicBezTo>
                    <a:pt x="500" y="144"/>
                    <a:pt x="513" y="130"/>
                    <a:pt x="520" y="115"/>
                  </a:cubicBezTo>
                  <a:cubicBezTo>
                    <a:pt x="528" y="97"/>
                    <a:pt x="524" y="77"/>
                    <a:pt x="507" y="63"/>
                  </a:cubicBezTo>
                  <a:cubicBezTo>
                    <a:pt x="492" y="50"/>
                    <a:pt x="475" y="44"/>
                    <a:pt x="456" y="52"/>
                  </a:cubicBezTo>
                  <a:cubicBezTo>
                    <a:pt x="436" y="60"/>
                    <a:pt x="428" y="76"/>
                    <a:pt x="428" y="98"/>
                  </a:cubicBezTo>
                  <a:cubicBezTo>
                    <a:pt x="429" y="130"/>
                    <a:pt x="428" y="163"/>
                    <a:pt x="428" y="197"/>
                  </a:cubicBezTo>
                  <a:close/>
                  <a:moveTo>
                    <a:pt x="126" y="199"/>
                  </a:moveTo>
                  <a:cubicBezTo>
                    <a:pt x="126" y="160"/>
                    <a:pt x="127" y="125"/>
                    <a:pt x="126" y="90"/>
                  </a:cubicBezTo>
                  <a:cubicBezTo>
                    <a:pt x="126" y="66"/>
                    <a:pt x="106" y="48"/>
                    <a:pt x="82" y="49"/>
                  </a:cubicBezTo>
                  <a:cubicBezTo>
                    <a:pt x="61" y="50"/>
                    <a:pt x="45" y="59"/>
                    <a:pt x="36" y="78"/>
                  </a:cubicBezTo>
                  <a:cubicBezTo>
                    <a:pt x="26" y="100"/>
                    <a:pt x="31" y="121"/>
                    <a:pt x="47" y="135"/>
                  </a:cubicBezTo>
                  <a:cubicBezTo>
                    <a:pt x="71" y="158"/>
                    <a:pt x="99" y="178"/>
                    <a:pt x="126" y="199"/>
                  </a:cubicBezTo>
                  <a:close/>
                </a:path>
              </a:pathLst>
            </a:custGeom>
            <a:solidFill>
              <a:srgbClr val="A4D1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10" name="文本框 50"/>
            <p:cNvSpPr txBox="1"/>
            <p:nvPr/>
          </p:nvSpPr>
          <p:spPr>
            <a:xfrm rot="2181148">
              <a:off x="7800368" y="2686402"/>
              <a:ext cx="184340" cy="275224"/>
            </a:xfrm>
            <a:custGeom>
              <a:avLst/>
              <a:gdLst/>
              <a:ahLst/>
              <a:cxnLst/>
              <a:rect l="l" t="t" r="r" b="b"/>
              <a:pathLst>
                <a:path w="108942" h="162653">
                  <a:moveTo>
                    <a:pt x="57150" y="0"/>
                  </a:moveTo>
                  <a:cubicBezTo>
                    <a:pt x="86916" y="1190"/>
                    <a:pt x="102394" y="14287"/>
                    <a:pt x="103584" y="39290"/>
                  </a:cubicBezTo>
                  <a:cubicBezTo>
                    <a:pt x="102989" y="56554"/>
                    <a:pt x="95250" y="68461"/>
                    <a:pt x="80367" y="75009"/>
                  </a:cubicBezTo>
                  <a:cubicBezTo>
                    <a:pt x="98822" y="80962"/>
                    <a:pt x="108347" y="94357"/>
                    <a:pt x="108942" y="115193"/>
                  </a:cubicBezTo>
                  <a:cubicBezTo>
                    <a:pt x="106561" y="145554"/>
                    <a:pt x="89297" y="161329"/>
                    <a:pt x="57150" y="162520"/>
                  </a:cubicBezTo>
                  <a:cubicBezTo>
                    <a:pt x="20241" y="164306"/>
                    <a:pt x="1191" y="148233"/>
                    <a:pt x="0" y="114300"/>
                  </a:cubicBezTo>
                  <a:lnTo>
                    <a:pt x="14287" y="114300"/>
                  </a:lnTo>
                  <a:cubicBezTo>
                    <a:pt x="14883" y="138708"/>
                    <a:pt x="28277" y="151209"/>
                    <a:pt x="54471" y="151804"/>
                  </a:cubicBezTo>
                  <a:cubicBezTo>
                    <a:pt x="78879" y="150018"/>
                    <a:pt x="92273" y="137815"/>
                    <a:pt x="94655" y="115193"/>
                  </a:cubicBezTo>
                  <a:cubicBezTo>
                    <a:pt x="92869" y="92571"/>
                    <a:pt x="75605" y="81855"/>
                    <a:pt x="42862" y="83046"/>
                  </a:cubicBezTo>
                  <a:lnTo>
                    <a:pt x="42862" y="71437"/>
                  </a:lnTo>
                  <a:cubicBezTo>
                    <a:pt x="73223" y="72628"/>
                    <a:pt x="88404" y="62210"/>
                    <a:pt x="88404" y="40183"/>
                  </a:cubicBezTo>
                  <a:cubicBezTo>
                    <a:pt x="87213" y="22324"/>
                    <a:pt x="75902" y="12799"/>
                    <a:pt x="54471" y="11608"/>
                  </a:cubicBezTo>
                  <a:cubicBezTo>
                    <a:pt x="32445" y="13394"/>
                    <a:pt x="20836" y="25003"/>
                    <a:pt x="19645" y="46434"/>
                  </a:cubicBezTo>
                  <a:lnTo>
                    <a:pt x="5358" y="46434"/>
                  </a:lnTo>
                  <a:cubicBezTo>
                    <a:pt x="4762" y="32742"/>
                    <a:pt x="9823" y="20836"/>
                    <a:pt x="20538" y="10715"/>
                  </a:cubicBezTo>
                  <a:cubicBezTo>
                    <a:pt x="28277" y="3572"/>
                    <a:pt x="40481" y="0"/>
                    <a:pt x="571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latin typeface="方正中等线繁体" panose="03000509000000000000" pitchFamily="65" charset="-122"/>
                <a:ea typeface="方正中等线繁体" panose="03000509000000000000" pitchFamily="65" charset="-122"/>
              </a:endParaRPr>
            </a:p>
          </p:txBody>
        </p:sp>
      </p:grpSp>
      <p:sp>
        <p:nvSpPr>
          <p:cNvPr id="11" name="文本框 51"/>
          <p:cNvSpPr txBox="1"/>
          <p:nvPr/>
        </p:nvSpPr>
        <p:spPr>
          <a:xfrm>
            <a:off x="3576701" y="3438581"/>
            <a:ext cx="2698175" cy="135421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zh-CN" dirty="0"/>
              <a:t>优秀护理</a:t>
            </a:r>
            <a:r>
              <a:rPr lang="zh-CN" altLang="zh-CN" dirty="0" smtClean="0"/>
              <a:t>组长</a:t>
            </a:r>
            <a:endParaRPr lang="en-US" altLang="zh-CN" dirty="0" smtClean="0"/>
          </a:p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在这里输入您的主要叙述内容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52"/>
          <p:cNvSpPr txBox="1"/>
          <p:nvPr/>
        </p:nvSpPr>
        <p:spPr>
          <a:xfrm>
            <a:off x="1068990" y="3417796"/>
            <a:ext cx="2159567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zh-CN" dirty="0"/>
              <a:t>优秀</a:t>
            </a:r>
            <a:r>
              <a:rPr lang="zh-CN" altLang="zh-CN" dirty="0" smtClean="0"/>
              <a:t>护士</a:t>
            </a:r>
            <a:endParaRPr lang="en-US" altLang="zh-CN" dirty="0" smtClean="0"/>
          </a:p>
          <a:p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在这里输入您的主要叙述内容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53"/>
          <p:cNvSpPr txBox="1"/>
          <p:nvPr/>
        </p:nvSpPr>
        <p:spPr>
          <a:xfrm>
            <a:off x="6357855" y="3417795"/>
            <a:ext cx="2159566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zh-CN" dirty="0" smtClean="0"/>
              <a:t>优秀</a:t>
            </a:r>
            <a:r>
              <a:rPr lang="zh-CN" altLang="en-US" dirty="0" smtClean="0"/>
              <a:t>护理导师</a:t>
            </a:r>
            <a:endParaRPr lang="en-US" altLang="zh-CN" dirty="0" smtClean="0"/>
          </a:p>
          <a:p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在这里输入您的主要叙述内容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获奖经历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087064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E:\其他工作\【策    划】\兼职 我图网\觅知网兼职要求\9.6护士长竞聘简历\1\t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867"/>
            <a:ext cx="9166873" cy="515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-1" y="-12866"/>
            <a:ext cx="9158440" cy="5156364"/>
            <a:chOff x="-1" y="-12866"/>
            <a:chExt cx="9158440" cy="5156364"/>
          </a:xfrm>
        </p:grpSpPr>
        <p:sp>
          <p:nvSpPr>
            <p:cNvPr id="16" name="等腰三角形 15"/>
            <p:cNvSpPr/>
            <p:nvPr/>
          </p:nvSpPr>
          <p:spPr>
            <a:xfrm rot="5400000" flipV="1">
              <a:off x="3345348" y="-669594"/>
              <a:ext cx="5152628" cy="6473555"/>
            </a:xfrm>
            <a:prstGeom prst="triangle">
              <a:avLst/>
            </a:prstGeom>
            <a:solidFill>
              <a:srgbClr val="DCE6F2">
                <a:alpha val="6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6200000" flipH="1" flipV="1">
              <a:off x="660463" y="-673330"/>
              <a:ext cx="5152628" cy="6473555"/>
            </a:xfrm>
            <a:prstGeom prst="triangle">
              <a:avLst/>
            </a:prstGeom>
            <a:solidFill>
              <a:srgbClr val="DCE6F2">
                <a:alpha val="6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47" name="矩形 15"/>
          <p:cNvSpPr>
            <a:spLocks noChangeArrowheads="1"/>
          </p:cNvSpPr>
          <p:nvPr/>
        </p:nvSpPr>
        <p:spPr bwMode="auto">
          <a:xfrm flipH="1">
            <a:off x="4283968" y="-12867"/>
            <a:ext cx="4882904" cy="51563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49" name="矩形 15"/>
          <p:cNvSpPr>
            <a:spLocks noChangeArrowheads="1"/>
          </p:cNvSpPr>
          <p:nvPr/>
        </p:nvSpPr>
        <p:spPr bwMode="auto">
          <a:xfrm flipH="1">
            <a:off x="4223406" y="-12866"/>
            <a:ext cx="258217" cy="515979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5776" y="1626927"/>
            <a:ext cx="4242079" cy="187677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Picture 2" descr="E:\其他工作\【策    划】\兼职 我图网\觅知网兼职要求\9.6护士长竞聘简历\1\563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618" y="2693119"/>
            <a:ext cx="1616474" cy="97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extBox 49"/>
          <p:cNvSpPr txBox="1"/>
          <p:nvPr/>
        </p:nvSpPr>
        <p:spPr>
          <a:xfrm>
            <a:off x="179512" y="123478"/>
            <a:ext cx="10754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l"/>
            </a:pPr>
            <a:r>
              <a:rPr lang="en-US" altLang="zh-CN" sz="1400" dirty="0" smtClean="0">
                <a:solidFill>
                  <a:srgbClr val="08399A"/>
                </a:solidFill>
              </a:rPr>
              <a:t>PART 2.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66681" y="2693119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>
                <a:solidFill>
                  <a:srgbClr val="08399A"/>
                </a:solidFill>
              </a:rPr>
              <a:t>心得总结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66681" y="3000896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>
                <a:solidFill>
                  <a:srgbClr val="08399A"/>
                </a:solidFill>
              </a:rPr>
              <a:t>经验分享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808068" y="1874317"/>
            <a:ext cx="2595582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400" b="1" dirty="0" smtClean="0">
                <a:solidFill>
                  <a:srgbClr val="08399A"/>
                </a:solidFill>
              </a:rPr>
              <a:t>2. </a:t>
            </a:r>
            <a:r>
              <a:rPr lang="zh-CN" altLang="en-US" sz="3600" b="1" dirty="0" smtClean="0">
                <a:solidFill>
                  <a:srgbClr val="08399A"/>
                </a:solidFill>
              </a:rPr>
              <a:t>工作心得</a:t>
            </a:r>
            <a:endParaRPr lang="en-US" altLang="zh-CN" sz="3600" b="1" dirty="0">
              <a:solidFill>
                <a:srgbClr val="0839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315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9" grpId="0" animBg="1"/>
      <p:bldP spid="3" grpId="0" animBg="1"/>
      <p:bldP spid="50" grpId="0"/>
      <p:bldP spid="14" grpId="0"/>
      <p:bldP spid="15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9"/>
          <p:cNvGrpSpPr/>
          <p:nvPr/>
        </p:nvGrpSpPr>
        <p:grpSpPr>
          <a:xfrm>
            <a:off x="4679480" y="1148305"/>
            <a:ext cx="539554" cy="539554"/>
            <a:chOff x="6369311" y="2040370"/>
            <a:chExt cx="755703" cy="755703"/>
          </a:xfrm>
        </p:grpSpPr>
        <p:sp>
          <p:nvSpPr>
            <p:cNvPr id="3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497721" y="2130778"/>
              <a:ext cx="498879" cy="505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1.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0"/>
          <p:cNvGrpSpPr/>
          <p:nvPr/>
        </p:nvGrpSpPr>
        <p:grpSpPr>
          <a:xfrm>
            <a:off x="4679480" y="1828069"/>
            <a:ext cx="539554" cy="539554"/>
            <a:chOff x="6369311" y="2992454"/>
            <a:chExt cx="755703" cy="755703"/>
          </a:xfrm>
        </p:grpSpPr>
        <p:sp>
          <p:nvSpPr>
            <p:cNvPr id="6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497723" y="3103033"/>
              <a:ext cx="498879" cy="505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2.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41"/>
          <p:cNvGrpSpPr/>
          <p:nvPr/>
        </p:nvGrpSpPr>
        <p:grpSpPr>
          <a:xfrm>
            <a:off x="4679480" y="2507832"/>
            <a:ext cx="539554" cy="539554"/>
            <a:chOff x="6369310" y="3944537"/>
            <a:chExt cx="755703" cy="755703"/>
          </a:xfrm>
        </p:grpSpPr>
        <p:sp>
          <p:nvSpPr>
            <p:cNvPr id="9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521337" y="4037326"/>
              <a:ext cx="498879" cy="505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3.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42"/>
          <p:cNvGrpSpPr/>
          <p:nvPr/>
        </p:nvGrpSpPr>
        <p:grpSpPr>
          <a:xfrm>
            <a:off x="4679480" y="3190527"/>
            <a:ext cx="539554" cy="539554"/>
            <a:chOff x="6369311" y="4900725"/>
            <a:chExt cx="755703" cy="755703"/>
          </a:xfrm>
        </p:grpSpPr>
        <p:sp>
          <p:nvSpPr>
            <p:cNvPr id="12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97721" y="4954720"/>
              <a:ext cx="498879" cy="505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4.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36"/>
          <p:cNvGrpSpPr/>
          <p:nvPr/>
        </p:nvGrpSpPr>
        <p:grpSpPr>
          <a:xfrm>
            <a:off x="5377126" y="1834420"/>
            <a:ext cx="2374028" cy="2753554"/>
            <a:chOff x="7346437" y="3001349"/>
            <a:chExt cx="3325083" cy="3856651"/>
          </a:xfrm>
        </p:grpSpPr>
        <p:sp>
          <p:nvSpPr>
            <p:cNvPr id="15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7"/>
          <p:cNvGrpSpPr/>
          <p:nvPr/>
        </p:nvGrpSpPr>
        <p:grpSpPr>
          <a:xfrm>
            <a:off x="5377123" y="2517372"/>
            <a:ext cx="1871832" cy="2070600"/>
            <a:chOff x="7346434" y="3957897"/>
            <a:chExt cx="2621703" cy="2900101"/>
          </a:xfrm>
        </p:grpSpPr>
        <p:sp>
          <p:nvSpPr>
            <p:cNvPr id="18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35"/>
          <p:cNvGrpSpPr/>
          <p:nvPr/>
        </p:nvGrpSpPr>
        <p:grpSpPr>
          <a:xfrm>
            <a:off x="5377125" y="1154656"/>
            <a:ext cx="2876224" cy="3433318"/>
            <a:chOff x="7346438" y="2049265"/>
            <a:chExt cx="4028463" cy="4808735"/>
          </a:xfrm>
        </p:grpSpPr>
        <p:sp>
          <p:nvSpPr>
            <p:cNvPr id="21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38"/>
          <p:cNvGrpSpPr/>
          <p:nvPr/>
        </p:nvGrpSpPr>
        <p:grpSpPr>
          <a:xfrm>
            <a:off x="5377124" y="3196879"/>
            <a:ext cx="1369633" cy="1391094"/>
            <a:chOff x="7346434" y="4909620"/>
            <a:chExt cx="1918320" cy="1948378"/>
          </a:xfrm>
        </p:grpSpPr>
        <p:sp>
          <p:nvSpPr>
            <p:cNvPr id="2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2"/>
          <p:cNvSpPr/>
          <p:nvPr/>
        </p:nvSpPr>
        <p:spPr>
          <a:xfrm>
            <a:off x="1403648" y="1220170"/>
            <a:ext cx="3275832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zh-CN" sz="1400" b="1" dirty="0"/>
              <a:t>爱心</a:t>
            </a:r>
            <a:r>
              <a:rPr lang="zh-CN" altLang="zh-CN" sz="900" dirty="0"/>
              <a:t>：能换位思考，体恤患者和患者家属，微笑服务。</a:t>
            </a:r>
            <a:r>
              <a:rPr lang="zh-CN" altLang="en-US" sz="900" dirty="0"/>
              <a:t>要像对待自己家人一样对待患病的老人，以“孝心”善待患者。</a:t>
            </a:r>
            <a:endParaRPr lang="en-GB" altLang="zh-CN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工作心得</a:t>
            </a:r>
            <a:endParaRPr lang="zh-CN" altLang="en-US" sz="1400" dirty="0"/>
          </a:p>
        </p:txBody>
      </p:sp>
      <p:sp>
        <p:nvSpPr>
          <p:cNvPr id="44" name="心形 49"/>
          <p:cNvSpPr>
            <a:spLocks/>
          </p:cNvSpPr>
          <p:nvPr/>
        </p:nvSpPr>
        <p:spPr bwMode="auto">
          <a:xfrm>
            <a:off x="827584" y="1154656"/>
            <a:ext cx="472382" cy="473764"/>
          </a:xfrm>
          <a:custGeom>
            <a:avLst/>
            <a:gdLst>
              <a:gd name="T0" fmla="*/ 271441 w 542882"/>
              <a:gd name="T1" fmla="*/ 136108 h 544431"/>
              <a:gd name="T2" fmla="*/ 271441 w 542882"/>
              <a:gd name="T3" fmla="*/ 544431 h 544431"/>
              <a:gd name="T4" fmla="*/ 271441 w 542882"/>
              <a:gd name="T5" fmla="*/ 136108 h 544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2882" h="544431">
                <a:moveTo>
                  <a:pt x="271441" y="136108"/>
                </a:moveTo>
                <a:cubicBezTo>
                  <a:pt x="384541" y="-181477"/>
                  <a:pt x="825633" y="136108"/>
                  <a:pt x="271441" y="544431"/>
                </a:cubicBezTo>
                <a:cubicBezTo>
                  <a:pt x="-282751" y="136108"/>
                  <a:pt x="158341" y="-181477"/>
                  <a:pt x="271441" y="136108"/>
                </a:cubicBez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>
            <a:noFill/>
            <a:round/>
            <a:headEnd/>
            <a:tailEnd/>
          </a:ln>
          <a:effectLst/>
        </p:spPr>
        <p:txBody>
          <a:bodyPr anchor="ctr"/>
          <a:lstStyle/>
          <a:p>
            <a:endParaRPr lang="zh-CN" altLang="en-US"/>
          </a:p>
        </p:txBody>
      </p:sp>
      <p:sp>
        <p:nvSpPr>
          <p:cNvPr id="45" name="Rectangle 22"/>
          <p:cNvSpPr/>
          <p:nvPr/>
        </p:nvSpPr>
        <p:spPr>
          <a:xfrm>
            <a:off x="1403648" y="1915958"/>
            <a:ext cx="32758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1400" b="1" dirty="0"/>
              <a:t>责任心</a:t>
            </a:r>
            <a:r>
              <a:rPr lang="zh-CN" altLang="zh-CN" sz="900" dirty="0"/>
              <a:t>：用具体标准的操作规范服务于每一位患者；专业知识扎实；勇于开拓创新</a:t>
            </a:r>
            <a:r>
              <a:rPr lang="zh-CN" altLang="en-US" sz="900" dirty="0"/>
              <a:t>、</a:t>
            </a:r>
            <a:r>
              <a:rPr lang="zh-CN" altLang="zh-CN" sz="900" dirty="0"/>
              <a:t>自学，并精心护理，以便更好地服务于患者。</a:t>
            </a:r>
          </a:p>
        </p:txBody>
      </p:sp>
      <p:sp>
        <p:nvSpPr>
          <p:cNvPr id="46" name="心形 49"/>
          <p:cNvSpPr>
            <a:spLocks/>
          </p:cNvSpPr>
          <p:nvPr/>
        </p:nvSpPr>
        <p:spPr bwMode="auto">
          <a:xfrm>
            <a:off x="827584" y="1850444"/>
            <a:ext cx="472382" cy="473764"/>
          </a:xfrm>
          <a:custGeom>
            <a:avLst/>
            <a:gdLst>
              <a:gd name="T0" fmla="*/ 271441 w 542882"/>
              <a:gd name="T1" fmla="*/ 136108 h 544431"/>
              <a:gd name="T2" fmla="*/ 271441 w 542882"/>
              <a:gd name="T3" fmla="*/ 544431 h 544431"/>
              <a:gd name="T4" fmla="*/ 271441 w 542882"/>
              <a:gd name="T5" fmla="*/ 136108 h 544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2882" h="544431">
                <a:moveTo>
                  <a:pt x="271441" y="136108"/>
                </a:moveTo>
                <a:cubicBezTo>
                  <a:pt x="384541" y="-181477"/>
                  <a:pt x="825633" y="136108"/>
                  <a:pt x="271441" y="544431"/>
                </a:cubicBezTo>
                <a:cubicBezTo>
                  <a:pt x="-282751" y="136108"/>
                  <a:pt x="158341" y="-181477"/>
                  <a:pt x="271441" y="136108"/>
                </a:cubicBez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>
            <a:noFill/>
            <a:round/>
            <a:headEnd/>
            <a:tailEnd/>
          </a:ln>
          <a:effectLst/>
        </p:spPr>
        <p:txBody>
          <a:bodyPr anchor="ctr"/>
          <a:lstStyle/>
          <a:p>
            <a:endParaRPr lang="zh-CN" altLang="en-US"/>
          </a:p>
        </p:txBody>
      </p:sp>
      <p:sp>
        <p:nvSpPr>
          <p:cNvPr id="47" name="Rectangle 22"/>
          <p:cNvSpPr/>
          <p:nvPr/>
        </p:nvSpPr>
        <p:spPr>
          <a:xfrm>
            <a:off x="1403648" y="2565128"/>
            <a:ext cx="32758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1400" b="1" dirty="0"/>
              <a:t>细心</a:t>
            </a:r>
            <a:r>
              <a:rPr lang="zh-CN" altLang="zh-CN" sz="900" dirty="0"/>
              <a:t>：能关注于每位患者，在工作中细致入微的关怀，以提升我们的服务质量和从心理上安慰到患者。操作流程上细心检核做到安全高效。</a:t>
            </a:r>
          </a:p>
        </p:txBody>
      </p:sp>
      <p:sp>
        <p:nvSpPr>
          <p:cNvPr id="48" name="心形 49"/>
          <p:cNvSpPr>
            <a:spLocks/>
          </p:cNvSpPr>
          <p:nvPr/>
        </p:nvSpPr>
        <p:spPr bwMode="auto">
          <a:xfrm>
            <a:off x="827584" y="2499614"/>
            <a:ext cx="472382" cy="473764"/>
          </a:xfrm>
          <a:custGeom>
            <a:avLst/>
            <a:gdLst>
              <a:gd name="T0" fmla="*/ 271441 w 542882"/>
              <a:gd name="T1" fmla="*/ 136108 h 544431"/>
              <a:gd name="T2" fmla="*/ 271441 w 542882"/>
              <a:gd name="T3" fmla="*/ 544431 h 544431"/>
              <a:gd name="T4" fmla="*/ 271441 w 542882"/>
              <a:gd name="T5" fmla="*/ 136108 h 544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2882" h="544431">
                <a:moveTo>
                  <a:pt x="271441" y="136108"/>
                </a:moveTo>
                <a:cubicBezTo>
                  <a:pt x="384541" y="-181477"/>
                  <a:pt x="825633" y="136108"/>
                  <a:pt x="271441" y="544431"/>
                </a:cubicBezTo>
                <a:cubicBezTo>
                  <a:pt x="-282751" y="136108"/>
                  <a:pt x="158341" y="-181477"/>
                  <a:pt x="271441" y="136108"/>
                </a:cubicBez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>
            <a:noFill/>
            <a:round/>
            <a:headEnd/>
            <a:tailEnd/>
          </a:ln>
          <a:effectLst/>
        </p:spPr>
        <p:txBody>
          <a:bodyPr anchor="ctr"/>
          <a:lstStyle/>
          <a:p>
            <a:endParaRPr lang="zh-CN" altLang="en-US"/>
          </a:p>
        </p:txBody>
      </p:sp>
      <p:sp>
        <p:nvSpPr>
          <p:cNvPr id="49" name="Rectangle 22"/>
          <p:cNvSpPr/>
          <p:nvPr/>
        </p:nvSpPr>
        <p:spPr>
          <a:xfrm>
            <a:off x="1403648" y="3259213"/>
            <a:ext cx="3275832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1400" b="1" dirty="0"/>
              <a:t>耐心</a:t>
            </a:r>
            <a:r>
              <a:rPr lang="zh-CN" altLang="zh-CN" sz="900" dirty="0"/>
              <a:t>：平等对待每位患者，无论家境好与坏</a:t>
            </a:r>
            <a:r>
              <a:rPr lang="zh-CN" altLang="en-US" sz="900" dirty="0"/>
              <a:t>、病情轻与重、相处难与易，</a:t>
            </a:r>
            <a:r>
              <a:rPr lang="zh-CN" altLang="zh-CN" sz="900" dirty="0"/>
              <a:t>都能耐心的给患者服务</a:t>
            </a:r>
            <a:r>
              <a:rPr lang="zh-CN" altLang="zh-CN" sz="900" dirty="0" smtClean="0"/>
              <a:t>。</a:t>
            </a:r>
            <a:endParaRPr lang="zh-CN" altLang="zh-CN" sz="900" dirty="0"/>
          </a:p>
        </p:txBody>
      </p:sp>
      <p:sp>
        <p:nvSpPr>
          <p:cNvPr id="50" name="心形 49"/>
          <p:cNvSpPr>
            <a:spLocks/>
          </p:cNvSpPr>
          <p:nvPr/>
        </p:nvSpPr>
        <p:spPr bwMode="auto">
          <a:xfrm>
            <a:off x="827584" y="3193699"/>
            <a:ext cx="472382" cy="473764"/>
          </a:xfrm>
          <a:custGeom>
            <a:avLst/>
            <a:gdLst>
              <a:gd name="T0" fmla="*/ 271441 w 542882"/>
              <a:gd name="T1" fmla="*/ 136108 h 544431"/>
              <a:gd name="T2" fmla="*/ 271441 w 542882"/>
              <a:gd name="T3" fmla="*/ 544431 h 544431"/>
              <a:gd name="T4" fmla="*/ 271441 w 542882"/>
              <a:gd name="T5" fmla="*/ 136108 h 544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2882" h="544431">
                <a:moveTo>
                  <a:pt x="271441" y="136108"/>
                </a:moveTo>
                <a:cubicBezTo>
                  <a:pt x="384541" y="-181477"/>
                  <a:pt x="825633" y="136108"/>
                  <a:pt x="271441" y="544431"/>
                </a:cubicBezTo>
                <a:cubicBezTo>
                  <a:pt x="-282751" y="136108"/>
                  <a:pt x="158341" y="-181477"/>
                  <a:pt x="271441" y="136108"/>
                </a:cubicBezTo>
                <a:close/>
              </a:path>
            </a:pathLst>
          </a:cu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>
            <a:noFill/>
            <a:round/>
            <a:headEnd/>
            <a:tailEnd/>
          </a:ln>
          <a:effectLst/>
        </p:spPr>
        <p:txBody>
          <a:bodyPr anchor="ctr"/>
          <a:lstStyle/>
          <a:p>
            <a:endParaRPr lang="zh-CN" altLang="en-US"/>
          </a:p>
        </p:txBody>
      </p:sp>
      <p:pic>
        <p:nvPicPr>
          <p:cNvPr id="36" name="Picture 2" descr="C:\Users\tianya\Desktop\7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561" y="134752"/>
            <a:ext cx="1181100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58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43" grpId="0"/>
      <p:bldP spid="44" grpId="0" animBg="1"/>
      <p:bldP spid="45" grpId="0"/>
      <p:bldP spid="46" grpId="0" animBg="1"/>
      <p:bldP spid="47" grpId="0"/>
      <p:bldP spid="48" grpId="0" animBg="1"/>
      <p:bldP spid="49" grpId="0"/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20"/>
          <p:cNvGrpSpPr/>
          <p:nvPr/>
        </p:nvGrpSpPr>
        <p:grpSpPr>
          <a:xfrm rot="1203774">
            <a:off x="1195444" y="1763623"/>
            <a:ext cx="251167" cy="1210492"/>
            <a:chOff x="2971802" y="2190750"/>
            <a:chExt cx="228598" cy="1101725"/>
          </a:xfrm>
        </p:grpSpPr>
        <p:cxnSp>
          <p:nvCxnSpPr>
            <p:cNvPr id="4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129"/>
          <p:cNvGrpSpPr/>
          <p:nvPr/>
        </p:nvGrpSpPr>
        <p:grpSpPr>
          <a:xfrm>
            <a:off x="1404745" y="1059582"/>
            <a:ext cx="920952" cy="920952"/>
            <a:chOff x="1657350" y="1428750"/>
            <a:chExt cx="838200" cy="838200"/>
          </a:xfrm>
        </p:grpSpPr>
        <p:sp>
          <p:nvSpPr>
            <p:cNvPr id="7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63"/>
          <p:cNvGrpSpPr/>
          <p:nvPr/>
        </p:nvGrpSpPr>
        <p:grpSpPr>
          <a:xfrm>
            <a:off x="3204791" y="1980532"/>
            <a:ext cx="251167" cy="1210492"/>
            <a:chOff x="2971801" y="2190750"/>
            <a:chExt cx="228599" cy="1101725"/>
          </a:xfrm>
        </p:grpSpPr>
        <p:cxnSp>
          <p:nvCxnSpPr>
            <p:cNvPr id="10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30"/>
          <p:cNvGrpSpPr/>
          <p:nvPr/>
        </p:nvGrpSpPr>
        <p:grpSpPr>
          <a:xfrm>
            <a:off x="2869895" y="1059582"/>
            <a:ext cx="920952" cy="920952"/>
            <a:chOff x="2905125" y="1428750"/>
            <a:chExt cx="838200" cy="838200"/>
          </a:xfrm>
        </p:grpSpPr>
        <p:sp>
          <p:nvSpPr>
            <p:cNvPr id="1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84"/>
          <p:cNvGrpSpPr/>
          <p:nvPr/>
        </p:nvGrpSpPr>
        <p:grpSpPr>
          <a:xfrm>
            <a:off x="4607148" y="1980532"/>
            <a:ext cx="251167" cy="1210492"/>
            <a:chOff x="2971801" y="2190750"/>
            <a:chExt cx="228599" cy="1101725"/>
          </a:xfrm>
        </p:grpSpPr>
        <p:cxnSp>
          <p:nvCxnSpPr>
            <p:cNvPr id="1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31"/>
          <p:cNvGrpSpPr/>
          <p:nvPr/>
        </p:nvGrpSpPr>
        <p:grpSpPr>
          <a:xfrm>
            <a:off x="4272252" y="1059582"/>
            <a:ext cx="920952" cy="920952"/>
            <a:chOff x="4152900" y="1428750"/>
            <a:chExt cx="838200" cy="838200"/>
          </a:xfrm>
        </p:grpSpPr>
        <p:sp>
          <p:nvSpPr>
            <p:cNvPr id="19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92"/>
          <p:cNvGrpSpPr/>
          <p:nvPr/>
        </p:nvGrpSpPr>
        <p:grpSpPr>
          <a:xfrm>
            <a:off x="6030435" y="1980532"/>
            <a:ext cx="251167" cy="1210492"/>
            <a:chOff x="2971801" y="2190750"/>
            <a:chExt cx="228599" cy="1101725"/>
          </a:xfrm>
        </p:grpSpPr>
        <p:cxnSp>
          <p:nvCxnSpPr>
            <p:cNvPr id="22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132"/>
          <p:cNvGrpSpPr/>
          <p:nvPr/>
        </p:nvGrpSpPr>
        <p:grpSpPr>
          <a:xfrm>
            <a:off x="5695539" y="1059582"/>
            <a:ext cx="920952" cy="920952"/>
            <a:chOff x="5400675" y="1428750"/>
            <a:chExt cx="838200" cy="838200"/>
          </a:xfrm>
        </p:grpSpPr>
        <p:sp>
          <p:nvSpPr>
            <p:cNvPr id="25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99"/>
          <p:cNvGrpSpPr/>
          <p:nvPr/>
        </p:nvGrpSpPr>
        <p:grpSpPr>
          <a:xfrm>
            <a:off x="7422326" y="1980532"/>
            <a:ext cx="251167" cy="1210492"/>
            <a:chOff x="2971801" y="2190750"/>
            <a:chExt cx="228599" cy="1101725"/>
          </a:xfrm>
        </p:grpSpPr>
        <p:cxnSp>
          <p:nvCxnSpPr>
            <p:cNvPr id="28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133"/>
          <p:cNvGrpSpPr/>
          <p:nvPr/>
        </p:nvGrpSpPr>
        <p:grpSpPr>
          <a:xfrm>
            <a:off x="7087432" y="1059582"/>
            <a:ext cx="920952" cy="920952"/>
            <a:chOff x="6648450" y="1428750"/>
            <a:chExt cx="838200" cy="838200"/>
          </a:xfrm>
        </p:grpSpPr>
        <p:sp>
          <p:nvSpPr>
            <p:cNvPr id="31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Right Arrow 160"/>
          <p:cNvSpPr/>
          <p:nvPr/>
        </p:nvSpPr>
        <p:spPr>
          <a:xfrm>
            <a:off x="2409421" y="1318396"/>
            <a:ext cx="387219" cy="403325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ight Arrow 161"/>
          <p:cNvSpPr/>
          <p:nvPr/>
        </p:nvSpPr>
        <p:spPr>
          <a:xfrm>
            <a:off x="3843173" y="1318396"/>
            <a:ext cx="387219" cy="403325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ight Arrow 162"/>
          <p:cNvSpPr/>
          <p:nvPr/>
        </p:nvSpPr>
        <p:spPr>
          <a:xfrm>
            <a:off x="5255997" y="1318396"/>
            <a:ext cx="387219" cy="403325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ight Arrow 163"/>
          <p:cNvSpPr/>
          <p:nvPr/>
        </p:nvSpPr>
        <p:spPr>
          <a:xfrm>
            <a:off x="6668818" y="1318396"/>
            <a:ext cx="387219" cy="403325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620544" y="3051229"/>
            <a:ext cx="1040194" cy="261154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zh-CN" sz="1400" dirty="0"/>
              <a:t>工作能力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620545" y="3355465"/>
            <a:ext cx="1359168" cy="5539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zh-CN" altLang="zh-CN" sz="1000" dirty="0"/>
              <a:t>近</a:t>
            </a:r>
            <a:r>
              <a:rPr lang="en-US" altLang="zh-CN" sz="1000" dirty="0"/>
              <a:t>18</a:t>
            </a:r>
            <a:r>
              <a:rPr lang="zh-CN" altLang="zh-CN" sz="1000" dirty="0"/>
              <a:t>年的临床护理工作，培养了我的工作能力、砺练了我的人格</a:t>
            </a:r>
            <a:r>
              <a:rPr lang="zh-CN" altLang="zh-CN" sz="1000" dirty="0" smtClean="0"/>
              <a:t>品质</a:t>
            </a:r>
            <a:r>
              <a:rPr lang="zh-CN" altLang="en-US" sz="1000" dirty="0" smtClean="0"/>
              <a:t>。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 Placeholder 7"/>
          <p:cNvSpPr txBox="1">
            <a:spLocks/>
          </p:cNvSpPr>
          <p:nvPr/>
        </p:nvSpPr>
        <p:spPr>
          <a:xfrm>
            <a:off x="2719584" y="3304305"/>
            <a:ext cx="1040194" cy="261154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zh-CN" sz="1400" dirty="0"/>
              <a:t>工作经验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 Placeholder 2"/>
          <p:cNvSpPr txBox="1">
            <a:spLocks/>
          </p:cNvSpPr>
          <p:nvPr/>
        </p:nvSpPr>
        <p:spPr>
          <a:xfrm>
            <a:off x="2719585" y="3608541"/>
            <a:ext cx="1123588" cy="4985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zh-CN" altLang="zh-CN" sz="900" dirty="0"/>
              <a:t>积累了厚重的工作经验，各方面素质都得到极大</a:t>
            </a:r>
            <a:r>
              <a:rPr lang="zh-CN" altLang="zh-CN" sz="900" dirty="0" smtClean="0"/>
              <a:t>提升</a:t>
            </a:r>
            <a:r>
              <a:rPr lang="zh-CN" altLang="en-US" sz="900" dirty="0" smtClean="0"/>
              <a:t>。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4163605" y="3304305"/>
            <a:ext cx="1040194" cy="261154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zh-CN" sz="1400" dirty="0"/>
              <a:t>人格品质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4163605" y="3608541"/>
            <a:ext cx="1371367" cy="16876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zh-CN" altLang="zh-CN" sz="1000" dirty="0"/>
              <a:t>更加成熟、干练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 Placeholder 7"/>
          <p:cNvSpPr txBox="1">
            <a:spLocks/>
          </p:cNvSpPr>
          <p:nvPr/>
        </p:nvSpPr>
        <p:spPr>
          <a:xfrm>
            <a:off x="5607625" y="3304305"/>
            <a:ext cx="1040194" cy="261154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能力素质</a:t>
            </a:r>
            <a:endParaRPr lang="es-ES_tradnl" sz="1400" dirty="0" smtClean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 Placeholder 2"/>
          <p:cNvSpPr txBox="1">
            <a:spLocks/>
          </p:cNvSpPr>
          <p:nvPr/>
        </p:nvSpPr>
        <p:spPr>
          <a:xfrm>
            <a:off x="5607625" y="3608541"/>
            <a:ext cx="1371367" cy="553998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zh-CN" altLang="zh-CN" sz="1000" dirty="0"/>
              <a:t>热爱我所从事的工作，</a:t>
            </a:r>
            <a:r>
              <a:rPr lang="zh-CN" altLang="en-US" sz="1000" dirty="0"/>
              <a:t>正是为了</a:t>
            </a:r>
            <a:r>
              <a:rPr lang="zh-CN" altLang="zh-CN" sz="1000" dirty="0"/>
              <a:t>更好的锻炼自己，展示</a:t>
            </a:r>
            <a:r>
              <a:rPr lang="zh-CN" altLang="zh-CN" sz="1000" dirty="0" smtClean="0"/>
              <a:t>自己</a:t>
            </a:r>
            <a:r>
              <a:rPr lang="zh-CN" altLang="en-US" sz="1000" dirty="0" smtClean="0"/>
              <a:t>。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7051645" y="3304305"/>
            <a:ext cx="1040194" cy="261154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zh-CN" sz="1400" dirty="0"/>
              <a:t>新的挑战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2"/>
          <p:cNvSpPr txBox="1">
            <a:spLocks/>
          </p:cNvSpPr>
          <p:nvPr/>
        </p:nvSpPr>
        <p:spPr>
          <a:xfrm>
            <a:off x="7051645" y="3608541"/>
            <a:ext cx="1371367" cy="664797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zh-CN" altLang="zh-CN" sz="900" dirty="0"/>
              <a:t>护理专业的发展能为我们拓宽施展才华的天地，给护理工作不断地带来新的</a:t>
            </a:r>
            <a:r>
              <a:rPr lang="zh-CN" altLang="zh-CN" sz="900" dirty="0" smtClean="0"/>
              <a:t>挑战</a:t>
            </a:r>
            <a:r>
              <a:rPr lang="zh-CN" altLang="en-US" sz="900" dirty="0" smtClean="0"/>
              <a:t>。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心得总结</a:t>
            </a:r>
            <a:endParaRPr lang="zh-CN" altLang="en-US" sz="1400" dirty="0"/>
          </a:p>
        </p:txBody>
      </p:sp>
      <p:pic>
        <p:nvPicPr>
          <p:cNvPr id="49" name="Picture 3" descr="C:\Users\tianya\Desktop\675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17406" y="236550"/>
            <a:ext cx="811212" cy="85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53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3"/>
          <p:cNvSpPr>
            <a:spLocks noChangeArrowheads="1"/>
          </p:cNvSpPr>
          <p:nvPr/>
        </p:nvSpPr>
        <p:spPr bwMode="auto">
          <a:xfrm>
            <a:off x="2137915" y="1296789"/>
            <a:ext cx="1411287" cy="1412875"/>
          </a:xfrm>
          <a:prstGeom prst="ellipse">
            <a:avLst/>
          </a:prstGeom>
          <a:solidFill>
            <a:srgbClr val="7BC893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buFontTx/>
              <a:buNone/>
            </a:pPr>
            <a:endParaRPr lang="zh-CN" altLang="zh-CN"/>
          </a:p>
        </p:txBody>
      </p:sp>
      <p:sp>
        <p:nvSpPr>
          <p:cNvPr id="4" name="Oval 4"/>
          <p:cNvSpPr>
            <a:spLocks noChangeArrowheads="1"/>
          </p:cNvSpPr>
          <p:nvPr/>
        </p:nvSpPr>
        <p:spPr bwMode="auto">
          <a:xfrm>
            <a:off x="3236465" y="1296789"/>
            <a:ext cx="1412875" cy="1412875"/>
          </a:xfrm>
          <a:prstGeom prst="ellipse">
            <a:avLst/>
          </a:prstGeom>
          <a:solidFill>
            <a:srgbClr val="F7B76F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buFontTx/>
              <a:buNone/>
            </a:pPr>
            <a:endParaRPr lang="zh-CN" altLang="zh-CN"/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4400102" y="1315839"/>
            <a:ext cx="1412875" cy="1412875"/>
          </a:xfrm>
          <a:prstGeom prst="ellipse">
            <a:avLst/>
          </a:prstGeom>
          <a:solidFill>
            <a:srgbClr val="EB3025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buFontTx/>
              <a:buNone/>
            </a:pPr>
            <a:endParaRPr lang="zh-CN" altLang="zh-CN"/>
          </a:p>
        </p:txBody>
      </p:sp>
      <p:sp>
        <p:nvSpPr>
          <p:cNvPr id="6" name="看电脑小人 96"/>
          <p:cNvSpPr>
            <a:spLocks/>
          </p:cNvSpPr>
          <p:nvPr/>
        </p:nvSpPr>
        <p:spPr bwMode="auto">
          <a:xfrm>
            <a:off x="3592065" y="1495227"/>
            <a:ext cx="701675" cy="1014412"/>
          </a:xfrm>
          <a:custGeom>
            <a:avLst/>
            <a:gdLst>
              <a:gd name="T0" fmla="*/ 188913 w 78"/>
              <a:gd name="T1" fmla="*/ 326061 h 112"/>
              <a:gd name="T2" fmla="*/ 188913 w 78"/>
              <a:gd name="T3" fmla="*/ 99630 h 112"/>
              <a:gd name="T4" fmla="*/ 521758 w 78"/>
              <a:gd name="T5" fmla="*/ 99630 h 112"/>
              <a:gd name="T6" fmla="*/ 512763 w 78"/>
              <a:gd name="T7" fmla="*/ 326061 h 112"/>
              <a:gd name="T8" fmla="*/ 476779 w 78"/>
              <a:gd name="T9" fmla="*/ 425691 h 112"/>
              <a:gd name="T10" fmla="*/ 350838 w 78"/>
              <a:gd name="T11" fmla="*/ 480034 h 112"/>
              <a:gd name="T12" fmla="*/ 350838 w 78"/>
              <a:gd name="T13" fmla="*/ 480034 h 112"/>
              <a:gd name="T14" fmla="*/ 233892 w 78"/>
              <a:gd name="T15" fmla="*/ 425691 h 112"/>
              <a:gd name="T16" fmla="*/ 188913 w 78"/>
              <a:gd name="T17" fmla="*/ 326061 h 112"/>
              <a:gd name="T18" fmla="*/ 116946 w 78"/>
              <a:gd name="T19" fmla="*/ 969126 h 112"/>
              <a:gd name="T20" fmla="*/ 602721 w 78"/>
              <a:gd name="T21" fmla="*/ 969126 h 112"/>
              <a:gd name="T22" fmla="*/ 575733 w 78"/>
              <a:gd name="T23" fmla="*/ 1014412 h 112"/>
              <a:gd name="T24" fmla="*/ 143933 w 78"/>
              <a:gd name="T25" fmla="*/ 1014412 h 112"/>
              <a:gd name="T26" fmla="*/ 116946 w 78"/>
              <a:gd name="T27" fmla="*/ 969126 h 112"/>
              <a:gd name="T28" fmla="*/ 629708 w 78"/>
              <a:gd name="T29" fmla="*/ 606836 h 112"/>
              <a:gd name="T30" fmla="*/ 683683 w 78"/>
              <a:gd name="T31" fmla="*/ 815153 h 112"/>
              <a:gd name="T32" fmla="*/ 611717 w 78"/>
              <a:gd name="T33" fmla="*/ 932897 h 112"/>
              <a:gd name="T34" fmla="*/ 593725 w 78"/>
              <a:gd name="T35" fmla="*/ 932897 h 112"/>
              <a:gd name="T36" fmla="*/ 593725 w 78"/>
              <a:gd name="T37" fmla="*/ 652122 h 112"/>
              <a:gd name="T38" fmla="*/ 377825 w 78"/>
              <a:gd name="T39" fmla="*/ 652122 h 112"/>
              <a:gd name="T40" fmla="*/ 440796 w 78"/>
              <a:gd name="T41" fmla="*/ 507206 h 112"/>
              <a:gd name="T42" fmla="*/ 458788 w 78"/>
              <a:gd name="T43" fmla="*/ 489092 h 112"/>
              <a:gd name="T44" fmla="*/ 584729 w 78"/>
              <a:gd name="T45" fmla="*/ 516263 h 112"/>
              <a:gd name="T46" fmla="*/ 593725 w 78"/>
              <a:gd name="T47" fmla="*/ 516263 h 112"/>
              <a:gd name="T48" fmla="*/ 593725 w 78"/>
              <a:gd name="T49" fmla="*/ 525321 h 112"/>
              <a:gd name="T50" fmla="*/ 629708 w 78"/>
              <a:gd name="T51" fmla="*/ 606836 h 112"/>
              <a:gd name="T52" fmla="*/ 629708 w 78"/>
              <a:gd name="T53" fmla="*/ 606836 h 112"/>
              <a:gd name="T54" fmla="*/ 125942 w 78"/>
              <a:gd name="T55" fmla="*/ 932897 h 112"/>
              <a:gd name="T56" fmla="*/ 98954 w 78"/>
              <a:gd name="T57" fmla="*/ 932897 h 112"/>
              <a:gd name="T58" fmla="*/ 26988 w 78"/>
              <a:gd name="T59" fmla="*/ 815153 h 112"/>
              <a:gd name="T60" fmla="*/ 80963 w 78"/>
              <a:gd name="T61" fmla="*/ 606836 h 112"/>
              <a:gd name="T62" fmla="*/ 125942 w 78"/>
              <a:gd name="T63" fmla="*/ 525321 h 112"/>
              <a:gd name="T64" fmla="*/ 125942 w 78"/>
              <a:gd name="T65" fmla="*/ 516263 h 112"/>
              <a:gd name="T66" fmla="*/ 125942 w 78"/>
              <a:gd name="T67" fmla="*/ 516263 h 112"/>
              <a:gd name="T68" fmla="*/ 251883 w 78"/>
              <a:gd name="T69" fmla="*/ 489092 h 112"/>
              <a:gd name="T70" fmla="*/ 269875 w 78"/>
              <a:gd name="T71" fmla="*/ 507206 h 112"/>
              <a:gd name="T72" fmla="*/ 341842 w 78"/>
              <a:gd name="T73" fmla="*/ 652122 h 112"/>
              <a:gd name="T74" fmla="*/ 125942 w 78"/>
              <a:gd name="T75" fmla="*/ 652122 h 112"/>
              <a:gd name="T76" fmla="*/ 125942 w 78"/>
              <a:gd name="T77" fmla="*/ 932897 h 112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78" h="112">
                <a:moveTo>
                  <a:pt x="21" y="36"/>
                </a:moveTo>
                <a:cubicBezTo>
                  <a:pt x="20" y="27"/>
                  <a:pt x="20" y="19"/>
                  <a:pt x="21" y="11"/>
                </a:cubicBezTo>
                <a:cubicBezTo>
                  <a:pt x="37" y="0"/>
                  <a:pt x="45" y="13"/>
                  <a:pt x="58" y="11"/>
                </a:cubicBezTo>
                <a:cubicBezTo>
                  <a:pt x="59" y="19"/>
                  <a:pt x="59" y="29"/>
                  <a:pt x="57" y="36"/>
                </a:cubicBezTo>
                <a:cubicBezTo>
                  <a:pt x="57" y="40"/>
                  <a:pt x="55" y="44"/>
                  <a:pt x="53" y="47"/>
                </a:cubicBezTo>
                <a:cubicBezTo>
                  <a:pt x="49" y="51"/>
                  <a:pt x="44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4" y="53"/>
                  <a:pt x="29" y="51"/>
                  <a:pt x="26" y="47"/>
                </a:cubicBezTo>
                <a:cubicBezTo>
                  <a:pt x="24" y="44"/>
                  <a:pt x="22" y="40"/>
                  <a:pt x="21" y="36"/>
                </a:cubicBezTo>
                <a:close/>
                <a:moveTo>
                  <a:pt x="13" y="107"/>
                </a:moveTo>
                <a:cubicBezTo>
                  <a:pt x="67" y="107"/>
                  <a:pt x="67" y="107"/>
                  <a:pt x="67" y="107"/>
                </a:cubicBezTo>
                <a:cubicBezTo>
                  <a:pt x="64" y="112"/>
                  <a:pt x="64" y="112"/>
                  <a:pt x="64" y="112"/>
                </a:cubicBezTo>
                <a:cubicBezTo>
                  <a:pt x="16" y="112"/>
                  <a:pt x="16" y="112"/>
                  <a:pt x="16" y="112"/>
                </a:cubicBezTo>
                <a:cubicBezTo>
                  <a:pt x="13" y="107"/>
                  <a:pt x="13" y="107"/>
                  <a:pt x="13" y="107"/>
                </a:cubicBezTo>
                <a:close/>
                <a:moveTo>
                  <a:pt x="70" y="67"/>
                </a:moveTo>
                <a:cubicBezTo>
                  <a:pt x="76" y="90"/>
                  <a:pt x="76" y="90"/>
                  <a:pt x="76" y="90"/>
                </a:cubicBezTo>
                <a:cubicBezTo>
                  <a:pt x="78" y="98"/>
                  <a:pt x="77" y="103"/>
                  <a:pt x="68" y="103"/>
                </a:cubicBezTo>
                <a:cubicBezTo>
                  <a:pt x="66" y="103"/>
                  <a:pt x="66" y="103"/>
                  <a:pt x="66" y="103"/>
                </a:cubicBezTo>
                <a:cubicBezTo>
                  <a:pt x="66" y="72"/>
                  <a:pt x="66" y="72"/>
                  <a:pt x="66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9" y="56"/>
                  <a:pt x="49" y="56"/>
                  <a:pt x="49" y="56"/>
                </a:cubicBezTo>
                <a:cubicBezTo>
                  <a:pt x="51" y="54"/>
                  <a:pt x="51" y="54"/>
                  <a:pt x="51" y="54"/>
                </a:cubicBezTo>
                <a:cubicBezTo>
                  <a:pt x="65" y="57"/>
                  <a:pt x="65" y="57"/>
                  <a:pt x="65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6" y="58"/>
                  <a:pt x="66" y="58"/>
                  <a:pt x="66" y="58"/>
                </a:cubicBezTo>
                <a:cubicBezTo>
                  <a:pt x="68" y="61"/>
                  <a:pt x="69" y="64"/>
                  <a:pt x="70" y="67"/>
                </a:cubicBezTo>
                <a:cubicBezTo>
                  <a:pt x="70" y="67"/>
                  <a:pt x="70" y="67"/>
                  <a:pt x="70" y="67"/>
                </a:cubicBezTo>
                <a:close/>
                <a:moveTo>
                  <a:pt x="14" y="103"/>
                </a:moveTo>
                <a:cubicBezTo>
                  <a:pt x="11" y="103"/>
                  <a:pt x="11" y="103"/>
                  <a:pt x="11" y="103"/>
                </a:cubicBezTo>
                <a:cubicBezTo>
                  <a:pt x="1" y="103"/>
                  <a:pt x="0" y="98"/>
                  <a:pt x="3" y="90"/>
                </a:cubicBezTo>
                <a:cubicBezTo>
                  <a:pt x="9" y="67"/>
                  <a:pt x="9" y="67"/>
                  <a:pt x="9" y="67"/>
                </a:cubicBezTo>
                <a:cubicBezTo>
                  <a:pt x="9" y="63"/>
                  <a:pt x="11" y="60"/>
                  <a:pt x="14" y="58"/>
                </a:cubicBezTo>
                <a:cubicBezTo>
                  <a:pt x="14" y="57"/>
                  <a:pt x="14" y="57"/>
                  <a:pt x="14" y="57"/>
                </a:cubicBezTo>
                <a:cubicBezTo>
                  <a:pt x="14" y="57"/>
                  <a:pt x="14" y="57"/>
                  <a:pt x="14" y="57"/>
                </a:cubicBezTo>
                <a:cubicBezTo>
                  <a:pt x="28" y="54"/>
                  <a:pt x="28" y="54"/>
                  <a:pt x="28" y="54"/>
                </a:cubicBezTo>
                <a:cubicBezTo>
                  <a:pt x="30" y="56"/>
                  <a:pt x="30" y="56"/>
                  <a:pt x="30" y="56"/>
                </a:cubicBezTo>
                <a:cubicBezTo>
                  <a:pt x="38" y="72"/>
                  <a:pt x="38" y="72"/>
                  <a:pt x="38" y="72"/>
                </a:cubicBezTo>
                <a:cubicBezTo>
                  <a:pt x="14" y="72"/>
                  <a:pt x="14" y="72"/>
                  <a:pt x="14" y="72"/>
                </a:cubicBezTo>
                <a:lnTo>
                  <a:pt x="14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" name="主页1 126"/>
          <p:cNvSpPr>
            <a:spLocks/>
          </p:cNvSpPr>
          <p:nvPr/>
        </p:nvSpPr>
        <p:spPr bwMode="auto">
          <a:xfrm>
            <a:off x="2450652" y="1609527"/>
            <a:ext cx="785813" cy="785812"/>
          </a:xfrm>
          <a:custGeom>
            <a:avLst/>
            <a:gdLst>
              <a:gd name="T0" fmla="*/ 392907 w 1800200"/>
              <a:gd name="T1" fmla="*/ 115522 h 1603947"/>
              <a:gd name="T2" fmla="*/ 722948 w 1800200"/>
              <a:gd name="T3" fmla="*/ 450667 h 1603947"/>
              <a:gd name="T4" fmla="*/ 722948 w 1800200"/>
              <a:gd name="T5" fmla="*/ 785812 h 1603947"/>
              <a:gd name="T6" fmla="*/ 542211 w 1800200"/>
              <a:gd name="T7" fmla="*/ 785812 h 1603947"/>
              <a:gd name="T8" fmla="*/ 542211 w 1800200"/>
              <a:gd name="T9" fmla="*/ 450666 h 1603947"/>
              <a:gd name="T10" fmla="*/ 243602 w 1800200"/>
              <a:gd name="T11" fmla="*/ 450666 h 1603947"/>
              <a:gd name="T12" fmla="*/ 243602 w 1800200"/>
              <a:gd name="T13" fmla="*/ 785812 h 1603947"/>
              <a:gd name="T14" fmla="*/ 62865 w 1800200"/>
              <a:gd name="T15" fmla="*/ 785812 h 1603947"/>
              <a:gd name="T16" fmla="*/ 62865 w 1800200"/>
              <a:gd name="T17" fmla="*/ 450667 h 1603947"/>
              <a:gd name="T18" fmla="*/ 392907 w 1800200"/>
              <a:gd name="T19" fmla="*/ 115522 h 1603947"/>
              <a:gd name="T20" fmla="*/ 392907 w 1800200"/>
              <a:gd name="T21" fmla="*/ 0 h 1603947"/>
              <a:gd name="T22" fmla="*/ 571875 w 1800200"/>
              <a:gd name="T23" fmla="*/ 181736 h 1603947"/>
              <a:gd name="T24" fmla="*/ 571875 w 1800200"/>
              <a:gd name="T25" fmla="*/ 7111 h 1603947"/>
              <a:gd name="T26" fmla="*/ 623733 w 1800200"/>
              <a:gd name="T27" fmla="*/ 7111 h 1603947"/>
              <a:gd name="T28" fmla="*/ 623733 w 1800200"/>
              <a:gd name="T29" fmla="*/ 234396 h 1603947"/>
              <a:gd name="T30" fmla="*/ 785813 w 1800200"/>
              <a:gd name="T31" fmla="*/ 398983 h 1603947"/>
              <a:gd name="T32" fmla="*/ 785813 w 1800200"/>
              <a:gd name="T33" fmla="*/ 484288 h 1603947"/>
              <a:gd name="T34" fmla="*/ 392907 w 1800200"/>
              <a:gd name="T35" fmla="*/ 85306 h 1603947"/>
              <a:gd name="T36" fmla="*/ 0 w 1800200"/>
              <a:gd name="T37" fmla="*/ 484289 h 1603947"/>
              <a:gd name="T38" fmla="*/ 0 w 1800200"/>
              <a:gd name="T39" fmla="*/ 398983 h 1603947"/>
              <a:gd name="T40" fmla="*/ 392907 w 1800200"/>
              <a:gd name="T41" fmla="*/ 0 h 1603947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1800200" h="1603947">
                <a:moveTo>
                  <a:pt x="900100" y="235795"/>
                </a:moveTo>
                <a:lnTo>
                  <a:pt x="1656184" y="919871"/>
                </a:lnTo>
                <a:lnTo>
                  <a:pt x="1656184" y="1603947"/>
                </a:lnTo>
                <a:lnTo>
                  <a:pt x="1242138" y="1603947"/>
                </a:lnTo>
                <a:lnTo>
                  <a:pt x="1242138" y="919870"/>
                </a:lnTo>
                <a:lnTo>
                  <a:pt x="558062" y="919870"/>
                </a:lnTo>
                <a:lnTo>
                  <a:pt x="558062" y="1603947"/>
                </a:lnTo>
                <a:lnTo>
                  <a:pt x="144016" y="1603947"/>
                </a:lnTo>
                <a:lnTo>
                  <a:pt x="144016" y="919871"/>
                </a:lnTo>
                <a:lnTo>
                  <a:pt x="900100" y="235795"/>
                </a:lnTo>
                <a:close/>
                <a:moveTo>
                  <a:pt x="900100" y="0"/>
                </a:moveTo>
                <a:lnTo>
                  <a:pt x="1310094" y="370947"/>
                </a:lnTo>
                <a:lnTo>
                  <a:pt x="1310094" y="14514"/>
                </a:lnTo>
                <a:lnTo>
                  <a:pt x="1428894" y="14514"/>
                </a:lnTo>
                <a:lnTo>
                  <a:pt x="1428894" y="478433"/>
                </a:lnTo>
                <a:lnTo>
                  <a:pt x="1800200" y="814377"/>
                </a:lnTo>
                <a:lnTo>
                  <a:pt x="1800200" y="988497"/>
                </a:lnTo>
                <a:lnTo>
                  <a:pt x="900100" y="174121"/>
                </a:lnTo>
                <a:lnTo>
                  <a:pt x="0" y="988498"/>
                </a:lnTo>
                <a:lnTo>
                  <a:pt x="0" y="814377"/>
                </a:lnTo>
                <a:lnTo>
                  <a:pt x="9001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" name="微信 85"/>
          <p:cNvSpPr>
            <a:spLocks/>
          </p:cNvSpPr>
          <p:nvPr/>
        </p:nvSpPr>
        <p:spPr bwMode="auto">
          <a:xfrm>
            <a:off x="4649340" y="1649214"/>
            <a:ext cx="914400" cy="746125"/>
          </a:xfrm>
          <a:custGeom>
            <a:avLst/>
            <a:gdLst>
              <a:gd name="T0" fmla="*/ 766756 w 969654"/>
              <a:gd name="T1" fmla="*/ 402523 h 903534"/>
              <a:gd name="T2" fmla="*/ 732807 w 969654"/>
              <a:gd name="T3" fmla="*/ 432251 h 903534"/>
              <a:gd name="T4" fmla="*/ 766756 w 969654"/>
              <a:gd name="T5" fmla="*/ 461980 h 903534"/>
              <a:gd name="T6" fmla="*/ 800704 w 969654"/>
              <a:gd name="T7" fmla="*/ 432251 h 903534"/>
              <a:gd name="T8" fmla="*/ 766756 w 969654"/>
              <a:gd name="T9" fmla="*/ 402523 h 903534"/>
              <a:gd name="T10" fmla="*/ 572374 w 969654"/>
              <a:gd name="T11" fmla="*/ 402523 h 903534"/>
              <a:gd name="T12" fmla="*/ 538426 w 969654"/>
              <a:gd name="T13" fmla="*/ 432251 h 903534"/>
              <a:gd name="T14" fmla="*/ 572374 w 969654"/>
              <a:gd name="T15" fmla="*/ 461980 h 903534"/>
              <a:gd name="T16" fmla="*/ 606323 w 969654"/>
              <a:gd name="T17" fmla="*/ 432251 h 903534"/>
              <a:gd name="T18" fmla="*/ 572374 w 969654"/>
              <a:gd name="T19" fmla="*/ 402523 h 903534"/>
              <a:gd name="T20" fmla="*/ 651950 w 969654"/>
              <a:gd name="T21" fmla="*/ 277886 h 903534"/>
              <a:gd name="T22" fmla="*/ 850373 w 969654"/>
              <a:gd name="T23" fmla="*/ 348572 h 903534"/>
              <a:gd name="T24" fmla="*/ 830961 w 969654"/>
              <a:gd name="T25" fmla="*/ 639410 h 903534"/>
              <a:gd name="T26" fmla="*/ 854228 w 969654"/>
              <a:gd name="T27" fmla="*/ 746125 h 903534"/>
              <a:gd name="T28" fmla="*/ 747267 w 969654"/>
              <a:gd name="T29" fmla="*/ 680912 h 903534"/>
              <a:gd name="T30" fmla="*/ 433571 w 969654"/>
              <a:gd name="T31" fmla="*/ 588846 h 903534"/>
              <a:gd name="T32" fmla="*/ 523347 w 969654"/>
              <a:gd name="T33" fmla="*/ 308239 h 903534"/>
              <a:gd name="T34" fmla="*/ 651950 w 969654"/>
              <a:gd name="T35" fmla="*/ 277886 h 903534"/>
              <a:gd name="T36" fmla="*/ 516654 w 969654"/>
              <a:gd name="T37" fmla="*/ 154642 h 903534"/>
              <a:gd name="T38" fmla="*/ 465731 w 969654"/>
              <a:gd name="T39" fmla="*/ 199235 h 903534"/>
              <a:gd name="T40" fmla="*/ 516654 w 969654"/>
              <a:gd name="T41" fmla="*/ 243827 h 903534"/>
              <a:gd name="T42" fmla="*/ 567577 w 969654"/>
              <a:gd name="T43" fmla="*/ 199235 h 903534"/>
              <a:gd name="T44" fmla="*/ 516654 w 969654"/>
              <a:gd name="T45" fmla="*/ 154642 h 903534"/>
              <a:gd name="T46" fmla="*/ 277670 w 969654"/>
              <a:gd name="T47" fmla="*/ 154642 h 903534"/>
              <a:gd name="T48" fmla="*/ 226747 w 969654"/>
              <a:gd name="T49" fmla="*/ 199235 h 903534"/>
              <a:gd name="T50" fmla="*/ 277670 w 969654"/>
              <a:gd name="T51" fmla="*/ 243827 h 903534"/>
              <a:gd name="T52" fmla="*/ 328593 w 969654"/>
              <a:gd name="T53" fmla="*/ 199235 h 903534"/>
              <a:gd name="T54" fmla="*/ 277670 w 969654"/>
              <a:gd name="T55" fmla="*/ 154642 h 903534"/>
              <a:gd name="T56" fmla="*/ 385269 w 969654"/>
              <a:gd name="T57" fmla="*/ 139 h 903534"/>
              <a:gd name="T58" fmla="*/ 521621 w 969654"/>
              <a:gd name="T59" fmla="*/ 15525 h 903534"/>
              <a:gd name="T60" fmla="*/ 792392 w 969654"/>
              <a:gd name="T61" fmla="*/ 310051 h 903534"/>
              <a:gd name="T62" fmla="*/ 504909 w 969654"/>
              <a:gd name="T63" fmla="*/ 295220 h 903534"/>
              <a:gd name="T64" fmla="*/ 415133 w 969654"/>
              <a:gd name="T65" fmla="*/ 575827 h 903534"/>
              <a:gd name="T66" fmla="*/ 451136 w 969654"/>
              <a:gd name="T67" fmla="*/ 610717 h 903534"/>
              <a:gd name="T68" fmla="*/ 345781 w 969654"/>
              <a:gd name="T69" fmla="*/ 612233 h 903534"/>
              <a:gd name="T70" fmla="*/ 231710 w 969654"/>
              <a:gd name="T71" fmla="*/ 691664 h 903534"/>
              <a:gd name="T72" fmla="*/ 202019 w 969654"/>
              <a:gd name="T73" fmla="*/ 575138 h 903534"/>
              <a:gd name="T74" fmla="*/ 51334 w 969654"/>
              <a:gd name="T75" fmla="*/ 156357 h 903534"/>
              <a:gd name="T76" fmla="*/ 385269 w 969654"/>
              <a:gd name="T77" fmla="*/ 139 h 903534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969654" h="903534">
                <a:moveTo>
                  <a:pt x="813088" y="487443"/>
                </a:moveTo>
                <a:cubicBezTo>
                  <a:pt x="793206" y="487443"/>
                  <a:pt x="777088" y="503561"/>
                  <a:pt x="777088" y="523443"/>
                </a:cubicBezTo>
                <a:cubicBezTo>
                  <a:pt x="777088" y="543325"/>
                  <a:pt x="793206" y="559443"/>
                  <a:pt x="813088" y="559443"/>
                </a:cubicBezTo>
                <a:cubicBezTo>
                  <a:pt x="832970" y="559443"/>
                  <a:pt x="849088" y="543325"/>
                  <a:pt x="849088" y="523443"/>
                </a:cubicBezTo>
                <a:cubicBezTo>
                  <a:pt x="849088" y="503561"/>
                  <a:pt x="832970" y="487443"/>
                  <a:pt x="813088" y="487443"/>
                </a:cubicBezTo>
                <a:close/>
                <a:moveTo>
                  <a:pt x="606961" y="487443"/>
                </a:moveTo>
                <a:cubicBezTo>
                  <a:pt x="587079" y="487443"/>
                  <a:pt x="570961" y="503561"/>
                  <a:pt x="570961" y="523443"/>
                </a:cubicBezTo>
                <a:cubicBezTo>
                  <a:pt x="570961" y="543325"/>
                  <a:pt x="587079" y="559443"/>
                  <a:pt x="606961" y="559443"/>
                </a:cubicBezTo>
                <a:cubicBezTo>
                  <a:pt x="626843" y="559443"/>
                  <a:pt x="642961" y="543325"/>
                  <a:pt x="642961" y="523443"/>
                </a:cubicBezTo>
                <a:cubicBezTo>
                  <a:pt x="642961" y="503561"/>
                  <a:pt x="626843" y="487443"/>
                  <a:pt x="606961" y="487443"/>
                </a:cubicBezTo>
                <a:close/>
                <a:moveTo>
                  <a:pt x="691345" y="336511"/>
                </a:moveTo>
                <a:cubicBezTo>
                  <a:pt x="769490" y="335080"/>
                  <a:pt x="847112" y="364668"/>
                  <a:pt x="901758" y="422110"/>
                </a:cubicBezTo>
                <a:cubicBezTo>
                  <a:pt x="999759" y="525126"/>
                  <a:pt x="990612" y="681640"/>
                  <a:pt x="881173" y="774306"/>
                </a:cubicBezTo>
                <a:lnTo>
                  <a:pt x="905846" y="903534"/>
                </a:lnTo>
                <a:lnTo>
                  <a:pt x="792422" y="824563"/>
                </a:lnTo>
                <a:cubicBezTo>
                  <a:pt x="666952" y="867914"/>
                  <a:pt x="525982" y="820668"/>
                  <a:pt x="459770" y="713074"/>
                </a:cubicBezTo>
                <a:cubicBezTo>
                  <a:pt x="386891" y="594648"/>
                  <a:pt x="429055" y="444146"/>
                  <a:pt x="554971" y="373268"/>
                </a:cubicBezTo>
                <a:cubicBezTo>
                  <a:pt x="597384" y="349394"/>
                  <a:pt x="644458" y="337369"/>
                  <a:pt x="691345" y="336511"/>
                </a:cubicBezTo>
                <a:close/>
                <a:moveTo>
                  <a:pt x="547874" y="187267"/>
                </a:moveTo>
                <a:cubicBezTo>
                  <a:pt x="518051" y="187267"/>
                  <a:pt x="493874" y="211444"/>
                  <a:pt x="493874" y="241267"/>
                </a:cubicBezTo>
                <a:cubicBezTo>
                  <a:pt x="493874" y="271090"/>
                  <a:pt x="518051" y="295267"/>
                  <a:pt x="547874" y="295267"/>
                </a:cubicBezTo>
                <a:cubicBezTo>
                  <a:pt x="577697" y="295267"/>
                  <a:pt x="601874" y="271090"/>
                  <a:pt x="601874" y="241267"/>
                </a:cubicBezTo>
                <a:cubicBezTo>
                  <a:pt x="601874" y="211444"/>
                  <a:pt x="577697" y="187267"/>
                  <a:pt x="547874" y="187267"/>
                </a:cubicBezTo>
                <a:close/>
                <a:moveTo>
                  <a:pt x="294449" y="187267"/>
                </a:moveTo>
                <a:cubicBezTo>
                  <a:pt x="264626" y="187267"/>
                  <a:pt x="240449" y="211444"/>
                  <a:pt x="240449" y="241267"/>
                </a:cubicBezTo>
                <a:cubicBezTo>
                  <a:pt x="240449" y="271090"/>
                  <a:pt x="264626" y="295267"/>
                  <a:pt x="294449" y="295267"/>
                </a:cubicBezTo>
                <a:cubicBezTo>
                  <a:pt x="324272" y="295267"/>
                  <a:pt x="348449" y="271090"/>
                  <a:pt x="348449" y="241267"/>
                </a:cubicBezTo>
                <a:cubicBezTo>
                  <a:pt x="348449" y="211444"/>
                  <a:pt x="324272" y="187267"/>
                  <a:pt x="294449" y="187267"/>
                </a:cubicBezTo>
                <a:close/>
                <a:moveTo>
                  <a:pt x="408549" y="168"/>
                </a:moveTo>
                <a:cubicBezTo>
                  <a:pt x="456533" y="-1113"/>
                  <a:pt x="505397" y="4870"/>
                  <a:pt x="553141" y="18800"/>
                </a:cubicBezTo>
                <a:cubicBezTo>
                  <a:pt x="730896" y="70663"/>
                  <a:pt x="843952" y="217556"/>
                  <a:pt x="840274" y="375462"/>
                </a:cubicBezTo>
                <a:cubicBezTo>
                  <a:pt x="754752" y="310337"/>
                  <a:pt x="632797" y="302687"/>
                  <a:pt x="535419" y="357502"/>
                </a:cubicBezTo>
                <a:cubicBezTo>
                  <a:pt x="409503" y="428380"/>
                  <a:pt x="367339" y="578882"/>
                  <a:pt x="440218" y="697308"/>
                </a:cubicBezTo>
                <a:cubicBezTo>
                  <a:pt x="450352" y="713775"/>
                  <a:pt x="462237" y="728829"/>
                  <a:pt x="478397" y="739559"/>
                </a:cubicBezTo>
                <a:cubicBezTo>
                  <a:pt x="442192" y="745523"/>
                  <a:pt x="404623" y="745773"/>
                  <a:pt x="366675" y="741395"/>
                </a:cubicBezTo>
                <a:lnTo>
                  <a:pt x="245711" y="837584"/>
                </a:lnTo>
                <a:lnTo>
                  <a:pt x="214226" y="696474"/>
                </a:lnTo>
                <a:cubicBezTo>
                  <a:pt x="11680" y="595442"/>
                  <a:pt x="-59861" y="368389"/>
                  <a:pt x="54436" y="189343"/>
                </a:cubicBezTo>
                <a:cubicBezTo>
                  <a:pt x="128564" y="73222"/>
                  <a:pt x="264598" y="4010"/>
                  <a:pt x="408549" y="1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auto">
          <a:xfrm>
            <a:off x="5563740" y="1296789"/>
            <a:ext cx="1412875" cy="1412875"/>
          </a:xfrm>
          <a:prstGeom prst="ellipse">
            <a:avLst/>
          </a:prstGeom>
          <a:solidFill>
            <a:srgbClr val="73C6E9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buFontTx/>
              <a:buNone/>
            </a:pPr>
            <a:endParaRPr lang="zh-CN" altLang="zh-CN"/>
          </a:p>
        </p:txBody>
      </p:sp>
      <p:sp>
        <p:nvSpPr>
          <p:cNvPr id="10" name="男女小人 102"/>
          <p:cNvSpPr>
            <a:spLocks/>
          </p:cNvSpPr>
          <p:nvPr/>
        </p:nvSpPr>
        <p:spPr bwMode="auto">
          <a:xfrm>
            <a:off x="5762177" y="1530152"/>
            <a:ext cx="1016000" cy="946150"/>
          </a:xfrm>
          <a:custGeom>
            <a:avLst/>
            <a:gdLst>
              <a:gd name="T0" fmla="*/ 28222 w 108"/>
              <a:gd name="T1" fmla="*/ 630767 h 81"/>
              <a:gd name="T2" fmla="*/ 197556 w 108"/>
              <a:gd name="T3" fmla="*/ 549001 h 81"/>
              <a:gd name="T4" fmla="*/ 244593 w 108"/>
              <a:gd name="T5" fmla="*/ 502277 h 81"/>
              <a:gd name="T6" fmla="*/ 329259 w 108"/>
              <a:gd name="T7" fmla="*/ 724214 h 81"/>
              <a:gd name="T8" fmla="*/ 404519 w 108"/>
              <a:gd name="T9" fmla="*/ 502277 h 81"/>
              <a:gd name="T10" fmla="*/ 451556 w 108"/>
              <a:gd name="T11" fmla="*/ 549001 h 81"/>
              <a:gd name="T12" fmla="*/ 564444 w 108"/>
              <a:gd name="T13" fmla="*/ 595724 h 81"/>
              <a:gd name="T14" fmla="*/ 573852 w 108"/>
              <a:gd name="T15" fmla="*/ 584043 h 81"/>
              <a:gd name="T16" fmla="*/ 677333 w 108"/>
              <a:gd name="T17" fmla="*/ 537320 h 81"/>
              <a:gd name="T18" fmla="*/ 790222 w 108"/>
              <a:gd name="T19" fmla="*/ 700852 h 81"/>
              <a:gd name="T20" fmla="*/ 903111 w 108"/>
              <a:gd name="T21" fmla="*/ 537320 h 81"/>
              <a:gd name="T22" fmla="*/ 987778 w 108"/>
              <a:gd name="T23" fmla="*/ 560681 h 81"/>
              <a:gd name="T24" fmla="*/ 1016000 w 108"/>
              <a:gd name="T25" fmla="*/ 829341 h 81"/>
              <a:gd name="T26" fmla="*/ 658519 w 108"/>
              <a:gd name="T27" fmla="*/ 829341 h 81"/>
              <a:gd name="T28" fmla="*/ 658519 w 108"/>
              <a:gd name="T29" fmla="*/ 946150 h 81"/>
              <a:gd name="T30" fmla="*/ 0 w 108"/>
              <a:gd name="T31" fmla="*/ 946150 h 81"/>
              <a:gd name="T32" fmla="*/ 28222 w 108"/>
              <a:gd name="T33" fmla="*/ 630767 h 81"/>
              <a:gd name="T34" fmla="*/ 696148 w 108"/>
              <a:gd name="T35" fmla="*/ 303702 h 81"/>
              <a:gd name="T36" fmla="*/ 884296 w 108"/>
              <a:gd name="T37" fmla="*/ 280341 h 81"/>
              <a:gd name="T38" fmla="*/ 865481 w 108"/>
              <a:gd name="T39" fmla="*/ 432192 h 81"/>
              <a:gd name="T40" fmla="*/ 837259 w 108"/>
              <a:gd name="T41" fmla="*/ 478915 h 81"/>
              <a:gd name="T42" fmla="*/ 931333 w 108"/>
              <a:gd name="T43" fmla="*/ 490596 h 81"/>
              <a:gd name="T44" fmla="*/ 921926 w 108"/>
              <a:gd name="T45" fmla="*/ 362107 h 81"/>
              <a:gd name="T46" fmla="*/ 649111 w 108"/>
              <a:gd name="T47" fmla="*/ 362107 h 81"/>
              <a:gd name="T48" fmla="*/ 639704 w 108"/>
              <a:gd name="T49" fmla="*/ 490596 h 81"/>
              <a:gd name="T50" fmla="*/ 733778 w 108"/>
              <a:gd name="T51" fmla="*/ 478915 h 81"/>
              <a:gd name="T52" fmla="*/ 705556 w 108"/>
              <a:gd name="T53" fmla="*/ 432192 h 81"/>
              <a:gd name="T54" fmla="*/ 696148 w 108"/>
              <a:gd name="T55" fmla="*/ 303702 h 81"/>
              <a:gd name="T56" fmla="*/ 696148 w 108"/>
              <a:gd name="T57" fmla="*/ 303702 h 81"/>
              <a:gd name="T58" fmla="*/ 206963 w 108"/>
              <a:gd name="T59" fmla="*/ 350426 h 81"/>
              <a:gd name="T60" fmla="*/ 216370 w 108"/>
              <a:gd name="T61" fmla="*/ 175213 h 81"/>
              <a:gd name="T62" fmla="*/ 442148 w 108"/>
              <a:gd name="T63" fmla="*/ 175213 h 81"/>
              <a:gd name="T64" fmla="*/ 451556 w 108"/>
              <a:gd name="T65" fmla="*/ 362107 h 81"/>
              <a:gd name="T66" fmla="*/ 489185 w 108"/>
              <a:gd name="T67" fmla="*/ 292022 h 81"/>
              <a:gd name="T68" fmla="*/ 470370 w 108"/>
              <a:gd name="T69" fmla="*/ 93447 h 81"/>
              <a:gd name="T70" fmla="*/ 188148 w 108"/>
              <a:gd name="T71" fmla="*/ 70085 h 81"/>
              <a:gd name="T72" fmla="*/ 169333 w 108"/>
              <a:gd name="T73" fmla="*/ 315383 h 81"/>
              <a:gd name="T74" fmla="*/ 206963 w 108"/>
              <a:gd name="T75" fmla="*/ 350426 h 81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08" h="81">
                <a:moveTo>
                  <a:pt x="3" y="54"/>
                </a:moveTo>
                <a:cubicBezTo>
                  <a:pt x="9" y="51"/>
                  <a:pt x="15" y="49"/>
                  <a:pt x="21" y="47"/>
                </a:cubicBezTo>
                <a:cubicBezTo>
                  <a:pt x="23" y="45"/>
                  <a:pt x="24" y="44"/>
                  <a:pt x="26" y="43"/>
                </a:cubicBezTo>
                <a:cubicBezTo>
                  <a:pt x="35" y="62"/>
                  <a:pt x="35" y="62"/>
                  <a:pt x="35" y="62"/>
                </a:cubicBezTo>
                <a:cubicBezTo>
                  <a:pt x="43" y="43"/>
                  <a:pt x="43" y="43"/>
                  <a:pt x="43" y="43"/>
                </a:cubicBezTo>
                <a:cubicBezTo>
                  <a:pt x="45" y="44"/>
                  <a:pt x="46" y="46"/>
                  <a:pt x="48" y="47"/>
                </a:cubicBezTo>
                <a:cubicBezTo>
                  <a:pt x="60" y="51"/>
                  <a:pt x="60" y="51"/>
                  <a:pt x="60" y="51"/>
                </a:cubicBezTo>
                <a:cubicBezTo>
                  <a:pt x="60" y="51"/>
                  <a:pt x="61" y="50"/>
                  <a:pt x="61" y="50"/>
                </a:cubicBezTo>
                <a:cubicBezTo>
                  <a:pt x="65" y="48"/>
                  <a:pt x="69" y="47"/>
                  <a:pt x="72" y="46"/>
                </a:cubicBezTo>
                <a:cubicBezTo>
                  <a:pt x="75" y="52"/>
                  <a:pt x="79" y="57"/>
                  <a:pt x="84" y="60"/>
                </a:cubicBezTo>
                <a:cubicBezTo>
                  <a:pt x="89" y="57"/>
                  <a:pt x="93" y="52"/>
                  <a:pt x="96" y="46"/>
                </a:cubicBezTo>
                <a:cubicBezTo>
                  <a:pt x="99" y="47"/>
                  <a:pt x="102" y="48"/>
                  <a:pt x="105" y="48"/>
                </a:cubicBezTo>
                <a:cubicBezTo>
                  <a:pt x="108" y="53"/>
                  <a:pt x="108" y="64"/>
                  <a:pt x="108" y="71"/>
                </a:cubicBezTo>
                <a:cubicBezTo>
                  <a:pt x="70" y="71"/>
                  <a:pt x="70" y="71"/>
                  <a:pt x="70" y="71"/>
                </a:cubicBezTo>
                <a:cubicBezTo>
                  <a:pt x="70" y="74"/>
                  <a:pt x="70" y="77"/>
                  <a:pt x="70" y="81"/>
                </a:cubicBezTo>
                <a:cubicBezTo>
                  <a:pt x="47" y="81"/>
                  <a:pt x="24" y="81"/>
                  <a:pt x="0" y="81"/>
                </a:cubicBezTo>
                <a:cubicBezTo>
                  <a:pt x="0" y="68"/>
                  <a:pt x="1" y="58"/>
                  <a:pt x="3" y="54"/>
                </a:cubicBezTo>
                <a:close/>
                <a:moveTo>
                  <a:pt x="74" y="26"/>
                </a:moveTo>
                <a:cubicBezTo>
                  <a:pt x="79" y="27"/>
                  <a:pt x="89" y="26"/>
                  <a:pt x="94" y="24"/>
                </a:cubicBezTo>
                <a:cubicBezTo>
                  <a:pt x="94" y="27"/>
                  <a:pt x="94" y="32"/>
                  <a:pt x="92" y="37"/>
                </a:cubicBezTo>
                <a:cubicBezTo>
                  <a:pt x="91" y="39"/>
                  <a:pt x="90" y="40"/>
                  <a:pt x="89" y="41"/>
                </a:cubicBezTo>
                <a:cubicBezTo>
                  <a:pt x="99" y="42"/>
                  <a:pt x="99" y="42"/>
                  <a:pt x="99" y="42"/>
                </a:cubicBezTo>
                <a:cubicBezTo>
                  <a:pt x="99" y="42"/>
                  <a:pt x="98" y="33"/>
                  <a:pt x="98" y="31"/>
                </a:cubicBezTo>
                <a:cubicBezTo>
                  <a:pt x="102" y="2"/>
                  <a:pt x="65" y="2"/>
                  <a:pt x="69" y="31"/>
                </a:cubicBezTo>
                <a:cubicBezTo>
                  <a:pt x="69" y="33"/>
                  <a:pt x="68" y="42"/>
                  <a:pt x="68" y="42"/>
                </a:cubicBezTo>
                <a:cubicBezTo>
                  <a:pt x="78" y="41"/>
                  <a:pt x="78" y="41"/>
                  <a:pt x="78" y="41"/>
                </a:cubicBezTo>
                <a:cubicBezTo>
                  <a:pt x="77" y="40"/>
                  <a:pt x="76" y="39"/>
                  <a:pt x="75" y="37"/>
                </a:cubicBezTo>
                <a:cubicBezTo>
                  <a:pt x="74" y="33"/>
                  <a:pt x="73" y="29"/>
                  <a:pt x="74" y="26"/>
                </a:cubicBezTo>
                <a:cubicBezTo>
                  <a:pt x="74" y="26"/>
                  <a:pt x="74" y="26"/>
                  <a:pt x="74" y="26"/>
                </a:cubicBezTo>
                <a:close/>
                <a:moveTo>
                  <a:pt x="22" y="30"/>
                </a:moveTo>
                <a:cubicBezTo>
                  <a:pt x="21" y="25"/>
                  <a:pt x="21" y="21"/>
                  <a:pt x="23" y="15"/>
                </a:cubicBezTo>
                <a:cubicBezTo>
                  <a:pt x="29" y="11"/>
                  <a:pt x="37" y="17"/>
                  <a:pt x="47" y="15"/>
                </a:cubicBezTo>
                <a:cubicBezTo>
                  <a:pt x="48" y="20"/>
                  <a:pt x="48" y="24"/>
                  <a:pt x="48" y="31"/>
                </a:cubicBezTo>
                <a:cubicBezTo>
                  <a:pt x="48" y="31"/>
                  <a:pt x="52" y="27"/>
                  <a:pt x="52" y="25"/>
                </a:cubicBezTo>
                <a:cubicBezTo>
                  <a:pt x="53" y="22"/>
                  <a:pt x="52" y="10"/>
                  <a:pt x="50" y="8"/>
                </a:cubicBezTo>
                <a:cubicBezTo>
                  <a:pt x="45" y="0"/>
                  <a:pt x="26" y="0"/>
                  <a:pt x="20" y="6"/>
                </a:cubicBezTo>
                <a:cubicBezTo>
                  <a:pt x="18" y="8"/>
                  <a:pt x="16" y="25"/>
                  <a:pt x="18" y="27"/>
                </a:cubicBezTo>
                <a:cubicBezTo>
                  <a:pt x="20" y="29"/>
                  <a:pt x="22" y="30"/>
                  <a:pt x="22" y="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2195736" y="853877"/>
            <a:ext cx="15696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b="1" dirty="0" smtClean="0">
                <a:solidFill>
                  <a:srgbClr val="7BC893"/>
                </a:solidFill>
                <a:latin typeface="+mj-ea"/>
                <a:ea typeface="+mj-ea"/>
                <a:sym typeface="Arial" pitchFamily="34" charset="0"/>
              </a:rPr>
              <a:t>工作与时俱进</a:t>
            </a:r>
            <a:endParaRPr lang="zh-CN" altLang="zh-CN" b="1" dirty="0">
              <a:solidFill>
                <a:srgbClr val="7BC893"/>
              </a:solidFill>
              <a:latin typeface="+mj-ea"/>
              <a:ea typeface="+mj-ea"/>
              <a:sym typeface="Arial" pitchFamily="34" charset="0"/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4283968" y="853877"/>
            <a:ext cx="180049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b="1" dirty="0" smtClean="0">
                <a:solidFill>
                  <a:srgbClr val="EB3025"/>
                </a:solidFill>
                <a:latin typeface="+mj-ea"/>
                <a:ea typeface="+mj-ea"/>
                <a:sym typeface="Arial" pitchFamily="34" charset="0"/>
              </a:rPr>
              <a:t>互联网结合学习</a:t>
            </a:r>
            <a:endParaRPr lang="zh-CN" altLang="zh-CN" b="1" dirty="0">
              <a:solidFill>
                <a:srgbClr val="EB3025"/>
              </a:solidFill>
              <a:latin typeface="+mj-ea"/>
              <a:ea typeface="+mj-ea"/>
              <a:sym typeface="Arial" pitchFamily="34" charset="0"/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3146356" y="2781102"/>
            <a:ext cx="156966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b="1" dirty="0" smtClean="0">
                <a:solidFill>
                  <a:srgbClr val="F7B76F"/>
                </a:solidFill>
                <a:latin typeface="+mj-ea"/>
                <a:ea typeface="+mj-ea"/>
                <a:sym typeface="Arial" pitchFamily="34" charset="0"/>
              </a:rPr>
              <a:t>独立思考方式</a:t>
            </a:r>
            <a:endParaRPr lang="zh-CN" altLang="zh-CN" b="1" dirty="0">
              <a:solidFill>
                <a:srgbClr val="F7B76F"/>
              </a:solidFill>
              <a:latin typeface="+mj-ea"/>
              <a:ea typeface="+mj-ea"/>
              <a:sym typeface="Arial" pitchFamily="34" charset="0"/>
            </a:endParaRP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5522620" y="2781102"/>
            <a:ext cx="156966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b="1" dirty="0" smtClean="0">
                <a:solidFill>
                  <a:srgbClr val="89D2D9"/>
                </a:solidFill>
                <a:latin typeface="+mj-ea"/>
                <a:ea typeface="+mj-ea"/>
                <a:sym typeface="Arial" pitchFamily="34" charset="0"/>
              </a:rPr>
              <a:t>交流经验分享</a:t>
            </a:r>
            <a:endParaRPr lang="zh-CN" altLang="zh-CN" b="1" dirty="0">
              <a:solidFill>
                <a:srgbClr val="89D2D9"/>
              </a:solidFill>
              <a:latin typeface="+mj-ea"/>
              <a:ea typeface="+mj-ea"/>
              <a:sym typeface="Arial" pitchFamily="34" charset="0"/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755576" y="3291830"/>
            <a:ext cx="8064896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170" tIns="46990" rIns="90170" bIns="4699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 smtClean="0">
                <a:latin typeface="+mn-ea"/>
                <a:ea typeface="+mn-ea"/>
              </a:rPr>
              <a:t>       </a:t>
            </a:r>
            <a:r>
              <a:rPr lang="zh-CN" altLang="zh-CN" sz="1200" dirty="0" smtClean="0">
                <a:latin typeface="+mn-ea"/>
                <a:ea typeface="+mn-ea"/>
              </a:rPr>
              <a:t>随着</a:t>
            </a:r>
            <a:r>
              <a:rPr lang="zh-CN" altLang="zh-CN" sz="1200" dirty="0">
                <a:latin typeface="+mn-ea"/>
                <a:ea typeface="+mn-ea"/>
              </a:rPr>
              <a:t>临床护理</a:t>
            </a:r>
            <a:r>
              <a:rPr lang="zh-CN" altLang="en-US" sz="1200" dirty="0">
                <a:latin typeface="+mn-ea"/>
                <a:ea typeface="+mn-ea"/>
              </a:rPr>
              <a:t>技术技能</a:t>
            </a:r>
            <a:r>
              <a:rPr lang="zh-CN" altLang="zh-CN" sz="1200" dirty="0">
                <a:latin typeface="+mn-ea"/>
                <a:ea typeface="+mn-ea"/>
              </a:rPr>
              <a:t>迅速发展，唯有不断学习才不至落后</a:t>
            </a:r>
            <a:r>
              <a:rPr lang="zh-CN" altLang="en-US" sz="1200" dirty="0">
                <a:latin typeface="+mn-ea"/>
                <a:ea typeface="+mn-ea"/>
              </a:rPr>
              <a:t>。我从不懈怠，认真学习，</a:t>
            </a:r>
            <a:r>
              <a:rPr lang="zh-CN" altLang="zh-CN" sz="1200" dirty="0">
                <a:latin typeface="+mn-ea"/>
                <a:ea typeface="+mn-ea"/>
              </a:rPr>
              <a:t>先后毕业于中央电大护理大专及中医药大学护理本科。</a:t>
            </a:r>
            <a:r>
              <a:rPr lang="zh-CN" altLang="en-US" sz="1200" dirty="0">
                <a:latin typeface="+mn-ea"/>
                <a:ea typeface="+mn-ea"/>
              </a:rPr>
              <a:t>并以</a:t>
            </a:r>
            <a:r>
              <a:rPr lang="zh-CN" altLang="zh-CN" sz="1200" dirty="0">
                <a:latin typeface="+mn-ea"/>
                <a:ea typeface="+mn-ea"/>
              </a:rPr>
              <a:t>通过中级职称考试，取得了主管护师资格。</a:t>
            </a:r>
            <a:r>
              <a:rPr lang="zh-CN" altLang="en-US" sz="1200" dirty="0">
                <a:latin typeface="+mn-ea"/>
                <a:ea typeface="+mn-ea"/>
              </a:rPr>
              <a:t>我</a:t>
            </a:r>
            <a:r>
              <a:rPr lang="zh-CN" altLang="zh-CN" sz="1200" dirty="0">
                <a:latin typeface="+mn-ea"/>
                <a:ea typeface="+mn-ea"/>
              </a:rPr>
              <a:t>通过学习</a:t>
            </a:r>
            <a:r>
              <a:rPr lang="zh-CN" altLang="en-US" sz="1200" dirty="0">
                <a:latin typeface="+mn-ea"/>
                <a:ea typeface="+mn-ea"/>
              </a:rPr>
              <a:t>，</a:t>
            </a:r>
            <a:r>
              <a:rPr lang="zh-CN" altLang="zh-CN" sz="1200" dirty="0">
                <a:latin typeface="+mn-ea"/>
                <a:ea typeface="+mn-ea"/>
              </a:rPr>
              <a:t>从中找到了乐趣，用理论指导实践，也升华了我对服务的理念和对专业的浓厚兴趣。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经验分享</a:t>
            </a:r>
            <a:endParaRPr lang="zh-CN" altLang="en-US" sz="1400" dirty="0"/>
          </a:p>
        </p:txBody>
      </p:sp>
      <p:pic>
        <p:nvPicPr>
          <p:cNvPr id="17" name="Picture 8" descr="医务人员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1469628"/>
            <a:ext cx="1656184" cy="1031714"/>
          </a:xfrm>
          <a:prstGeom prst="rect">
            <a:avLst/>
          </a:prstGeom>
          <a:noFill/>
        </p:spPr>
      </p:pic>
      <p:pic>
        <p:nvPicPr>
          <p:cNvPr id="18" name="Picture 8" descr="医务人员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097663" y="1469628"/>
            <a:ext cx="1656184" cy="10317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0683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E:\其他工作\【策    划】\兼职 我图网\觅知网兼职要求\9.6护士长竞聘简历\1\t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867"/>
            <a:ext cx="9166873" cy="515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-1" y="-12866"/>
            <a:ext cx="9158440" cy="5156364"/>
            <a:chOff x="-1" y="-12866"/>
            <a:chExt cx="9158440" cy="5156364"/>
          </a:xfrm>
        </p:grpSpPr>
        <p:sp>
          <p:nvSpPr>
            <p:cNvPr id="16" name="等腰三角形 15"/>
            <p:cNvSpPr/>
            <p:nvPr/>
          </p:nvSpPr>
          <p:spPr>
            <a:xfrm rot="5400000" flipV="1">
              <a:off x="3345348" y="-669594"/>
              <a:ext cx="5152628" cy="6473555"/>
            </a:xfrm>
            <a:prstGeom prst="triangle">
              <a:avLst/>
            </a:prstGeom>
            <a:solidFill>
              <a:srgbClr val="DCE6F2">
                <a:alpha val="6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6200000" flipH="1" flipV="1">
              <a:off x="660463" y="-673330"/>
              <a:ext cx="5152628" cy="6473555"/>
            </a:xfrm>
            <a:prstGeom prst="triangle">
              <a:avLst/>
            </a:prstGeom>
            <a:solidFill>
              <a:srgbClr val="DCE6F2">
                <a:alpha val="6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47" name="矩形 15"/>
          <p:cNvSpPr>
            <a:spLocks noChangeArrowheads="1"/>
          </p:cNvSpPr>
          <p:nvPr/>
        </p:nvSpPr>
        <p:spPr bwMode="auto">
          <a:xfrm flipH="1">
            <a:off x="4283968" y="-12867"/>
            <a:ext cx="4882904" cy="51563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49" name="矩形 15"/>
          <p:cNvSpPr>
            <a:spLocks noChangeArrowheads="1"/>
          </p:cNvSpPr>
          <p:nvPr/>
        </p:nvSpPr>
        <p:spPr bwMode="auto">
          <a:xfrm flipH="1">
            <a:off x="4223406" y="-12866"/>
            <a:ext cx="258217" cy="515979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5776" y="1626927"/>
            <a:ext cx="4242079" cy="187677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Picture 2" descr="E:\其他工作\【策    划】\兼职 我图网\觅知网兼职要求\9.6护士长竞聘简历\1\563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618" y="2693119"/>
            <a:ext cx="1616474" cy="97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3275856" y="2693119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>
                <a:solidFill>
                  <a:srgbClr val="08399A"/>
                </a:solidFill>
              </a:rPr>
              <a:t>角色描述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75856" y="3000896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>
                <a:solidFill>
                  <a:srgbClr val="08399A"/>
                </a:solidFill>
              </a:rPr>
              <a:t>角色认知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627784" y="1874317"/>
            <a:ext cx="4134465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400" b="1" dirty="0" smtClean="0">
                <a:solidFill>
                  <a:srgbClr val="08399A"/>
                </a:solidFill>
              </a:rPr>
              <a:t>3. </a:t>
            </a:r>
            <a:r>
              <a:rPr lang="zh-CN" altLang="en-US" sz="4400" b="1" dirty="0" smtClean="0">
                <a:solidFill>
                  <a:srgbClr val="08399A"/>
                </a:solidFill>
              </a:rPr>
              <a:t>竞聘角色认知</a:t>
            </a:r>
            <a:endParaRPr lang="en-US" altLang="zh-CN" sz="3600" b="1" dirty="0">
              <a:solidFill>
                <a:srgbClr val="08399A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9512" y="123478"/>
            <a:ext cx="10754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l"/>
            </a:pPr>
            <a:r>
              <a:rPr lang="en-US" altLang="zh-CN" sz="1400" dirty="0" smtClean="0">
                <a:solidFill>
                  <a:srgbClr val="08399A"/>
                </a:solidFill>
              </a:rPr>
              <a:t>PART 3.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985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9" grpId="0" animBg="1"/>
      <p:bldP spid="3" grpId="0" animBg="1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51127" y="1506455"/>
            <a:ext cx="1333567" cy="1333567"/>
            <a:chOff x="908238" y="2542880"/>
            <a:chExt cx="1860019" cy="1860019"/>
          </a:xfrm>
        </p:grpSpPr>
        <p:sp>
          <p:nvSpPr>
            <p:cNvPr id="3" name="泪滴形 2"/>
            <p:cNvSpPr/>
            <p:nvPr/>
          </p:nvSpPr>
          <p:spPr>
            <a:xfrm rot="18911031">
              <a:off x="908238" y="2542880"/>
              <a:ext cx="1860019" cy="1860019"/>
            </a:xfrm>
            <a:prstGeom prst="teardrop">
              <a:avLst/>
            </a:prstGeom>
            <a:solidFill>
              <a:srgbClr val="BE8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4" name="文本框 39"/>
            <p:cNvSpPr txBox="1"/>
            <p:nvPr/>
          </p:nvSpPr>
          <p:spPr>
            <a:xfrm>
              <a:off x="1311571" y="3056758"/>
              <a:ext cx="973029" cy="9873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岗位</a:t>
              </a:r>
              <a:endParaRPr lang="en-US" altLang="zh-CN" sz="20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性质</a:t>
              </a:r>
              <a:endPara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786383" y="1506455"/>
            <a:ext cx="1333567" cy="1333567"/>
            <a:chOff x="3746952" y="2542879"/>
            <a:chExt cx="1860019" cy="1860019"/>
          </a:xfrm>
        </p:grpSpPr>
        <p:sp>
          <p:nvSpPr>
            <p:cNvPr id="6" name="泪滴形 5"/>
            <p:cNvSpPr/>
            <p:nvPr/>
          </p:nvSpPr>
          <p:spPr>
            <a:xfrm rot="18911031">
              <a:off x="3746952" y="2542879"/>
              <a:ext cx="1860019" cy="1860019"/>
            </a:xfrm>
            <a:prstGeom prst="teardrop">
              <a:avLst/>
            </a:prstGeom>
            <a:solidFill>
              <a:srgbClr val="E767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7" name="文本框 42"/>
            <p:cNvSpPr txBox="1"/>
            <p:nvPr/>
          </p:nvSpPr>
          <p:spPr>
            <a:xfrm>
              <a:off x="4202071" y="3056758"/>
              <a:ext cx="1078114" cy="9873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岗位</a:t>
              </a:r>
              <a:endParaRPr lang="en-US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职责</a:t>
              </a:r>
              <a:endPara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21638" y="1506454"/>
            <a:ext cx="1333567" cy="1333567"/>
            <a:chOff x="6585665" y="2542878"/>
            <a:chExt cx="1860019" cy="1860019"/>
          </a:xfrm>
        </p:grpSpPr>
        <p:sp>
          <p:nvSpPr>
            <p:cNvPr id="9" name="泪滴形 8"/>
            <p:cNvSpPr/>
            <p:nvPr/>
          </p:nvSpPr>
          <p:spPr>
            <a:xfrm rot="18911031">
              <a:off x="6585665" y="2542878"/>
              <a:ext cx="1860019" cy="1860019"/>
            </a:xfrm>
            <a:prstGeom prst="teardrop">
              <a:avLst/>
            </a:prstGeom>
            <a:solidFill>
              <a:srgbClr val="A4D1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0" name="文本框 45"/>
            <p:cNvSpPr txBox="1"/>
            <p:nvPr/>
          </p:nvSpPr>
          <p:spPr>
            <a:xfrm>
              <a:off x="7010446" y="3090066"/>
              <a:ext cx="973029" cy="9873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岗位</a:t>
              </a:r>
              <a:endParaRPr lang="en-US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义务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856892" y="1506454"/>
            <a:ext cx="1333567" cy="1333567"/>
            <a:chOff x="9424376" y="2542878"/>
            <a:chExt cx="1860019" cy="1860019"/>
          </a:xfrm>
        </p:grpSpPr>
        <p:sp>
          <p:nvSpPr>
            <p:cNvPr id="12" name="泪滴形 11"/>
            <p:cNvSpPr/>
            <p:nvPr/>
          </p:nvSpPr>
          <p:spPr>
            <a:xfrm rot="18911031">
              <a:off x="9424376" y="2542878"/>
              <a:ext cx="1860019" cy="1860019"/>
            </a:xfrm>
            <a:prstGeom prst="teardrop">
              <a:avLst/>
            </a:prstGeom>
            <a:solidFill>
              <a:srgbClr val="B4CF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3" name="文本框 48"/>
            <p:cNvSpPr txBox="1"/>
            <p:nvPr/>
          </p:nvSpPr>
          <p:spPr>
            <a:xfrm>
              <a:off x="9902979" y="3040948"/>
              <a:ext cx="973029" cy="9873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岗位</a:t>
              </a:r>
              <a:endParaRPr lang="en-US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</a:t>
              </a:r>
            </a:p>
          </p:txBody>
        </p:sp>
      </p:grp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643480" y="3121845"/>
            <a:ext cx="1548860" cy="959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在此录入上述图表的描述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说明在此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录入上述图表的描述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说明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15" name="矩形 47"/>
          <p:cNvSpPr>
            <a:spLocks noChangeArrowheads="1"/>
          </p:cNvSpPr>
          <p:nvPr/>
        </p:nvSpPr>
        <p:spPr bwMode="auto">
          <a:xfrm>
            <a:off x="2678736" y="3121845"/>
            <a:ext cx="1548860" cy="959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在此录入上述图表的描述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说明在此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录入上述图表的描述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说明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4713991" y="3116207"/>
            <a:ext cx="1548860" cy="959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在此录入上述图表的描述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说明在此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录入上述图表的描述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说明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17" name="矩形 47"/>
          <p:cNvSpPr>
            <a:spLocks noChangeArrowheads="1"/>
          </p:cNvSpPr>
          <p:nvPr/>
        </p:nvSpPr>
        <p:spPr bwMode="auto">
          <a:xfrm>
            <a:off x="6749247" y="3116207"/>
            <a:ext cx="1548860" cy="959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273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在此录入上述图表的描述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说明在此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录入上述图表的描述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说明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sym typeface="微软雅黑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465746" y="1235922"/>
            <a:ext cx="634384" cy="634384"/>
            <a:chOff x="1904967" y="2165549"/>
            <a:chExt cx="884820" cy="884820"/>
          </a:xfrm>
        </p:grpSpPr>
        <p:sp>
          <p:nvSpPr>
            <p:cNvPr id="19" name="泪滴形 18"/>
            <p:cNvSpPr/>
            <p:nvPr/>
          </p:nvSpPr>
          <p:spPr>
            <a:xfrm rot="18911031">
              <a:off x="1904967" y="2165549"/>
              <a:ext cx="884820" cy="884820"/>
            </a:xfrm>
            <a:prstGeom prst="teardrop">
              <a:avLst/>
            </a:prstGeom>
            <a:solidFill>
              <a:srgbClr val="BE85B7"/>
            </a:solidFill>
            <a:ln w="25400">
              <a:solidFill>
                <a:srgbClr val="FCE6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20" name="Freeform 48"/>
            <p:cNvSpPr>
              <a:spLocks noEditPoints="1"/>
            </p:cNvSpPr>
            <p:nvPr/>
          </p:nvSpPr>
          <p:spPr bwMode="auto">
            <a:xfrm>
              <a:off x="2106714" y="2295469"/>
              <a:ext cx="470690" cy="450544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accent2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501002" y="1235922"/>
            <a:ext cx="634384" cy="634384"/>
            <a:chOff x="4743681" y="2165548"/>
            <a:chExt cx="884820" cy="884820"/>
          </a:xfrm>
        </p:grpSpPr>
        <p:sp>
          <p:nvSpPr>
            <p:cNvPr id="22" name="泪滴形 21"/>
            <p:cNvSpPr/>
            <p:nvPr/>
          </p:nvSpPr>
          <p:spPr>
            <a:xfrm rot="18911031">
              <a:off x="4743681" y="2165548"/>
              <a:ext cx="884820" cy="884820"/>
            </a:xfrm>
            <a:prstGeom prst="teardrop">
              <a:avLst/>
            </a:prstGeom>
            <a:solidFill>
              <a:srgbClr val="E7678C"/>
            </a:solidFill>
            <a:ln w="25400">
              <a:solidFill>
                <a:srgbClr val="FCE6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23" name="Freeform 26"/>
            <p:cNvSpPr>
              <a:spLocks noEditPoints="1"/>
            </p:cNvSpPr>
            <p:nvPr/>
          </p:nvSpPr>
          <p:spPr bwMode="auto">
            <a:xfrm>
              <a:off x="4988464" y="2387879"/>
              <a:ext cx="394698" cy="414683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accent2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536257" y="1235921"/>
            <a:ext cx="634384" cy="634384"/>
            <a:chOff x="7582394" y="2165547"/>
            <a:chExt cx="884820" cy="884820"/>
          </a:xfrm>
        </p:grpSpPr>
        <p:sp>
          <p:nvSpPr>
            <p:cNvPr id="25" name="泪滴形 24"/>
            <p:cNvSpPr/>
            <p:nvPr/>
          </p:nvSpPr>
          <p:spPr>
            <a:xfrm rot="18911031">
              <a:off x="7582394" y="2165547"/>
              <a:ext cx="884820" cy="884820"/>
            </a:xfrm>
            <a:prstGeom prst="teardrop">
              <a:avLst/>
            </a:prstGeom>
            <a:solidFill>
              <a:srgbClr val="A4D1E4"/>
            </a:solidFill>
            <a:ln w="25400">
              <a:solidFill>
                <a:srgbClr val="FCE6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26" name="Freeform 31"/>
            <p:cNvSpPr>
              <a:spLocks noEditPoints="1"/>
            </p:cNvSpPr>
            <p:nvPr/>
          </p:nvSpPr>
          <p:spPr bwMode="auto">
            <a:xfrm>
              <a:off x="7882831" y="2379937"/>
              <a:ext cx="362633" cy="456039"/>
            </a:xfrm>
            <a:custGeom>
              <a:avLst/>
              <a:gdLst>
                <a:gd name="T0" fmla="*/ 82 w 484"/>
                <a:gd name="T1" fmla="*/ 166 h 606"/>
                <a:gd name="T2" fmla="*/ 82 w 484"/>
                <a:gd name="T3" fmla="*/ 186 h 606"/>
                <a:gd name="T4" fmla="*/ 331 w 484"/>
                <a:gd name="T5" fmla="*/ 193 h 606"/>
                <a:gd name="T6" fmla="*/ 331 w 484"/>
                <a:gd name="T7" fmla="*/ 173 h 606"/>
                <a:gd name="T8" fmla="*/ 387 w 484"/>
                <a:gd name="T9" fmla="*/ 556 h 606"/>
                <a:gd name="T10" fmla="*/ 388 w 484"/>
                <a:gd name="T11" fmla="*/ 564 h 606"/>
                <a:gd name="T12" fmla="*/ 418 w 484"/>
                <a:gd name="T13" fmla="*/ 594 h 606"/>
                <a:gd name="T14" fmla="*/ 474 w 484"/>
                <a:gd name="T15" fmla="*/ 581 h 606"/>
                <a:gd name="T16" fmla="*/ 474 w 484"/>
                <a:gd name="T17" fmla="*/ 531 h 606"/>
                <a:gd name="T18" fmla="*/ 444 w 484"/>
                <a:gd name="T19" fmla="*/ 501 h 606"/>
                <a:gd name="T20" fmla="*/ 418 w 484"/>
                <a:gd name="T21" fmla="*/ 519 h 606"/>
                <a:gd name="T22" fmla="*/ 384 w 484"/>
                <a:gd name="T23" fmla="*/ 553 h 606"/>
                <a:gd name="T24" fmla="*/ 218 w 484"/>
                <a:gd name="T25" fmla="*/ 354 h 606"/>
                <a:gd name="T26" fmla="*/ 229 w 484"/>
                <a:gd name="T27" fmla="*/ 336 h 606"/>
                <a:gd name="T28" fmla="*/ 207 w 484"/>
                <a:gd name="T29" fmla="*/ 320 h 606"/>
                <a:gd name="T30" fmla="*/ 207 w 484"/>
                <a:gd name="T31" fmla="*/ 327 h 606"/>
                <a:gd name="T32" fmla="*/ 246 w 484"/>
                <a:gd name="T33" fmla="*/ 422 h 606"/>
                <a:gd name="T34" fmla="*/ 297 w 484"/>
                <a:gd name="T35" fmla="*/ 364 h 606"/>
                <a:gd name="T36" fmla="*/ 296 w 484"/>
                <a:gd name="T37" fmla="*/ 357 h 606"/>
                <a:gd name="T38" fmla="*/ 224 w 484"/>
                <a:gd name="T39" fmla="*/ 362 h 606"/>
                <a:gd name="T40" fmla="*/ 224 w 484"/>
                <a:gd name="T41" fmla="*/ 368 h 606"/>
                <a:gd name="T42" fmla="*/ 246 w 484"/>
                <a:gd name="T43" fmla="*/ 422 h 606"/>
                <a:gd name="T44" fmla="*/ 429 w 484"/>
                <a:gd name="T45" fmla="*/ 493 h 606"/>
                <a:gd name="T46" fmla="*/ 429 w 484"/>
                <a:gd name="T47" fmla="*/ 487 h 606"/>
                <a:gd name="T48" fmla="*/ 394 w 484"/>
                <a:gd name="T49" fmla="*/ 451 h 606"/>
                <a:gd name="T50" fmla="*/ 256 w 484"/>
                <a:gd name="T51" fmla="*/ 425 h 606"/>
                <a:gd name="T52" fmla="*/ 256 w 484"/>
                <a:gd name="T53" fmla="*/ 432 h 606"/>
                <a:gd name="T54" fmla="*/ 354 w 484"/>
                <a:gd name="T55" fmla="*/ 530 h 606"/>
                <a:gd name="T56" fmla="*/ 395 w 484"/>
                <a:gd name="T57" fmla="*/ 528 h 606"/>
                <a:gd name="T58" fmla="*/ 20 w 484"/>
                <a:gd name="T59" fmla="*/ 150 h 606"/>
                <a:gd name="T60" fmla="*/ 89 w 484"/>
                <a:gd name="T61" fmla="*/ 152 h 606"/>
                <a:gd name="T62" fmla="*/ 141 w 484"/>
                <a:gd name="T63" fmla="*/ 100 h 606"/>
                <a:gd name="T64" fmla="*/ 141 w 484"/>
                <a:gd name="T65" fmla="*/ 93 h 606"/>
                <a:gd name="T66" fmla="*/ 383 w 484"/>
                <a:gd name="T67" fmla="*/ 27 h 606"/>
                <a:gd name="T68" fmla="*/ 394 w 484"/>
                <a:gd name="T69" fmla="*/ 422 h 606"/>
                <a:gd name="T70" fmla="*/ 414 w 484"/>
                <a:gd name="T71" fmla="*/ 449 h 606"/>
                <a:gd name="T72" fmla="*/ 414 w 484"/>
                <a:gd name="T73" fmla="*/ 39 h 606"/>
                <a:gd name="T74" fmla="*/ 383 w 484"/>
                <a:gd name="T75" fmla="*/ 0 h 606"/>
                <a:gd name="T76" fmla="*/ 121 w 484"/>
                <a:gd name="T77" fmla="*/ 2 h 606"/>
                <a:gd name="T78" fmla="*/ 0 w 484"/>
                <a:gd name="T79" fmla="*/ 123 h 606"/>
                <a:gd name="T80" fmla="*/ 0 w 484"/>
                <a:gd name="T81" fmla="*/ 492 h 606"/>
                <a:gd name="T82" fmla="*/ 32 w 484"/>
                <a:gd name="T83" fmla="*/ 530 h 606"/>
                <a:gd name="T84" fmla="*/ 319 w 484"/>
                <a:gd name="T85" fmla="*/ 524 h 606"/>
                <a:gd name="T86" fmla="*/ 305 w 484"/>
                <a:gd name="T87" fmla="*/ 503 h 606"/>
                <a:gd name="T88" fmla="*/ 20 w 484"/>
                <a:gd name="T89" fmla="*/ 492 h 606"/>
                <a:gd name="T90" fmla="*/ 20 w 484"/>
                <a:gd name="T91" fmla="*/ 150 h 606"/>
                <a:gd name="T92" fmla="*/ 156 w 484"/>
                <a:gd name="T93" fmla="*/ 321 h 606"/>
                <a:gd name="T94" fmla="*/ 156 w 484"/>
                <a:gd name="T95" fmla="*/ 301 h 606"/>
                <a:gd name="T96" fmla="*/ 82 w 484"/>
                <a:gd name="T97" fmla="*/ 294 h 606"/>
                <a:gd name="T98" fmla="*/ 82 w 484"/>
                <a:gd name="T99" fmla="*/ 315 h 606"/>
                <a:gd name="T100" fmla="*/ 82 w 484"/>
                <a:gd name="T101" fmla="*/ 272 h 606"/>
                <a:gd name="T102" fmla="*/ 331 w 484"/>
                <a:gd name="T103" fmla="*/ 279 h 606"/>
                <a:gd name="T104" fmla="*/ 331 w 484"/>
                <a:gd name="T105" fmla="*/ 258 h 606"/>
                <a:gd name="T106" fmla="*/ 82 w 484"/>
                <a:gd name="T107" fmla="*/ 252 h 606"/>
                <a:gd name="T108" fmla="*/ 82 w 484"/>
                <a:gd name="T109" fmla="*/ 272 h 606"/>
                <a:gd name="T110" fmla="*/ 82 w 484"/>
                <a:gd name="T111" fmla="*/ 236 h 606"/>
                <a:gd name="T112" fmla="*/ 331 w 484"/>
                <a:gd name="T113" fmla="*/ 229 h 606"/>
                <a:gd name="T114" fmla="*/ 331 w 484"/>
                <a:gd name="T115" fmla="*/ 209 h 606"/>
                <a:gd name="T116" fmla="*/ 82 w 484"/>
                <a:gd name="T117" fmla="*/ 216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84" h="606">
                  <a:moveTo>
                    <a:pt x="331" y="166"/>
                  </a:moveTo>
                  <a:lnTo>
                    <a:pt x="82" y="166"/>
                  </a:lnTo>
                  <a:lnTo>
                    <a:pt x="82" y="173"/>
                  </a:lnTo>
                  <a:lnTo>
                    <a:pt x="82" y="186"/>
                  </a:lnTo>
                  <a:lnTo>
                    <a:pt x="82" y="193"/>
                  </a:lnTo>
                  <a:lnTo>
                    <a:pt x="331" y="193"/>
                  </a:lnTo>
                  <a:lnTo>
                    <a:pt x="331" y="186"/>
                  </a:lnTo>
                  <a:lnTo>
                    <a:pt x="331" y="173"/>
                  </a:lnTo>
                  <a:lnTo>
                    <a:pt x="331" y="166"/>
                  </a:lnTo>
                  <a:close/>
                  <a:moveTo>
                    <a:pt x="387" y="556"/>
                  </a:moveTo>
                  <a:lnTo>
                    <a:pt x="384" y="560"/>
                  </a:lnTo>
                  <a:lnTo>
                    <a:pt x="388" y="564"/>
                  </a:lnTo>
                  <a:lnTo>
                    <a:pt x="408" y="583"/>
                  </a:lnTo>
                  <a:lnTo>
                    <a:pt x="418" y="594"/>
                  </a:lnTo>
                  <a:cubicBezTo>
                    <a:pt x="430" y="606"/>
                    <a:pt x="450" y="606"/>
                    <a:pt x="462" y="594"/>
                  </a:cubicBezTo>
                  <a:lnTo>
                    <a:pt x="474" y="581"/>
                  </a:lnTo>
                  <a:cubicBezTo>
                    <a:pt x="481" y="575"/>
                    <a:pt x="484" y="565"/>
                    <a:pt x="483" y="556"/>
                  </a:cubicBezTo>
                  <a:cubicBezTo>
                    <a:pt x="484" y="547"/>
                    <a:pt x="481" y="538"/>
                    <a:pt x="474" y="531"/>
                  </a:cubicBezTo>
                  <a:lnTo>
                    <a:pt x="462" y="519"/>
                  </a:lnTo>
                  <a:lnTo>
                    <a:pt x="444" y="501"/>
                  </a:lnTo>
                  <a:lnTo>
                    <a:pt x="440" y="497"/>
                  </a:lnTo>
                  <a:lnTo>
                    <a:pt x="418" y="519"/>
                  </a:lnTo>
                  <a:lnTo>
                    <a:pt x="412" y="525"/>
                  </a:lnTo>
                  <a:lnTo>
                    <a:pt x="384" y="553"/>
                  </a:lnTo>
                  <a:lnTo>
                    <a:pt x="387" y="556"/>
                  </a:lnTo>
                  <a:close/>
                  <a:moveTo>
                    <a:pt x="218" y="354"/>
                  </a:moveTo>
                  <a:lnTo>
                    <a:pt x="234" y="338"/>
                  </a:lnTo>
                  <a:lnTo>
                    <a:pt x="229" y="336"/>
                  </a:lnTo>
                  <a:lnTo>
                    <a:pt x="234" y="331"/>
                  </a:lnTo>
                  <a:lnTo>
                    <a:pt x="207" y="320"/>
                  </a:lnTo>
                  <a:lnTo>
                    <a:pt x="211" y="328"/>
                  </a:lnTo>
                  <a:lnTo>
                    <a:pt x="207" y="327"/>
                  </a:lnTo>
                  <a:lnTo>
                    <a:pt x="218" y="354"/>
                  </a:lnTo>
                  <a:close/>
                  <a:moveTo>
                    <a:pt x="246" y="422"/>
                  </a:moveTo>
                  <a:lnTo>
                    <a:pt x="302" y="366"/>
                  </a:lnTo>
                  <a:lnTo>
                    <a:pt x="297" y="364"/>
                  </a:lnTo>
                  <a:lnTo>
                    <a:pt x="302" y="359"/>
                  </a:lnTo>
                  <a:lnTo>
                    <a:pt x="296" y="357"/>
                  </a:lnTo>
                  <a:lnTo>
                    <a:pt x="249" y="337"/>
                  </a:lnTo>
                  <a:lnTo>
                    <a:pt x="224" y="362"/>
                  </a:lnTo>
                  <a:lnTo>
                    <a:pt x="226" y="366"/>
                  </a:lnTo>
                  <a:lnTo>
                    <a:pt x="224" y="368"/>
                  </a:lnTo>
                  <a:lnTo>
                    <a:pt x="243" y="416"/>
                  </a:lnTo>
                  <a:lnTo>
                    <a:pt x="246" y="422"/>
                  </a:lnTo>
                  <a:close/>
                  <a:moveTo>
                    <a:pt x="412" y="511"/>
                  </a:moveTo>
                  <a:lnTo>
                    <a:pt x="429" y="493"/>
                  </a:lnTo>
                  <a:lnTo>
                    <a:pt x="426" y="490"/>
                  </a:lnTo>
                  <a:lnTo>
                    <a:pt x="429" y="487"/>
                  </a:lnTo>
                  <a:lnTo>
                    <a:pt x="414" y="472"/>
                  </a:lnTo>
                  <a:lnTo>
                    <a:pt x="394" y="451"/>
                  </a:lnTo>
                  <a:lnTo>
                    <a:pt x="312" y="369"/>
                  </a:lnTo>
                  <a:lnTo>
                    <a:pt x="256" y="425"/>
                  </a:lnTo>
                  <a:lnTo>
                    <a:pt x="260" y="429"/>
                  </a:lnTo>
                  <a:lnTo>
                    <a:pt x="256" y="432"/>
                  </a:lnTo>
                  <a:lnTo>
                    <a:pt x="334" y="510"/>
                  </a:lnTo>
                  <a:lnTo>
                    <a:pt x="354" y="530"/>
                  </a:lnTo>
                  <a:lnTo>
                    <a:pt x="374" y="549"/>
                  </a:lnTo>
                  <a:lnTo>
                    <a:pt x="395" y="528"/>
                  </a:lnTo>
                  <a:lnTo>
                    <a:pt x="412" y="511"/>
                  </a:lnTo>
                  <a:close/>
                  <a:moveTo>
                    <a:pt x="20" y="150"/>
                  </a:moveTo>
                  <a:lnTo>
                    <a:pt x="89" y="152"/>
                  </a:lnTo>
                  <a:lnTo>
                    <a:pt x="89" y="152"/>
                  </a:lnTo>
                  <a:lnTo>
                    <a:pt x="89" y="152"/>
                  </a:lnTo>
                  <a:cubicBezTo>
                    <a:pt x="118" y="152"/>
                    <a:pt x="141" y="129"/>
                    <a:pt x="141" y="100"/>
                  </a:cubicBezTo>
                  <a:lnTo>
                    <a:pt x="141" y="94"/>
                  </a:lnTo>
                  <a:lnTo>
                    <a:pt x="141" y="93"/>
                  </a:lnTo>
                  <a:lnTo>
                    <a:pt x="141" y="27"/>
                  </a:lnTo>
                  <a:lnTo>
                    <a:pt x="383" y="27"/>
                  </a:lnTo>
                  <a:cubicBezTo>
                    <a:pt x="389" y="27"/>
                    <a:pt x="394" y="32"/>
                    <a:pt x="394" y="38"/>
                  </a:cubicBezTo>
                  <a:lnTo>
                    <a:pt x="394" y="422"/>
                  </a:lnTo>
                  <a:lnTo>
                    <a:pt x="394" y="429"/>
                  </a:lnTo>
                  <a:lnTo>
                    <a:pt x="414" y="449"/>
                  </a:lnTo>
                  <a:lnTo>
                    <a:pt x="414" y="443"/>
                  </a:lnTo>
                  <a:lnTo>
                    <a:pt x="414" y="39"/>
                  </a:lnTo>
                  <a:lnTo>
                    <a:pt x="414" y="32"/>
                  </a:lnTo>
                  <a:cubicBezTo>
                    <a:pt x="414" y="14"/>
                    <a:pt x="400" y="0"/>
                    <a:pt x="383" y="0"/>
                  </a:cubicBezTo>
                  <a:lnTo>
                    <a:pt x="123" y="0"/>
                  </a:lnTo>
                  <a:lnTo>
                    <a:pt x="121" y="2"/>
                  </a:lnTo>
                  <a:lnTo>
                    <a:pt x="1" y="122"/>
                  </a:lnTo>
                  <a:lnTo>
                    <a:pt x="0" y="123"/>
                  </a:lnTo>
                  <a:lnTo>
                    <a:pt x="0" y="130"/>
                  </a:lnTo>
                  <a:lnTo>
                    <a:pt x="0" y="492"/>
                  </a:lnTo>
                  <a:lnTo>
                    <a:pt x="0" y="499"/>
                  </a:lnTo>
                  <a:cubicBezTo>
                    <a:pt x="0" y="516"/>
                    <a:pt x="14" y="530"/>
                    <a:pt x="32" y="530"/>
                  </a:cubicBezTo>
                  <a:lnTo>
                    <a:pt x="326" y="530"/>
                  </a:lnTo>
                  <a:lnTo>
                    <a:pt x="319" y="524"/>
                  </a:lnTo>
                  <a:lnTo>
                    <a:pt x="326" y="524"/>
                  </a:lnTo>
                  <a:lnTo>
                    <a:pt x="305" y="503"/>
                  </a:lnTo>
                  <a:lnTo>
                    <a:pt x="32" y="503"/>
                  </a:lnTo>
                  <a:cubicBezTo>
                    <a:pt x="25" y="503"/>
                    <a:pt x="21" y="498"/>
                    <a:pt x="20" y="492"/>
                  </a:cubicBezTo>
                  <a:lnTo>
                    <a:pt x="20" y="492"/>
                  </a:lnTo>
                  <a:lnTo>
                    <a:pt x="20" y="150"/>
                  </a:lnTo>
                  <a:close/>
                  <a:moveTo>
                    <a:pt x="82" y="321"/>
                  </a:moveTo>
                  <a:lnTo>
                    <a:pt x="156" y="321"/>
                  </a:lnTo>
                  <a:lnTo>
                    <a:pt x="156" y="315"/>
                  </a:lnTo>
                  <a:lnTo>
                    <a:pt x="156" y="301"/>
                  </a:lnTo>
                  <a:lnTo>
                    <a:pt x="156" y="294"/>
                  </a:lnTo>
                  <a:lnTo>
                    <a:pt x="82" y="294"/>
                  </a:lnTo>
                  <a:lnTo>
                    <a:pt x="82" y="301"/>
                  </a:lnTo>
                  <a:lnTo>
                    <a:pt x="82" y="315"/>
                  </a:lnTo>
                  <a:lnTo>
                    <a:pt x="82" y="321"/>
                  </a:lnTo>
                  <a:close/>
                  <a:moveTo>
                    <a:pt x="82" y="272"/>
                  </a:moveTo>
                  <a:lnTo>
                    <a:pt x="82" y="279"/>
                  </a:lnTo>
                  <a:lnTo>
                    <a:pt x="331" y="279"/>
                  </a:lnTo>
                  <a:lnTo>
                    <a:pt x="331" y="272"/>
                  </a:lnTo>
                  <a:lnTo>
                    <a:pt x="331" y="258"/>
                  </a:lnTo>
                  <a:lnTo>
                    <a:pt x="331" y="252"/>
                  </a:lnTo>
                  <a:lnTo>
                    <a:pt x="82" y="252"/>
                  </a:lnTo>
                  <a:lnTo>
                    <a:pt x="82" y="258"/>
                  </a:lnTo>
                  <a:lnTo>
                    <a:pt x="82" y="272"/>
                  </a:lnTo>
                  <a:close/>
                  <a:moveTo>
                    <a:pt x="82" y="229"/>
                  </a:moveTo>
                  <a:lnTo>
                    <a:pt x="82" y="236"/>
                  </a:lnTo>
                  <a:lnTo>
                    <a:pt x="331" y="236"/>
                  </a:lnTo>
                  <a:lnTo>
                    <a:pt x="331" y="229"/>
                  </a:lnTo>
                  <a:lnTo>
                    <a:pt x="331" y="216"/>
                  </a:lnTo>
                  <a:lnTo>
                    <a:pt x="331" y="209"/>
                  </a:lnTo>
                  <a:lnTo>
                    <a:pt x="82" y="209"/>
                  </a:lnTo>
                  <a:lnTo>
                    <a:pt x="82" y="216"/>
                  </a:lnTo>
                  <a:lnTo>
                    <a:pt x="82" y="229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accent2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571511" y="1235921"/>
            <a:ext cx="634384" cy="634384"/>
            <a:chOff x="10421105" y="2165547"/>
            <a:chExt cx="884820" cy="884820"/>
          </a:xfrm>
        </p:grpSpPr>
        <p:sp>
          <p:nvSpPr>
            <p:cNvPr id="28" name="泪滴形 27"/>
            <p:cNvSpPr/>
            <p:nvPr/>
          </p:nvSpPr>
          <p:spPr>
            <a:xfrm rot="18911031">
              <a:off x="10421105" y="2165547"/>
              <a:ext cx="884820" cy="884820"/>
            </a:xfrm>
            <a:prstGeom prst="teardrop">
              <a:avLst/>
            </a:prstGeom>
            <a:solidFill>
              <a:srgbClr val="B4CF56"/>
            </a:solidFill>
            <a:ln w="25400">
              <a:solidFill>
                <a:srgbClr val="FCE6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29" name="Freeform 16"/>
            <p:cNvSpPr>
              <a:spLocks noEditPoints="1"/>
            </p:cNvSpPr>
            <p:nvPr/>
          </p:nvSpPr>
          <p:spPr bwMode="auto">
            <a:xfrm>
              <a:off x="10596755" y="2410511"/>
              <a:ext cx="533520" cy="425465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accent2"/>
                </a:solidFill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角色描述</a:t>
            </a:r>
            <a:endParaRPr lang="zh-CN" altLang="en-US" sz="1400" dirty="0"/>
          </a:p>
        </p:txBody>
      </p:sp>
      <p:pic>
        <p:nvPicPr>
          <p:cNvPr id="3074" name="Picture 2" descr="C:\Users\tianya\Desktop\456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660" y="296140"/>
            <a:ext cx="879475" cy="70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58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1331640" y="1134441"/>
            <a:ext cx="3751076" cy="2475915"/>
            <a:chOff x="0" y="0"/>
            <a:chExt cx="5166566" cy="3409678"/>
          </a:xfrm>
        </p:grpSpPr>
        <p:sp>
          <p:nvSpPr>
            <p:cNvPr id="6" name="椭圆 2"/>
            <p:cNvSpPr>
              <a:spLocks noChangeArrowheads="1"/>
            </p:cNvSpPr>
            <p:nvPr/>
          </p:nvSpPr>
          <p:spPr bwMode="auto">
            <a:xfrm rot="1748642">
              <a:off x="0" y="0"/>
              <a:ext cx="2211234" cy="2230539"/>
            </a:xfrm>
            <a:custGeom>
              <a:avLst/>
              <a:gdLst>
                <a:gd name="T0" fmla="*/ 654751 w 2997604"/>
                <a:gd name="T1" fmla="*/ 390788 h 3024336"/>
                <a:gd name="T2" fmla="*/ 330296 w 2997604"/>
                <a:gd name="T3" fmla="*/ 659977 h 3024336"/>
                <a:gd name="T4" fmla="*/ 0 w 2997604"/>
                <a:gd name="T5" fmla="*/ 329989 h 3024336"/>
                <a:gd name="T6" fmla="*/ 330296 w 2997604"/>
                <a:gd name="T7" fmla="*/ 0 h 3024336"/>
                <a:gd name="T8" fmla="*/ 385345 w 2997604"/>
                <a:gd name="T9" fmla="*/ 4948 h 30243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97604"/>
                <a:gd name="T16" fmla="*/ 0 h 3024336"/>
                <a:gd name="T17" fmla="*/ 2997604 w 2997604"/>
                <a:gd name="T18" fmla="*/ 3024336 h 30243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97604" h="3024336">
                  <a:moveTo>
                    <a:pt x="2997604" y="1790780"/>
                  </a:moveTo>
                  <a:cubicBezTo>
                    <a:pt x="2867846" y="2492941"/>
                    <a:pt x="2252064" y="3024336"/>
                    <a:pt x="1512168" y="3024336"/>
                  </a:cubicBezTo>
                  <a:cubicBezTo>
                    <a:pt x="677021" y="3024336"/>
                    <a:pt x="0" y="2347315"/>
                    <a:pt x="0" y="1512168"/>
                  </a:cubicBezTo>
                  <a:cubicBezTo>
                    <a:pt x="0" y="677021"/>
                    <a:pt x="677021" y="0"/>
                    <a:pt x="1512168" y="0"/>
                  </a:cubicBezTo>
                  <a:cubicBezTo>
                    <a:pt x="1598138" y="0"/>
                    <a:pt x="1682432" y="7174"/>
                    <a:pt x="1764196" y="22675"/>
                  </a:cubicBezTo>
                </a:path>
              </a:pathLst>
            </a:custGeom>
            <a:noFill/>
            <a:ln w="25400">
              <a:solidFill>
                <a:srgbClr val="17365D"/>
              </a:solidFill>
              <a:prstDash val="sysDash"/>
              <a:bevel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800"/>
            </a:p>
          </p:txBody>
        </p:sp>
        <p:sp>
          <p:nvSpPr>
            <p:cNvPr id="7" name="椭圆 4"/>
            <p:cNvSpPr>
              <a:spLocks noChangeArrowheads="1"/>
            </p:cNvSpPr>
            <p:nvPr/>
          </p:nvSpPr>
          <p:spPr bwMode="auto">
            <a:xfrm rot="1748642">
              <a:off x="2072242" y="1513229"/>
              <a:ext cx="1573837" cy="746788"/>
            </a:xfrm>
            <a:custGeom>
              <a:avLst/>
              <a:gdLst>
                <a:gd name="T0" fmla="*/ 0 w 2134918"/>
                <a:gd name="T1" fmla="*/ 221405 h 1012045"/>
                <a:gd name="T2" fmla="*/ 232405 w 2134918"/>
                <a:gd name="T3" fmla="*/ 0 h 1012045"/>
                <a:gd name="T4" fmla="*/ 464808 w 2134918"/>
                <a:gd name="T5" fmla="*/ 221405 h 1012045"/>
                <a:gd name="T6" fmla="*/ 0 60000 65536"/>
                <a:gd name="T7" fmla="*/ 0 60000 65536"/>
                <a:gd name="T8" fmla="*/ 0 60000 65536"/>
                <a:gd name="T9" fmla="*/ 0 w 2134918"/>
                <a:gd name="T10" fmla="*/ 0 h 1012045"/>
                <a:gd name="T11" fmla="*/ 2134918 w 2134918"/>
                <a:gd name="T12" fmla="*/ 1012045 h 10120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4918" h="1012045">
                  <a:moveTo>
                    <a:pt x="0" y="1012045"/>
                  </a:moveTo>
                  <a:cubicBezTo>
                    <a:pt x="28964" y="447977"/>
                    <a:pt x="495896" y="0"/>
                    <a:pt x="1067459" y="0"/>
                  </a:cubicBezTo>
                  <a:cubicBezTo>
                    <a:pt x="1639022" y="0"/>
                    <a:pt x="2105955" y="447977"/>
                    <a:pt x="2134918" y="1012045"/>
                  </a:cubicBezTo>
                </a:path>
              </a:pathLst>
            </a:custGeom>
            <a:noFill/>
            <a:ln w="25400">
              <a:solidFill>
                <a:srgbClr val="17365D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800"/>
            </a:p>
          </p:txBody>
        </p:sp>
        <p:sp>
          <p:nvSpPr>
            <p:cNvPr id="8" name="椭圆 4"/>
            <p:cNvSpPr>
              <a:spLocks noChangeArrowheads="1"/>
            </p:cNvSpPr>
            <p:nvPr/>
          </p:nvSpPr>
          <p:spPr bwMode="auto">
            <a:xfrm rot="1748643" flipV="1">
              <a:off x="3158906" y="2877661"/>
              <a:ext cx="1121762" cy="532017"/>
            </a:xfrm>
            <a:custGeom>
              <a:avLst/>
              <a:gdLst>
                <a:gd name="T0" fmla="*/ 0 w 2134918"/>
                <a:gd name="T1" fmla="*/ 40628 h 1012045"/>
                <a:gd name="T2" fmla="*/ 42752 w 2134918"/>
                <a:gd name="T3" fmla="*/ 0 h 1012045"/>
                <a:gd name="T4" fmla="*/ 85503 w 2134918"/>
                <a:gd name="T5" fmla="*/ 40628 h 1012045"/>
                <a:gd name="T6" fmla="*/ 0 60000 65536"/>
                <a:gd name="T7" fmla="*/ 0 60000 65536"/>
                <a:gd name="T8" fmla="*/ 0 60000 65536"/>
                <a:gd name="T9" fmla="*/ 0 w 2134918"/>
                <a:gd name="T10" fmla="*/ 0 h 1012045"/>
                <a:gd name="T11" fmla="*/ 2134918 w 2134918"/>
                <a:gd name="T12" fmla="*/ 1012045 h 10120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4918" h="1012045">
                  <a:moveTo>
                    <a:pt x="0" y="1012045"/>
                  </a:moveTo>
                  <a:cubicBezTo>
                    <a:pt x="28964" y="447977"/>
                    <a:pt x="495896" y="0"/>
                    <a:pt x="1067459" y="0"/>
                  </a:cubicBezTo>
                  <a:cubicBezTo>
                    <a:pt x="1639022" y="0"/>
                    <a:pt x="2105955" y="447977"/>
                    <a:pt x="2134918" y="1012045"/>
                  </a:cubicBezTo>
                </a:path>
              </a:pathLst>
            </a:custGeom>
            <a:noFill/>
            <a:ln w="25400">
              <a:solidFill>
                <a:srgbClr val="17365D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800"/>
            </a:p>
          </p:txBody>
        </p:sp>
        <p:sp>
          <p:nvSpPr>
            <p:cNvPr id="9" name="椭圆 4"/>
            <p:cNvSpPr>
              <a:spLocks noChangeArrowheads="1"/>
            </p:cNvSpPr>
            <p:nvPr/>
          </p:nvSpPr>
          <p:spPr bwMode="auto">
            <a:xfrm rot="1748642">
              <a:off x="4392985" y="3020842"/>
              <a:ext cx="773581" cy="366376"/>
            </a:xfrm>
            <a:custGeom>
              <a:avLst/>
              <a:gdLst>
                <a:gd name="T0" fmla="*/ 0 w 2134918"/>
                <a:gd name="T1" fmla="*/ 6293 h 1012045"/>
                <a:gd name="T2" fmla="*/ 6668 w 2134918"/>
                <a:gd name="T3" fmla="*/ 0 h 1012045"/>
                <a:gd name="T4" fmla="*/ 13335 w 2134918"/>
                <a:gd name="T5" fmla="*/ 6293 h 1012045"/>
                <a:gd name="T6" fmla="*/ 0 60000 65536"/>
                <a:gd name="T7" fmla="*/ 0 60000 65536"/>
                <a:gd name="T8" fmla="*/ 0 60000 65536"/>
                <a:gd name="T9" fmla="*/ 0 w 2134918"/>
                <a:gd name="T10" fmla="*/ 0 h 1012045"/>
                <a:gd name="T11" fmla="*/ 2134918 w 2134918"/>
                <a:gd name="T12" fmla="*/ 1012045 h 101204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4918" h="1012045">
                  <a:moveTo>
                    <a:pt x="0" y="1012045"/>
                  </a:moveTo>
                  <a:cubicBezTo>
                    <a:pt x="28964" y="447977"/>
                    <a:pt x="495896" y="0"/>
                    <a:pt x="1067459" y="0"/>
                  </a:cubicBezTo>
                  <a:cubicBezTo>
                    <a:pt x="1639022" y="0"/>
                    <a:pt x="2105955" y="447977"/>
                    <a:pt x="2134918" y="1012045"/>
                  </a:cubicBezTo>
                </a:path>
              </a:pathLst>
            </a:custGeom>
            <a:noFill/>
            <a:ln w="25400">
              <a:solidFill>
                <a:srgbClr val="17365D"/>
              </a:solidFill>
              <a:prstDash val="sys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800"/>
            </a:p>
          </p:txBody>
        </p:sp>
      </p:grpSp>
      <p:sp>
        <p:nvSpPr>
          <p:cNvPr id="10" name="KSO_GN4"/>
          <p:cNvSpPr>
            <a:spLocks noChangeArrowheads="1"/>
          </p:cNvSpPr>
          <p:nvPr/>
        </p:nvSpPr>
        <p:spPr bwMode="auto">
          <a:xfrm>
            <a:off x="1427456" y="1234333"/>
            <a:ext cx="1426020" cy="1426021"/>
          </a:xfrm>
          <a:prstGeom prst="ellipse">
            <a:avLst/>
          </a:prstGeom>
          <a:solidFill>
            <a:srgbClr val="FABE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 hangingPunct="1">
              <a:lnSpc>
                <a:spcPct val="130000"/>
              </a:lnSpc>
            </a:pPr>
            <a:r>
              <a:rPr lang="en-US" altLang="zh-CN" sz="3200">
                <a:solidFill>
                  <a:schemeClr val="bg1"/>
                </a:solidFill>
                <a:latin typeface="Impact" pitchFamily="34" charset="0"/>
                <a:ea typeface="微软雅黑" pitchFamily="34" charset="-122"/>
                <a:sym typeface="Impact" pitchFamily="34" charset="0"/>
              </a:rPr>
              <a:t>04</a:t>
            </a:r>
            <a:endParaRPr lang="zh-CN" altLang="en-US" sz="800">
              <a:ea typeface="宋体" pitchFamily="2" charset="-122"/>
            </a:endParaRPr>
          </a:p>
        </p:txBody>
      </p:sp>
      <p:sp>
        <p:nvSpPr>
          <p:cNvPr id="11" name="KSO_GN3"/>
          <p:cNvSpPr>
            <a:spLocks noChangeArrowheads="1"/>
          </p:cNvSpPr>
          <p:nvPr/>
        </p:nvSpPr>
        <p:spPr bwMode="auto">
          <a:xfrm>
            <a:off x="2740332" y="2278111"/>
            <a:ext cx="1009121" cy="1009121"/>
          </a:xfrm>
          <a:prstGeom prst="ellipse">
            <a:avLst/>
          </a:prstGeom>
          <a:solidFill>
            <a:srgbClr val="8FC3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 hangingPunct="1">
              <a:lnSpc>
                <a:spcPct val="130000"/>
              </a:lnSpc>
            </a:pPr>
            <a:r>
              <a:rPr lang="en-US" altLang="zh-CN" sz="2000">
                <a:solidFill>
                  <a:schemeClr val="bg1"/>
                </a:solidFill>
                <a:latin typeface="Impact" pitchFamily="34" charset="0"/>
                <a:ea typeface="微软雅黑" pitchFamily="34" charset="-122"/>
                <a:sym typeface="Impact" pitchFamily="34" charset="0"/>
              </a:rPr>
              <a:t>03</a:t>
            </a:r>
            <a:endParaRPr lang="zh-CN" altLang="en-US" sz="800">
              <a:ea typeface="宋体" pitchFamily="2" charset="-122"/>
            </a:endParaRPr>
          </a:p>
        </p:txBody>
      </p:sp>
      <p:sp>
        <p:nvSpPr>
          <p:cNvPr id="12" name="KSO_GN2"/>
          <p:cNvSpPr>
            <a:spLocks noChangeArrowheads="1"/>
          </p:cNvSpPr>
          <p:nvPr/>
        </p:nvSpPr>
        <p:spPr bwMode="auto">
          <a:xfrm rot="10800000" flipV="1">
            <a:off x="3787167" y="2836696"/>
            <a:ext cx="719636" cy="719636"/>
          </a:xfrm>
          <a:prstGeom prst="ellipse">
            <a:avLst/>
          </a:prstGeom>
          <a:solidFill>
            <a:srgbClr val="E400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 hangingPunct="1">
              <a:lnSpc>
                <a:spcPct val="130000"/>
              </a:lnSpc>
            </a:pPr>
            <a:r>
              <a:rPr lang="en-US" altLang="zh-CN" sz="1200">
                <a:solidFill>
                  <a:schemeClr val="bg1"/>
                </a:solidFill>
                <a:latin typeface="Impact" pitchFamily="34" charset="0"/>
                <a:ea typeface="微软雅黑" pitchFamily="34" charset="-122"/>
                <a:sym typeface="Impact" pitchFamily="34" charset="0"/>
              </a:rPr>
              <a:t>02</a:t>
            </a:r>
            <a:endParaRPr lang="en-US" altLang="zh-CN" sz="900">
              <a:solidFill>
                <a:schemeClr val="bg1"/>
              </a:solidFill>
              <a:latin typeface="Impact" pitchFamily="34" charset="0"/>
              <a:ea typeface="微软雅黑" pitchFamily="34" charset="-122"/>
              <a:sym typeface="Impact" pitchFamily="34" charset="0"/>
            </a:endParaRPr>
          </a:p>
        </p:txBody>
      </p:sp>
      <p:sp>
        <p:nvSpPr>
          <p:cNvPr id="13" name="KSO_GN1"/>
          <p:cNvSpPr>
            <a:spLocks noChangeArrowheads="1"/>
          </p:cNvSpPr>
          <p:nvPr/>
        </p:nvSpPr>
        <p:spPr bwMode="auto">
          <a:xfrm>
            <a:off x="4473166" y="3364701"/>
            <a:ext cx="496406" cy="496406"/>
          </a:xfrm>
          <a:prstGeom prst="ellipse">
            <a:avLst/>
          </a:prstGeom>
          <a:solidFill>
            <a:srgbClr val="004FA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 hangingPunct="1">
              <a:lnSpc>
                <a:spcPct val="130000"/>
              </a:lnSpc>
            </a:pPr>
            <a:r>
              <a:rPr lang="en-US" altLang="zh-CN" sz="1200">
                <a:solidFill>
                  <a:schemeClr val="bg1"/>
                </a:solidFill>
                <a:latin typeface="Impact" pitchFamily="34" charset="0"/>
                <a:ea typeface="微软雅黑" pitchFamily="34" charset="-122"/>
                <a:sym typeface="Impact" pitchFamily="34" charset="0"/>
              </a:rPr>
              <a:t>01</a:t>
            </a:r>
            <a:endParaRPr lang="zh-CN" altLang="en-US" sz="800">
              <a:ea typeface="宋体" pitchFamily="2" charset="-122"/>
            </a:endParaRPr>
          </a:p>
        </p:txBody>
      </p:sp>
      <p:sp>
        <p:nvSpPr>
          <p:cNvPr id="14" name="文本框 11"/>
          <p:cNvSpPr>
            <a:spLocks noChangeArrowheads="1"/>
          </p:cNvSpPr>
          <p:nvPr/>
        </p:nvSpPr>
        <p:spPr bwMode="auto">
          <a:xfrm>
            <a:off x="2859590" y="895921"/>
            <a:ext cx="3742021" cy="529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zh-CN" sz="1100" dirty="0"/>
              <a:t>学管理、懂管理、与时俱进、创造性开展工作</a:t>
            </a:r>
            <a:r>
              <a:rPr lang="zh-CN" altLang="zh-CN" sz="1100" dirty="0" smtClean="0"/>
              <a:t>。</a:t>
            </a:r>
            <a:r>
              <a:rPr lang="zh-CN" altLang="zh-CN" sz="1100" dirty="0"/>
              <a:t>重视质量监控，强化量化管理，保证整体护理处于良性运作状态。</a:t>
            </a:r>
            <a:endParaRPr lang="zh-CN" altLang="en-US" sz="1100" dirty="0">
              <a:solidFill>
                <a:srgbClr val="262626"/>
              </a:solidFill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15" name="文本框 12"/>
          <p:cNvSpPr>
            <a:spLocks noChangeArrowheads="1"/>
          </p:cNvSpPr>
          <p:nvPr/>
        </p:nvSpPr>
        <p:spPr bwMode="auto">
          <a:xfrm>
            <a:off x="3407472" y="1818087"/>
            <a:ext cx="4100699" cy="413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Clr>
                <a:schemeClr val="accent3"/>
              </a:buClr>
              <a:defRPr/>
            </a:pPr>
            <a:r>
              <a:rPr lang="zh-CN" altLang="zh-CN" sz="1100" dirty="0"/>
              <a:t>强化</a:t>
            </a:r>
            <a:r>
              <a:rPr lang="en-US" altLang="zh-CN" sz="1100" dirty="0"/>
              <a:t>“</a:t>
            </a:r>
            <a:r>
              <a:rPr lang="zh-CN" altLang="zh-CN" sz="1100" dirty="0"/>
              <a:t>三基三严（基本理论、基本知识、基本技能</a:t>
            </a:r>
            <a:r>
              <a:rPr lang="zh-CN" altLang="en-US" sz="1100" dirty="0"/>
              <a:t>，</a:t>
            </a:r>
            <a:r>
              <a:rPr lang="zh-CN" altLang="zh-CN" sz="1100" dirty="0"/>
              <a:t>严格要求、严谨态度、严肃作风）</a:t>
            </a:r>
            <a:r>
              <a:rPr lang="en-US" altLang="zh-CN" sz="1100" dirty="0"/>
              <a:t>”</a:t>
            </a:r>
            <a:r>
              <a:rPr lang="zh-CN" altLang="zh-CN" sz="1100" dirty="0"/>
              <a:t>培训，提高护士素质和业务水平。</a:t>
            </a:r>
          </a:p>
        </p:txBody>
      </p:sp>
      <p:sp>
        <p:nvSpPr>
          <p:cNvPr id="16" name="文本框 13"/>
          <p:cNvSpPr>
            <a:spLocks noChangeArrowheads="1"/>
          </p:cNvSpPr>
          <p:nvPr/>
        </p:nvSpPr>
        <p:spPr bwMode="auto">
          <a:xfrm>
            <a:off x="4427984" y="2606184"/>
            <a:ext cx="3698555" cy="413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Clr>
                <a:schemeClr val="accent3"/>
              </a:buClr>
              <a:defRPr/>
            </a:pPr>
            <a:r>
              <a:rPr lang="zh-CN" altLang="zh-CN" sz="1100" dirty="0"/>
              <a:t>加强沟通，增进协调，处理好人际关系方面</a:t>
            </a:r>
            <a:r>
              <a:rPr lang="zh-CN" altLang="zh-CN" sz="1100" dirty="0" smtClean="0"/>
              <a:t>。</a:t>
            </a:r>
            <a:r>
              <a:rPr lang="zh-CN" altLang="zh-CN" sz="1100" dirty="0"/>
              <a:t>安全护理方面：增强安全评估和法律意识</a:t>
            </a:r>
            <a:r>
              <a:rPr lang="en-US" altLang="zh-CN" sz="1100" dirty="0"/>
              <a:t>.</a:t>
            </a:r>
            <a:r>
              <a:rPr lang="zh-CN" altLang="zh-CN" sz="1100" dirty="0"/>
              <a:t>杜绝护理纠纷和护理差错。</a:t>
            </a:r>
          </a:p>
        </p:txBody>
      </p:sp>
      <p:sp>
        <p:nvSpPr>
          <p:cNvPr id="17" name="文本框 14"/>
          <p:cNvSpPr>
            <a:spLocks noChangeArrowheads="1"/>
          </p:cNvSpPr>
          <p:nvPr/>
        </p:nvSpPr>
        <p:spPr bwMode="auto">
          <a:xfrm>
            <a:off x="5079656" y="3345334"/>
            <a:ext cx="3524792" cy="413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Clr>
                <a:schemeClr val="accent3"/>
              </a:buClr>
              <a:defRPr/>
            </a:pPr>
            <a:r>
              <a:rPr lang="zh-CN" altLang="zh-CN" sz="1100" dirty="0"/>
              <a:t>奖惩分明，做到奖勤罚懒，奖优惩劣</a:t>
            </a:r>
            <a:r>
              <a:rPr lang="zh-CN" altLang="zh-CN" sz="1100" dirty="0" smtClean="0"/>
              <a:t>。</a:t>
            </a:r>
            <a:r>
              <a:rPr lang="zh-CN" altLang="zh-CN" sz="1100" dirty="0"/>
              <a:t>加强人才队伍的培养，加强新护士和学生能力培养，充分发挥个人</a:t>
            </a:r>
            <a:r>
              <a:rPr lang="zh-CN" altLang="zh-CN" sz="1100" dirty="0" smtClean="0"/>
              <a:t>所长</a:t>
            </a:r>
            <a:r>
              <a:rPr lang="zh-CN" altLang="en-US" sz="1100" dirty="0"/>
              <a:t>。</a:t>
            </a:r>
            <a:endParaRPr lang="zh-CN" altLang="zh-CN" sz="1100" dirty="0"/>
          </a:p>
        </p:txBody>
      </p:sp>
      <p:sp>
        <p:nvSpPr>
          <p:cNvPr id="18" name="TextBox 17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角色认知</a:t>
            </a:r>
            <a:endParaRPr lang="zh-CN" altLang="en-US" sz="1400" dirty="0"/>
          </a:p>
        </p:txBody>
      </p:sp>
      <p:pic>
        <p:nvPicPr>
          <p:cNvPr id="19" name="Picture 9" descr="医务人员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40978" y="2024720"/>
            <a:ext cx="954267" cy="2652997"/>
          </a:xfrm>
          <a:prstGeom prst="rect">
            <a:avLst/>
          </a:prstGeom>
          <a:noFill/>
        </p:spPr>
      </p:pic>
      <p:pic>
        <p:nvPicPr>
          <p:cNvPr id="20" name="Picture 3" descr="C:\Users\tianya\Desktop\675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17406" y="236550"/>
            <a:ext cx="811212" cy="85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365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/>
          <p:cNvGrpSpPr/>
          <p:nvPr/>
        </p:nvGrpSpPr>
        <p:grpSpPr>
          <a:xfrm>
            <a:off x="3332180" y="1382746"/>
            <a:ext cx="2529385" cy="2286313"/>
            <a:chOff x="3471863" y="2343150"/>
            <a:chExt cx="2197101" cy="1985963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1"/>
          <p:cNvGrpSpPr/>
          <p:nvPr/>
        </p:nvGrpSpPr>
        <p:grpSpPr>
          <a:xfrm>
            <a:off x="6749939" y="843432"/>
            <a:ext cx="1746700" cy="793186"/>
            <a:chOff x="1762139" y="2072489"/>
            <a:chExt cx="1542507" cy="700460"/>
          </a:xfrm>
        </p:grpSpPr>
        <p:sp>
          <p:nvSpPr>
            <p:cNvPr id="28" name="TextBox 27"/>
            <p:cNvSpPr txBox="1"/>
            <p:nvPr/>
          </p:nvSpPr>
          <p:spPr>
            <a:xfrm>
              <a:off x="1762140" y="2072489"/>
              <a:ext cx="1542506" cy="15650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zh-CN" sz="1050" b="1" dirty="0"/>
                <a:t>信息管理者</a:t>
              </a:r>
              <a:endParaRPr lang="en-US" sz="1050" b="1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762139" y="2283715"/>
              <a:ext cx="1542507" cy="48923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zh-CN" sz="900" dirty="0"/>
                <a:t>承上启下</a:t>
              </a:r>
              <a:r>
                <a:rPr lang="en-US" altLang="zh-CN" sz="900" dirty="0"/>
                <a:t> </a:t>
              </a:r>
              <a:r>
                <a:rPr lang="zh-CN" altLang="zh-CN" sz="900" dirty="0"/>
                <a:t>既要正确及时的传达医院和护理部精神，又要收集有用的反馈意见，及时汇报，便于工作的开展。</a:t>
              </a:r>
              <a:endParaRPr lang="zh-CN" altLang="en-US" sz="900" dirty="0"/>
            </a:p>
          </p:txBody>
        </p:sp>
      </p:grpSp>
      <p:grpSp>
        <p:nvGrpSpPr>
          <p:cNvPr id="30" name="Group 144"/>
          <p:cNvGrpSpPr/>
          <p:nvPr/>
        </p:nvGrpSpPr>
        <p:grpSpPr>
          <a:xfrm>
            <a:off x="6749939" y="2141421"/>
            <a:ext cx="1746700" cy="701679"/>
            <a:chOff x="1762139" y="2840582"/>
            <a:chExt cx="1542507" cy="619650"/>
          </a:xfrm>
        </p:grpSpPr>
        <p:sp>
          <p:nvSpPr>
            <p:cNvPr id="31" name="TextBox 30"/>
            <p:cNvSpPr txBox="1"/>
            <p:nvPr/>
          </p:nvSpPr>
          <p:spPr>
            <a:xfrm>
              <a:off x="1762140" y="2840582"/>
              <a:ext cx="1542506" cy="17123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b="1" dirty="0"/>
                <a:t>监督</a:t>
              </a:r>
              <a:r>
                <a:rPr lang="zh-CN" altLang="en-US" sz="1050" b="1" dirty="0" smtClean="0"/>
                <a:t>护理</a:t>
              </a:r>
              <a:r>
                <a:rPr lang="zh-CN" altLang="en-US" sz="1050" b="1" dirty="0"/>
                <a:t>者</a:t>
              </a:r>
              <a:endParaRPr lang="en-US" sz="105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762139" y="3032606"/>
              <a:ext cx="1542507" cy="42762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900" dirty="0"/>
                <a:t>作为护士长，要指导、监督护理工作严格按照规章制度执行，符合护理质量要求</a:t>
              </a:r>
              <a:endParaRPr lang="en-US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45"/>
          <p:cNvGrpSpPr/>
          <p:nvPr/>
        </p:nvGrpSpPr>
        <p:grpSpPr>
          <a:xfrm>
            <a:off x="6749939" y="3568543"/>
            <a:ext cx="1746700" cy="773933"/>
            <a:chOff x="1762139" y="3608676"/>
            <a:chExt cx="1542507" cy="683458"/>
          </a:xfrm>
        </p:grpSpPr>
        <p:sp>
          <p:nvSpPr>
            <p:cNvPr id="34" name="TextBox 33"/>
            <p:cNvSpPr txBox="1"/>
            <p:nvPr/>
          </p:nvSpPr>
          <p:spPr>
            <a:xfrm>
              <a:off x="1762140" y="3608676"/>
              <a:ext cx="1542506" cy="17123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b="1" dirty="0"/>
                <a:t>培训、</a:t>
              </a:r>
              <a:r>
                <a:rPr lang="zh-CN" altLang="en-US" sz="1050" b="1" dirty="0" smtClean="0"/>
                <a:t>教育者</a:t>
              </a:r>
              <a:endParaRPr lang="en-US" sz="105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762139" y="3781497"/>
              <a:ext cx="1542507" cy="51063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/>
                <a:t>还要在待人接物方面培训、教育护士。有的时候，一个不和谐事件的产生，往往来源于一句话、一个动作，甚至是一个表情。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17"/>
          <p:cNvGrpSpPr/>
          <p:nvPr/>
        </p:nvGrpSpPr>
        <p:grpSpPr>
          <a:xfrm>
            <a:off x="585442" y="839853"/>
            <a:ext cx="1746700" cy="1048325"/>
            <a:chOff x="5863395" y="2079109"/>
            <a:chExt cx="1542507" cy="925773"/>
          </a:xfrm>
        </p:grpSpPr>
        <p:sp>
          <p:nvSpPr>
            <p:cNvPr id="40" name="TextBox 39"/>
            <p:cNvSpPr txBox="1"/>
            <p:nvPr/>
          </p:nvSpPr>
          <p:spPr>
            <a:xfrm>
              <a:off x="5863396" y="2079109"/>
              <a:ext cx="1542506" cy="15651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zh-CN" sz="1050" b="1" dirty="0"/>
                <a:t>医院护理管理层基层的管理者</a:t>
              </a:r>
              <a:endParaRPr lang="en-US" sz="105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863395" y="2283715"/>
              <a:ext cx="1542507" cy="72116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zh-CN" sz="900" dirty="0"/>
                <a:t>要服从护理部的领导</a:t>
              </a:r>
              <a:r>
                <a:rPr lang="zh-CN" altLang="en-US" sz="900" dirty="0"/>
                <a:t>，</a:t>
              </a:r>
              <a:r>
                <a:rPr lang="zh-CN" altLang="zh-CN" sz="900" dirty="0"/>
                <a:t>承担病房管理和护理质量监控工作，根据护理质量标准，制定工作计划，并组织实施具体工作，指导并带领下属护理人员共同完成护理任务。</a:t>
              </a:r>
              <a:endParaRPr lang="en-US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118"/>
          <p:cNvGrpSpPr/>
          <p:nvPr/>
        </p:nvGrpSpPr>
        <p:grpSpPr>
          <a:xfrm>
            <a:off x="585442" y="2112427"/>
            <a:ext cx="1746700" cy="1055652"/>
            <a:chOff x="5863395" y="2821530"/>
            <a:chExt cx="1542507" cy="932244"/>
          </a:xfrm>
        </p:grpSpPr>
        <p:sp>
          <p:nvSpPr>
            <p:cNvPr id="43" name="TextBox 42"/>
            <p:cNvSpPr txBox="1"/>
            <p:nvPr/>
          </p:nvSpPr>
          <p:spPr>
            <a:xfrm>
              <a:off x="5863396" y="2821530"/>
              <a:ext cx="1542506" cy="15651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zh-CN" sz="1050" b="1" dirty="0" smtClean="0"/>
                <a:t>关系协调</a:t>
              </a:r>
              <a:r>
                <a:rPr lang="zh-CN" altLang="zh-CN" sz="1050" b="1" dirty="0"/>
                <a:t>者</a:t>
              </a:r>
              <a:endParaRPr lang="en-US" sz="105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863395" y="3032606"/>
              <a:ext cx="1542507" cy="72116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zh-CN" sz="900" dirty="0"/>
                <a:t>在自己能力范围内解决冲突和纠纷。</a:t>
              </a:r>
              <a:r>
                <a:rPr lang="zh-CN" altLang="en-US" sz="900" dirty="0"/>
                <a:t>护理由于工作的性质和特点，往往是各种关系与纠纷的最先接触者，如果能在第一时间做出正确的反应与</a:t>
              </a:r>
              <a:r>
                <a:rPr lang="zh-CN" altLang="en-US" sz="900" dirty="0" smtClean="0"/>
                <a:t>处置。</a:t>
              </a:r>
              <a:endParaRPr lang="en-US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119"/>
          <p:cNvGrpSpPr/>
          <p:nvPr/>
        </p:nvGrpSpPr>
        <p:grpSpPr>
          <a:xfrm>
            <a:off x="585442" y="3543223"/>
            <a:ext cx="1746700" cy="661845"/>
            <a:chOff x="5863395" y="3563950"/>
            <a:chExt cx="1542507" cy="584473"/>
          </a:xfrm>
        </p:grpSpPr>
        <p:sp>
          <p:nvSpPr>
            <p:cNvPr id="46" name="TextBox 45"/>
            <p:cNvSpPr txBox="1"/>
            <p:nvPr/>
          </p:nvSpPr>
          <p:spPr>
            <a:xfrm>
              <a:off x="5863396" y="3563950"/>
              <a:ext cx="1542506" cy="15650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b="1" dirty="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环境保护者</a:t>
              </a:r>
              <a:endParaRPr lang="en-US" sz="1050" b="1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863395" y="3781498"/>
              <a:ext cx="1542507" cy="36692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900" dirty="0"/>
                <a:t>科室内各种关系的协调，有助于创造一个和谐、轻松的环境，协助科室的健康发展。</a:t>
              </a:r>
            </a:p>
          </p:txBody>
        </p:sp>
      </p:grpSp>
      <p:grpSp>
        <p:nvGrpSpPr>
          <p:cNvPr id="48" name="Group 108"/>
          <p:cNvGrpSpPr/>
          <p:nvPr/>
        </p:nvGrpSpPr>
        <p:grpSpPr>
          <a:xfrm>
            <a:off x="2467321" y="2155574"/>
            <a:ext cx="531109" cy="515904"/>
            <a:chOff x="6299532" y="3384456"/>
            <a:chExt cx="469021" cy="455593"/>
          </a:xfrm>
        </p:grpSpPr>
        <p:sp>
          <p:nvSpPr>
            <p:cNvPr id="49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111"/>
          <p:cNvGrpSpPr/>
          <p:nvPr/>
        </p:nvGrpSpPr>
        <p:grpSpPr>
          <a:xfrm>
            <a:off x="2467321" y="3582703"/>
            <a:ext cx="531109" cy="515904"/>
            <a:chOff x="630683" y="4190009"/>
            <a:chExt cx="469021" cy="455593"/>
          </a:xfrm>
        </p:grpSpPr>
        <p:sp>
          <p:nvSpPr>
            <p:cNvPr id="52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114"/>
          <p:cNvGrpSpPr/>
          <p:nvPr/>
        </p:nvGrpSpPr>
        <p:grpSpPr>
          <a:xfrm>
            <a:off x="2467321" y="879332"/>
            <a:ext cx="531109" cy="515904"/>
            <a:chOff x="3425803" y="3384456"/>
            <a:chExt cx="469021" cy="455593"/>
          </a:xfrm>
        </p:grpSpPr>
        <p:sp>
          <p:nvSpPr>
            <p:cNvPr id="55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123"/>
          <p:cNvGrpSpPr/>
          <p:nvPr/>
        </p:nvGrpSpPr>
        <p:grpSpPr>
          <a:xfrm>
            <a:off x="6070120" y="879332"/>
            <a:ext cx="531109" cy="515904"/>
            <a:chOff x="6299532" y="4190009"/>
            <a:chExt cx="469021" cy="455593"/>
          </a:xfrm>
        </p:grpSpPr>
        <p:sp>
          <p:nvSpPr>
            <p:cNvPr id="64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126"/>
          <p:cNvGrpSpPr/>
          <p:nvPr/>
        </p:nvGrpSpPr>
        <p:grpSpPr>
          <a:xfrm>
            <a:off x="6070120" y="3582703"/>
            <a:ext cx="531109" cy="515904"/>
            <a:chOff x="7501792" y="3621100"/>
            <a:chExt cx="469021" cy="455593"/>
          </a:xfrm>
        </p:grpSpPr>
        <p:sp>
          <p:nvSpPr>
            <p:cNvPr id="67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129"/>
          <p:cNvGrpSpPr/>
          <p:nvPr/>
        </p:nvGrpSpPr>
        <p:grpSpPr>
          <a:xfrm>
            <a:off x="6070120" y="2155574"/>
            <a:ext cx="531109" cy="515904"/>
            <a:chOff x="7501792" y="2878680"/>
            <a:chExt cx="469021" cy="455593"/>
          </a:xfrm>
        </p:grpSpPr>
        <p:sp>
          <p:nvSpPr>
            <p:cNvPr id="70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角色认知</a:t>
            </a:r>
            <a:endParaRPr lang="zh-CN" altLang="en-US" sz="1400" dirty="0"/>
          </a:p>
        </p:txBody>
      </p:sp>
      <p:pic>
        <p:nvPicPr>
          <p:cNvPr id="60" name="Picture 3" descr="C:\Users\tianya\Desktop\675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17406" y="236550"/>
            <a:ext cx="811212" cy="85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61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5"/>
          <p:cNvGrpSpPr/>
          <p:nvPr/>
        </p:nvGrpSpPr>
        <p:grpSpPr>
          <a:xfrm>
            <a:off x="782601" y="1391107"/>
            <a:ext cx="3947516" cy="2274422"/>
            <a:chOff x="803822" y="1016361"/>
            <a:chExt cx="7536357" cy="2044618"/>
          </a:xfrm>
        </p:grpSpPr>
        <p:cxnSp>
          <p:nvCxnSpPr>
            <p:cNvPr id="3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279"/>
          <p:cNvGrpSpPr/>
          <p:nvPr/>
        </p:nvGrpSpPr>
        <p:grpSpPr>
          <a:xfrm>
            <a:off x="1128210" y="1816877"/>
            <a:ext cx="517605" cy="517601"/>
            <a:chOff x="846989" y="1401020"/>
            <a:chExt cx="877416" cy="877416"/>
          </a:xfrm>
          <a:effectLst/>
        </p:grpSpPr>
        <p:sp>
          <p:nvSpPr>
            <p:cNvPr id="11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13" name="Group 279"/>
          <p:cNvGrpSpPr/>
          <p:nvPr/>
        </p:nvGrpSpPr>
        <p:grpSpPr>
          <a:xfrm>
            <a:off x="1731420" y="1101450"/>
            <a:ext cx="517605" cy="517601"/>
            <a:chOff x="846989" y="1401020"/>
            <a:chExt cx="877416" cy="877416"/>
          </a:xfrm>
          <a:effectLst/>
        </p:grpSpPr>
        <p:sp>
          <p:nvSpPr>
            <p:cNvPr id="14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16" name="Group 279"/>
          <p:cNvGrpSpPr/>
          <p:nvPr/>
        </p:nvGrpSpPr>
        <p:grpSpPr>
          <a:xfrm>
            <a:off x="2441077" y="844198"/>
            <a:ext cx="517605" cy="517601"/>
            <a:chOff x="846989" y="1401020"/>
            <a:chExt cx="877416" cy="877416"/>
          </a:xfrm>
          <a:effectLst/>
        </p:grpSpPr>
        <p:sp>
          <p:nvSpPr>
            <p:cNvPr id="17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32520" y="3774607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各种数值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07840" y="3774607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各种数值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83160" y="3774607"/>
            <a:ext cx="615554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各种数值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1291361" y="1704352"/>
            <a:ext cx="1389995" cy="195186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6"/>
          <p:cNvSpPr>
            <a:spLocks/>
          </p:cNvSpPr>
          <p:nvPr/>
        </p:nvSpPr>
        <p:spPr bwMode="auto">
          <a:xfrm>
            <a:off x="2630466" y="1704352"/>
            <a:ext cx="1389995" cy="195186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861122" y="2436300"/>
            <a:ext cx="1059043" cy="121991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6"/>
          <p:cNvSpPr>
            <a:spLocks/>
          </p:cNvSpPr>
          <p:nvPr/>
        </p:nvSpPr>
        <p:spPr bwMode="auto">
          <a:xfrm>
            <a:off x="1920166" y="1460369"/>
            <a:ext cx="1563744" cy="219584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6"/>
          <p:cNvSpPr>
            <a:spLocks/>
          </p:cNvSpPr>
          <p:nvPr/>
        </p:nvSpPr>
        <p:spPr bwMode="auto">
          <a:xfrm>
            <a:off x="3340123" y="2043342"/>
            <a:ext cx="1389995" cy="161287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7" name="Group 279"/>
          <p:cNvGrpSpPr/>
          <p:nvPr/>
        </p:nvGrpSpPr>
        <p:grpSpPr>
          <a:xfrm>
            <a:off x="3072449" y="1098346"/>
            <a:ext cx="517605" cy="517600"/>
            <a:chOff x="846989" y="1401020"/>
            <a:chExt cx="877416" cy="877416"/>
          </a:xfrm>
          <a:effectLst/>
        </p:grpSpPr>
        <p:sp>
          <p:nvSpPr>
            <p:cNvPr id="28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30" name="Group 279"/>
          <p:cNvGrpSpPr/>
          <p:nvPr/>
        </p:nvGrpSpPr>
        <p:grpSpPr>
          <a:xfrm>
            <a:off x="3780556" y="1408822"/>
            <a:ext cx="517605" cy="517600"/>
            <a:chOff x="846989" y="1401020"/>
            <a:chExt cx="877416" cy="877416"/>
          </a:xfrm>
          <a:effectLst/>
        </p:grpSpPr>
        <p:sp>
          <p:nvSpPr>
            <p:cNvPr id="3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3158481" y="3774607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各种数值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933800" y="3774607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各种数值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228"/>
          <p:cNvSpPr txBox="1"/>
          <p:nvPr/>
        </p:nvSpPr>
        <p:spPr>
          <a:xfrm>
            <a:off x="4945292" y="1532634"/>
            <a:ext cx="3585263" cy="22159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200000"/>
              </a:lnSpc>
              <a:spcBef>
                <a:spcPct val="20000"/>
              </a:spcBef>
              <a:defRPr/>
            </a:pPr>
            <a:r>
              <a:rPr lang="zh-CN" altLang="en-US" sz="1200" dirty="0" smtClean="0"/>
              <a:t>         护理</a:t>
            </a:r>
            <a:r>
              <a:rPr lang="zh-CN" altLang="en-US" sz="1200" dirty="0"/>
              <a:t>由于工作的性质和特点，往往是各种关系与纠纷的最先接触者，如果能在第一时间做出正确的反应与处置，往往可以事半功倍的解决很多问题，甚至化解很多矛盾。作为护士长，要指导、监督护理工作严格按照规章制度执行，符合护理质量要求；还要在待人接物方面培训、教育护士。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TextBox 229"/>
          <p:cNvSpPr txBox="1"/>
          <p:nvPr/>
        </p:nvSpPr>
        <p:spPr>
          <a:xfrm>
            <a:off x="4943408" y="1169799"/>
            <a:ext cx="1436550" cy="2347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角色认知</a:t>
            </a:r>
            <a:endParaRPr lang="en-US" sz="1400" b="1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角色认知</a:t>
            </a:r>
            <a:endParaRPr lang="zh-CN" altLang="en-US" sz="1400" dirty="0"/>
          </a:p>
        </p:txBody>
      </p:sp>
      <p:pic>
        <p:nvPicPr>
          <p:cNvPr id="2050" name="Picture 2" descr="C:\Users\tianya\Desktop\7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67854"/>
            <a:ext cx="1181100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7125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 animBg="1"/>
      <p:bldP spid="23" grpId="0" animBg="1"/>
      <p:bldP spid="24" grpId="0" animBg="1"/>
      <p:bldP spid="25" grpId="0" animBg="1"/>
      <p:bldP spid="26" grpId="0" animBg="1"/>
      <p:bldP spid="33" grpId="0"/>
      <p:bldP spid="34" grpId="0"/>
      <p:bldP spid="99" grpId="0"/>
      <p:bldP spid="100" grpId="0"/>
      <p:bldP spid="10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E:\其他工作\【策    划】\兼职 我图网\觅知网兼职要求\9.6护士长竞聘简历\1\t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867"/>
            <a:ext cx="9166873" cy="515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-1" y="-12866"/>
            <a:ext cx="9158440" cy="5156364"/>
            <a:chOff x="-1" y="-12866"/>
            <a:chExt cx="9158440" cy="5156364"/>
          </a:xfrm>
        </p:grpSpPr>
        <p:sp>
          <p:nvSpPr>
            <p:cNvPr id="16" name="等腰三角形 15"/>
            <p:cNvSpPr/>
            <p:nvPr/>
          </p:nvSpPr>
          <p:spPr>
            <a:xfrm rot="5400000" flipV="1">
              <a:off x="3345348" y="-669594"/>
              <a:ext cx="5152628" cy="6473555"/>
            </a:xfrm>
            <a:prstGeom prst="triangle">
              <a:avLst/>
            </a:prstGeom>
            <a:solidFill>
              <a:srgbClr val="DCE6F2">
                <a:alpha val="6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6200000" flipH="1" flipV="1">
              <a:off x="660463" y="-673330"/>
              <a:ext cx="5152628" cy="6473555"/>
            </a:xfrm>
            <a:prstGeom prst="triangle">
              <a:avLst/>
            </a:prstGeom>
            <a:solidFill>
              <a:srgbClr val="DCE6F2">
                <a:alpha val="6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47" name="矩形 15"/>
          <p:cNvSpPr>
            <a:spLocks noChangeArrowheads="1"/>
          </p:cNvSpPr>
          <p:nvPr/>
        </p:nvSpPr>
        <p:spPr bwMode="auto">
          <a:xfrm flipH="1">
            <a:off x="4283968" y="-12867"/>
            <a:ext cx="4882904" cy="51563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49" name="矩形 15"/>
          <p:cNvSpPr>
            <a:spLocks noChangeArrowheads="1"/>
          </p:cNvSpPr>
          <p:nvPr/>
        </p:nvSpPr>
        <p:spPr bwMode="auto">
          <a:xfrm flipH="1">
            <a:off x="4223406" y="-12866"/>
            <a:ext cx="258217" cy="515979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5776" y="1626927"/>
            <a:ext cx="4242079" cy="187677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Picture 2" descr="E:\其他工作\【策    划】\兼职 我图网\觅知网兼职要求\9.6护士长竞聘简历\1\563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618" y="2693119"/>
            <a:ext cx="1616474" cy="97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566681" y="2693119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>
                <a:solidFill>
                  <a:srgbClr val="08399A"/>
                </a:solidFill>
              </a:rPr>
              <a:t>思路分析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66681" y="3000896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>
                <a:solidFill>
                  <a:srgbClr val="08399A"/>
                </a:solidFill>
              </a:rPr>
              <a:t>思路总结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808068" y="1874317"/>
            <a:ext cx="3518912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400" b="1" dirty="0" smtClean="0">
                <a:solidFill>
                  <a:srgbClr val="08399A"/>
                </a:solidFill>
              </a:rPr>
              <a:t>4. </a:t>
            </a:r>
            <a:r>
              <a:rPr lang="zh-CN" altLang="en-US" sz="3600" b="1" dirty="0" smtClean="0">
                <a:solidFill>
                  <a:srgbClr val="08399A"/>
                </a:solidFill>
              </a:rPr>
              <a:t>竞聘思路分析</a:t>
            </a:r>
            <a:endParaRPr lang="en-US" altLang="zh-CN" sz="3600" b="1" dirty="0">
              <a:solidFill>
                <a:srgbClr val="08399A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9512" y="123478"/>
            <a:ext cx="10754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l"/>
            </a:pPr>
            <a:r>
              <a:rPr lang="en-US" altLang="zh-CN" sz="1400" dirty="0" smtClean="0">
                <a:solidFill>
                  <a:srgbClr val="08399A"/>
                </a:solidFill>
              </a:rPr>
              <a:t>PART 4.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564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9" grpId="0" animBg="1"/>
      <p:bldP spid="3" grpId="0" animBg="1"/>
      <p:bldP spid="14" grpId="0"/>
      <p:bldP spid="15" grpId="0"/>
      <p:bldP spid="18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927731" y="357636"/>
            <a:ext cx="2557405" cy="1425765"/>
            <a:chOff x="2773755" y="1556193"/>
            <a:chExt cx="3057956" cy="1704825"/>
          </a:xfrm>
        </p:grpSpPr>
        <p:sp>
          <p:nvSpPr>
            <p:cNvPr id="5" name="Cloud Callout 12"/>
            <p:cNvSpPr/>
            <p:nvPr/>
          </p:nvSpPr>
          <p:spPr bwMode="auto">
            <a:xfrm>
              <a:off x="2773755" y="1556193"/>
              <a:ext cx="3057956" cy="1704825"/>
            </a:xfrm>
            <a:prstGeom prst="cloudCallout">
              <a:avLst>
                <a:gd name="adj1" fmla="val 44578"/>
                <a:gd name="adj2" fmla="val 117581"/>
              </a:avLst>
            </a:prstGeom>
            <a:solidFill>
              <a:srgbClr val="E7678C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35823" rIns="35823" bIns="71639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altLang="zh-CN" sz="2132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文本框 18"/>
            <p:cNvSpPr txBox="1"/>
            <p:nvPr/>
          </p:nvSpPr>
          <p:spPr>
            <a:xfrm>
              <a:off x="3180470" y="2076407"/>
              <a:ext cx="2428908" cy="99364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zh-CN" sz="2400" b="1" dirty="0">
                  <a:solidFill>
                    <a:schemeClr val="bg1"/>
                  </a:solidFill>
                  <a:latin typeface="+mj-ea"/>
                  <a:ea typeface="+mj-ea"/>
                </a:rPr>
                <a:t>创造温馨病房</a:t>
              </a:r>
              <a:endParaRPr lang="en-US" altLang="zh-CN" sz="2400" b="1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endParaRPr lang="en-US" altLang="zh-CN" sz="24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03689" y="2154457"/>
            <a:ext cx="2625869" cy="1426923"/>
            <a:chOff x="1531462" y="3567068"/>
            <a:chExt cx="3139820" cy="1706209"/>
          </a:xfrm>
        </p:grpSpPr>
        <p:sp>
          <p:nvSpPr>
            <p:cNvPr id="8" name="Cloud Callout 9"/>
            <p:cNvSpPr/>
            <p:nvPr/>
          </p:nvSpPr>
          <p:spPr bwMode="auto">
            <a:xfrm>
              <a:off x="1531462" y="3567068"/>
              <a:ext cx="3139820" cy="1706209"/>
            </a:xfrm>
            <a:prstGeom prst="cloudCallout">
              <a:avLst>
                <a:gd name="adj1" fmla="val 68799"/>
                <a:gd name="adj2" fmla="val 17194"/>
              </a:avLst>
            </a:prstGeom>
            <a:solidFill>
              <a:srgbClr val="BE85B7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35823" rIns="35823" bIns="71639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2132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文本框 21"/>
            <p:cNvSpPr txBox="1"/>
            <p:nvPr/>
          </p:nvSpPr>
          <p:spPr>
            <a:xfrm>
              <a:off x="2254934" y="4116456"/>
              <a:ext cx="1692875" cy="55202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zh-CN" sz="2400" b="1" dirty="0">
                  <a:solidFill>
                    <a:schemeClr val="bg1"/>
                  </a:solidFill>
                  <a:latin typeface="+mj-ea"/>
                  <a:ea typeface="+mj-ea"/>
                </a:rPr>
                <a:t>以人为本</a:t>
              </a:r>
              <a:endParaRPr lang="en-US" altLang="zh-CN" sz="32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083771" y="304128"/>
            <a:ext cx="2307014" cy="1415503"/>
            <a:chOff x="6309515" y="1492271"/>
            <a:chExt cx="2758556" cy="1692553"/>
          </a:xfrm>
        </p:grpSpPr>
        <p:sp>
          <p:nvSpPr>
            <p:cNvPr id="11" name="Cloud Callout 8"/>
            <p:cNvSpPr/>
            <p:nvPr/>
          </p:nvSpPr>
          <p:spPr bwMode="auto">
            <a:xfrm>
              <a:off x="6309515" y="1492271"/>
              <a:ext cx="2758556" cy="1692553"/>
            </a:xfrm>
            <a:prstGeom prst="cloudCallout">
              <a:avLst>
                <a:gd name="adj1" fmla="val -66639"/>
                <a:gd name="adj2" fmla="val 117063"/>
              </a:avLst>
            </a:prstGeom>
            <a:solidFill>
              <a:srgbClr val="A4D1E4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35823" rIns="35823" bIns="71639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altLang="zh-CN" sz="2132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+mj-ea"/>
                <a:ea typeface="+mj-ea"/>
              </a:endParaRPr>
            </a:p>
          </p:txBody>
        </p:sp>
        <p:sp>
          <p:nvSpPr>
            <p:cNvPr id="12" name="文本框 26"/>
            <p:cNvSpPr txBox="1"/>
            <p:nvPr/>
          </p:nvSpPr>
          <p:spPr>
            <a:xfrm>
              <a:off x="6529831" y="2037284"/>
              <a:ext cx="2428908" cy="55202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知识学习提升</a:t>
              </a:r>
              <a:endParaRPr lang="en-US" altLang="zh-CN" sz="24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77981" y="1988249"/>
            <a:ext cx="2443283" cy="1586754"/>
            <a:chOff x="7497146" y="3399846"/>
            <a:chExt cx="2921495" cy="1897322"/>
          </a:xfrm>
        </p:grpSpPr>
        <p:sp>
          <p:nvSpPr>
            <p:cNvPr id="14" name="Cloud Callout 11"/>
            <p:cNvSpPr/>
            <p:nvPr/>
          </p:nvSpPr>
          <p:spPr bwMode="auto">
            <a:xfrm>
              <a:off x="7497146" y="3399846"/>
              <a:ext cx="2921495" cy="1897322"/>
            </a:xfrm>
            <a:prstGeom prst="cloudCallout">
              <a:avLst>
                <a:gd name="adj1" fmla="val -90339"/>
                <a:gd name="adj2" fmla="val 18228"/>
              </a:avLst>
            </a:prstGeom>
            <a:solidFill>
              <a:srgbClr val="B4CF56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35823" rIns="35823" bIns="71639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altLang="zh-CN" sz="2132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文本框 29"/>
            <p:cNvSpPr txBox="1"/>
            <p:nvPr/>
          </p:nvSpPr>
          <p:spPr>
            <a:xfrm>
              <a:off x="7848598" y="4052381"/>
              <a:ext cx="2428906" cy="55202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zh-CN" sz="2400" b="1" dirty="0">
                  <a:solidFill>
                    <a:schemeClr val="bg1"/>
                  </a:solidFill>
                  <a:latin typeface="+mj-ea"/>
                  <a:ea typeface="+mj-ea"/>
                </a:rPr>
                <a:t>培养经营意识</a:t>
              </a:r>
              <a:endParaRPr lang="en-US" altLang="zh-CN" sz="24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思路分析</a:t>
            </a:r>
            <a:endParaRPr lang="zh-CN" altLang="en-US" sz="1400" dirty="0"/>
          </a:p>
        </p:txBody>
      </p:sp>
      <p:pic>
        <p:nvPicPr>
          <p:cNvPr id="18" name="Picture 9" descr="医务人员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21478" y="2867918"/>
            <a:ext cx="1062293" cy="18288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940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4856569" y="1295034"/>
            <a:ext cx="1628469" cy="2696246"/>
            <a:chOff x="6337300" y="2319338"/>
            <a:chExt cx="2411413" cy="3992562"/>
          </a:xfrm>
        </p:grpSpPr>
        <p:sp>
          <p:nvSpPr>
            <p:cNvPr id="17" name="五边形 16"/>
            <p:cNvSpPr/>
            <p:nvPr/>
          </p:nvSpPr>
          <p:spPr>
            <a:xfrm rot="16200000" flipH="1">
              <a:off x="7128669" y="2150269"/>
              <a:ext cx="828675" cy="2411413"/>
            </a:xfrm>
            <a:prstGeom prst="homePlate">
              <a:avLst/>
            </a:prstGeom>
            <a:solidFill>
              <a:srgbClr val="82C1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endParaRPr lang="zh-CN" altLang="en-US" sz="1400" noProof="1"/>
            </a:p>
          </p:txBody>
        </p:sp>
        <p:sp>
          <p:nvSpPr>
            <p:cNvPr id="18" name="五边形 17"/>
            <p:cNvSpPr/>
            <p:nvPr/>
          </p:nvSpPr>
          <p:spPr>
            <a:xfrm rot="16200000" flipH="1">
              <a:off x="7149307" y="4836318"/>
              <a:ext cx="787400" cy="2163763"/>
            </a:xfrm>
            <a:prstGeom prst="homePlat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endParaRPr lang="zh-CN" altLang="en-US" sz="1400" noProof="1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6461125" y="2938463"/>
              <a:ext cx="2163763" cy="3265487"/>
            </a:xfrm>
            <a:custGeom>
              <a:avLst/>
              <a:gdLst>
                <a:gd name="connsiteX0" fmla="*/ 0 w 2424214"/>
                <a:gd name="connsiteY0" fmla="*/ 0 h 3657136"/>
                <a:gd name="connsiteX1" fmla="*/ 2424214 w 2424214"/>
                <a:gd name="connsiteY1" fmla="*/ 0 h 3657136"/>
                <a:gd name="connsiteX2" fmla="*/ 2424214 w 2424214"/>
                <a:gd name="connsiteY2" fmla="*/ 2775392 h 3657136"/>
                <a:gd name="connsiteX3" fmla="*/ 2424214 w 2424214"/>
                <a:gd name="connsiteY3" fmla="*/ 2838918 h 3657136"/>
                <a:gd name="connsiteX4" fmla="*/ 2424214 w 2424214"/>
                <a:gd name="connsiteY4" fmla="*/ 3216264 h 3657136"/>
                <a:gd name="connsiteX5" fmla="*/ 1212107 w 2424214"/>
                <a:gd name="connsiteY5" fmla="*/ 3657136 h 3657136"/>
                <a:gd name="connsiteX6" fmla="*/ 0 w 2424214"/>
                <a:gd name="connsiteY6" fmla="*/ 3216264 h 3657136"/>
                <a:gd name="connsiteX7" fmla="*/ 0 w 2424214"/>
                <a:gd name="connsiteY7" fmla="*/ 2838918 h 3657136"/>
                <a:gd name="connsiteX8" fmla="*/ 0 w 2424214"/>
                <a:gd name="connsiteY8" fmla="*/ 2775392 h 3657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24214" h="3657136">
                  <a:moveTo>
                    <a:pt x="0" y="0"/>
                  </a:moveTo>
                  <a:lnTo>
                    <a:pt x="2424214" y="0"/>
                  </a:lnTo>
                  <a:lnTo>
                    <a:pt x="2424214" y="2775392"/>
                  </a:lnTo>
                  <a:lnTo>
                    <a:pt x="2424214" y="2838918"/>
                  </a:lnTo>
                  <a:lnTo>
                    <a:pt x="2424214" y="3216264"/>
                  </a:lnTo>
                  <a:lnTo>
                    <a:pt x="1212107" y="3657136"/>
                  </a:lnTo>
                  <a:lnTo>
                    <a:pt x="0" y="3216264"/>
                  </a:lnTo>
                  <a:lnTo>
                    <a:pt x="0" y="2838918"/>
                  </a:lnTo>
                  <a:lnTo>
                    <a:pt x="0" y="27753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endParaRPr lang="zh-CN" altLang="en-US" sz="1400" noProof="1"/>
            </a:p>
          </p:txBody>
        </p:sp>
        <p:sp>
          <p:nvSpPr>
            <p:cNvPr id="20" name="任意多边形 19"/>
            <p:cNvSpPr/>
            <p:nvPr/>
          </p:nvSpPr>
          <p:spPr>
            <a:xfrm flipV="1">
              <a:off x="6337300" y="2319338"/>
              <a:ext cx="2411413" cy="1158875"/>
            </a:xfrm>
            <a:custGeom>
              <a:avLst/>
              <a:gdLst>
                <a:gd name="connsiteX0" fmla="*/ 0 w 2700000"/>
                <a:gd name="connsiteY0" fmla="*/ 1299162 h 1299162"/>
                <a:gd name="connsiteX1" fmla="*/ 2700000 w 2700000"/>
                <a:gd name="connsiteY1" fmla="*/ 1299162 h 1299162"/>
                <a:gd name="connsiteX2" fmla="*/ 2700000 w 2700000"/>
                <a:gd name="connsiteY2" fmla="*/ 982054 h 1299162"/>
                <a:gd name="connsiteX3" fmla="*/ 2700000 w 2700000"/>
                <a:gd name="connsiteY3" fmla="*/ 927772 h 1299162"/>
                <a:gd name="connsiteX4" fmla="*/ 2700000 w 2700000"/>
                <a:gd name="connsiteY4" fmla="*/ 491027 h 1299162"/>
                <a:gd name="connsiteX5" fmla="*/ 1350000 w 2700000"/>
                <a:gd name="connsiteY5" fmla="*/ 0 h 1299162"/>
                <a:gd name="connsiteX6" fmla="*/ 0 w 2700000"/>
                <a:gd name="connsiteY6" fmla="*/ 491027 h 1299162"/>
                <a:gd name="connsiteX7" fmla="*/ 0 w 2700000"/>
                <a:gd name="connsiteY7" fmla="*/ 927772 h 1299162"/>
                <a:gd name="connsiteX8" fmla="*/ 0 w 2700000"/>
                <a:gd name="connsiteY8" fmla="*/ 982054 h 1299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00000" h="1299162">
                  <a:moveTo>
                    <a:pt x="0" y="1299162"/>
                  </a:moveTo>
                  <a:lnTo>
                    <a:pt x="2700000" y="1299162"/>
                  </a:lnTo>
                  <a:lnTo>
                    <a:pt x="2700000" y="982054"/>
                  </a:lnTo>
                  <a:lnTo>
                    <a:pt x="2700000" y="927772"/>
                  </a:lnTo>
                  <a:lnTo>
                    <a:pt x="2700000" y="491027"/>
                  </a:lnTo>
                  <a:lnTo>
                    <a:pt x="1350000" y="0"/>
                  </a:lnTo>
                  <a:lnTo>
                    <a:pt x="0" y="491027"/>
                  </a:lnTo>
                  <a:lnTo>
                    <a:pt x="0" y="927772"/>
                  </a:lnTo>
                  <a:lnTo>
                    <a:pt x="0" y="982054"/>
                  </a:lnTo>
                  <a:close/>
                </a:path>
              </a:pathLst>
            </a:custGeom>
            <a:solidFill>
              <a:srgbClr val="A4D1E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endParaRPr lang="zh-CN" altLang="en-US" sz="1400" noProof="1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616844" y="2478823"/>
              <a:ext cx="2051645" cy="5595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sz="2000" dirty="0" smtClean="0"/>
                <a:t>科室</a:t>
              </a:r>
              <a:r>
                <a:rPr lang="zh-CN" altLang="zh-CN" sz="2000" dirty="0"/>
                <a:t>凝聚力</a:t>
              </a:r>
              <a:endPara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" name="五边形 2"/>
          <p:cNvSpPr/>
          <p:nvPr/>
        </p:nvSpPr>
        <p:spPr>
          <a:xfrm rot="16200000" flipH="1">
            <a:off x="1372354" y="1181395"/>
            <a:ext cx="559619" cy="1627396"/>
          </a:xfrm>
          <a:prstGeom prst="homePlate">
            <a:avLst/>
          </a:prstGeom>
          <a:solidFill>
            <a:srgbClr val="B371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defRPr/>
            </a:pPr>
            <a:endParaRPr lang="zh-CN" altLang="en-US" sz="1400" noProof="1"/>
          </a:p>
        </p:txBody>
      </p:sp>
      <p:sp>
        <p:nvSpPr>
          <p:cNvPr id="4" name="五边形 3"/>
          <p:cNvSpPr/>
          <p:nvPr/>
        </p:nvSpPr>
        <p:spPr>
          <a:xfrm rot="16200000" flipH="1">
            <a:off x="1386827" y="2994794"/>
            <a:ext cx="531745" cy="1461227"/>
          </a:xfrm>
          <a:prstGeom prst="homePlate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defRPr/>
            </a:pPr>
            <a:endParaRPr lang="zh-CN" altLang="en-US" sz="1400" noProof="1"/>
          </a:p>
        </p:txBody>
      </p:sp>
      <p:sp>
        <p:nvSpPr>
          <p:cNvPr id="5" name="任意多边形 4"/>
          <p:cNvSpPr/>
          <p:nvPr/>
        </p:nvSpPr>
        <p:spPr>
          <a:xfrm>
            <a:off x="922086" y="1713140"/>
            <a:ext cx="1461227" cy="2205239"/>
          </a:xfrm>
          <a:custGeom>
            <a:avLst/>
            <a:gdLst>
              <a:gd name="connsiteX0" fmla="*/ 0 w 2424214"/>
              <a:gd name="connsiteY0" fmla="*/ 0 h 3657136"/>
              <a:gd name="connsiteX1" fmla="*/ 2424214 w 2424214"/>
              <a:gd name="connsiteY1" fmla="*/ 0 h 3657136"/>
              <a:gd name="connsiteX2" fmla="*/ 2424214 w 2424214"/>
              <a:gd name="connsiteY2" fmla="*/ 2775392 h 3657136"/>
              <a:gd name="connsiteX3" fmla="*/ 2424214 w 2424214"/>
              <a:gd name="connsiteY3" fmla="*/ 2838918 h 3657136"/>
              <a:gd name="connsiteX4" fmla="*/ 2424214 w 2424214"/>
              <a:gd name="connsiteY4" fmla="*/ 3216264 h 3657136"/>
              <a:gd name="connsiteX5" fmla="*/ 1212107 w 2424214"/>
              <a:gd name="connsiteY5" fmla="*/ 3657136 h 3657136"/>
              <a:gd name="connsiteX6" fmla="*/ 0 w 2424214"/>
              <a:gd name="connsiteY6" fmla="*/ 3216264 h 3657136"/>
              <a:gd name="connsiteX7" fmla="*/ 0 w 2424214"/>
              <a:gd name="connsiteY7" fmla="*/ 2838918 h 3657136"/>
              <a:gd name="connsiteX8" fmla="*/ 0 w 2424214"/>
              <a:gd name="connsiteY8" fmla="*/ 2775392 h 3657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24214" h="3657136">
                <a:moveTo>
                  <a:pt x="0" y="0"/>
                </a:moveTo>
                <a:lnTo>
                  <a:pt x="2424214" y="0"/>
                </a:lnTo>
                <a:lnTo>
                  <a:pt x="2424214" y="2775392"/>
                </a:lnTo>
                <a:lnTo>
                  <a:pt x="2424214" y="2838918"/>
                </a:lnTo>
                <a:lnTo>
                  <a:pt x="2424214" y="3216264"/>
                </a:lnTo>
                <a:lnTo>
                  <a:pt x="1212107" y="3657136"/>
                </a:lnTo>
                <a:lnTo>
                  <a:pt x="0" y="3216264"/>
                </a:lnTo>
                <a:lnTo>
                  <a:pt x="0" y="2838918"/>
                </a:lnTo>
                <a:lnTo>
                  <a:pt x="0" y="27753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defRPr/>
            </a:pPr>
            <a:endParaRPr lang="zh-CN" altLang="en-US" sz="1400" noProof="1"/>
          </a:p>
        </p:txBody>
      </p:sp>
      <p:sp>
        <p:nvSpPr>
          <p:cNvPr id="6" name="任意多边形 5"/>
          <p:cNvSpPr/>
          <p:nvPr/>
        </p:nvSpPr>
        <p:spPr>
          <a:xfrm flipV="1">
            <a:off x="838465" y="1295034"/>
            <a:ext cx="1627396" cy="782608"/>
          </a:xfrm>
          <a:custGeom>
            <a:avLst/>
            <a:gdLst>
              <a:gd name="connsiteX0" fmla="*/ 0 w 2700000"/>
              <a:gd name="connsiteY0" fmla="*/ 1299162 h 1299162"/>
              <a:gd name="connsiteX1" fmla="*/ 2700000 w 2700000"/>
              <a:gd name="connsiteY1" fmla="*/ 1299162 h 1299162"/>
              <a:gd name="connsiteX2" fmla="*/ 2700000 w 2700000"/>
              <a:gd name="connsiteY2" fmla="*/ 982054 h 1299162"/>
              <a:gd name="connsiteX3" fmla="*/ 2700000 w 2700000"/>
              <a:gd name="connsiteY3" fmla="*/ 927772 h 1299162"/>
              <a:gd name="connsiteX4" fmla="*/ 2700000 w 2700000"/>
              <a:gd name="connsiteY4" fmla="*/ 491027 h 1299162"/>
              <a:gd name="connsiteX5" fmla="*/ 1350000 w 2700000"/>
              <a:gd name="connsiteY5" fmla="*/ 0 h 1299162"/>
              <a:gd name="connsiteX6" fmla="*/ 0 w 2700000"/>
              <a:gd name="connsiteY6" fmla="*/ 491027 h 1299162"/>
              <a:gd name="connsiteX7" fmla="*/ 0 w 2700000"/>
              <a:gd name="connsiteY7" fmla="*/ 927772 h 1299162"/>
              <a:gd name="connsiteX8" fmla="*/ 0 w 2700000"/>
              <a:gd name="connsiteY8" fmla="*/ 982054 h 1299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00000" h="1299162">
                <a:moveTo>
                  <a:pt x="0" y="1299162"/>
                </a:moveTo>
                <a:lnTo>
                  <a:pt x="2700000" y="1299162"/>
                </a:lnTo>
                <a:lnTo>
                  <a:pt x="2700000" y="982054"/>
                </a:lnTo>
                <a:lnTo>
                  <a:pt x="2700000" y="927772"/>
                </a:lnTo>
                <a:lnTo>
                  <a:pt x="2700000" y="491027"/>
                </a:lnTo>
                <a:lnTo>
                  <a:pt x="1350000" y="0"/>
                </a:lnTo>
                <a:lnTo>
                  <a:pt x="0" y="491027"/>
                </a:lnTo>
                <a:lnTo>
                  <a:pt x="0" y="927772"/>
                </a:lnTo>
                <a:lnTo>
                  <a:pt x="0" y="982054"/>
                </a:lnTo>
                <a:close/>
              </a:path>
            </a:pathLst>
          </a:custGeom>
          <a:solidFill>
            <a:srgbClr val="BE85B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defRPr/>
            </a:pPr>
            <a:endParaRPr lang="zh-CN" altLang="en-US" sz="1400" noProof="1"/>
          </a:p>
        </p:txBody>
      </p:sp>
      <p:sp>
        <p:nvSpPr>
          <p:cNvPr id="7" name="TextBox 20"/>
          <p:cNvSpPr txBox="1"/>
          <p:nvPr/>
        </p:nvSpPr>
        <p:spPr>
          <a:xfrm>
            <a:off x="1080518" y="1402737"/>
            <a:ext cx="1143290" cy="3778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000" dirty="0"/>
              <a:t>以人为本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文本框 18" descr="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"/>
          <p:cNvSpPr>
            <a:spLocks noChangeArrowheads="1"/>
          </p:cNvSpPr>
          <p:nvPr/>
        </p:nvSpPr>
        <p:spPr bwMode="auto">
          <a:xfrm>
            <a:off x="922087" y="2187055"/>
            <a:ext cx="1461228" cy="1314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900" dirty="0">
                <a:latin typeface="+mn-ea"/>
                <a:ea typeface="+mn-ea"/>
              </a:rPr>
              <a:t>打造团结向上的护理工作团队，营造良好科室氛围。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latin typeface="+mn-ea"/>
                <a:ea typeface="+mn-ea"/>
              </a:rPr>
              <a:t>1</a:t>
            </a:r>
            <a:r>
              <a:rPr lang="zh-CN" altLang="en-US" sz="900" dirty="0">
                <a:latin typeface="+mn-ea"/>
                <a:ea typeface="+mn-ea"/>
              </a:rPr>
              <a:t>）</a:t>
            </a:r>
            <a:r>
              <a:rPr lang="zh-CN" altLang="zh-CN" sz="900" dirty="0">
                <a:latin typeface="+mn-ea"/>
                <a:ea typeface="+mn-ea"/>
              </a:rPr>
              <a:t>以身作则，率先垂范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latin typeface="+mn-ea"/>
                <a:ea typeface="+mn-ea"/>
              </a:rPr>
              <a:t>2</a:t>
            </a:r>
            <a:r>
              <a:rPr lang="zh-CN" altLang="en-US" sz="900" dirty="0">
                <a:latin typeface="+mn-ea"/>
                <a:ea typeface="+mn-ea"/>
              </a:rPr>
              <a:t>）</a:t>
            </a:r>
            <a:r>
              <a:rPr lang="zh-CN" altLang="zh-CN" sz="900" dirty="0">
                <a:latin typeface="+mn-ea"/>
                <a:ea typeface="+mn-ea"/>
              </a:rPr>
              <a:t>增强科室凝聚力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latin typeface="+mn-ea"/>
                <a:ea typeface="+mn-ea"/>
              </a:rPr>
              <a:t>3</a:t>
            </a:r>
            <a:r>
              <a:rPr lang="zh-CN" altLang="en-US" sz="900" dirty="0">
                <a:latin typeface="+mn-ea"/>
                <a:ea typeface="+mn-ea"/>
              </a:rPr>
              <a:t>）</a:t>
            </a:r>
            <a:r>
              <a:rPr lang="zh-CN" altLang="zh-CN" sz="900" dirty="0">
                <a:latin typeface="+mn-ea"/>
                <a:ea typeface="+mn-ea"/>
              </a:rPr>
              <a:t>合理培养与使用人才</a:t>
            </a:r>
          </a:p>
        </p:txBody>
      </p:sp>
      <p:sp>
        <p:nvSpPr>
          <p:cNvPr id="35" name="文本框 18" descr="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"/>
          <p:cNvSpPr>
            <a:spLocks noChangeArrowheads="1"/>
          </p:cNvSpPr>
          <p:nvPr/>
        </p:nvSpPr>
        <p:spPr bwMode="auto">
          <a:xfrm>
            <a:off x="4940189" y="2298460"/>
            <a:ext cx="1461228" cy="110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900" dirty="0">
                <a:latin typeface="+mn-ea"/>
                <a:ea typeface="+mn-ea"/>
              </a:rPr>
              <a:t>好的护士长应该合理发挥权力</a:t>
            </a:r>
            <a:r>
              <a:rPr lang="en-US" altLang="zh-CN" sz="900" dirty="0">
                <a:latin typeface="+mn-ea"/>
                <a:ea typeface="+mn-ea"/>
              </a:rPr>
              <a:t>+</a:t>
            </a:r>
            <a:r>
              <a:rPr lang="zh-CN" altLang="zh-CN" sz="900" dirty="0">
                <a:latin typeface="+mn-ea"/>
                <a:ea typeface="+mn-ea"/>
              </a:rPr>
              <a:t>非权利影响的作用。在护理队伍中树立正性引导，医生队伍也会潜移默化的正性影响。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2847518" y="1295034"/>
            <a:ext cx="1627396" cy="2696246"/>
            <a:chOff x="3362325" y="2319338"/>
            <a:chExt cx="2409825" cy="3992562"/>
          </a:xfrm>
        </p:grpSpPr>
        <p:sp>
          <p:nvSpPr>
            <p:cNvPr id="10" name="五边形 9"/>
            <p:cNvSpPr/>
            <p:nvPr/>
          </p:nvSpPr>
          <p:spPr>
            <a:xfrm rot="16200000" flipH="1">
              <a:off x="4152900" y="2151063"/>
              <a:ext cx="828675" cy="2409825"/>
            </a:xfrm>
            <a:prstGeom prst="homePlate">
              <a:avLst/>
            </a:prstGeom>
            <a:solidFill>
              <a:srgbClr val="E03C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endParaRPr lang="zh-CN" altLang="en-US" sz="1400" noProof="1"/>
            </a:p>
          </p:txBody>
        </p:sp>
        <p:sp>
          <p:nvSpPr>
            <p:cNvPr id="11" name="五边形 10"/>
            <p:cNvSpPr/>
            <p:nvPr/>
          </p:nvSpPr>
          <p:spPr>
            <a:xfrm rot="16200000" flipH="1">
              <a:off x="4174332" y="4836318"/>
              <a:ext cx="787400" cy="2163763"/>
            </a:xfrm>
            <a:prstGeom prst="homePlat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endParaRPr lang="zh-CN" altLang="en-US" sz="1400" noProof="1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3486149" y="2938463"/>
              <a:ext cx="2163763" cy="3265487"/>
            </a:xfrm>
            <a:custGeom>
              <a:avLst/>
              <a:gdLst>
                <a:gd name="connsiteX0" fmla="*/ 0 w 2424214"/>
                <a:gd name="connsiteY0" fmla="*/ 0 h 3657136"/>
                <a:gd name="connsiteX1" fmla="*/ 2424214 w 2424214"/>
                <a:gd name="connsiteY1" fmla="*/ 0 h 3657136"/>
                <a:gd name="connsiteX2" fmla="*/ 2424214 w 2424214"/>
                <a:gd name="connsiteY2" fmla="*/ 2775392 h 3657136"/>
                <a:gd name="connsiteX3" fmla="*/ 2424214 w 2424214"/>
                <a:gd name="connsiteY3" fmla="*/ 2838918 h 3657136"/>
                <a:gd name="connsiteX4" fmla="*/ 2424214 w 2424214"/>
                <a:gd name="connsiteY4" fmla="*/ 3216264 h 3657136"/>
                <a:gd name="connsiteX5" fmla="*/ 1212107 w 2424214"/>
                <a:gd name="connsiteY5" fmla="*/ 3657136 h 3657136"/>
                <a:gd name="connsiteX6" fmla="*/ 0 w 2424214"/>
                <a:gd name="connsiteY6" fmla="*/ 3216264 h 3657136"/>
                <a:gd name="connsiteX7" fmla="*/ 0 w 2424214"/>
                <a:gd name="connsiteY7" fmla="*/ 2838918 h 3657136"/>
                <a:gd name="connsiteX8" fmla="*/ 0 w 2424214"/>
                <a:gd name="connsiteY8" fmla="*/ 2775392 h 3657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24214" h="3657136">
                  <a:moveTo>
                    <a:pt x="0" y="0"/>
                  </a:moveTo>
                  <a:lnTo>
                    <a:pt x="2424214" y="0"/>
                  </a:lnTo>
                  <a:lnTo>
                    <a:pt x="2424214" y="2775392"/>
                  </a:lnTo>
                  <a:lnTo>
                    <a:pt x="2424214" y="2838918"/>
                  </a:lnTo>
                  <a:lnTo>
                    <a:pt x="2424214" y="3216264"/>
                  </a:lnTo>
                  <a:lnTo>
                    <a:pt x="1212107" y="3657136"/>
                  </a:lnTo>
                  <a:lnTo>
                    <a:pt x="0" y="3216264"/>
                  </a:lnTo>
                  <a:lnTo>
                    <a:pt x="0" y="2838918"/>
                  </a:lnTo>
                  <a:lnTo>
                    <a:pt x="0" y="27753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50000"/>
                </a:lnSpc>
                <a:defRPr/>
              </a:pPr>
              <a:endParaRPr lang="zh-CN" altLang="en-US" sz="1050" noProof="1">
                <a:solidFill>
                  <a:schemeClr val="tx1"/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 flipV="1">
              <a:off x="3362325" y="2319338"/>
              <a:ext cx="2409825" cy="1158875"/>
            </a:xfrm>
            <a:custGeom>
              <a:avLst/>
              <a:gdLst>
                <a:gd name="connsiteX0" fmla="*/ 0 w 2700000"/>
                <a:gd name="connsiteY0" fmla="*/ 1299162 h 1299162"/>
                <a:gd name="connsiteX1" fmla="*/ 2700000 w 2700000"/>
                <a:gd name="connsiteY1" fmla="*/ 1299162 h 1299162"/>
                <a:gd name="connsiteX2" fmla="*/ 2700000 w 2700000"/>
                <a:gd name="connsiteY2" fmla="*/ 982054 h 1299162"/>
                <a:gd name="connsiteX3" fmla="*/ 2700000 w 2700000"/>
                <a:gd name="connsiteY3" fmla="*/ 927772 h 1299162"/>
                <a:gd name="connsiteX4" fmla="*/ 2700000 w 2700000"/>
                <a:gd name="connsiteY4" fmla="*/ 491027 h 1299162"/>
                <a:gd name="connsiteX5" fmla="*/ 1350000 w 2700000"/>
                <a:gd name="connsiteY5" fmla="*/ 0 h 1299162"/>
                <a:gd name="connsiteX6" fmla="*/ 0 w 2700000"/>
                <a:gd name="connsiteY6" fmla="*/ 491027 h 1299162"/>
                <a:gd name="connsiteX7" fmla="*/ 0 w 2700000"/>
                <a:gd name="connsiteY7" fmla="*/ 927772 h 1299162"/>
                <a:gd name="connsiteX8" fmla="*/ 0 w 2700000"/>
                <a:gd name="connsiteY8" fmla="*/ 982054 h 1299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00000" h="1299162">
                  <a:moveTo>
                    <a:pt x="0" y="1299162"/>
                  </a:moveTo>
                  <a:lnTo>
                    <a:pt x="2700000" y="1299162"/>
                  </a:lnTo>
                  <a:lnTo>
                    <a:pt x="2700000" y="982054"/>
                  </a:lnTo>
                  <a:lnTo>
                    <a:pt x="2700000" y="927772"/>
                  </a:lnTo>
                  <a:lnTo>
                    <a:pt x="2700000" y="491027"/>
                  </a:lnTo>
                  <a:lnTo>
                    <a:pt x="1350000" y="0"/>
                  </a:lnTo>
                  <a:lnTo>
                    <a:pt x="0" y="491027"/>
                  </a:lnTo>
                  <a:lnTo>
                    <a:pt x="0" y="927772"/>
                  </a:lnTo>
                  <a:lnTo>
                    <a:pt x="0" y="982054"/>
                  </a:lnTo>
                  <a:close/>
                </a:path>
              </a:pathLst>
            </a:custGeom>
            <a:solidFill>
              <a:srgbClr val="E7678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endParaRPr lang="zh-CN" altLang="en-US" sz="1400" noProof="1"/>
            </a:p>
          </p:txBody>
        </p:sp>
        <p:sp>
          <p:nvSpPr>
            <p:cNvPr id="14" name="TextBox 20"/>
            <p:cNvSpPr txBox="1"/>
            <p:nvPr/>
          </p:nvSpPr>
          <p:spPr>
            <a:xfrm>
              <a:off x="3720752" y="2457891"/>
              <a:ext cx="1692967" cy="5595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sz="2000" dirty="0"/>
                <a:t>以身作则</a:t>
              </a:r>
              <a:endParaRPr lang="en-US" altLang="zh-CN" sz="2000" dirty="0">
                <a:solidFill>
                  <a:srgbClr val="FDFDF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949243" y="1295034"/>
            <a:ext cx="1627396" cy="2696246"/>
            <a:chOff x="9436100" y="2319338"/>
            <a:chExt cx="2409825" cy="3992562"/>
          </a:xfrm>
        </p:grpSpPr>
        <p:sp>
          <p:nvSpPr>
            <p:cNvPr id="24" name="五边形 23"/>
            <p:cNvSpPr/>
            <p:nvPr/>
          </p:nvSpPr>
          <p:spPr>
            <a:xfrm rot="16200000" flipH="1">
              <a:off x="10226675" y="2151063"/>
              <a:ext cx="828675" cy="2409825"/>
            </a:xfrm>
            <a:prstGeom prst="homePlate">
              <a:avLst/>
            </a:prstGeom>
            <a:solidFill>
              <a:srgbClr val="A8C6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endParaRPr lang="zh-CN" altLang="en-US" sz="1400" noProof="1"/>
            </a:p>
          </p:txBody>
        </p:sp>
        <p:sp>
          <p:nvSpPr>
            <p:cNvPr id="25" name="五边形 24"/>
            <p:cNvSpPr/>
            <p:nvPr/>
          </p:nvSpPr>
          <p:spPr>
            <a:xfrm rot="16200000" flipH="1">
              <a:off x="10247313" y="4835525"/>
              <a:ext cx="787400" cy="2165350"/>
            </a:xfrm>
            <a:prstGeom prst="homePlat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endParaRPr lang="zh-CN" altLang="en-US" sz="1400" noProof="1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9558338" y="2938463"/>
              <a:ext cx="2165350" cy="3265487"/>
            </a:xfrm>
            <a:custGeom>
              <a:avLst/>
              <a:gdLst>
                <a:gd name="connsiteX0" fmla="*/ 0 w 2424214"/>
                <a:gd name="connsiteY0" fmla="*/ 0 h 3657136"/>
                <a:gd name="connsiteX1" fmla="*/ 2424214 w 2424214"/>
                <a:gd name="connsiteY1" fmla="*/ 0 h 3657136"/>
                <a:gd name="connsiteX2" fmla="*/ 2424214 w 2424214"/>
                <a:gd name="connsiteY2" fmla="*/ 2775392 h 3657136"/>
                <a:gd name="connsiteX3" fmla="*/ 2424214 w 2424214"/>
                <a:gd name="connsiteY3" fmla="*/ 2838918 h 3657136"/>
                <a:gd name="connsiteX4" fmla="*/ 2424214 w 2424214"/>
                <a:gd name="connsiteY4" fmla="*/ 3216264 h 3657136"/>
                <a:gd name="connsiteX5" fmla="*/ 1212107 w 2424214"/>
                <a:gd name="connsiteY5" fmla="*/ 3657136 h 3657136"/>
                <a:gd name="connsiteX6" fmla="*/ 0 w 2424214"/>
                <a:gd name="connsiteY6" fmla="*/ 3216264 h 3657136"/>
                <a:gd name="connsiteX7" fmla="*/ 0 w 2424214"/>
                <a:gd name="connsiteY7" fmla="*/ 2838918 h 3657136"/>
                <a:gd name="connsiteX8" fmla="*/ 0 w 2424214"/>
                <a:gd name="connsiteY8" fmla="*/ 2775392 h 3657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24214" h="3657136">
                  <a:moveTo>
                    <a:pt x="0" y="0"/>
                  </a:moveTo>
                  <a:lnTo>
                    <a:pt x="2424214" y="0"/>
                  </a:lnTo>
                  <a:lnTo>
                    <a:pt x="2424214" y="2775392"/>
                  </a:lnTo>
                  <a:lnTo>
                    <a:pt x="2424214" y="2838918"/>
                  </a:lnTo>
                  <a:lnTo>
                    <a:pt x="2424214" y="3216264"/>
                  </a:lnTo>
                  <a:lnTo>
                    <a:pt x="1212107" y="3657136"/>
                  </a:lnTo>
                  <a:lnTo>
                    <a:pt x="0" y="3216264"/>
                  </a:lnTo>
                  <a:lnTo>
                    <a:pt x="0" y="2838918"/>
                  </a:lnTo>
                  <a:lnTo>
                    <a:pt x="0" y="27753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endParaRPr lang="zh-CN" altLang="en-US" sz="1400" noProof="1"/>
            </a:p>
          </p:txBody>
        </p:sp>
        <p:sp>
          <p:nvSpPr>
            <p:cNvPr id="27" name="任意多边形 26"/>
            <p:cNvSpPr/>
            <p:nvPr/>
          </p:nvSpPr>
          <p:spPr>
            <a:xfrm flipV="1">
              <a:off x="9436100" y="2319338"/>
              <a:ext cx="2409825" cy="1158875"/>
            </a:xfrm>
            <a:custGeom>
              <a:avLst/>
              <a:gdLst>
                <a:gd name="connsiteX0" fmla="*/ 0 w 2700000"/>
                <a:gd name="connsiteY0" fmla="*/ 1299162 h 1299162"/>
                <a:gd name="connsiteX1" fmla="*/ 2700000 w 2700000"/>
                <a:gd name="connsiteY1" fmla="*/ 1299162 h 1299162"/>
                <a:gd name="connsiteX2" fmla="*/ 2700000 w 2700000"/>
                <a:gd name="connsiteY2" fmla="*/ 982054 h 1299162"/>
                <a:gd name="connsiteX3" fmla="*/ 2700000 w 2700000"/>
                <a:gd name="connsiteY3" fmla="*/ 927772 h 1299162"/>
                <a:gd name="connsiteX4" fmla="*/ 2700000 w 2700000"/>
                <a:gd name="connsiteY4" fmla="*/ 491027 h 1299162"/>
                <a:gd name="connsiteX5" fmla="*/ 1350000 w 2700000"/>
                <a:gd name="connsiteY5" fmla="*/ 0 h 1299162"/>
                <a:gd name="connsiteX6" fmla="*/ 0 w 2700000"/>
                <a:gd name="connsiteY6" fmla="*/ 491027 h 1299162"/>
                <a:gd name="connsiteX7" fmla="*/ 0 w 2700000"/>
                <a:gd name="connsiteY7" fmla="*/ 927772 h 1299162"/>
                <a:gd name="connsiteX8" fmla="*/ 0 w 2700000"/>
                <a:gd name="connsiteY8" fmla="*/ 982054 h 1299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00000" h="1299162">
                  <a:moveTo>
                    <a:pt x="0" y="1299162"/>
                  </a:moveTo>
                  <a:lnTo>
                    <a:pt x="2700000" y="1299162"/>
                  </a:lnTo>
                  <a:lnTo>
                    <a:pt x="2700000" y="982054"/>
                  </a:lnTo>
                  <a:lnTo>
                    <a:pt x="2700000" y="927772"/>
                  </a:lnTo>
                  <a:lnTo>
                    <a:pt x="2700000" y="491027"/>
                  </a:lnTo>
                  <a:lnTo>
                    <a:pt x="1350000" y="0"/>
                  </a:lnTo>
                  <a:lnTo>
                    <a:pt x="0" y="491027"/>
                  </a:lnTo>
                  <a:lnTo>
                    <a:pt x="0" y="927772"/>
                  </a:lnTo>
                  <a:lnTo>
                    <a:pt x="0" y="982054"/>
                  </a:lnTo>
                  <a:close/>
                </a:path>
              </a:pathLst>
            </a:custGeom>
            <a:solidFill>
              <a:srgbClr val="B4CF5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endParaRPr lang="zh-CN" altLang="en-US" sz="1400" noProof="1"/>
            </a:p>
          </p:txBody>
        </p:sp>
        <p:sp>
          <p:nvSpPr>
            <p:cNvPr id="28" name="TextBox 20"/>
            <p:cNvSpPr txBox="1"/>
            <p:nvPr/>
          </p:nvSpPr>
          <p:spPr>
            <a:xfrm>
              <a:off x="9793737" y="2484532"/>
              <a:ext cx="1692967" cy="5595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sz="2000" dirty="0" smtClean="0"/>
                <a:t>培养人才</a:t>
              </a:r>
              <a:endParaRPr lang="zh-CN" altLang="zh-CN" sz="2000" dirty="0"/>
            </a:p>
          </p:txBody>
        </p:sp>
      </p:grpSp>
      <p:sp>
        <p:nvSpPr>
          <p:cNvPr id="37" name="文本框 18" descr="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"/>
          <p:cNvSpPr>
            <a:spLocks noChangeArrowheads="1"/>
          </p:cNvSpPr>
          <p:nvPr/>
        </p:nvSpPr>
        <p:spPr bwMode="auto">
          <a:xfrm>
            <a:off x="7031792" y="2298460"/>
            <a:ext cx="1461228" cy="898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900" dirty="0">
                <a:latin typeface="+mn-ea"/>
                <a:ea typeface="+mn-ea"/>
              </a:rPr>
              <a:t>注重人才培养，发挥人的最大潜力</a:t>
            </a:r>
            <a:r>
              <a:rPr lang="zh-CN" altLang="zh-CN" sz="900" dirty="0" smtClean="0">
                <a:latin typeface="+mn-ea"/>
                <a:ea typeface="+mn-ea"/>
              </a:rPr>
              <a:t>。我</a:t>
            </a:r>
            <a:r>
              <a:rPr lang="zh-CN" altLang="zh-CN" sz="900" dirty="0">
                <a:latin typeface="+mn-ea"/>
                <a:ea typeface="+mn-ea"/>
              </a:rPr>
              <a:t>相信，每个护士都是好护士。</a:t>
            </a:r>
          </a:p>
          <a:p>
            <a:pPr>
              <a:lnSpc>
                <a:spcPct val="150000"/>
              </a:lnSpc>
            </a:pPr>
            <a:r>
              <a:rPr lang="zh-CN" altLang="zh-CN" sz="900" dirty="0">
                <a:latin typeface="+mn-ea"/>
                <a:ea typeface="+mn-ea"/>
              </a:rPr>
              <a:t>关键看怎么培养和引导。</a:t>
            </a:r>
          </a:p>
        </p:txBody>
      </p:sp>
      <p:sp>
        <p:nvSpPr>
          <p:cNvPr id="38" name="文本框 18" descr="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"/>
          <p:cNvSpPr>
            <a:spLocks noChangeArrowheads="1"/>
          </p:cNvSpPr>
          <p:nvPr/>
        </p:nvSpPr>
        <p:spPr bwMode="auto">
          <a:xfrm>
            <a:off x="2930601" y="2298460"/>
            <a:ext cx="1461228" cy="898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900" dirty="0">
                <a:latin typeface="+mn-ea"/>
                <a:ea typeface="+mn-ea"/>
              </a:rPr>
              <a:t>率先</a:t>
            </a:r>
            <a:r>
              <a:rPr lang="zh-CN" altLang="zh-CN" sz="900" dirty="0" smtClean="0">
                <a:latin typeface="+mn-ea"/>
                <a:ea typeface="+mn-ea"/>
              </a:rPr>
              <a:t>垂范我</a:t>
            </a:r>
            <a:r>
              <a:rPr lang="zh-CN" altLang="zh-CN" sz="900" dirty="0">
                <a:latin typeface="+mn-ea"/>
                <a:ea typeface="+mn-ea"/>
              </a:rPr>
              <a:t>相信“喊破嗓子不如</a:t>
            </a:r>
            <a:r>
              <a:rPr lang="zh-CN" altLang="zh-CN" sz="900" dirty="0" smtClean="0">
                <a:latin typeface="+mn-ea"/>
                <a:ea typeface="+mn-ea"/>
              </a:rPr>
              <a:t>做出子</a:t>
            </a:r>
            <a:r>
              <a:rPr lang="zh-CN" altLang="zh-CN" sz="900" dirty="0">
                <a:latin typeface="+mn-ea"/>
                <a:ea typeface="+mn-ea"/>
              </a:rPr>
              <a:t>”“榜样的力量是无穷的”，要真正做到“群雁高飞头雁领”。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思路分析</a:t>
            </a:r>
            <a:endParaRPr lang="zh-CN" altLang="en-US" sz="1400" dirty="0"/>
          </a:p>
        </p:txBody>
      </p:sp>
      <p:pic>
        <p:nvPicPr>
          <p:cNvPr id="36" name="Picture 3" descr="C:\Users\tianya\Desktop\675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17406" y="236550"/>
            <a:ext cx="811212" cy="85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58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65"/>
          <p:cNvGraphicFramePr/>
          <p:nvPr>
            <p:extLst>
              <p:ext uri="{D42A27DB-BD31-4B8C-83A1-F6EECF244321}">
                <p14:modId xmlns:p14="http://schemas.microsoft.com/office/powerpoint/2010/main" val="2546737643"/>
              </p:ext>
            </p:extLst>
          </p:nvPr>
        </p:nvGraphicFramePr>
        <p:xfrm>
          <a:off x="323528" y="559570"/>
          <a:ext cx="5774115" cy="3802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Freeform 19"/>
          <p:cNvSpPr>
            <a:spLocks/>
          </p:cNvSpPr>
          <p:nvPr/>
        </p:nvSpPr>
        <p:spPr bwMode="auto">
          <a:xfrm>
            <a:off x="795577" y="2778625"/>
            <a:ext cx="675187" cy="1456915"/>
          </a:xfrm>
          <a:custGeom>
            <a:avLst/>
            <a:gdLst>
              <a:gd name="T0" fmla="*/ 379 w 488"/>
              <a:gd name="T1" fmla="*/ 1053 h 1053"/>
              <a:gd name="T2" fmla="*/ 109 w 488"/>
              <a:gd name="T3" fmla="*/ 1053 h 1053"/>
              <a:gd name="T4" fmla="*/ 109 w 488"/>
              <a:gd name="T5" fmla="*/ 247 h 1053"/>
              <a:gd name="T6" fmla="*/ 0 w 488"/>
              <a:gd name="T7" fmla="*/ 247 h 1053"/>
              <a:gd name="T8" fmla="*/ 241 w 488"/>
              <a:gd name="T9" fmla="*/ 0 h 1053"/>
              <a:gd name="T10" fmla="*/ 488 w 488"/>
              <a:gd name="T11" fmla="*/ 247 h 1053"/>
              <a:gd name="T12" fmla="*/ 379 w 488"/>
              <a:gd name="T13" fmla="*/ 247 h 1053"/>
              <a:gd name="T14" fmla="*/ 379 w 488"/>
              <a:gd name="T15" fmla="*/ 1053 h 1053"/>
              <a:gd name="T16" fmla="*/ 379 w 488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053">
                <a:moveTo>
                  <a:pt x="379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8" y="247"/>
                </a:lnTo>
                <a:lnTo>
                  <a:pt x="379" y="247"/>
                </a:lnTo>
                <a:lnTo>
                  <a:pt x="379" y="1053"/>
                </a:lnTo>
                <a:lnTo>
                  <a:pt x="379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22"/>
          <p:cNvSpPr>
            <a:spLocks/>
          </p:cNvSpPr>
          <p:nvPr/>
        </p:nvSpPr>
        <p:spPr bwMode="auto">
          <a:xfrm>
            <a:off x="2180348" y="1932298"/>
            <a:ext cx="675187" cy="1249377"/>
          </a:xfrm>
          <a:custGeom>
            <a:avLst/>
            <a:gdLst>
              <a:gd name="T0" fmla="*/ 115 w 488"/>
              <a:gd name="T1" fmla="*/ 0 h 903"/>
              <a:gd name="T2" fmla="*/ 379 w 488"/>
              <a:gd name="T3" fmla="*/ 0 h 903"/>
              <a:gd name="T4" fmla="*/ 379 w 488"/>
              <a:gd name="T5" fmla="*/ 662 h 903"/>
              <a:gd name="T6" fmla="*/ 488 w 488"/>
              <a:gd name="T7" fmla="*/ 662 h 903"/>
              <a:gd name="T8" fmla="*/ 247 w 488"/>
              <a:gd name="T9" fmla="*/ 903 h 903"/>
              <a:gd name="T10" fmla="*/ 0 w 488"/>
              <a:gd name="T11" fmla="*/ 662 h 903"/>
              <a:gd name="T12" fmla="*/ 115 w 488"/>
              <a:gd name="T13" fmla="*/ 662 h 903"/>
              <a:gd name="T14" fmla="*/ 115 w 488"/>
              <a:gd name="T15" fmla="*/ 0 h 903"/>
              <a:gd name="T16" fmla="*/ 115 w 488"/>
              <a:gd name="T17" fmla="*/ 0 h 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903">
                <a:moveTo>
                  <a:pt x="115" y="0"/>
                </a:moveTo>
                <a:lnTo>
                  <a:pt x="379" y="0"/>
                </a:lnTo>
                <a:lnTo>
                  <a:pt x="379" y="662"/>
                </a:lnTo>
                <a:lnTo>
                  <a:pt x="488" y="662"/>
                </a:lnTo>
                <a:lnTo>
                  <a:pt x="247" y="903"/>
                </a:lnTo>
                <a:lnTo>
                  <a:pt x="0" y="662"/>
                </a:lnTo>
                <a:lnTo>
                  <a:pt x="115" y="662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26"/>
          <p:cNvSpPr>
            <a:spLocks/>
          </p:cNvSpPr>
          <p:nvPr/>
        </p:nvSpPr>
        <p:spPr bwMode="auto">
          <a:xfrm>
            <a:off x="3562543" y="2778625"/>
            <a:ext cx="673803" cy="1456915"/>
          </a:xfrm>
          <a:custGeom>
            <a:avLst/>
            <a:gdLst>
              <a:gd name="T0" fmla="*/ 373 w 487"/>
              <a:gd name="T1" fmla="*/ 1053 h 1053"/>
              <a:gd name="T2" fmla="*/ 109 w 487"/>
              <a:gd name="T3" fmla="*/ 1053 h 1053"/>
              <a:gd name="T4" fmla="*/ 109 w 487"/>
              <a:gd name="T5" fmla="*/ 247 h 1053"/>
              <a:gd name="T6" fmla="*/ 0 w 487"/>
              <a:gd name="T7" fmla="*/ 247 h 1053"/>
              <a:gd name="T8" fmla="*/ 241 w 487"/>
              <a:gd name="T9" fmla="*/ 0 h 1053"/>
              <a:gd name="T10" fmla="*/ 487 w 487"/>
              <a:gd name="T11" fmla="*/ 247 h 1053"/>
              <a:gd name="T12" fmla="*/ 373 w 487"/>
              <a:gd name="T13" fmla="*/ 247 h 1053"/>
              <a:gd name="T14" fmla="*/ 373 w 487"/>
              <a:gd name="T15" fmla="*/ 1053 h 1053"/>
              <a:gd name="T16" fmla="*/ 373 w 487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7" h="1053">
                <a:moveTo>
                  <a:pt x="373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7" y="247"/>
                </a:lnTo>
                <a:lnTo>
                  <a:pt x="373" y="247"/>
                </a:lnTo>
                <a:lnTo>
                  <a:pt x="373" y="1053"/>
                </a:lnTo>
                <a:lnTo>
                  <a:pt x="373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28"/>
          <p:cNvSpPr>
            <a:spLocks/>
          </p:cNvSpPr>
          <p:nvPr/>
        </p:nvSpPr>
        <p:spPr bwMode="auto">
          <a:xfrm>
            <a:off x="4947314" y="1469196"/>
            <a:ext cx="675187" cy="1663069"/>
          </a:xfrm>
          <a:custGeom>
            <a:avLst/>
            <a:gdLst>
              <a:gd name="T0" fmla="*/ 115 w 488"/>
              <a:gd name="T1" fmla="*/ 0 h 1202"/>
              <a:gd name="T2" fmla="*/ 379 w 488"/>
              <a:gd name="T3" fmla="*/ 0 h 1202"/>
              <a:gd name="T4" fmla="*/ 379 w 488"/>
              <a:gd name="T5" fmla="*/ 955 h 1202"/>
              <a:gd name="T6" fmla="*/ 488 w 488"/>
              <a:gd name="T7" fmla="*/ 955 h 1202"/>
              <a:gd name="T8" fmla="*/ 247 w 488"/>
              <a:gd name="T9" fmla="*/ 1202 h 1202"/>
              <a:gd name="T10" fmla="*/ 0 w 488"/>
              <a:gd name="T11" fmla="*/ 955 h 1202"/>
              <a:gd name="T12" fmla="*/ 115 w 488"/>
              <a:gd name="T13" fmla="*/ 955 h 1202"/>
              <a:gd name="T14" fmla="*/ 115 w 488"/>
              <a:gd name="T15" fmla="*/ 0 h 1202"/>
              <a:gd name="T16" fmla="*/ 115 w 488"/>
              <a:gd name="T17" fmla="*/ 0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202">
                <a:moveTo>
                  <a:pt x="115" y="0"/>
                </a:moveTo>
                <a:lnTo>
                  <a:pt x="379" y="0"/>
                </a:lnTo>
                <a:lnTo>
                  <a:pt x="379" y="955"/>
                </a:lnTo>
                <a:lnTo>
                  <a:pt x="488" y="955"/>
                </a:lnTo>
                <a:lnTo>
                  <a:pt x="247" y="1202"/>
                </a:lnTo>
                <a:lnTo>
                  <a:pt x="0" y="955"/>
                </a:lnTo>
                <a:lnTo>
                  <a:pt x="115" y="955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90881" y="1547869"/>
            <a:ext cx="1781519" cy="30380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岗位竞争力变化</a:t>
            </a:r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48446" y="4295860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62483" y="4295860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81482" y="4295860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6017" y="4295860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31"/>
          <p:cNvSpPr/>
          <p:nvPr/>
        </p:nvSpPr>
        <p:spPr>
          <a:xfrm>
            <a:off x="6062850" y="1991149"/>
            <a:ext cx="337981" cy="3072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ectangle 32"/>
          <p:cNvSpPr/>
          <p:nvPr/>
        </p:nvSpPr>
        <p:spPr>
          <a:xfrm>
            <a:off x="6062850" y="2593035"/>
            <a:ext cx="337981" cy="307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33"/>
          <p:cNvSpPr/>
          <p:nvPr/>
        </p:nvSpPr>
        <p:spPr>
          <a:xfrm>
            <a:off x="6062850" y="3194922"/>
            <a:ext cx="337981" cy="3072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34"/>
          <p:cNvSpPr/>
          <p:nvPr/>
        </p:nvSpPr>
        <p:spPr>
          <a:xfrm>
            <a:off x="6062850" y="3796808"/>
            <a:ext cx="337981" cy="30725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43148" y="2026082"/>
            <a:ext cx="2119680" cy="185628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年变化数值，呈现上升趋势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43148" y="2653849"/>
            <a:ext cx="2119680" cy="203133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年变化数值，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呈现下降趋势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43148" y="3255736"/>
            <a:ext cx="2119680" cy="203133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年变化数值，呈现上升趋势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43148" y="3857622"/>
            <a:ext cx="2119680" cy="203133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年变化数值，呈现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下降</a:t>
            </a: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趋势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思路分析</a:t>
            </a:r>
            <a:endParaRPr lang="zh-CN" altLang="en-US" sz="1400" dirty="0"/>
          </a:p>
        </p:txBody>
      </p:sp>
      <p:pic>
        <p:nvPicPr>
          <p:cNvPr id="26" name="Picture 2" descr="C:\Users\tianya\Desktop\456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660" y="296140"/>
            <a:ext cx="879475" cy="70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58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/>
      <p:bldP spid="8" grpId="0"/>
      <p:bldP spid="9" grpId="0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6" grpId="0"/>
      <p:bldP spid="21" grpId="0"/>
      <p:bldP spid="22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"/>
          <p:cNvSpPr>
            <a:spLocks/>
          </p:cNvSpPr>
          <p:nvPr/>
        </p:nvSpPr>
        <p:spPr bwMode="auto">
          <a:xfrm>
            <a:off x="1001566" y="1980666"/>
            <a:ext cx="3402745" cy="470504"/>
          </a:xfrm>
          <a:prstGeom prst="roundRect">
            <a:avLst>
              <a:gd name="adj" fmla="val 49361"/>
            </a:avLst>
          </a:pr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74566">
              <a:lnSpc>
                <a:spcPct val="120000"/>
              </a:lnSpc>
              <a:defRPr/>
            </a:pPr>
            <a:endParaRPr lang="es-ES" sz="160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3" name="AutoShape 2"/>
          <p:cNvSpPr>
            <a:spLocks/>
          </p:cNvSpPr>
          <p:nvPr/>
        </p:nvSpPr>
        <p:spPr bwMode="auto">
          <a:xfrm>
            <a:off x="4792132" y="1980666"/>
            <a:ext cx="3524284" cy="470504"/>
          </a:xfrm>
          <a:prstGeom prst="roundRect">
            <a:avLst>
              <a:gd name="adj" fmla="val 49361"/>
            </a:avLst>
          </a:pr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74566">
              <a:lnSpc>
                <a:spcPct val="120000"/>
              </a:lnSpc>
              <a:defRPr/>
            </a:pPr>
            <a:endParaRPr lang="es-ES" sz="160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599631" y="1216344"/>
            <a:ext cx="1999642" cy="1992258"/>
            <a:chOff x="3599631" y="1216344"/>
            <a:chExt cx="1999642" cy="1992258"/>
          </a:xfrm>
        </p:grpSpPr>
        <p:sp>
          <p:nvSpPr>
            <p:cNvPr id="6" name="AutoShape 12"/>
            <p:cNvSpPr>
              <a:spLocks/>
            </p:cNvSpPr>
            <p:nvPr/>
          </p:nvSpPr>
          <p:spPr bwMode="auto">
            <a:xfrm>
              <a:off x="3911167" y="1526403"/>
              <a:ext cx="689514" cy="691483"/>
            </a:xfrm>
            <a:custGeom>
              <a:avLst/>
              <a:gdLst>
                <a:gd name="T0" fmla="+- 0 10816 32"/>
                <a:gd name="T1" fmla="*/ T0 w 21568"/>
                <a:gd name="T2" fmla="*/ 10800 h 21600"/>
                <a:gd name="T3" fmla="+- 0 10816 32"/>
                <a:gd name="T4" fmla="*/ T3 w 21568"/>
                <a:gd name="T5" fmla="*/ 10800 h 21600"/>
                <a:gd name="T6" fmla="+- 0 10816 32"/>
                <a:gd name="T7" fmla="*/ T6 w 21568"/>
                <a:gd name="T8" fmla="*/ 10800 h 21600"/>
                <a:gd name="T9" fmla="+- 0 10816 32"/>
                <a:gd name="T10" fmla="*/ T9 w 2156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68" h="21600">
                  <a:moveTo>
                    <a:pt x="21409" y="0"/>
                  </a:moveTo>
                  <a:cubicBezTo>
                    <a:pt x="18161" y="0"/>
                    <a:pt x="14923" y="755"/>
                    <a:pt x="11945" y="2220"/>
                  </a:cubicBezTo>
                  <a:cubicBezTo>
                    <a:pt x="11786" y="2334"/>
                    <a:pt x="11610" y="2421"/>
                    <a:pt x="11419" y="2466"/>
                  </a:cubicBezTo>
                  <a:cubicBezTo>
                    <a:pt x="9667" y="3389"/>
                    <a:pt x="8018" y="4575"/>
                    <a:pt x="6525" y="6016"/>
                  </a:cubicBezTo>
                  <a:cubicBezTo>
                    <a:pt x="6393" y="6245"/>
                    <a:pt x="6208" y="6432"/>
                    <a:pt x="5979" y="6565"/>
                  </a:cubicBezTo>
                  <a:cubicBezTo>
                    <a:pt x="4514" y="8085"/>
                    <a:pt x="3317" y="9765"/>
                    <a:pt x="2390" y="11552"/>
                  </a:cubicBezTo>
                  <a:cubicBezTo>
                    <a:pt x="2351" y="11676"/>
                    <a:pt x="2294" y="11792"/>
                    <a:pt x="2225" y="11902"/>
                  </a:cubicBezTo>
                  <a:cubicBezTo>
                    <a:pt x="714" y="14948"/>
                    <a:pt x="-32" y="18275"/>
                    <a:pt x="0" y="21599"/>
                  </a:cubicBezTo>
                  <a:cubicBezTo>
                    <a:pt x="12266" y="21599"/>
                    <a:pt x="17378" y="21599"/>
                    <a:pt x="17378" y="21599"/>
                  </a:cubicBezTo>
                  <a:cubicBezTo>
                    <a:pt x="17378" y="19273"/>
                    <a:pt x="19240" y="17410"/>
                    <a:pt x="21568" y="17410"/>
                  </a:cubicBezTo>
                  <a:cubicBezTo>
                    <a:pt x="21568" y="5"/>
                    <a:pt x="21568" y="442"/>
                    <a:pt x="21568" y="6"/>
                  </a:cubicBezTo>
                  <a:cubicBezTo>
                    <a:pt x="21515" y="6"/>
                    <a:pt x="21462" y="0"/>
                    <a:pt x="21409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/>
          </p:spPr>
          <p:txBody>
            <a:bodyPr lIns="0" tIns="0" rIns="0" bIns="0"/>
            <a:lstStyle/>
            <a:p>
              <a:pPr defTabSz="429756">
                <a:lnSpc>
                  <a:spcPct val="120000"/>
                </a:lnSpc>
                <a:defRPr/>
              </a:pPr>
              <a:endParaRPr lang="es-E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" name="AutoShape 13"/>
            <p:cNvSpPr>
              <a:spLocks/>
            </p:cNvSpPr>
            <p:nvPr/>
          </p:nvSpPr>
          <p:spPr bwMode="auto">
            <a:xfrm>
              <a:off x="3909690" y="2217885"/>
              <a:ext cx="689514" cy="677703"/>
            </a:xfrm>
            <a:custGeom>
              <a:avLst/>
              <a:gdLst>
                <a:gd name="T0" fmla="*/ 10800 w 21600"/>
                <a:gd name="T1" fmla="*/ 10779 h 21559"/>
                <a:gd name="T2" fmla="*/ 10800 w 21600"/>
                <a:gd name="T3" fmla="*/ 10779 h 21559"/>
                <a:gd name="T4" fmla="*/ 10800 w 21600"/>
                <a:gd name="T5" fmla="*/ 10779 h 21559"/>
                <a:gd name="T6" fmla="*/ 10800 w 21600"/>
                <a:gd name="T7" fmla="*/ 10779 h 21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59">
                  <a:moveTo>
                    <a:pt x="0" y="0"/>
                  </a:moveTo>
                  <a:cubicBezTo>
                    <a:pt x="53" y="5502"/>
                    <a:pt x="2137" y="10988"/>
                    <a:pt x="6271" y="15186"/>
                  </a:cubicBezTo>
                  <a:cubicBezTo>
                    <a:pt x="10500" y="19481"/>
                    <a:pt x="16056" y="21599"/>
                    <a:pt x="21600" y="21558"/>
                  </a:cubicBezTo>
                  <a:cubicBezTo>
                    <a:pt x="21600" y="9859"/>
                    <a:pt x="21600" y="4260"/>
                    <a:pt x="21600" y="4260"/>
                  </a:cubicBezTo>
                  <a:cubicBezTo>
                    <a:pt x="19268" y="4260"/>
                    <a:pt x="17404" y="2333"/>
                    <a:pt x="17404" y="0"/>
                  </a:cubicBezTo>
                  <a:cubicBezTo>
                    <a:pt x="0" y="0"/>
                    <a:pt x="444" y="0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/>
          </p:spPr>
          <p:txBody>
            <a:bodyPr lIns="0" tIns="0" rIns="0" bIns="0"/>
            <a:lstStyle/>
            <a:p>
              <a:pPr defTabSz="429756">
                <a:lnSpc>
                  <a:spcPct val="120000"/>
                </a:lnSpc>
                <a:defRPr/>
              </a:pPr>
              <a:endParaRPr lang="es-E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" name="AutoShape 14"/>
            <p:cNvSpPr>
              <a:spLocks/>
            </p:cNvSpPr>
            <p:nvPr/>
          </p:nvSpPr>
          <p:spPr bwMode="auto">
            <a:xfrm>
              <a:off x="4600682" y="1526403"/>
              <a:ext cx="679179" cy="691483"/>
            </a:xfrm>
            <a:custGeom>
              <a:avLst/>
              <a:gdLst>
                <a:gd name="T0" fmla="*/ 10773 w 21546"/>
                <a:gd name="T1" fmla="*/ 10800 h 21600"/>
                <a:gd name="T2" fmla="*/ 10773 w 21546"/>
                <a:gd name="T3" fmla="*/ 10800 h 21600"/>
                <a:gd name="T4" fmla="*/ 10773 w 21546"/>
                <a:gd name="T5" fmla="*/ 10800 h 21600"/>
                <a:gd name="T6" fmla="*/ 10773 w 21546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46" h="21600">
                  <a:moveTo>
                    <a:pt x="0" y="0"/>
                  </a:moveTo>
                  <a:cubicBezTo>
                    <a:pt x="0" y="12337"/>
                    <a:pt x="0" y="17409"/>
                    <a:pt x="0" y="17409"/>
                  </a:cubicBezTo>
                  <a:cubicBezTo>
                    <a:pt x="2328" y="17409"/>
                    <a:pt x="4253" y="19272"/>
                    <a:pt x="4253" y="21599"/>
                  </a:cubicBezTo>
                  <a:cubicBezTo>
                    <a:pt x="21545" y="21599"/>
                    <a:pt x="21007" y="21599"/>
                    <a:pt x="21544" y="21599"/>
                  </a:cubicBezTo>
                  <a:cubicBezTo>
                    <a:pt x="21600" y="16054"/>
                    <a:pt x="19487" y="10491"/>
                    <a:pt x="15193" y="6260"/>
                  </a:cubicBezTo>
                  <a:cubicBezTo>
                    <a:pt x="10994" y="2124"/>
                    <a:pt x="5503" y="39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/>
          </p:spPr>
          <p:txBody>
            <a:bodyPr lIns="0" tIns="0" rIns="0" bIns="0"/>
            <a:lstStyle/>
            <a:p>
              <a:pPr defTabSz="429756">
                <a:lnSpc>
                  <a:spcPct val="120000"/>
                </a:lnSpc>
                <a:defRPr/>
              </a:pPr>
              <a:endParaRPr lang="es-E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" name="AutoShape 15"/>
            <p:cNvSpPr>
              <a:spLocks/>
            </p:cNvSpPr>
            <p:nvPr/>
          </p:nvSpPr>
          <p:spPr bwMode="auto">
            <a:xfrm>
              <a:off x="4599206" y="2217885"/>
              <a:ext cx="679671" cy="67770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264" y="0"/>
                  </a:moveTo>
                  <a:cubicBezTo>
                    <a:pt x="4264" y="2337"/>
                    <a:pt x="2334" y="4268"/>
                    <a:pt x="0" y="4268"/>
                  </a:cubicBezTo>
                  <a:cubicBezTo>
                    <a:pt x="0" y="21599"/>
                    <a:pt x="0" y="21053"/>
                    <a:pt x="0" y="21600"/>
                  </a:cubicBezTo>
                  <a:cubicBezTo>
                    <a:pt x="5517" y="21559"/>
                    <a:pt x="11022" y="19436"/>
                    <a:pt x="15232" y="15216"/>
                  </a:cubicBezTo>
                  <a:cubicBezTo>
                    <a:pt x="19427" y="11009"/>
                    <a:pt x="21545" y="5512"/>
                    <a:pt x="21599" y="0"/>
                  </a:cubicBezTo>
                  <a:cubicBezTo>
                    <a:pt x="9836" y="0"/>
                    <a:pt x="4264" y="0"/>
                    <a:pt x="4264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/>
          </p:spPr>
          <p:txBody>
            <a:bodyPr lIns="0" tIns="0" rIns="0" bIns="0"/>
            <a:lstStyle/>
            <a:p>
              <a:pPr defTabSz="429756">
                <a:lnSpc>
                  <a:spcPct val="120000"/>
                </a:lnSpc>
                <a:defRPr/>
              </a:pPr>
              <a:endParaRPr lang="es-ES" sz="9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3599631" y="1216344"/>
              <a:ext cx="1999642" cy="1992258"/>
              <a:chOff x="3599631" y="1216344"/>
              <a:chExt cx="1999642" cy="1992258"/>
            </a:xfrm>
          </p:grpSpPr>
          <p:sp>
            <p:nvSpPr>
              <p:cNvPr id="10" name="AutoShape 16"/>
              <p:cNvSpPr>
                <a:spLocks/>
              </p:cNvSpPr>
              <p:nvPr/>
            </p:nvSpPr>
            <p:spPr bwMode="auto">
              <a:xfrm>
                <a:off x="4600191" y="1325110"/>
                <a:ext cx="999082" cy="1020245"/>
              </a:xfrm>
              <a:custGeom>
                <a:avLst/>
                <a:gdLst>
                  <a:gd name="T0" fmla="*/ 2147483647 w 21600"/>
                  <a:gd name="T1" fmla="*/ 2147483647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613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0685" y="0"/>
                      <a:pt x="19302" y="8437"/>
                      <a:pt x="19359" y="18900"/>
                    </a:cubicBezTo>
                    <a:cubicBezTo>
                      <a:pt x="21599" y="18900"/>
                      <a:pt x="21599" y="18900"/>
                      <a:pt x="21599" y="18900"/>
                    </a:cubicBezTo>
                    <a:cubicBezTo>
                      <a:pt x="16372" y="21599"/>
                      <a:pt x="16372" y="21599"/>
                      <a:pt x="16372" y="21599"/>
                    </a:cubicBezTo>
                    <a:cubicBezTo>
                      <a:pt x="11144" y="18900"/>
                      <a:pt x="11144" y="18900"/>
                      <a:pt x="11144" y="18900"/>
                    </a:cubicBezTo>
                    <a:cubicBezTo>
                      <a:pt x="13327" y="18900"/>
                      <a:pt x="13327" y="18900"/>
                      <a:pt x="13327" y="18900"/>
                    </a:cubicBezTo>
                    <a:cubicBezTo>
                      <a:pt x="13212" y="11812"/>
                      <a:pt x="7353" y="6131"/>
                      <a:pt x="114" y="6131"/>
                    </a:cubicBezTo>
                    <a:cubicBezTo>
                      <a:pt x="57" y="6131"/>
                      <a:pt x="57" y="6131"/>
                      <a:pt x="0" y="613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7"/>
              <p:cNvSpPr>
                <a:spLocks/>
              </p:cNvSpPr>
              <p:nvPr/>
            </p:nvSpPr>
            <p:spPr bwMode="auto">
              <a:xfrm>
                <a:off x="3705938" y="1216344"/>
                <a:ext cx="1022213" cy="1004495"/>
              </a:xfrm>
              <a:custGeom>
                <a:avLst/>
                <a:gdLst>
                  <a:gd name="T0" fmla="*/ 2147483647 w 21600"/>
                  <a:gd name="T1" fmla="*/ 2147483647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907" y="2342"/>
                    </a:moveTo>
                    <a:cubicBezTo>
                      <a:pt x="8471" y="2342"/>
                      <a:pt x="0" y="10971"/>
                      <a:pt x="0" y="21600"/>
                    </a:cubicBezTo>
                    <a:cubicBezTo>
                      <a:pt x="5890" y="21600"/>
                      <a:pt x="5890" y="21600"/>
                      <a:pt x="5890" y="21600"/>
                    </a:cubicBezTo>
                    <a:cubicBezTo>
                      <a:pt x="5947" y="14400"/>
                      <a:pt x="11725" y="8571"/>
                      <a:pt x="18794" y="8571"/>
                    </a:cubicBezTo>
                    <a:cubicBezTo>
                      <a:pt x="18794" y="8571"/>
                      <a:pt x="18850" y="8571"/>
                      <a:pt x="18907" y="8571"/>
                    </a:cubicBezTo>
                    <a:cubicBezTo>
                      <a:pt x="18907" y="10400"/>
                      <a:pt x="18907" y="10400"/>
                      <a:pt x="18907" y="10400"/>
                    </a:cubicBezTo>
                    <a:cubicBezTo>
                      <a:pt x="21600" y="5200"/>
                      <a:pt x="21600" y="5200"/>
                      <a:pt x="21600" y="5200"/>
                    </a:cubicBezTo>
                    <a:cubicBezTo>
                      <a:pt x="18907" y="0"/>
                      <a:pt x="18907" y="0"/>
                      <a:pt x="18907" y="0"/>
                    </a:cubicBezTo>
                    <a:lnTo>
                      <a:pt x="18907" y="234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8"/>
              <p:cNvSpPr>
                <a:spLocks/>
              </p:cNvSpPr>
              <p:nvPr/>
            </p:nvSpPr>
            <p:spPr bwMode="auto">
              <a:xfrm>
                <a:off x="3599631" y="2095338"/>
                <a:ext cx="1000558" cy="101778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763"/>
                    </a:moveTo>
                    <a:cubicBezTo>
                      <a:pt x="2291" y="2763"/>
                      <a:pt x="2291" y="2763"/>
                      <a:pt x="2291" y="2763"/>
                    </a:cubicBezTo>
                    <a:cubicBezTo>
                      <a:pt x="2349" y="13196"/>
                      <a:pt x="11000" y="21599"/>
                      <a:pt x="21600" y="21599"/>
                    </a:cubicBezTo>
                    <a:cubicBezTo>
                      <a:pt x="21600" y="15509"/>
                      <a:pt x="21600" y="15509"/>
                      <a:pt x="21600" y="15509"/>
                    </a:cubicBezTo>
                    <a:cubicBezTo>
                      <a:pt x="21542" y="15509"/>
                      <a:pt x="21542" y="15509"/>
                      <a:pt x="21485" y="15509"/>
                    </a:cubicBezTo>
                    <a:cubicBezTo>
                      <a:pt x="14266" y="15509"/>
                      <a:pt x="8422" y="9813"/>
                      <a:pt x="8307" y="2763"/>
                    </a:cubicBezTo>
                    <a:cubicBezTo>
                      <a:pt x="10427" y="2763"/>
                      <a:pt x="10427" y="2763"/>
                      <a:pt x="10427" y="2763"/>
                    </a:cubicBezTo>
                    <a:cubicBezTo>
                      <a:pt x="5213" y="0"/>
                      <a:pt x="5213" y="0"/>
                      <a:pt x="5213" y="0"/>
                    </a:cubicBezTo>
                    <a:lnTo>
                      <a:pt x="0" y="276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/>
            </p:spPr>
            <p:txBody>
              <a:bodyPr lIns="0" tIns="0" rIns="0" bIns="0"/>
              <a:lstStyle/>
              <a:p>
                <a:pPr defTabSz="429756">
                  <a:lnSpc>
                    <a:spcPct val="120000"/>
                  </a:lnSpc>
                  <a:defRPr/>
                </a:pPr>
                <a:endParaRPr lang="es-ES" sz="9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9"/>
              <p:cNvSpPr>
                <a:spLocks/>
              </p:cNvSpPr>
              <p:nvPr/>
            </p:nvSpPr>
            <p:spPr bwMode="auto">
              <a:xfrm>
                <a:off x="4472721" y="2268087"/>
                <a:ext cx="1020246" cy="9405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699" y="19403"/>
                    </a:moveTo>
                    <a:cubicBezTo>
                      <a:pt x="12768" y="19403"/>
                      <a:pt x="21037" y="10861"/>
                      <a:pt x="21600" y="122"/>
                    </a:cubicBezTo>
                    <a:cubicBezTo>
                      <a:pt x="18731" y="1769"/>
                      <a:pt x="18731" y="1769"/>
                      <a:pt x="18731" y="1769"/>
                    </a:cubicBezTo>
                    <a:cubicBezTo>
                      <a:pt x="15693" y="0"/>
                      <a:pt x="15693" y="0"/>
                      <a:pt x="15693" y="0"/>
                    </a:cubicBezTo>
                    <a:cubicBezTo>
                      <a:pt x="15075" y="7199"/>
                      <a:pt x="9562" y="12813"/>
                      <a:pt x="2812" y="12813"/>
                    </a:cubicBezTo>
                    <a:cubicBezTo>
                      <a:pt x="2756" y="12813"/>
                      <a:pt x="2756" y="12813"/>
                      <a:pt x="2699" y="12813"/>
                    </a:cubicBezTo>
                    <a:cubicBezTo>
                      <a:pt x="2699" y="10494"/>
                      <a:pt x="2699" y="10494"/>
                      <a:pt x="2699" y="10494"/>
                    </a:cubicBezTo>
                    <a:cubicBezTo>
                      <a:pt x="0" y="16047"/>
                      <a:pt x="0" y="16047"/>
                      <a:pt x="0" y="16047"/>
                    </a:cubicBezTo>
                    <a:cubicBezTo>
                      <a:pt x="2699" y="21600"/>
                      <a:pt x="2699" y="21600"/>
                      <a:pt x="2699" y="21600"/>
                    </a:cubicBezTo>
                    <a:lnTo>
                      <a:pt x="2699" y="1940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lIns="0" tIns="0" rIns="0" bIns="0"/>
              <a:lstStyle/>
              <a:p>
                <a:pPr defTabSz="429756">
                  <a:lnSpc>
                    <a:spcPct val="120000"/>
                  </a:lnSpc>
                  <a:defRPr/>
                </a:pPr>
                <a:endParaRPr lang="es-ES" sz="9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4" name="Text Placeholder 7"/>
          <p:cNvSpPr txBox="1">
            <a:spLocks/>
          </p:cNvSpPr>
          <p:nvPr/>
        </p:nvSpPr>
        <p:spPr>
          <a:xfrm>
            <a:off x="1903765" y="1063995"/>
            <a:ext cx="1022833" cy="210363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3"/>
              </a:buClr>
              <a:defRPr/>
            </a:pPr>
            <a:r>
              <a:rPr lang="zh-CN" altLang="zh-CN" sz="1100" dirty="0"/>
              <a:t>亲切称呼、问候</a:t>
            </a:r>
          </a:p>
        </p:txBody>
      </p:sp>
      <p:sp>
        <p:nvSpPr>
          <p:cNvPr id="15" name="Text Placeholder 2"/>
          <p:cNvSpPr txBox="1">
            <a:spLocks/>
          </p:cNvSpPr>
          <p:nvPr/>
        </p:nvSpPr>
        <p:spPr>
          <a:xfrm>
            <a:off x="1444491" y="1360495"/>
            <a:ext cx="1482107" cy="4012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3"/>
              </a:buClr>
              <a:defRPr/>
            </a:pPr>
            <a:r>
              <a:rPr lang="zh-CN" altLang="zh-CN" sz="800" dirty="0"/>
              <a:t>亲切称呼、</a:t>
            </a:r>
            <a:r>
              <a:rPr lang="zh-CN" altLang="zh-CN" sz="800" dirty="0" smtClean="0"/>
              <a:t>问候</a:t>
            </a:r>
            <a:r>
              <a:rPr lang="zh-CN" altLang="en-US" sz="800" dirty="0" smtClean="0"/>
              <a:t>，对待病人以礼相待，礼貌态度认真</a:t>
            </a:r>
            <a:endParaRPr lang="zh-CN" altLang="zh-CN" sz="800" dirty="0"/>
          </a:p>
        </p:txBody>
      </p:sp>
      <p:sp>
        <p:nvSpPr>
          <p:cNvPr id="16" name="Rounded Rectangle 11"/>
          <p:cNvSpPr>
            <a:spLocks noChangeAspect="1"/>
          </p:cNvSpPr>
          <p:nvPr/>
        </p:nvSpPr>
        <p:spPr>
          <a:xfrm>
            <a:off x="3044615" y="1059582"/>
            <a:ext cx="446430" cy="44686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 Placeholder 7"/>
          <p:cNvSpPr txBox="1">
            <a:spLocks/>
          </p:cNvSpPr>
          <p:nvPr/>
        </p:nvSpPr>
        <p:spPr>
          <a:xfrm>
            <a:off x="3080410" y="1116185"/>
            <a:ext cx="361385" cy="298235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8" name="Text Placeholder 7"/>
          <p:cNvSpPr txBox="1">
            <a:spLocks/>
          </p:cNvSpPr>
          <p:nvPr/>
        </p:nvSpPr>
        <p:spPr>
          <a:xfrm>
            <a:off x="6382279" y="1063995"/>
            <a:ext cx="1082370" cy="210363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zh-CN" sz="1100" dirty="0"/>
              <a:t>完整的护理</a:t>
            </a:r>
            <a:endParaRPr lang="es-ES_tradnl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6382279" y="1360495"/>
            <a:ext cx="1458545" cy="4012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z="800" dirty="0"/>
              <a:t>基础护理、病情观察、治疗配合、沟通、康复与健康指导。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ounded Rectangle 23"/>
          <p:cNvSpPr>
            <a:spLocks noChangeAspect="1"/>
          </p:cNvSpPr>
          <p:nvPr/>
        </p:nvSpPr>
        <p:spPr>
          <a:xfrm>
            <a:off x="5852323" y="1059582"/>
            <a:ext cx="446430" cy="44686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5888119" y="1116185"/>
            <a:ext cx="361385" cy="298235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1903765" y="2827786"/>
            <a:ext cx="1022833" cy="210363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zh-CN" sz="1100" dirty="0"/>
              <a:t>创建温馨病房</a:t>
            </a:r>
            <a:r>
              <a:rPr lang="zh-CN" altLang="zh-CN" sz="1100" dirty="0" smtClean="0"/>
              <a:t>完</a:t>
            </a:r>
            <a:endParaRPr lang="es-ES_tradnl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Placeholder 2"/>
          <p:cNvSpPr txBox="1">
            <a:spLocks/>
          </p:cNvSpPr>
          <p:nvPr/>
        </p:nvSpPr>
        <p:spPr>
          <a:xfrm>
            <a:off x="1444491" y="3095963"/>
            <a:ext cx="1482107" cy="4012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buClr>
                <a:schemeClr val="accent3"/>
              </a:buClr>
              <a:defRPr/>
            </a:pPr>
            <a:r>
              <a:rPr lang="zh-CN" altLang="zh-CN" sz="800" dirty="0"/>
              <a:t>精湛的</a:t>
            </a:r>
            <a:r>
              <a:rPr lang="zh-CN" altLang="zh-CN" sz="800" dirty="0" smtClean="0"/>
              <a:t>护理</a:t>
            </a:r>
            <a:r>
              <a:rPr lang="en-US" altLang="zh-CN" sz="800" dirty="0"/>
              <a:t>,</a:t>
            </a:r>
            <a:r>
              <a:rPr lang="zh-CN" altLang="zh-CN" sz="800" dirty="0" smtClean="0"/>
              <a:t>延伸</a:t>
            </a:r>
            <a:r>
              <a:rPr lang="zh-CN" altLang="zh-CN" sz="800" dirty="0"/>
              <a:t>的护理关怀（出院联系卡、随访）</a:t>
            </a:r>
          </a:p>
        </p:txBody>
      </p:sp>
      <p:sp>
        <p:nvSpPr>
          <p:cNvPr id="24" name="Rounded Rectangle 27"/>
          <p:cNvSpPr>
            <a:spLocks noChangeAspect="1"/>
          </p:cNvSpPr>
          <p:nvPr/>
        </p:nvSpPr>
        <p:spPr>
          <a:xfrm>
            <a:off x="3014352" y="2795049"/>
            <a:ext cx="446430" cy="44686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3050147" y="2851653"/>
            <a:ext cx="361385" cy="298235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es-ES_tradnl" sz="2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>
            <a:spLocks/>
          </p:cNvSpPr>
          <p:nvPr/>
        </p:nvSpPr>
        <p:spPr>
          <a:xfrm>
            <a:off x="6379054" y="2834992"/>
            <a:ext cx="1082370" cy="210363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z="1100" dirty="0" smtClean="0"/>
              <a:t>善</a:t>
            </a:r>
            <a:r>
              <a:rPr lang="zh-CN" altLang="zh-CN" sz="1100" dirty="0"/>
              <a:t>的知识服务</a:t>
            </a: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6379054" y="3095963"/>
            <a:ext cx="1772828" cy="4012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3"/>
              </a:buClr>
              <a:defRPr/>
            </a:pPr>
            <a:r>
              <a:rPr lang="zh-CN" altLang="zh-CN" sz="800" dirty="0"/>
              <a:t>环节：入院、住院、出院</a:t>
            </a:r>
          </a:p>
          <a:p>
            <a:pPr>
              <a:buClr>
                <a:schemeClr val="accent3"/>
              </a:buClr>
              <a:defRPr/>
            </a:pPr>
            <a:r>
              <a:rPr lang="zh-CN" altLang="zh-CN" sz="800" dirty="0"/>
              <a:t>内容：疾病的预防、治疗、护理、</a:t>
            </a:r>
            <a:r>
              <a:rPr lang="zh-CN" altLang="zh-CN" sz="800" dirty="0" smtClean="0"/>
              <a:t>康复</a:t>
            </a:r>
            <a:endParaRPr lang="zh-CN" altLang="zh-CN" sz="800" dirty="0"/>
          </a:p>
          <a:p>
            <a:pPr>
              <a:buClr>
                <a:schemeClr val="accent3"/>
              </a:buClr>
              <a:defRPr/>
            </a:pPr>
            <a:r>
              <a:rPr lang="zh-CN" altLang="zh-CN" sz="800" dirty="0"/>
              <a:t>范围：相关疾病、心理问题</a:t>
            </a:r>
          </a:p>
          <a:p>
            <a:pPr>
              <a:buClr>
                <a:schemeClr val="accent3"/>
              </a:buClr>
              <a:defRPr/>
            </a:pPr>
            <a:r>
              <a:rPr lang="zh-CN" altLang="zh-CN" sz="800" dirty="0"/>
              <a:t>对象：患者、家属、相关人员</a:t>
            </a:r>
          </a:p>
          <a:p>
            <a:pPr>
              <a:buClr>
                <a:schemeClr val="accent3"/>
              </a:buClr>
              <a:defRPr/>
            </a:pPr>
            <a:r>
              <a:rPr lang="zh-CN" altLang="zh-CN" sz="800" dirty="0"/>
              <a:t>方法：口头、书面、宣传资料、展版</a:t>
            </a:r>
          </a:p>
        </p:txBody>
      </p:sp>
      <p:sp>
        <p:nvSpPr>
          <p:cNvPr id="28" name="Rounded Rectangle 16"/>
          <p:cNvSpPr>
            <a:spLocks noChangeAspect="1"/>
          </p:cNvSpPr>
          <p:nvPr/>
        </p:nvSpPr>
        <p:spPr>
          <a:xfrm>
            <a:off x="5852323" y="2795049"/>
            <a:ext cx="446430" cy="44686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5888119" y="2851653"/>
            <a:ext cx="361385" cy="298235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思路分析</a:t>
            </a:r>
            <a:endParaRPr lang="zh-CN" altLang="en-US" sz="1400" dirty="0"/>
          </a:p>
        </p:txBody>
      </p:sp>
      <p:pic>
        <p:nvPicPr>
          <p:cNvPr id="32" name="Picture 10" descr="医务人员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14" y="2607256"/>
            <a:ext cx="1771237" cy="23700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7458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4" grpId="0"/>
      <p:bldP spid="15" grpId="0"/>
      <p:bldP spid="16" grpId="0" animBg="1"/>
      <p:bldP spid="17" grpId="0"/>
      <p:bldP spid="18" grpId="0"/>
      <p:bldP spid="19" grpId="0"/>
      <p:bldP spid="20" grpId="0" animBg="1"/>
      <p:bldP spid="21" grpId="0"/>
      <p:bldP spid="22" grpId="0"/>
      <p:bldP spid="23" grpId="0"/>
      <p:bldP spid="24" grpId="0" animBg="1"/>
      <p:bldP spid="25" grpId="0"/>
      <p:bldP spid="26" grpId="0"/>
      <p:bldP spid="27" grpId="0"/>
      <p:bldP spid="28" grpId="0" animBg="1"/>
      <p:bldP spid="29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813736" y="578477"/>
            <a:ext cx="2781827" cy="4110349"/>
            <a:chOff x="1912729" y="1458758"/>
            <a:chExt cx="3510756" cy="5187394"/>
          </a:xfrm>
        </p:grpSpPr>
        <p:grpSp>
          <p:nvGrpSpPr>
            <p:cNvPr id="3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0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5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33"/>
            <p:cNvSpPr/>
            <p:nvPr/>
          </p:nvSpPr>
          <p:spPr>
            <a:xfrm>
              <a:off x="2679704" y="2509740"/>
              <a:ext cx="2330568" cy="3961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zh-CN" sz="1200" b="1" dirty="0">
                  <a:solidFill>
                    <a:schemeClr val="bg1"/>
                  </a:solidFill>
                </a:rPr>
                <a:t>理论知识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4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5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16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17" name="Rectangle 38"/>
            <p:cNvSpPr/>
            <p:nvPr/>
          </p:nvSpPr>
          <p:spPr>
            <a:xfrm>
              <a:off x="2679704" y="3412206"/>
              <a:ext cx="2330568" cy="3961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zh-CN" sz="1200" b="1" dirty="0">
                  <a:solidFill>
                    <a:schemeClr val="bg1"/>
                  </a:solidFill>
                </a:rPr>
                <a:t>优质服务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39"/>
            <p:cNvSpPr/>
            <p:nvPr/>
          </p:nvSpPr>
          <p:spPr>
            <a:xfrm>
              <a:off x="2679704" y="4314672"/>
              <a:ext cx="2330568" cy="3961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zh-CN" sz="1200" b="1" dirty="0" smtClean="0">
                  <a:solidFill>
                    <a:schemeClr val="bg1"/>
                  </a:solidFill>
                </a:rPr>
                <a:t>加强法律</a:t>
              </a:r>
              <a:r>
                <a:rPr lang="zh-CN" altLang="zh-CN" sz="1200" b="1" dirty="0">
                  <a:solidFill>
                    <a:schemeClr val="bg1"/>
                  </a:solidFill>
                </a:rPr>
                <a:t>知识</a:t>
              </a:r>
              <a:r>
                <a:rPr lang="zh-CN" altLang="en-US" sz="1200" b="1" dirty="0">
                  <a:solidFill>
                    <a:schemeClr val="bg1"/>
                  </a:solidFill>
                </a:rPr>
                <a:t>教育</a:t>
              </a:r>
              <a:endParaRPr lang="en-GB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40"/>
            <p:cNvSpPr/>
            <p:nvPr/>
          </p:nvSpPr>
          <p:spPr>
            <a:xfrm>
              <a:off x="2679704" y="5214753"/>
              <a:ext cx="2330568" cy="3961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zh-CN" sz="1200" b="1" dirty="0">
                  <a:solidFill>
                    <a:schemeClr val="bg1"/>
                  </a:solidFill>
                </a:rPr>
                <a:t>创造性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Donut 44"/>
          <p:cNvSpPr/>
          <p:nvPr/>
        </p:nvSpPr>
        <p:spPr>
          <a:xfrm>
            <a:off x="4256948" y="1525139"/>
            <a:ext cx="613602" cy="613602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45"/>
          <p:cNvSpPr>
            <a:spLocks noEditPoints="1"/>
          </p:cNvSpPr>
          <p:nvPr/>
        </p:nvSpPr>
        <p:spPr bwMode="auto">
          <a:xfrm>
            <a:off x="4431212" y="1692360"/>
            <a:ext cx="265073" cy="279160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46"/>
          <p:cNvSpPr>
            <a:spLocks noEditPoints="1"/>
          </p:cNvSpPr>
          <p:nvPr/>
        </p:nvSpPr>
        <p:spPr bwMode="auto">
          <a:xfrm>
            <a:off x="4407199" y="2984062"/>
            <a:ext cx="300928" cy="243304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47"/>
          <p:cNvSpPr>
            <a:spLocks noEditPoints="1"/>
          </p:cNvSpPr>
          <p:nvPr/>
        </p:nvSpPr>
        <p:spPr bwMode="auto">
          <a:xfrm>
            <a:off x="6727434" y="2981928"/>
            <a:ext cx="201046" cy="294526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48"/>
          <p:cNvSpPr>
            <a:spLocks noEditPoints="1"/>
          </p:cNvSpPr>
          <p:nvPr/>
        </p:nvSpPr>
        <p:spPr bwMode="auto">
          <a:xfrm>
            <a:off x="6718853" y="1703245"/>
            <a:ext cx="212571" cy="257390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Donut 49"/>
          <p:cNvSpPr/>
          <p:nvPr/>
        </p:nvSpPr>
        <p:spPr>
          <a:xfrm>
            <a:off x="6521157" y="2809978"/>
            <a:ext cx="613602" cy="613602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Donut 50"/>
          <p:cNvSpPr/>
          <p:nvPr/>
        </p:nvSpPr>
        <p:spPr>
          <a:xfrm>
            <a:off x="4252358" y="2810107"/>
            <a:ext cx="613602" cy="613602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Donut 51"/>
          <p:cNvSpPr/>
          <p:nvPr/>
        </p:nvSpPr>
        <p:spPr>
          <a:xfrm>
            <a:off x="6516326" y="1525139"/>
            <a:ext cx="613602" cy="613602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864417" y="178599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理论知识</a:t>
            </a:r>
            <a:endParaRPr lang="en-GB" altLang="zh-CN" sz="140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815542" y="1557983"/>
            <a:ext cx="460514" cy="2770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090980" y="178599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1400" dirty="0">
                <a:solidFill>
                  <a:schemeClr val="accent2"/>
                </a:solidFill>
              </a:rPr>
              <a:t>优质服务</a:t>
            </a:r>
            <a:endParaRPr lang="en-GB" altLang="zh-CN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089831" y="1557983"/>
            <a:ext cx="460514" cy="2770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864417" y="3078384"/>
            <a:ext cx="1620957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1400" dirty="0">
                <a:solidFill>
                  <a:schemeClr val="accent3"/>
                </a:solidFill>
              </a:rPr>
              <a:t>加强法律知识</a:t>
            </a:r>
            <a:r>
              <a:rPr lang="zh-CN" altLang="en-US" sz="1400" dirty="0">
                <a:solidFill>
                  <a:schemeClr val="accent3"/>
                </a:solidFill>
              </a:rPr>
              <a:t>教育</a:t>
            </a:r>
            <a:endParaRPr lang="en-GB" altLang="zh-CN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815542" y="2836328"/>
            <a:ext cx="460514" cy="2770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139684" y="3078384"/>
            <a:ext cx="723275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1400" dirty="0">
                <a:solidFill>
                  <a:schemeClr val="accent4"/>
                </a:solidFill>
              </a:rPr>
              <a:t>创造性</a:t>
            </a:r>
            <a:endParaRPr lang="en-GB" altLang="zh-CN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091791" y="2836328"/>
            <a:ext cx="460514" cy="2770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Rectangle 60"/>
          <p:cNvSpPr/>
          <p:nvPr/>
        </p:nvSpPr>
        <p:spPr>
          <a:xfrm>
            <a:off x="4211960" y="2147473"/>
            <a:ext cx="20328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900" dirty="0"/>
              <a:t>在理论知识、操作技能、为人处事方面努力成为学生们的楷模。学生自然就能不用过多管教，自觉积极投入到护理工作中。</a:t>
            </a:r>
            <a:endParaRPr lang="zh-CN" altLang="en-US" sz="900" dirty="0"/>
          </a:p>
        </p:txBody>
      </p:sp>
      <p:sp>
        <p:nvSpPr>
          <p:cNvPr id="51" name="Rectangle 61"/>
          <p:cNvSpPr/>
          <p:nvPr/>
        </p:nvSpPr>
        <p:spPr>
          <a:xfrm>
            <a:off x="4211960" y="3437823"/>
            <a:ext cx="2032886" cy="742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zh-CN" sz="900" dirty="0"/>
              <a:t>加强护士的法律意识</a:t>
            </a:r>
            <a:r>
              <a:rPr lang="zh-CN" altLang="en-US" sz="900" dirty="0"/>
              <a:t>教育</a:t>
            </a:r>
            <a:r>
              <a:rPr lang="zh-CN" altLang="zh-CN" sz="900" dirty="0"/>
              <a:t>是一个不容忽视的问题，我会有</a:t>
            </a:r>
            <a:r>
              <a:rPr lang="zh-CN" altLang="en-US" sz="900" dirty="0"/>
              <a:t>计划</a:t>
            </a:r>
            <a:r>
              <a:rPr lang="zh-CN" altLang="zh-CN" sz="900" dirty="0"/>
              <a:t>、有目的、定期的组织护士学习法律知识，做到警钟长鸣。</a:t>
            </a:r>
            <a:endParaRPr lang="en-GB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Rectangle 62"/>
          <p:cNvSpPr/>
          <p:nvPr/>
        </p:nvSpPr>
        <p:spPr>
          <a:xfrm>
            <a:off x="6468468" y="2147473"/>
            <a:ext cx="227999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zh-CN" sz="800" dirty="0"/>
              <a:t>把所管理的护理单元创建成老百姓口中、心中的</a:t>
            </a:r>
            <a:r>
              <a:rPr lang="en-US" altLang="zh-CN" sz="800" dirty="0"/>
              <a:t>”</a:t>
            </a:r>
            <a:r>
              <a:rPr lang="zh-CN" altLang="zh-CN" sz="800" dirty="0"/>
              <a:t>爱心的</a:t>
            </a:r>
            <a:r>
              <a:rPr lang="en-US" altLang="zh-CN" sz="800" dirty="0"/>
              <a:t>”</a:t>
            </a:r>
            <a:r>
              <a:rPr lang="zh-CN" altLang="zh-CN" sz="800" dirty="0"/>
              <a:t>病房</a:t>
            </a:r>
            <a:r>
              <a:rPr lang="zh-CN" altLang="en-US" sz="800" dirty="0"/>
              <a:t>，</a:t>
            </a:r>
            <a:r>
              <a:rPr lang="zh-CN" altLang="zh-CN" sz="800" dirty="0"/>
              <a:t>时时处处为患者提供优质服务</a:t>
            </a:r>
            <a:r>
              <a:rPr lang="zh-CN" altLang="en-US" sz="800" dirty="0"/>
              <a:t>，</a:t>
            </a:r>
            <a:r>
              <a:rPr lang="zh-CN" altLang="zh-CN" sz="800" dirty="0"/>
              <a:t>认真履行基础护理、做好病情观察、治疗、沟通、心理护理、健康宣教等护理职责</a:t>
            </a:r>
            <a:r>
              <a:rPr lang="zh-CN" altLang="en-US" sz="800" dirty="0"/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Rectangle 63"/>
          <p:cNvSpPr/>
          <p:nvPr/>
        </p:nvSpPr>
        <p:spPr>
          <a:xfrm>
            <a:off x="6463278" y="3437823"/>
            <a:ext cx="2032886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思路创新，与时俱进，结合理论知识与技术相结合，让病人体会创新技术已经技术的享受。</a:t>
            </a:r>
            <a:endParaRPr lang="en-GB" sz="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思路</a:t>
            </a:r>
            <a:r>
              <a:rPr lang="zh-CN" altLang="en-US" sz="1400" dirty="0"/>
              <a:t>总结</a:t>
            </a:r>
          </a:p>
        </p:txBody>
      </p:sp>
      <p:pic>
        <p:nvPicPr>
          <p:cNvPr id="58" name="Picture 2" descr="C:\Users\tianya\Desktop\7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561" y="134752"/>
            <a:ext cx="1181100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58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E:\其他工作\【策    划】\兼职 我图网\觅知网兼职要求\9.6护士长竞聘简历\1\t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867"/>
            <a:ext cx="9166873" cy="515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-1" y="-12866"/>
            <a:ext cx="9158440" cy="5156364"/>
            <a:chOff x="-1" y="-12866"/>
            <a:chExt cx="9158440" cy="5156364"/>
          </a:xfrm>
        </p:grpSpPr>
        <p:sp>
          <p:nvSpPr>
            <p:cNvPr id="16" name="等腰三角形 15"/>
            <p:cNvSpPr/>
            <p:nvPr/>
          </p:nvSpPr>
          <p:spPr>
            <a:xfrm rot="5400000" flipV="1">
              <a:off x="3345348" y="-669594"/>
              <a:ext cx="5152628" cy="6473555"/>
            </a:xfrm>
            <a:prstGeom prst="triangle">
              <a:avLst/>
            </a:prstGeom>
            <a:solidFill>
              <a:srgbClr val="DCE6F2">
                <a:alpha val="6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6200000" flipH="1" flipV="1">
              <a:off x="660463" y="-673330"/>
              <a:ext cx="5152628" cy="6473555"/>
            </a:xfrm>
            <a:prstGeom prst="triangle">
              <a:avLst/>
            </a:prstGeom>
            <a:solidFill>
              <a:srgbClr val="DCE6F2">
                <a:alpha val="6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47" name="矩形 15"/>
          <p:cNvSpPr>
            <a:spLocks noChangeArrowheads="1"/>
          </p:cNvSpPr>
          <p:nvPr/>
        </p:nvSpPr>
        <p:spPr bwMode="auto">
          <a:xfrm flipH="1">
            <a:off x="4283968" y="-12867"/>
            <a:ext cx="4882904" cy="51563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49" name="矩形 15"/>
          <p:cNvSpPr>
            <a:spLocks noChangeArrowheads="1"/>
          </p:cNvSpPr>
          <p:nvPr/>
        </p:nvSpPr>
        <p:spPr bwMode="auto">
          <a:xfrm flipH="1">
            <a:off x="4223406" y="-12866"/>
            <a:ext cx="258217" cy="515979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方正兰亭粗黑_GBK" charset="-122"/>
              <a:ea typeface="方正兰亭粗黑_GBK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5776" y="1626927"/>
            <a:ext cx="4242079" cy="187677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Picture 2" descr="E:\其他工作\【策    划】\兼职 我图网\觅知网兼职要求\9.6护士长竞聘简历\1\563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618" y="2693119"/>
            <a:ext cx="1616474" cy="97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3566681" y="2693119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>
                <a:solidFill>
                  <a:srgbClr val="08399A"/>
                </a:solidFill>
              </a:rPr>
              <a:t>竞聘认识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66681" y="3000896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>
                <a:solidFill>
                  <a:srgbClr val="08399A"/>
                </a:solidFill>
              </a:rPr>
              <a:t>竞聘态度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808068" y="1874317"/>
            <a:ext cx="3980577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400" b="1" dirty="0" smtClean="0">
                <a:solidFill>
                  <a:srgbClr val="08399A"/>
                </a:solidFill>
              </a:rPr>
              <a:t>5. </a:t>
            </a:r>
            <a:r>
              <a:rPr lang="zh-CN" altLang="en-US" sz="3600" b="1" dirty="0" smtClean="0">
                <a:solidFill>
                  <a:srgbClr val="08399A"/>
                </a:solidFill>
              </a:rPr>
              <a:t>竞聘认识与态度</a:t>
            </a:r>
            <a:endParaRPr lang="en-US" altLang="zh-CN" sz="3600" b="1" dirty="0">
              <a:solidFill>
                <a:srgbClr val="08399A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9512" y="123478"/>
            <a:ext cx="10754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l"/>
            </a:pPr>
            <a:r>
              <a:rPr lang="en-US" altLang="zh-CN" sz="1400" dirty="0" smtClean="0">
                <a:solidFill>
                  <a:srgbClr val="08399A"/>
                </a:solidFill>
              </a:rPr>
              <a:t>PART 5.</a:t>
            </a:r>
            <a:endParaRPr lang="zh-CN" altLang="en-US" sz="1400" dirty="0">
              <a:solidFill>
                <a:srgbClr val="0839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794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9" grpId="0" animBg="1"/>
      <p:bldP spid="3" grpId="0" animBg="1"/>
      <p:bldP spid="19" grpId="0"/>
      <p:bldP spid="20" grpId="0"/>
      <p:bldP spid="21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00808" y="806086"/>
            <a:ext cx="2159081" cy="234937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5" name="矩形 4"/>
          <p:cNvSpPr/>
          <p:nvPr/>
        </p:nvSpPr>
        <p:spPr>
          <a:xfrm flipH="1">
            <a:off x="601190" y="725822"/>
            <a:ext cx="2337449" cy="3416234"/>
          </a:xfrm>
          <a:prstGeom prst="rect">
            <a:avLst/>
          </a:prstGeom>
          <a:noFill/>
          <a:ln w="508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grpSp>
        <p:nvGrpSpPr>
          <p:cNvPr id="6" name="组合 5"/>
          <p:cNvGrpSpPr/>
          <p:nvPr/>
        </p:nvGrpSpPr>
        <p:grpSpPr bwMode="auto">
          <a:xfrm>
            <a:off x="700808" y="3279244"/>
            <a:ext cx="2159081" cy="752508"/>
            <a:chOff x="578159" y="1949614"/>
            <a:chExt cx="1971069" cy="687382"/>
          </a:xfrm>
        </p:grpSpPr>
        <p:sp>
          <p:nvSpPr>
            <p:cNvPr id="7" name="Content Placeholder 2"/>
            <p:cNvSpPr txBox="1"/>
            <p:nvPr/>
          </p:nvSpPr>
          <p:spPr>
            <a:xfrm>
              <a:off x="578159" y="2171520"/>
              <a:ext cx="1971069" cy="4654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1100" dirty="0">
                  <a:solidFill>
                    <a:srgbClr val="08399A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请替换文字内容，点击添加相关标题文字，修改文字</a:t>
              </a:r>
              <a:r>
                <a:rPr lang="zh-CN" altLang="en-US" sz="1100" dirty="0" smtClean="0">
                  <a:solidFill>
                    <a:srgbClr val="08399A"/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内容。</a:t>
              </a:r>
              <a:endParaRPr lang="zh-CN" altLang="en-US" sz="1100" dirty="0">
                <a:solidFill>
                  <a:srgbClr val="08399A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8" name="文本框 28"/>
            <p:cNvSpPr txBox="1"/>
            <p:nvPr/>
          </p:nvSpPr>
          <p:spPr>
            <a:xfrm>
              <a:off x="579173" y="1949614"/>
              <a:ext cx="1525803" cy="3092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CN"/>
              </a:defPPr>
              <a:lvl1pPr>
                <a:defRPr sz="20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</a:defRPr>
              </a:lvl1pPr>
            </a:lstStyle>
            <a:p>
              <a:r>
                <a:rPr lang="zh-CN" altLang="en-US" sz="1600" dirty="0" smtClean="0">
                  <a:solidFill>
                    <a:schemeClr val="tx1"/>
                  </a:solidFill>
                  <a:sym typeface="Arial" panose="020B0604020202020204" pitchFamily="34" charset="0"/>
                </a:rPr>
                <a:t>用心呵护</a:t>
              </a:r>
              <a:endParaRPr lang="zh-CN" altLang="en-US" sz="1600" dirty="0">
                <a:solidFill>
                  <a:schemeClr val="tx1"/>
                </a:solidFill>
                <a:sym typeface="Arial" panose="020B0604020202020204" pitchFamily="34" charset="0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3528159" y="806086"/>
            <a:ext cx="2159081" cy="234937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0" name="矩形 9"/>
          <p:cNvSpPr/>
          <p:nvPr/>
        </p:nvSpPr>
        <p:spPr>
          <a:xfrm flipH="1">
            <a:off x="3428541" y="725822"/>
            <a:ext cx="2337449" cy="3416234"/>
          </a:xfrm>
          <a:prstGeom prst="rect">
            <a:avLst/>
          </a:prstGeom>
          <a:noFill/>
          <a:ln w="508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grpSp>
        <p:nvGrpSpPr>
          <p:cNvPr id="11" name="组合 10"/>
          <p:cNvGrpSpPr/>
          <p:nvPr/>
        </p:nvGrpSpPr>
        <p:grpSpPr bwMode="auto">
          <a:xfrm>
            <a:off x="3528159" y="3279244"/>
            <a:ext cx="2159081" cy="752508"/>
            <a:chOff x="578159" y="1949614"/>
            <a:chExt cx="1971069" cy="687382"/>
          </a:xfrm>
        </p:grpSpPr>
        <p:sp>
          <p:nvSpPr>
            <p:cNvPr id="12" name="Content Placeholder 2"/>
            <p:cNvSpPr txBox="1"/>
            <p:nvPr/>
          </p:nvSpPr>
          <p:spPr>
            <a:xfrm>
              <a:off x="578159" y="2171520"/>
              <a:ext cx="1971069" cy="465476"/>
            </a:xfrm>
            <a:prstGeom prst="rect">
              <a:avLst/>
            </a:prstGeom>
          </p:spPr>
          <p:txBody>
            <a:bodyPr/>
            <a:lstStyle>
              <a:defPPr>
                <a:defRPr lang="zh-CN"/>
              </a:defPPr>
              <a:lvl1pPr marL="0" indent="0" defTabSz="914400" eaLnBrk="1" latinLnBrk="0" hangingPunct="1">
                <a:lnSpc>
                  <a:spcPct val="150000"/>
                </a:lnSpc>
                <a:spcBef>
                  <a:spcPct val="20000"/>
                </a:spcBef>
                <a:buFont typeface="Arial" panose="020B0604020202020204" pitchFamily="34" charset="0"/>
                <a:buNone/>
                <a:defRPr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</a:defRPr>
              </a:lvl1pPr>
              <a:lvl2pPr marL="742950" indent="-285750" defTabSz="91440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</a:defRPr>
              </a:lvl2pPr>
              <a:lvl3pPr marL="1143000" indent="-228600" defTabSz="91440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</a:defRPr>
              </a:lvl3pPr>
              <a:lvl4pPr marL="1600200" indent="-228600" defTabSz="91440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</a:defRPr>
              </a:lvl4pPr>
              <a:lvl5pPr marL="2057400" indent="-228600" defTabSz="91440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r>
                <a:rPr lang="zh-CN" altLang="en-US" sz="1100" dirty="0">
                  <a:solidFill>
                    <a:srgbClr val="08399A"/>
                  </a:solidFill>
                  <a:sym typeface="Arial" panose="020B0604020202020204" pitchFamily="34" charset="0"/>
                </a:rPr>
                <a:t>请替换文字内容，点击添加相关标题文字，修改文字内容。</a:t>
              </a:r>
            </a:p>
          </p:txBody>
        </p:sp>
        <p:sp>
          <p:nvSpPr>
            <p:cNvPr id="13" name="文本框 33"/>
            <p:cNvSpPr txBox="1"/>
            <p:nvPr/>
          </p:nvSpPr>
          <p:spPr>
            <a:xfrm>
              <a:off x="579173" y="1949614"/>
              <a:ext cx="1525803" cy="3092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CN"/>
              </a:defPPr>
              <a:lvl1pPr>
                <a:defRPr sz="20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</a:defRPr>
              </a:lvl1pPr>
            </a:lstStyle>
            <a:p>
              <a:r>
                <a:rPr lang="zh-CN" altLang="en-US" sz="1600" dirty="0" smtClean="0">
                  <a:solidFill>
                    <a:schemeClr val="tx1"/>
                  </a:solidFill>
                  <a:sym typeface="Arial" panose="020B0604020202020204" pitchFamily="34" charset="0"/>
                </a:rPr>
                <a:t>关怀备至</a:t>
              </a:r>
              <a:endParaRPr lang="zh-CN" altLang="en-US" sz="1600" dirty="0">
                <a:solidFill>
                  <a:schemeClr val="tx1"/>
                </a:solidFill>
                <a:sym typeface="Arial" panose="020B0604020202020204" pitchFamily="34" charset="0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6385194" y="806086"/>
            <a:ext cx="2159081" cy="2349371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5" name="矩形 14"/>
          <p:cNvSpPr/>
          <p:nvPr/>
        </p:nvSpPr>
        <p:spPr>
          <a:xfrm flipH="1">
            <a:off x="6285576" y="725822"/>
            <a:ext cx="2337449" cy="3416234"/>
          </a:xfrm>
          <a:prstGeom prst="rect">
            <a:avLst/>
          </a:prstGeom>
          <a:noFill/>
          <a:ln w="508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grpSp>
        <p:nvGrpSpPr>
          <p:cNvPr id="16" name="组合 15"/>
          <p:cNvGrpSpPr/>
          <p:nvPr/>
        </p:nvGrpSpPr>
        <p:grpSpPr bwMode="auto">
          <a:xfrm>
            <a:off x="6385194" y="3279244"/>
            <a:ext cx="2159081" cy="752508"/>
            <a:chOff x="578159" y="1949614"/>
            <a:chExt cx="1971069" cy="687382"/>
          </a:xfrm>
        </p:grpSpPr>
        <p:sp>
          <p:nvSpPr>
            <p:cNvPr id="17" name="Content Placeholder 2"/>
            <p:cNvSpPr txBox="1"/>
            <p:nvPr/>
          </p:nvSpPr>
          <p:spPr>
            <a:xfrm>
              <a:off x="578159" y="2171520"/>
              <a:ext cx="1971069" cy="465476"/>
            </a:xfrm>
            <a:prstGeom prst="rect">
              <a:avLst/>
            </a:prstGeom>
          </p:spPr>
          <p:txBody>
            <a:bodyPr/>
            <a:lstStyle>
              <a:defPPr>
                <a:defRPr lang="zh-CN"/>
              </a:defPPr>
              <a:lvl1pPr marL="0" indent="0" defTabSz="914400" eaLnBrk="1" latinLnBrk="0" hangingPunct="1">
                <a:lnSpc>
                  <a:spcPct val="150000"/>
                </a:lnSpc>
                <a:spcBef>
                  <a:spcPct val="20000"/>
                </a:spcBef>
                <a:buFont typeface="Arial" panose="020B0604020202020204" pitchFamily="34" charset="0"/>
                <a:buNone/>
                <a:defRPr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</a:defRPr>
              </a:lvl1pPr>
              <a:lvl2pPr marL="742950" indent="-285750" defTabSz="91440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</a:defRPr>
              </a:lvl2pPr>
              <a:lvl3pPr marL="1143000" indent="-228600" defTabSz="91440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</a:defRPr>
              </a:lvl3pPr>
              <a:lvl4pPr marL="1600200" indent="-228600" defTabSz="91440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</a:defRPr>
              </a:lvl4pPr>
              <a:lvl5pPr marL="2057400" indent="-228600" defTabSz="91440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r>
                <a:rPr lang="zh-CN" altLang="en-US" sz="1100" dirty="0">
                  <a:solidFill>
                    <a:srgbClr val="08399A"/>
                  </a:solidFill>
                  <a:sym typeface="Arial" panose="020B0604020202020204" pitchFamily="34" charset="0"/>
                </a:rPr>
                <a:t>请替换文字内容，点击添加相关标题文字，修改文字内容。</a:t>
              </a:r>
            </a:p>
          </p:txBody>
        </p:sp>
        <p:sp>
          <p:nvSpPr>
            <p:cNvPr id="18" name="文本框 39"/>
            <p:cNvSpPr txBox="1"/>
            <p:nvPr/>
          </p:nvSpPr>
          <p:spPr>
            <a:xfrm>
              <a:off x="579173" y="1949614"/>
              <a:ext cx="1525803" cy="3092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600" b="1" dirty="0" smtClean="0"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报以微笑</a:t>
              </a:r>
              <a:endParaRPr lang="zh-CN" altLang="en-US" sz="1600" b="1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竞聘认识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388371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  <p:bldP spid="10" grpId="0" animBg="1"/>
      <p:bldP spid="14" grpId="0" animBg="1"/>
      <p:bldP spid="15" grpId="0" animBg="1"/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竞聘认识</a:t>
            </a:r>
            <a:endParaRPr lang="zh-CN" altLang="en-US" sz="1400" dirty="0"/>
          </a:p>
        </p:txBody>
      </p:sp>
      <p:sp>
        <p:nvSpPr>
          <p:cNvPr id="22" name="KSO_Shape"/>
          <p:cNvSpPr>
            <a:spLocks/>
          </p:cNvSpPr>
          <p:nvPr/>
        </p:nvSpPr>
        <p:spPr bwMode="auto">
          <a:xfrm>
            <a:off x="7164288" y="3346343"/>
            <a:ext cx="1717675" cy="1181100"/>
          </a:xfrm>
          <a:custGeom>
            <a:avLst/>
            <a:gdLst>
              <a:gd name="T0" fmla="*/ 56 w 112"/>
              <a:gd name="T1" fmla="*/ 20 h 77"/>
              <a:gd name="T2" fmla="*/ 15 w 112"/>
              <a:gd name="T3" fmla="*/ 49 h 77"/>
              <a:gd name="T4" fmla="*/ 10 w 112"/>
              <a:gd name="T5" fmla="*/ 52 h 77"/>
              <a:gd name="T6" fmla="*/ 4 w 112"/>
              <a:gd name="T7" fmla="*/ 66 h 77"/>
              <a:gd name="T8" fmla="*/ 4 w 112"/>
              <a:gd name="T9" fmla="*/ 37 h 77"/>
              <a:gd name="T10" fmla="*/ 0 w 112"/>
              <a:gd name="T11" fmla="*/ 46 h 77"/>
              <a:gd name="T12" fmla="*/ 13 w 112"/>
              <a:gd name="T13" fmla="*/ 29 h 77"/>
              <a:gd name="T14" fmla="*/ 15 w 112"/>
              <a:gd name="T15" fmla="*/ 49 h 77"/>
              <a:gd name="T16" fmla="*/ 15 w 112"/>
              <a:gd name="T17" fmla="*/ 25 h 77"/>
              <a:gd name="T18" fmla="*/ 3 w 112"/>
              <a:gd name="T19" fmla="*/ 22 h 77"/>
              <a:gd name="T20" fmla="*/ 96 w 112"/>
              <a:gd name="T21" fmla="*/ 66 h 77"/>
              <a:gd name="T22" fmla="*/ 102 w 112"/>
              <a:gd name="T23" fmla="*/ 52 h 77"/>
              <a:gd name="T24" fmla="*/ 107 w 112"/>
              <a:gd name="T25" fmla="*/ 49 h 77"/>
              <a:gd name="T26" fmla="*/ 107 w 112"/>
              <a:gd name="T27" fmla="*/ 37 h 77"/>
              <a:gd name="T28" fmla="*/ 112 w 112"/>
              <a:gd name="T29" fmla="*/ 33 h 77"/>
              <a:gd name="T30" fmla="*/ 98 w 112"/>
              <a:gd name="T31" fmla="*/ 31 h 77"/>
              <a:gd name="T32" fmla="*/ 101 w 112"/>
              <a:gd name="T33" fmla="*/ 15 h 77"/>
              <a:gd name="T34" fmla="*/ 97 w 112"/>
              <a:gd name="T35" fmla="*/ 26 h 77"/>
              <a:gd name="T36" fmla="*/ 101 w 112"/>
              <a:gd name="T37" fmla="*/ 15 h 77"/>
              <a:gd name="T38" fmla="*/ 80 w 112"/>
              <a:gd name="T39" fmla="*/ 72 h 77"/>
              <a:gd name="T40" fmla="*/ 82 w 112"/>
              <a:gd name="T41" fmla="*/ 72 h 77"/>
              <a:gd name="T42" fmla="*/ 87 w 112"/>
              <a:gd name="T43" fmla="*/ 47 h 77"/>
              <a:gd name="T44" fmla="*/ 88 w 112"/>
              <a:gd name="T45" fmla="*/ 47 h 77"/>
              <a:gd name="T46" fmla="*/ 88 w 112"/>
              <a:gd name="T47" fmla="*/ 26 h 77"/>
              <a:gd name="T48" fmla="*/ 77 w 112"/>
              <a:gd name="T49" fmla="*/ 51 h 77"/>
              <a:gd name="T50" fmla="*/ 65 w 112"/>
              <a:gd name="T51" fmla="*/ 32 h 77"/>
              <a:gd name="T52" fmla="*/ 64 w 112"/>
              <a:gd name="T53" fmla="*/ 50 h 77"/>
              <a:gd name="T54" fmla="*/ 57 w 112"/>
              <a:gd name="T55" fmla="*/ 55 h 77"/>
              <a:gd name="T56" fmla="*/ 48 w 112"/>
              <a:gd name="T57" fmla="*/ 77 h 77"/>
              <a:gd name="T58" fmla="*/ 48 w 112"/>
              <a:gd name="T59" fmla="*/ 32 h 77"/>
              <a:gd name="T60" fmla="*/ 41 w 112"/>
              <a:gd name="T61" fmla="*/ 47 h 77"/>
              <a:gd name="T62" fmla="*/ 65 w 112"/>
              <a:gd name="T63" fmla="*/ 21 h 77"/>
              <a:gd name="T64" fmla="*/ 65 w 112"/>
              <a:gd name="T65" fmla="*/ 47 h 77"/>
              <a:gd name="T66" fmla="*/ 31 w 112"/>
              <a:gd name="T67" fmla="*/ 72 h 77"/>
              <a:gd name="T68" fmla="*/ 30 w 112"/>
              <a:gd name="T69" fmla="*/ 72 h 77"/>
              <a:gd name="T70" fmla="*/ 24 w 112"/>
              <a:gd name="T71" fmla="*/ 47 h 77"/>
              <a:gd name="T72" fmla="*/ 23 w 112"/>
              <a:gd name="T73" fmla="*/ 47 h 77"/>
              <a:gd name="T74" fmla="*/ 23 w 112"/>
              <a:gd name="T75" fmla="*/ 26 h 77"/>
              <a:gd name="T76" fmla="*/ 35 w 112"/>
              <a:gd name="T77" fmla="*/ 51 h 77"/>
              <a:gd name="T78" fmla="*/ 39 w 112"/>
              <a:gd name="T79" fmla="*/ 17 h 77"/>
              <a:gd name="T80" fmla="*/ 31 w 112"/>
              <a:gd name="T81" fmla="*/ 25 h 77"/>
              <a:gd name="T82" fmla="*/ 81 w 112"/>
              <a:gd name="T83" fmla="*/ 9 h 77"/>
              <a:gd name="T84" fmla="*/ 75 w 112"/>
              <a:gd name="T85" fmla="*/ 23 h 77"/>
              <a:gd name="T86" fmla="*/ 81 w 112"/>
              <a:gd name="T87" fmla="*/ 9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79512" y="849762"/>
            <a:ext cx="4850170" cy="3202448"/>
            <a:chOff x="629088" y="2049378"/>
            <a:chExt cx="3536515" cy="2133600"/>
          </a:xfrm>
        </p:grpSpPr>
        <p:pic>
          <p:nvPicPr>
            <p:cNvPr id="6" name="Picture 3"/>
            <p:cNvPicPr>
              <a:picLocks noChangeAspect="1"/>
            </p:cNvPicPr>
            <p:nvPr/>
          </p:nvPicPr>
          <p:blipFill rotWithShape="1">
            <a:blip r:embed="rId3" cstate="print"/>
            <a:srcRect/>
            <a:stretch>
              <a:fillRect/>
            </a:stretch>
          </p:blipFill>
          <p:spPr>
            <a:xfrm>
              <a:off x="629088" y="2049378"/>
              <a:ext cx="3536515" cy="2133600"/>
            </a:xfrm>
            <a:prstGeom prst="rect">
              <a:avLst/>
            </a:prstGeom>
          </p:spPr>
        </p:pic>
        <p:sp>
          <p:nvSpPr>
            <p:cNvPr id="7" name="Rectangle 19"/>
            <p:cNvSpPr/>
            <p:nvPr/>
          </p:nvSpPr>
          <p:spPr>
            <a:xfrm>
              <a:off x="1153669" y="2305270"/>
              <a:ext cx="2450592" cy="1530000"/>
            </a:xfrm>
            <a:prstGeom prst="rect">
              <a:avLst/>
            </a:prstGeom>
            <a:blipFill>
              <a:blip r:embed="rId4" cstate="print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812382" y="1527632"/>
            <a:ext cx="2952328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zh-CN" sz="1100" dirty="0"/>
              <a:t>此次竞聘是我的一次历练机会，成功与否我都会一如既往的立足本职，做好护理工作，并依然如故的全力支持护士长工作</a:t>
            </a:r>
            <a:r>
              <a:rPr lang="zh-CN" altLang="zh-CN" sz="1100" dirty="0" smtClean="0"/>
              <a:t>。</a:t>
            </a:r>
            <a:endParaRPr lang="en-US" altLang="zh-CN" sz="1100" dirty="0" smtClean="0"/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zh-CN" altLang="zh-CN" sz="1100" dirty="0"/>
              <a:t>将全身心投入到护理管理的工作中，力争在主管领导、科主任的指导帮助下，通过自己的努力来不断提高护理工作质量，为创建群众满意医院，进而达到医院的社会和经济效益的双赢。</a:t>
            </a:r>
            <a:endParaRPr lang="zh-CN" altLang="en-US" sz="1100" dirty="0"/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endParaRPr lang="zh-CN" altLang="zh-CN" sz="1100" dirty="0"/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endParaRPr lang="zh-CN" altLang="en-US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4812382" y="1233805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/>
              <a:t>竞聘认识</a:t>
            </a:r>
            <a:endParaRPr lang="zh-CN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08461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-Shape 8"/>
          <p:cNvSpPr/>
          <p:nvPr/>
        </p:nvSpPr>
        <p:spPr>
          <a:xfrm rot="5400000">
            <a:off x="1149282" y="2236023"/>
            <a:ext cx="1047308" cy="1742696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Freeform 9"/>
          <p:cNvSpPr/>
          <p:nvPr/>
        </p:nvSpPr>
        <p:spPr>
          <a:xfrm>
            <a:off x="974461" y="2756713"/>
            <a:ext cx="1573316" cy="1379104"/>
          </a:xfrm>
          <a:custGeom>
            <a:avLst/>
            <a:gdLst>
              <a:gd name="connsiteX0" fmla="*/ 0 w 1493792"/>
              <a:gd name="connsiteY0" fmla="*/ 0 h 1309396"/>
              <a:gd name="connsiteX1" fmla="*/ 1493792 w 1493792"/>
              <a:gd name="connsiteY1" fmla="*/ 0 h 1309396"/>
              <a:gd name="connsiteX2" fmla="*/ 1493792 w 1493792"/>
              <a:gd name="connsiteY2" fmla="*/ 1309396 h 1309396"/>
              <a:gd name="connsiteX3" fmla="*/ 0 w 1493792"/>
              <a:gd name="connsiteY3" fmla="*/ 1309396 h 1309396"/>
              <a:gd name="connsiteX4" fmla="*/ 0 w 1493792"/>
              <a:gd name="connsiteY4" fmla="*/ 0 h 13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93792" h="1309396">
                <a:moveTo>
                  <a:pt x="0" y="0"/>
                </a:moveTo>
                <a:lnTo>
                  <a:pt x="1493792" y="0"/>
                </a:lnTo>
                <a:lnTo>
                  <a:pt x="1493792" y="1309396"/>
                </a:lnTo>
                <a:lnTo>
                  <a:pt x="0" y="130939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0">
            <a:scrgbClr r="0" g="0" b="0"/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600" b="1" dirty="0">
              <a:solidFill>
                <a:schemeClr val="bg1">
                  <a:lumMod val="65000"/>
                </a:schemeClr>
              </a:solidFill>
            </a:endParaRPr>
          </a:p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Isosceles Triangle 10"/>
          <p:cNvSpPr/>
          <p:nvPr/>
        </p:nvSpPr>
        <p:spPr>
          <a:xfrm>
            <a:off x="2250925" y="2107724"/>
            <a:ext cx="296852" cy="296852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L-Shape 11"/>
          <p:cNvSpPr/>
          <p:nvPr/>
        </p:nvSpPr>
        <p:spPr>
          <a:xfrm rot="5400000">
            <a:off x="3075329" y="1759421"/>
            <a:ext cx="1047308" cy="1742696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Freeform 12"/>
          <p:cNvSpPr/>
          <p:nvPr/>
        </p:nvSpPr>
        <p:spPr>
          <a:xfrm>
            <a:off x="2900508" y="2280111"/>
            <a:ext cx="1573316" cy="1379104"/>
          </a:xfrm>
          <a:custGeom>
            <a:avLst/>
            <a:gdLst>
              <a:gd name="connsiteX0" fmla="*/ 0 w 1493792"/>
              <a:gd name="connsiteY0" fmla="*/ 0 h 1309396"/>
              <a:gd name="connsiteX1" fmla="*/ 1493792 w 1493792"/>
              <a:gd name="connsiteY1" fmla="*/ 0 h 1309396"/>
              <a:gd name="connsiteX2" fmla="*/ 1493792 w 1493792"/>
              <a:gd name="connsiteY2" fmla="*/ 1309396 h 1309396"/>
              <a:gd name="connsiteX3" fmla="*/ 0 w 1493792"/>
              <a:gd name="connsiteY3" fmla="*/ 1309396 h 1309396"/>
              <a:gd name="connsiteX4" fmla="*/ 0 w 1493792"/>
              <a:gd name="connsiteY4" fmla="*/ 0 h 13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93792" h="1309396">
                <a:moveTo>
                  <a:pt x="0" y="0"/>
                </a:moveTo>
                <a:lnTo>
                  <a:pt x="1493792" y="0"/>
                </a:lnTo>
                <a:lnTo>
                  <a:pt x="1493792" y="1309396"/>
                </a:lnTo>
                <a:lnTo>
                  <a:pt x="0" y="130939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0">
            <a:scrgbClr r="0" g="0" b="0"/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600" b="1" dirty="0">
              <a:solidFill>
                <a:schemeClr val="bg1">
                  <a:lumMod val="65000"/>
                </a:schemeClr>
              </a:solidFill>
            </a:endParaRPr>
          </a:p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Isosceles Triangle 13"/>
          <p:cNvSpPr/>
          <p:nvPr/>
        </p:nvSpPr>
        <p:spPr>
          <a:xfrm>
            <a:off x="4176973" y="1631122"/>
            <a:ext cx="296852" cy="296852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L-Shape 14"/>
          <p:cNvSpPr/>
          <p:nvPr/>
        </p:nvSpPr>
        <p:spPr>
          <a:xfrm rot="5400000">
            <a:off x="5001376" y="1282819"/>
            <a:ext cx="1047308" cy="1742696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15"/>
          <p:cNvSpPr/>
          <p:nvPr/>
        </p:nvSpPr>
        <p:spPr>
          <a:xfrm>
            <a:off x="4826555" y="1803509"/>
            <a:ext cx="1573316" cy="1379104"/>
          </a:xfrm>
          <a:custGeom>
            <a:avLst/>
            <a:gdLst>
              <a:gd name="connsiteX0" fmla="*/ 0 w 1493792"/>
              <a:gd name="connsiteY0" fmla="*/ 0 h 1309396"/>
              <a:gd name="connsiteX1" fmla="*/ 1493792 w 1493792"/>
              <a:gd name="connsiteY1" fmla="*/ 0 h 1309396"/>
              <a:gd name="connsiteX2" fmla="*/ 1493792 w 1493792"/>
              <a:gd name="connsiteY2" fmla="*/ 1309396 h 1309396"/>
              <a:gd name="connsiteX3" fmla="*/ 0 w 1493792"/>
              <a:gd name="connsiteY3" fmla="*/ 1309396 h 1309396"/>
              <a:gd name="connsiteX4" fmla="*/ 0 w 1493792"/>
              <a:gd name="connsiteY4" fmla="*/ 0 h 13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93792" h="1309396">
                <a:moveTo>
                  <a:pt x="0" y="0"/>
                </a:moveTo>
                <a:lnTo>
                  <a:pt x="1493792" y="0"/>
                </a:lnTo>
                <a:lnTo>
                  <a:pt x="1493792" y="1309396"/>
                </a:lnTo>
                <a:lnTo>
                  <a:pt x="0" y="130939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0">
            <a:scrgbClr r="0" g="0" b="0"/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600" b="1" dirty="0">
              <a:solidFill>
                <a:schemeClr val="bg1">
                  <a:lumMod val="65000"/>
                </a:schemeClr>
              </a:solidFill>
            </a:endParaRPr>
          </a:p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Isosceles Triangle 16"/>
          <p:cNvSpPr/>
          <p:nvPr/>
        </p:nvSpPr>
        <p:spPr>
          <a:xfrm>
            <a:off x="6103018" y="1154520"/>
            <a:ext cx="296852" cy="296852"/>
          </a:xfrm>
          <a:prstGeom prst="triangle">
            <a:avLst>
              <a:gd name="adj" fmla="val 100000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Freeform 18"/>
          <p:cNvSpPr/>
          <p:nvPr/>
        </p:nvSpPr>
        <p:spPr>
          <a:xfrm>
            <a:off x="6850605" y="1337539"/>
            <a:ext cx="1573316" cy="1379104"/>
          </a:xfrm>
          <a:custGeom>
            <a:avLst/>
            <a:gdLst>
              <a:gd name="connsiteX0" fmla="*/ 0 w 1493792"/>
              <a:gd name="connsiteY0" fmla="*/ 0 h 1309396"/>
              <a:gd name="connsiteX1" fmla="*/ 1493792 w 1493792"/>
              <a:gd name="connsiteY1" fmla="*/ 0 h 1309396"/>
              <a:gd name="connsiteX2" fmla="*/ 1493792 w 1493792"/>
              <a:gd name="connsiteY2" fmla="*/ 1309396 h 1309396"/>
              <a:gd name="connsiteX3" fmla="*/ 0 w 1493792"/>
              <a:gd name="connsiteY3" fmla="*/ 1309396 h 1309396"/>
              <a:gd name="connsiteX4" fmla="*/ 0 w 1493792"/>
              <a:gd name="connsiteY4" fmla="*/ 0 h 13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93792" h="1309396">
                <a:moveTo>
                  <a:pt x="0" y="0"/>
                </a:moveTo>
                <a:lnTo>
                  <a:pt x="1493792" y="0"/>
                </a:lnTo>
                <a:lnTo>
                  <a:pt x="1493792" y="1309396"/>
                </a:lnTo>
                <a:lnTo>
                  <a:pt x="0" y="130939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0">
            <a:scrgbClr r="0" g="0" b="0"/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600" b="1" dirty="0">
              <a:solidFill>
                <a:schemeClr val="bg1">
                  <a:lumMod val="65000"/>
                </a:schemeClr>
              </a:solidFill>
            </a:endParaRPr>
          </a:p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5" name="Rectangle 31"/>
          <p:cNvSpPr/>
          <p:nvPr/>
        </p:nvSpPr>
        <p:spPr>
          <a:xfrm>
            <a:off x="1105912" y="3299357"/>
            <a:ext cx="1107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>
                <a:solidFill>
                  <a:schemeClr val="accent1"/>
                </a:solidFill>
              </a:rPr>
              <a:t>积极向上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16" name="Rectangle 32"/>
          <p:cNvSpPr/>
          <p:nvPr/>
        </p:nvSpPr>
        <p:spPr>
          <a:xfrm>
            <a:off x="3133166" y="2838166"/>
            <a:ext cx="1107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2"/>
                </a:solidFill>
              </a:rPr>
              <a:t>全心投入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17" name="Rectangle 33"/>
          <p:cNvSpPr/>
          <p:nvPr/>
        </p:nvSpPr>
        <p:spPr>
          <a:xfrm>
            <a:off x="5059214" y="2375444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3"/>
                </a:solidFill>
              </a:rPr>
              <a:t>不断学习</a:t>
            </a:r>
            <a:endParaRPr lang="en-US" b="1" dirty="0">
              <a:solidFill>
                <a:schemeClr val="accent3"/>
              </a:solidFill>
            </a:endParaRPr>
          </a:p>
        </p:txBody>
      </p:sp>
      <p:grpSp>
        <p:nvGrpSpPr>
          <p:cNvPr id="19" name="Group 67"/>
          <p:cNvGrpSpPr/>
          <p:nvPr/>
        </p:nvGrpSpPr>
        <p:grpSpPr>
          <a:xfrm rot="18970732">
            <a:off x="1463891" y="2893185"/>
            <a:ext cx="366117" cy="366858"/>
            <a:chOff x="2187746" y="2123279"/>
            <a:chExt cx="1927113" cy="1931011"/>
          </a:xfrm>
        </p:grpSpPr>
        <p:sp>
          <p:nvSpPr>
            <p:cNvPr id="20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宋体"/>
              </a:endParaRPr>
            </a:p>
          </p:txBody>
        </p:sp>
        <p:sp>
          <p:nvSpPr>
            <p:cNvPr id="21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2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3" name="Group 71"/>
          <p:cNvGrpSpPr/>
          <p:nvPr/>
        </p:nvGrpSpPr>
        <p:grpSpPr>
          <a:xfrm rot="18970732">
            <a:off x="3501300" y="2446851"/>
            <a:ext cx="366117" cy="366858"/>
            <a:chOff x="2187746" y="2123279"/>
            <a:chExt cx="1927113" cy="1931011"/>
          </a:xfrm>
        </p:grpSpPr>
        <p:sp>
          <p:nvSpPr>
            <p:cNvPr id="24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宋体"/>
              </a:endParaRPr>
            </a:p>
          </p:txBody>
        </p:sp>
        <p:sp>
          <p:nvSpPr>
            <p:cNvPr id="25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7" name="Group 75"/>
          <p:cNvGrpSpPr/>
          <p:nvPr/>
        </p:nvGrpSpPr>
        <p:grpSpPr>
          <a:xfrm rot="18970732">
            <a:off x="5431197" y="1944436"/>
            <a:ext cx="366117" cy="366858"/>
            <a:chOff x="2187746" y="2123279"/>
            <a:chExt cx="1927113" cy="1931011"/>
          </a:xfrm>
        </p:grpSpPr>
        <p:sp>
          <p:nvSpPr>
            <p:cNvPr id="28" name="任意多边形 82"/>
            <p:cNvSpPr/>
            <p:nvPr/>
          </p:nvSpPr>
          <p:spPr bwMode="auto">
            <a:xfrm rot="5400000">
              <a:off x="2185797" y="2125228"/>
              <a:ext cx="1931011" cy="1927113"/>
            </a:xfrm>
            <a:prstGeom prst="roundRect">
              <a:avLst/>
            </a:pr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宋体"/>
              </a:endParaRPr>
            </a:p>
          </p:txBody>
        </p:sp>
        <p:sp>
          <p:nvSpPr>
            <p:cNvPr id="29" name="任意多边形 83"/>
            <p:cNvSpPr/>
            <p:nvPr/>
          </p:nvSpPr>
          <p:spPr bwMode="auto">
            <a:xfrm rot="16200000">
              <a:off x="2199710" y="2139114"/>
              <a:ext cx="1903185" cy="1899341"/>
            </a:xfrm>
            <a:prstGeom prst="roundRect">
              <a:avLst/>
            </a:pr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" name="椭圆 80"/>
            <p:cNvSpPr/>
            <p:nvPr/>
          </p:nvSpPr>
          <p:spPr bwMode="auto">
            <a:xfrm>
              <a:off x="2454986" y="2391057"/>
              <a:ext cx="1392631" cy="1395453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36" name="Picture 8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185" y="2989199"/>
            <a:ext cx="205527" cy="205527"/>
          </a:xfrm>
          <a:prstGeom prst="rect">
            <a:avLst/>
          </a:prstGeom>
        </p:spPr>
      </p:pic>
      <p:pic>
        <p:nvPicPr>
          <p:cNvPr id="37" name="Picture 8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415" y="2532124"/>
            <a:ext cx="205527" cy="205527"/>
          </a:xfrm>
          <a:prstGeom prst="rect">
            <a:avLst/>
          </a:prstGeom>
        </p:spPr>
      </p:pic>
      <p:pic>
        <p:nvPicPr>
          <p:cNvPr id="38" name="Picture 8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5030" y="2029120"/>
            <a:ext cx="205527" cy="205527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323528" y="236550"/>
            <a:ext cx="11913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CN" altLang="en-US" sz="1400" dirty="0" smtClean="0"/>
              <a:t>竞聘态度</a:t>
            </a:r>
            <a:endParaRPr lang="zh-CN" altLang="en-US" sz="1400" dirty="0"/>
          </a:p>
        </p:txBody>
      </p:sp>
      <p:sp>
        <p:nvSpPr>
          <p:cNvPr id="42" name="椭圆 2"/>
          <p:cNvSpPr/>
          <p:nvPr/>
        </p:nvSpPr>
        <p:spPr>
          <a:xfrm flipH="1">
            <a:off x="6732239" y="0"/>
            <a:ext cx="2411759" cy="4587974"/>
          </a:xfrm>
          <a:custGeom>
            <a:avLst/>
            <a:gdLst/>
            <a:ahLst/>
            <a:cxnLst/>
            <a:rect l="l" t="t" r="r" b="b"/>
            <a:pathLst>
              <a:path w="1043711" h="2088192">
                <a:moveTo>
                  <a:pt x="0" y="0"/>
                </a:moveTo>
                <a:cubicBezTo>
                  <a:pt x="576463" y="199"/>
                  <a:pt x="1043711" y="467582"/>
                  <a:pt x="1043711" y="1044096"/>
                </a:cubicBezTo>
                <a:cubicBezTo>
                  <a:pt x="1043711" y="1620610"/>
                  <a:pt x="576463" y="2087993"/>
                  <a:pt x="0" y="2088192"/>
                </a:cubicBezTo>
                <a:close/>
              </a:path>
            </a:pathLst>
          </a:custGeom>
          <a:blipFill dpi="0" rotWithShape="1">
            <a:blip r:embed="rId6"/>
            <a:srcRect/>
            <a:stretch>
              <a:fillRect l="-41000" t="-1000" r="-43000" b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0586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1" grpId="0"/>
      <p:bldP spid="15" grpId="0"/>
      <p:bldP spid="16" grpId="0"/>
      <p:bldP spid="17" grpId="0"/>
      <p:bldP spid="41" grpId="0"/>
      <p:bldP spid="4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E:\其他工作\【策    划】\兼职 我图网\觅知网兼职要求\9.6护士长竞聘简历\1\56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24" y="411510"/>
            <a:ext cx="2394112" cy="4243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59832" y="1664129"/>
            <a:ext cx="3024336" cy="144016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zh-CN" altLang="en-US" sz="9600" dirty="0" smtClean="0">
                <a:solidFill>
                  <a:schemeClr val="tx2">
                    <a:lumMod val="75000"/>
                  </a:schemeClr>
                </a:solidFill>
              </a:rPr>
              <a:t>谢 谢</a:t>
            </a:r>
            <a:endParaRPr lang="zh-CN" altLang="en-US" sz="9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Picture 2" descr="C:\Users\tianya\Desktop\4523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33453" y="1563638"/>
            <a:ext cx="1848567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069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</TotalTime>
  <Words>1762</Words>
  <Application>Microsoft Office PowerPoint</Application>
  <PresentationFormat>全屏显示(16:9)</PresentationFormat>
  <Paragraphs>255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2" baseType="lpstr">
      <vt:lpstr>Adobe 宋体 Std L</vt:lpstr>
      <vt:lpstr>FontAwesome</vt:lpstr>
      <vt:lpstr>Helvetica Light</vt:lpstr>
      <vt:lpstr>Kartika</vt:lpstr>
      <vt:lpstr>Lato Regular</vt:lpstr>
      <vt:lpstr>League Gothic Regular</vt:lpstr>
      <vt:lpstr>方正兰亭粗黑_GBK</vt:lpstr>
      <vt:lpstr>方正兰亭细黑_GBK</vt:lpstr>
      <vt:lpstr>方正中等线繁体</vt:lpstr>
      <vt:lpstr>宋体</vt:lpstr>
      <vt:lpstr>微软雅黑</vt:lpstr>
      <vt:lpstr>Arial</vt:lpstr>
      <vt:lpstr>Calibri</vt:lpstr>
      <vt:lpstr>Impact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tianya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tianya</dc:creator>
  <cp:lastModifiedBy>faith123</cp:lastModifiedBy>
  <cp:revision>97</cp:revision>
  <dcterms:created xsi:type="dcterms:W3CDTF">2017-09-06T08:46:50Z</dcterms:created>
  <dcterms:modified xsi:type="dcterms:W3CDTF">2018-10-13T05:07:59Z</dcterms:modified>
</cp:coreProperties>
</file>