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0" r:id="rId1"/>
  </p:sldMasterIdLst>
  <p:notesMasterIdLst>
    <p:notesMasterId r:id="rId24"/>
  </p:notesMasterIdLst>
  <p:sldIdLst>
    <p:sldId id="294" r:id="rId2"/>
    <p:sldId id="295" r:id="rId3"/>
    <p:sldId id="296" r:id="rId4"/>
    <p:sldId id="297" r:id="rId5"/>
    <p:sldId id="309" r:id="rId6"/>
    <p:sldId id="337" r:id="rId7"/>
    <p:sldId id="312" r:id="rId8"/>
    <p:sldId id="310" r:id="rId9"/>
    <p:sldId id="338" r:id="rId10"/>
    <p:sldId id="313" r:id="rId11"/>
    <p:sldId id="314" r:id="rId12"/>
    <p:sldId id="339" r:id="rId13"/>
    <p:sldId id="317" r:id="rId14"/>
    <p:sldId id="342" r:id="rId15"/>
    <p:sldId id="340" r:id="rId16"/>
    <p:sldId id="299" r:id="rId17"/>
    <p:sldId id="302" r:id="rId18"/>
    <p:sldId id="341" r:id="rId19"/>
    <p:sldId id="332" r:id="rId20"/>
    <p:sldId id="333" r:id="rId21"/>
    <p:sldId id="304" r:id="rId22"/>
    <p:sldId id="308" r:id="rId23"/>
  </p:sldIdLst>
  <p:sldSz cx="12192000" cy="6858000"/>
  <p:notesSz cx="6858000" cy="9144000"/>
  <p:custDataLst>
    <p:tags r:id="rId25"/>
  </p:custDataLst>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8B"/>
    <a:srgbClr val="E73A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69"/>
    <p:restoredTop sz="94643"/>
  </p:normalViewPr>
  <p:slideViewPr>
    <p:cSldViewPr snapToGrid="0" snapToObjects="1">
      <p:cViewPr varScale="1">
        <p:scale>
          <a:sx n="87" d="100"/>
          <a:sy n="87" d="100"/>
        </p:scale>
        <p:origin x="34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9F1BAF-E0D5-4484-81EE-CA92A632B1E1}"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zh-CN" altLang="en-US"/>
        </a:p>
      </dgm:t>
    </dgm:pt>
    <dgm:pt modelId="{B7F586F6-CBD5-4F44-AFF4-296D1C9B9D13}">
      <dgm:prSet custT="1"/>
      <dgm:spPr/>
      <dgm:t>
        <a:bodyPr/>
        <a:lstStyle/>
        <a:p>
          <a:pPr rtl="0"/>
          <a:r>
            <a:rPr lang="zh-CN" altLang="en-US" sz="2000" dirty="0" smtClean="0"/>
            <a:t>分析现状，找出题目</a:t>
          </a:r>
          <a:endParaRPr lang="zh-CN" altLang="en-US" sz="2000" dirty="0"/>
        </a:p>
      </dgm:t>
    </dgm:pt>
    <dgm:pt modelId="{42D9B459-AE4B-422F-BCD6-BF444EE4F77E}" type="parTrans" cxnId="{9C09BB4B-4F55-4C15-BCFB-A07B66AD3BAF}">
      <dgm:prSet/>
      <dgm:spPr/>
      <dgm:t>
        <a:bodyPr/>
        <a:lstStyle/>
        <a:p>
          <a:endParaRPr lang="zh-CN" altLang="en-US" sz="2000"/>
        </a:p>
      </dgm:t>
    </dgm:pt>
    <dgm:pt modelId="{1ABDD118-C368-4C04-8218-F6A899832F9B}" type="sibTrans" cxnId="{9C09BB4B-4F55-4C15-BCFB-A07B66AD3BAF}">
      <dgm:prSet custT="1"/>
      <dgm:spPr/>
      <dgm:t>
        <a:bodyPr/>
        <a:lstStyle/>
        <a:p>
          <a:endParaRPr lang="zh-CN" altLang="en-US" sz="2000"/>
        </a:p>
      </dgm:t>
    </dgm:pt>
    <dgm:pt modelId="{881E9A5F-E202-4245-94C9-AFCC48D68A97}">
      <dgm:prSet custT="1"/>
      <dgm:spPr/>
      <dgm:t>
        <a:bodyPr/>
        <a:lstStyle/>
        <a:p>
          <a:pPr rtl="0"/>
          <a:r>
            <a:rPr lang="zh-CN" altLang="en-US" sz="2000" dirty="0" smtClean="0"/>
            <a:t>分析产生题目的原因</a:t>
          </a:r>
          <a:endParaRPr lang="zh-CN" altLang="en-US" sz="2000" dirty="0"/>
        </a:p>
      </dgm:t>
    </dgm:pt>
    <dgm:pt modelId="{014AEF2E-5977-4874-88CE-B0826CB96741}" type="parTrans" cxnId="{D6C6CE81-3B81-4C12-A2EC-A2632FA11E65}">
      <dgm:prSet/>
      <dgm:spPr/>
      <dgm:t>
        <a:bodyPr/>
        <a:lstStyle/>
        <a:p>
          <a:endParaRPr lang="zh-CN" altLang="en-US" sz="2000"/>
        </a:p>
      </dgm:t>
    </dgm:pt>
    <dgm:pt modelId="{915697D1-1555-42BD-8D43-8BD5BBEF9058}" type="sibTrans" cxnId="{D6C6CE81-3B81-4C12-A2EC-A2632FA11E65}">
      <dgm:prSet custT="1"/>
      <dgm:spPr/>
      <dgm:t>
        <a:bodyPr/>
        <a:lstStyle/>
        <a:p>
          <a:endParaRPr lang="zh-CN" altLang="en-US" sz="2000"/>
        </a:p>
      </dgm:t>
    </dgm:pt>
    <dgm:pt modelId="{CE4DFE4C-ACEB-4338-BCCE-C57BE0FA83D8}">
      <dgm:prSet custT="1"/>
      <dgm:spPr/>
      <dgm:t>
        <a:bodyPr/>
        <a:lstStyle/>
        <a:p>
          <a:pPr rtl="0"/>
          <a:r>
            <a:rPr lang="zh-CN" altLang="en-US" sz="2000" smtClean="0"/>
            <a:t>要因确认</a:t>
          </a:r>
          <a:endParaRPr lang="zh-CN" altLang="en-US" sz="2000"/>
        </a:p>
      </dgm:t>
    </dgm:pt>
    <dgm:pt modelId="{3EA05FCE-CCF7-4BCB-BB8B-30973486E8B7}" type="parTrans" cxnId="{53AC6F65-F1FA-4243-BC46-043425DC77CC}">
      <dgm:prSet/>
      <dgm:spPr/>
      <dgm:t>
        <a:bodyPr/>
        <a:lstStyle/>
        <a:p>
          <a:endParaRPr lang="zh-CN" altLang="en-US" sz="2000"/>
        </a:p>
      </dgm:t>
    </dgm:pt>
    <dgm:pt modelId="{FBEF0619-75A1-4644-8AB4-FFD4DE5F72F3}" type="sibTrans" cxnId="{53AC6F65-F1FA-4243-BC46-043425DC77CC}">
      <dgm:prSet custT="1"/>
      <dgm:spPr/>
      <dgm:t>
        <a:bodyPr/>
        <a:lstStyle/>
        <a:p>
          <a:endParaRPr lang="zh-CN" altLang="en-US" sz="2000"/>
        </a:p>
      </dgm:t>
    </dgm:pt>
    <dgm:pt modelId="{7AC68C4D-1E2E-4021-B63A-DD4CE3F115CF}">
      <dgm:prSet custT="1"/>
      <dgm:spPr/>
      <dgm:t>
        <a:bodyPr/>
        <a:lstStyle/>
        <a:p>
          <a:pPr rtl="0"/>
          <a:r>
            <a:rPr lang="zh-CN" altLang="en-US" sz="2000" smtClean="0"/>
            <a:t>拟定措施、制定计划</a:t>
          </a:r>
          <a:endParaRPr lang="zh-CN" altLang="en-US" sz="2000"/>
        </a:p>
      </dgm:t>
    </dgm:pt>
    <dgm:pt modelId="{CC9290BD-FBFC-40EF-9A41-C0C2FB184131}" type="parTrans" cxnId="{B575173E-F38B-4196-9C41-B589ADF8EB4A}">
      <dgm:prSet/>
      <dgm:spPr/>
      <dgm:t>
        <a:bodyPr/>
        <a:lstStyle/>
        <a:p>
          <a:endParaRPr lang="zh-CN" altLang="en-US" sz="2000"/>
        </a:p>
      </dgm:t>
    </dgm:pt>
    <dgm:pt modelId="{2A683130-F0A0-43D0-B57D-82DE42D07A23}" type="sibTrans" cxnId="{B575173E-F38B-4196-9C41-B589ADF8EB4A}">
      <dgm:prSet custT="1"/>
      <dgm:spPr/>
      <dgm:t>
        <a:bodyPr/>
        <a:lstStyle/>
        <a:p>
          <a:endParaRPr lang="zh-CN" altLang="en-US" sz="2000"/>
        </a:p>
      </dgm:t>
    </dgm:pt>
    <dgm:pt modelId="{691FD1A7-E2E0-48E4-9FA4-7ECF831F2C05}">
      <dgm:prSet custT="1"/>
      <dgm:spPr/>
      <dgm:t>
        <a:bodyPr/>
        <a:lstStyle/>
        <a:p>
          <a:pPr rtl="0"/>
          <a:r>
            <a:rPr lang="zh-CN" altLang="en-US" sz="2000" smtClean="0"/>
            <a:t>执行措施、执行计划</a:t>
          </a:r>
          <a:endParaRPr lang="zh-CN" altLang="en-US" sz="2000"/>
        </a:p>
      </dgm:t>
    </dgm:pt>
    <dgm:pt modelId="{AE5A8E0E-C186-457E-90F2-78956EA3EDA6}" type="parTrans" cxnId="{B8D93D4F-865B-4965-AC7C-21353186ABCA}">
      <dgm:prSet/>
      <dgm:spPr/>
      <dgm:t>
        <a:bodyPr/>
        <a:lstStyle/>
        <a:p>
          <a:endParaRPr lang="zh-CN" altLang="en-US" sz="2000"/>
        </a:p>
      </dgm:t>
    </dgm:pt>
    <dgm:pt modelId="{A3BF7E39-E82B-4715-86FE-CC97D45598C6}" type="sibTrans" cxnId="{B8D93D4F-865B-4965-AC7C-21353186ABCA}">
      <dgm:prSet custT="1"/>
      <dgm:spPr/>
      <dgm:t>
        <a:bodyPr/>
        <a:lstStyle/>
        <a:p>
          <a:endParaRPr lang="zh-CN" altLang="en-US" sz="2000"/>
        </a:p>
      </dgm:t>
    </dgm:pt>
    <dgm:pt modelId="{CB31049C-E69C-44D1-A906-14B679B64635}">
      <dgm:prSet custT="1"/>
      <dgm:spPr/>
      <dgm:t>
        <a:bodyPr/>
        <a:lstStyle/>
        <a:p>
          <a:pPr rtl="0"/>
          <a:r>
            <a:rPr lang="zh-CN" altLang="en-US" sz="2000" smtClean="0"/>
            <a:t>检查验证、评估效果</a:t>
          </a:r>
          <a:endParaRPr lang="zh-CN" altLang="en-US" sz="2000"/>
        </a:p>
      </dgm:t>
    </dgm:pt>
    <dgm:pt modelId="{F3139C82-CEAF-4569-A9F7-CCE3528B9EEB}" type="parTrans" cxnId="{B202FCC1-DD45-4A8E-8BAC-CF998E708DB3}">
      <dgm:prSet/>
      <dgm:spPr/>
      <dgm:t>
        <a:bodyPr/>
        <a:lstStyle/>
        <a:p>
          <a:endParaRPr lang="zh-CN" altLang="en-US" sz="2000"/>
        </a:p>
      </dgm:t>
    </dgm:pt>
    <dgm:pt modelId="{F24A50C8-C6BF-472E-9B81-DE118E828331}" type="sibTrans" cxnId="{B202FCC1-DD45-4A8E-8BAC-CF998E708DB3}">
      <dgm:prSet custT="1"/>
      <dgm:spPr/>
      <dgm:t>
        <a:bodyPr/>
        <a:lstStyle/>
        <a:p>
          <a:endParaRPr lang="zh-CN" altLang="en-US" sz="2000"/>
        </a:p>
      </dgm:t>
    </dgm:pt>
    <dgm:pt modelId="{95A1173A-1C23-4E4E-8E3D-C281E0846E39}">
      <dgm:prSet custT="1"/>
      <dgm:spPr/>
      <dgm:t>
        <a:bodyPr/>
        <a:lstStyle/>
        <a:p>
          <a:pPr rtl="0"/>
          <a:r>
            <a:rPr lang="zh-CN" altLang="en-US" sz="2000" smtClean="0"/>
            <a:t>标准化，固定成绩</a:t>
          </a:r>
          <a:endParaRPr lang="zh-CN" altLang="en-US" sz="2000"/>
        </a:p>
      </dgm:t>
    </dgm:pt>
    <dgm:pt modelId="{AF6709E2-9208-4AA6-BCC5-BB0FA1678A55}" type="parTrans" cxnId="{A304720C-1F70-461D-B2DB-82D951FD539E}">
      <dgm:prSet/>
      <dgm:spPr/>
      <dgm:t>
        <a:bodyPr/>
        <a:lstStyle/>
        <a:p>
          <a:endParaRPr lang="zh-CN" altLang="en-US" sz="2000"/>
        </a:p>
      </dgm:t>
    </dgm:pt>
    <dgm:pt modelId="{04A07D5A-CADB-4FE8-901E-E3ED5BF66A9F}" type="sibTrans" cxnId="{A304720C-1F70-461D-B2DB-82D951FD539E}">
      <dgm:prSet custT="1"/>
      <dgm:spPr/>
      <dgm:t>
        <a:bodyPr/>
        <a:lstStyle/>
        <a:p>
          <a:endParaRPr lang="zh-CN" altLang="en-US" sz="2000"/>
        </a:p>
      </dgm:t>
    </dgm:pt>
    <dgm:pt modelId="{94D05E19-45BC-40BF-90F1-29FAAFE40067}">
      <dgm:prSet custT="1"/>
      <dgm:spPr/>
      <dgm:t>
        <a:bodyPr/>
        <a:lstStyle/>
        <a:p>
          <a:pPr rtl="0"/>
          <a:r>
            <a:rPr lang="zh-CN" altLang="en-US" sz="2000" smtClean="0"/>
            <a:t>处理遗留题目</a:t>
          </a:r>
          <a:endParaRPr lang="zh-CN" altLang="en-US" sz="2000"/>
        </a:p>
      </dgm:t>
    </dgm:pt>
    <dgm:pt modelId="{9300B478-02A7-4B5E-890F-DD6FDB24D8AE}" type="parTrans" cxnId="{5345A015-6CB5-4BD0-AA5F-EE68ACDFD6E3}">
      <dgm:prSet/>
      <dgm:spPr/>
      <dgm:t>
        <a:bodyPr/>
        <a:lstStyle/>
        <a:p>
          <a:endParaRPr lang="zh-CN" altLang="en-US" sz="2000"/>
        </a:p>
      </dgm:t>
    </dgm:pt>
    <dgm:pt modelId="{5F17B391-37FA-4A19-B8DC-21AA16E1426D}" type="sibTrans" cxnId="{5345A015-6CB5-4BD0-AA5F-EE68ACDFD6E3}">
      <dgm:prSet/>
      <dgm:spPr/>
      <dgm:t>
        <a:bodyPr/>
        <a:lstStyle/>
        <a:p>
          <a:endParaRPr lang="zh-CN" altLang="en-US" sz="2000"/>
        </a:p>
      </dgm:t>
    </dgm:pt>
    <dgm:pt modelId="{7C9FB350-7DFD-4326-BDFB-30267CE24D2A}" type="pres">
      <dgm:prSet presAssocID="{AB9F1BAF-E0D5-4484-81EE-CA92A632B1E1}" presName="Name0" presStyleCnt="0">
        <dgm:presLayoutVars>
          <dgm:dir/>
          <dgm:resizeHandles val="exact"/>
        </dgm:presLayoutVars>
      </dgm:prSet>
      <dgm:spPr/>
      <dgm:t>
        <a:bodyPr/>
        <a:lstStyle/>
        <a:p>
          <a:endParaRPr lang="zh-CN" altLang="en-US"/>
        </a:p>
      </dgm:t>
    </dgm:pt>
    <dgm:pt modelId="{7D330917-E924-4164-B116-CB2CC64C39B2}" type="pres">
      <dgm:prSet presAssocID="{B7F586F6-CBD5-4F44-AFF4-296D1C9B9D13}" presName="node" presStyleLbl="node1" presStyleIdx="0" presStyleCnt="8">
        <dgm:presLayoutVars>
          <dgm:bulletEnabled val="1"/>
        </dgm:presLayoutVars>
      </dgm:prSet>
      <dgm:spPr/>
      <dgm:t>
        <a:bodyPr/>
        <a:lstStyle/>
        <a:p>
          <a:endParaRPr lang="zh-CN" altLang="en-US"/>
        </a:p>
      </dgm:t>
    </dgm:pt>
    <dgm:pt modelId="{DBFE53CF-0B65-412B-B36B-2058366D8DC3}" type="pres">
      <dgm:prSet presAssocID="{1ABDD118-C368-4C04-8218-F6A899832F9B}" presName="sibTrans" presStyleLbl="sibTrans2D1" presStyleIdx="0" presStyleCnt="7"/>
      <dgm:spPr/>
      <dgm:t>
        <a:bodyPr/>
        <a:lstStyle/>
        <a:p>
          <a:endParaRPr lang="zh-CN" altLang="en-US"/>
        </a:p>
      </dgm:t>
    </dgm:pt>
    <dgm:pt modelId="{8504A8A4-2DBB-4A2F-B185-BBCB7E844B98}" type="pres">
      <dgm:prSet presAssocID="{1ABDD118-C368-4C04-8218-F6A899832F9B}" presName="connectorText" presStyleLbl="sibTrans2D1" presStyleIdx="0" presStyleCnt="7"/>
      <dgm:spPr/>
      <dgm:t>
        <a:bodyPr/>
        <a:lstStyle/>
        <a:p>
          <a:endParaRPr lang="zh-CN" altLang="en-US"/>
        </a:p>
      </dgm:t>
    </dgm:pt>
    <dgm:pt modelId="{5E93657A-1142-4EDE-A644-1BFA814E8A6D}" type="pres">
      <dgm:prSet presAssocID="{881E9A5F-E202-4245-94C9-AFCC48D68A97}" presName="node" presStyleLbl="node1" presStyleIdx="1" presStyleCnt="8">
        <dgm:presLayoutVars>
          <dgm:bulletEnabled val="1"/>
        </dgm:presLayoutVars>
      </dgm:prSet>
      <dgm:spPr/>
      <dgm:t>
        <a:bodyPr/>
        <a:lstStyle/>
        <a:p>
          <a:endParaRPr lang="zh-CN" altLang="en-US"/>
        </a:p>
      </dgm:t>
    </dgm:pt>
    <dgm:pt modelId="{9E5CB24B-F0E3-4690-93A7-D40CAFC90194}" type="pres">
      <dgm:prSet presAssocID="{915697D1-1555-42BD-8D43-8BD5BBEF9058}" presName="sibTrans" presStyleLbl="sibTrans2D1" presStyleIdx="1" presStyleCnt="7"/>
      <dgm:spPr/>
      <dgm:t>
        <a:bodyPr/>
        <a:lstStyle/>
        <a:p>
          <a:endParaRPr lang="zh-CN" altLang="en-US"/>
        </a:p>
      </dgm:t>
    </dgm:pt>
    <dgm:pt modelId="{F34520FA-228C-45F5-A09C-13ED68A65F0D}" type="pres">
      <dgm:prSet presAssocID="{915697D1-1555-42BD-8D43-8BD5BBEF9058}" presName="connectorText" presStyleLbl="sibTrans2D1" presStyleIdx="1" presStyleCnt="7"/>
      <dgm:spPr/>
      <dgm:t>
        <a:bodyPr/>
        <a:lstStyle/>
        <a:p>
          <a:endParaRPr lang="zh-CN" altLang="en-US"/>
        </a:p>
      </dgm:t>
    </dgm:pt>
    <dgm:pt modelId="{2E432DDD-DDA8-41CA-B6E9-740DF2E79E5A}" type="pres">
      <dgm:prSet presAssocID="{CE4DFE4C-ACEB-4338-BCCE-C57BE0FA83D8}" presName="node" presStyleLbl="node1" presStyleIdx="2" presStyleCnt="8">
        <dgm:presLayoutVars>
          <dgm:bulletEnabled val="1"/>
        </dgm:presLayoutVars>
      </dgm:prSet>
      <dgm:spPr/>
      <dgm:t>
        <a:bodyPr/>
        <a:lstStyle/>
        <a:p>
          <a:endParaRPr lang="zh-CN" altLang="en-US"/>
        </a:p>
      </dgm:t>
    </dgm:pt>
    <dgm:pt modelId="{9EFA8523-60B7-4A5D-B036-376B6D5999CD}" type="pres">
      <dgm:prSet presAssocID="{FBEF0619-75A1-4644-8AB4-FFD4DE5F72F3}" presName="sibTrans" presStyleLbl="sibTrans2D1" presStyleIdx="2" presStyleCnt="7"/>
      <dgm:spPr/>
      <dgm:t>
        <a:bodyPr/>
        <a:lstStyle/>
        <a:p>
          <a:endParaRPr lang="zh-CN" altLang="en-US"/>
        </a:p>
      </dgm:t>
    </dgm:pt>
    <dgm:pt modelId="{0EE1E4B1-2E39-4DE2-A146-9E447171D011}" type="pres">
      <dgm:prSet presAssocID="{FBEF0619-75A1-4644-8AB4-FFD4DE5F72F3}" presName="connectorText" presStyleLbl="sibTrans2D1" presStyleIdx="2" presStyleCnt="7"/>
      <dgm:spPr/>
      <dgm:t>
        <a:bodyPr/>
        <a:lstStyle/>
        <a:p>
          <a:endParaRPr lang="zh-CN" altLang="en-US"/>
        </a:p>
      </dgm:t>
    </dgm:pt>
    <dgm:pt modelId="{42D3F4A9-7922-43E9-B7AB-3FAE00DBB577}" type="pres">
      <dgm:prSet presAssocID="{7AC68C4D-1E2E-4021-B63A-DD4CE3F115CF}" presName="node" presStyleLbl="node1" presStyleIdx="3" presStyleCnt="8">
        <dgm:presLayoutVars>
          <dgm:bulletEnabled val="1"/>
        </dgm:presLayoutVars>
      </dgm:prSet>
      <dgm:spPr/>
      <dgm:t>
        <a:bodyPr/>
        <a:lstStyle/>
        <a:p>
          <a:endParaRPr lang="zh-CN" altLang="en-US"/>
        </a:p>
      </dgm:t>
    </dgm:pt>
    <dgm:pt modelId="{15BF0458-43A9-43BA-8AE8-9DC035A0CD1F}" type="pres">
      <dgm:prSet presAssocID="{2A683130-F0A0-43D0-B57D-82DE42D07A23}" presName="sibTrans" presStyleLbl="sibTrans2D1" presStyleIdx="3" presStyleCnt="7"/>
      <dgm:spPr/>
      <dgm:t>
        <a:bodyPr/>
        <a:lstStyle/>
        <a:p>
          <a:endParaRPr lang="zh-CN" altLang="en-US"/>
        </a:p>
      </dgm:t>
    </dgm:pt>
    <dgm:pt modelId="{C7103AC3-35C4-48A0-8437-42BBC8476BB5}" type="pres">
      <dgm:prSet presAssocID="{2A683130-F0A0-43D0-B57D-82DE42D07A23}" presName="connectorText" presStyleLbl="sibTrans2D1" presStyleIdx="3" presStyleCnt="7"/>
      <dgm:spPr/>
      <dgm:t>
        <a:bodyPr/>
        <a:lstStyle/>
        <a:p>
          <a:endParaRPr lang="zh-CN" altLang="en-US"/>
        </a:p>
      </dgm:t>
    </dgm:pt>
    <dgm:pt modelId="{74316F11-FF18-45A6-986C-DC90D45986B2}" type="pres">
      <dgm:prSet presAssocID="{691FD1A7-E2E0-48E4-9FA4-7ECF831F2C05}" presName="node" presStyleLbl="node1" presStyleIdx="4" presStyleCnt="8">
        <dgm:presLayoutVars>
          <dgm:bulletEnabled val="1"/>
        </dgm:presLayoutVars>
      </dgm:prSet>
      <dgm:spPr/>
      <dgm:t>
        <a:bodyPr/>
        <a:lstStyle/>
        <a:p>
          <a:endParaRPr lang="zh-CN" altLang="en-US"/>
        </a:p>
      </dgm:t>
    </dgm:pt>
    <dgm:pt modelId="{FA522262-BED9-4FFC-B338-72D5B3FADE2F}" type="pres">
      <dgm:prSet presAssocID="{A3BF7E39-E82B-4715-86FE-CC97D45598C6}" presName="sibTrans" presStyleLbl="sibTrans2D1" presStyleIdx="4" presStyleCnt="7"/>
      <dgm:spPr/>
      <dgm:t>
        <a:bodyPr/>
        <a:lstStyle/>
        <a:p>
          <a:endParaRPr lang="zh-CN" altLang="en-US"/>
        </a:p>
      </dgm:t>
    </dgm:pt>
    <dgm:pt modelId="{1B120544-6819-43E6-9095-8EE47B5A61B0}" type="pres">
      <dgm:prSet presAssocID="{A3BF7E39-E82B-4715-86FE-CC97D45598C6}" presName="connectorText" presStyleLbl="sibTrans2D1" presStyleIdx="4" presStyleCnt="7"/>
      <dgm:spPr/>
      <dgm:t>
        <a:bodyPr/>
        <a:lstStyle/>
        <a:p>
          <a:endParaRPr lang="zh-CN" altLang="en-US"/>
        </a:p>
      </dgm:t>
    </dgm:pt>
    <dgm:pt modelId="{2139FC2A-B5D7-4453-B775-6005B67F17B5}" type="pres">
      <dgm:prSet presAssocID="{CB31049C-E69C-44D1-A906-14B679B64635}" presName="node" presStyleLbl="node1" presStyleIdx="5" presStyleCnt="8">
        <dgm:presLayoutVars>
          <dgm:bulletEnabled val="1"/>
        </dgm:presLayoutVars>
      </dgm:prSet>
      <dgm:spPr/>
      <dgm:t>
        <a:bodyPr/>
        <a:lstStyle/>
        <a:p>
          <a:endParaRPr lang="zh-CN" altLang="en-US"/>
        </a:p>
      </dgm:t>
    </dgm:pt>
    <dgm:pt modelId="{043BB7FE-9C01-49E9-ACEB-810310970591}" type="pres">
      <dgm:prSet presAssocID="{F24A50C8-C6BF-472E-9B81-DE118E828331}" presName="sibTrans" presStyleLbl="sibTrans2D1" presStyleIdx="5" presStyleCnt="7"/>
      <dgm:spPr/>
      <dgm:t>
        <a:bodyPr/>
        <a:lstStyle/>
        <a:p>
          <a:endParaRPr lang="zh-CN" altLang="en-US"/>
        </a:p>
      </dgm:t>
    </dgm:pt>
    <dgm:pt modelId="{743B7FEA-655A-45E1-B070-1AE3525D5CF1}" type="pres">
      <dgm:prSet presAssocID="{F24A50C8-C6BF-472E-9B81-DE118E828331}" presName="connectorText" presStyleLbl="sibTrans2D1" presStyleIdx="5" presStyleCnt="7"/>
      <dgm:spPr/>
      <dgm:t>
        <a:bodyPr/>
        <a:lstStyle/>
        <a:p>
          <a:endParaRPr lang="zh-CN" altLang="en-US"/>
        </a:p>
      </dgm:t>
    </dgm:pt>
    <dgm:pt modelId="{58F115C0-8395-49A2-9276-0C3D32A63ACF}" type="pres">
      <dgm:prSet presAssocID="{95A1173A-1C23-4E4E-8E3D-C281E0846E39}" presName="node" presStyleLbl="node1" presStyleIdx="6" presStyleCnt="8">
        <dgm:presLayoutVars>
          <dgm:bulletEnabled val="1"/>
        </dgm:presLayoutVars>
      </dgm:prSet>
      <dgm:spPr/>
      <dgm:t>
        <a:bodyPr/>
        <a:lstStyle/>
        <a:p>
          <a:endParaRPr lang="zh-CN" altLang="en-US"/>
        </a:p>
      </dgm:t>
    </dgm:pt>
    <dgm:pt modelId="{2E2C2FB0-4514-4192-9350-94D942A2CE52}" type="pres">
      <dgm:prSet presAssocID="{04A07D5A-CADB-4FE8-901E-E3ED5BF66A9F}" presName="sibTrans" presStyleLbl="sibTrans2D1" presStyleIdx="6" presStyleCnt="7"/>
      <dgm:spPr/>
      <dgm:t>
        <a:bodyPr/>
        <a:lstStyle/>
        <a:p>
          <a:endParaRPr lang="zh-CN" altLang="en-US"/>
        </a:p>
      </dgm:t>
    </dgm:pt>
    <dgm:pt modelId="{A0DDAE15-C874-418C-B3FE-3977177EE6CF}" type="pres">
      <dgm:prSet presAssocID="{04A07D5A-CADB-4FE8-901E-E3ED5BF66A9F}" presName="connectorText" presStyleLbl="sibTrans2D1" presStyleIdx="6" presStyleCnt="7"/>
      <dgm:spPr/>
      <dgm:t>
        <a:bodyPr/>
        <a:lstStyle/>
        <a:p>
          <a:endParaRPr lang="zh-CN" altLang="en-US"/>
        </a:p>
      </dgm:t>
    </dgm:pt>
    <dgm:pt modelId="{178EBA1F-B749-4190-88C5-DBF784ED0382}" type="pres">
      <dgm:prSet presAssocID="{94D05E19-45BC-40BF-90F1-29FAAFE40067}" presName="node" presStyleLbl="node1" presStyleIdx="7" presStyleCnt="8">
        <dgm:presLayoutVars>
          <dgm:bulletEnabled val="1"/>
        </dgm:presLayoutVars>
      </dgm:prSet>
      <dgm:spPr/>
      <dgm:t>
        <a:bodyPr/>
        <a:lstStyle/>
        <a:p>
          <a:endParaRPr lang="zh-CN" altLang="en-US"/>
        </a:p>
      </dgm:t>
    </dgm:pt>
  </dgm:ptLst>
  <dgm:cxnLst>
    <dgm:cxn modelId="{0511510E-6851-4664-98FD-FEF4F78C2A86}" type="presOf" srcId="{95A1173A-1C23-4E4E-8E3D-C281E0846E39}" destId="{58F115C0-8395-49A2-9276-0C3D32A63ACF}" srcOrd="0" destOrd="0" presId="urn:microsoft.com/office/officeart/2005/8/layout/process1"/>
    <dgm:cxn modelId="{C1EBA7EC-C250-4387-869A-EB1ABE4E6175}" type="presOf" srcId="{04A07D5A-CADB-4FE8-901E-E3ED5BF66A9F}" destId="{2E2C2FB0-4514-4192-9350-94D942A2CE52}" srcOrd="0" destOrd="0" presId="urn:microsoft.com/office/officeart/2005/8/layout/process1"/>
    <dgm:cxn modelId="{CF827C64-3A03-474D-AE44-0D9E0362B425}" type="presOf" srcId="{1ABDD118-C368-4C04-8218-F6A899832F9B}" destId="{8504A8A4-2DBB-4A2F-B185-BBCB7E844B98}" srcOrd="1" destOrd="0" presId="urn:microsoft.com/office/officeart/2005/8/layout/process1"/>
    <dgm:cxn modelId="{8BEAC5A9-D7B1-4E29-AF7A-55049BE64EFC}" type="presOf" srcId="{FBEF0619-75A1-4644-8AB4-FFD4DE5F72F3}" destId="{9EFA8523-60B7-4A5D-B036-376B6D5999CD}" srcOrd="0" destOrd="0" presId="urn:microsoft.com/office/officeart/2005/8/layout/process1"/>
    <dgm:cxn modelId="{9C09BB4B-4F55-4C15-BCFB-A07B66AD3BAF}" srcId="{AB9F1BAF-E0D5-4484-81EE-CA92A632B1E1}" destId="{B7F586F6-CBD5-4F44-AFF4-296D1C9B9D13}" srcOrd="0" destOrd="0" parTransId="{42D9B459-AE4B-422F-BCD6-BF444EE4F77E}" sibTransId="{1ABDD118-C368-4C04-8218-F6A899832F9B}"/>
    <dgm:cxn modelId="{1EBE9ECF-337B-4236-846B-BF5C3113C8C6}" type="presOf" srcId="{F24A50C8-C6BF-472E-9B81-DE118E828331}" destId="{043BB7FE-9C01-49E9-ACEB-810310970591}" srcOrd="0" destOrd="0" presId="urn:microsoft.com/office/officeart/2005/8/layout/process1"/>
    <dgm:cxn modelId="{F12407FD-A4E6-4153-8C4E-CCFBA9FBA054}" type="presOf" srcId="{A3BF7E39-E82B-4715-86FE-CC97D45598C6}" destId="{1B120544-6819-43E6-9095-8EE47B5A61B0}" srcOrd="1" destOrd="0" presId="urn:microsoft.com/office/officeart/2005/8/layout/process1"/>
    <dgm:cxn modelId="{12B16849-B260-4902-AD90-0E98BBE10B3B}" type="presOf" srcId="{CE4DFE4C-ACEB-4338-BCCE-C57BE0FA83D8}" destId="{2E432DDD-DDA8-41CA-B6E9-740DF2E79E5A}" srcOrd="0" destOrd="0" presId="urn:microsoft.com/office/officeart/2005/8/layout/process1"/>
    <dgm:cxn modelId="{F86666B4-9704-4085-9B04-75172CBA6910}" type="presOf" srcId="{94D05E19-45BC-40BF-90F1-29FAAFE40067}" destId="{178EBA1F-B749-4190-88C5-DBF784ED0382}" srcOrd="0" destOrd="0" presId="urn:microsoft.com/office/officeart/2005/8/layout/process1"/>
    <dgm:cxn modelId="{672CC5D4-6E69-4A39-8799-EE2CA3E83F2A}" type="presOf" srcId="{F24A50C8-C6BF-472E-9B81-DE118E828331}" destId="{743B7FEA-655A-45E1-B070-1AE3525D5CF1}" srcOrd="1" destOrd="0" presId="urn:microsoft.com/office/officeart/2005/8/layout/process1"/>
    <dgm:cxn modelId="{AA20934E-2236-4E92-8AAC-A2F812F826CE}" type="presOf" srcId="{CB31049C-E69C-44D1-A906-14B679B64635}" destId="{2139FC2A-B5D7-4453-B775-6005B67F17B5}" srcOrd="0" destOrd="0" presId="urn:microsoft.com/office/officeart/2005/8/layout/process1"/>
    <dgm:cxn modelId="{F969B731-EF9A-427F-BA4E-E0E1696618B7}" type="presOf" srcId="{2A683130-F0A0-43D0-B57D-82DE42D07A23}" destId="{C7103AC3-35C4-48A0-8437-42BBC8476BB5}" srcOrd="1" destOrd="0" presId="urn:microsoft.com/office/officeart/2005/8/layout/process1"/>
    <dgm:cxn modelId="{FCA18934-A66A-496A-B3E3-D5F493D8C5C7}" type="presOf" srcId="{1ABDD118-C368-4C04-8218-F6A899832F9B}" destId="{DBFE53CF-0B65-412B-B36B-2058366D8DC3}" srcOrd="0" destOrd="0" presId="urn:microsoft.com/office/officeart/2005/8/layout/process1"/>
    <dgm:cxn modelId="{10286D2A-41DE-415B-9246-DBBF9EF9C992}" type="presOf" srcId="{691FD1A7-E2E0-48E4-9FA4-7ECF831F2C05}" destId="{74316F11-FF18-45A6-986C-DC90D45986B2}" srcOrd="0" destOrd="0" presId="urn:microsoft.com/office/officeart/2005/8/layout/process1"/>
    <dgm:cxn modelId="{D55E0FAB-CB93-4EB7-9443-61995D550619}" type="presOf" srcId="{7AC68C4D-1E2E-4021-B63A-DD4CE3F115CF}" destId="{42D3F4A9-7922-43E9-B7AB-3FAE00DBB577}" srcOrd="0" destOrd="0" presId="urn:microsoft.com/office/officeart/2005/8/layout/process1"/>
    <dgm:cxn modelId="{A304720C-1F70-461D-B2DB-82D951FD539E}" srcId="{AB9F1BAF-E0D5-4484-81EE-CA92A632B1E1}" destId="{95A1173A-1C23-4E4E-8E3D-C281E0846E39}" srcOrd="6" destOrd="0" parTransId="{AF6709E2-9208-4AA6-BCC5-BB0FA1678A55}" sibTransId="{04A07D5A-CADB-4FE8-901E-E3ED5BF66A9F}"/>
    <dgm:cxn modelId="{B8D93D4F-865B-4965-AC7C-21353186ABCA}" srcId="{AB9F1BAF-E0D5-4484-81EE-CA92A632B1E1}" destId="{691FD1A7-E2E0-48E4-9FA4-7ECF831F2C05}" srcOrd="4" destOrd="0" parTransId="{AE5A8E0E-C186-457E-90F2-78956EA3EDA6}" sibTransId="{A3BF7E39-E82B-4715-86FE-CC97D45598C6}"/>
    <dgm:cxn modelId="{A4F1BAC5-369C-46A4-81EF-ADDA456DA4D7}" type="presOf" srcId="{881E9A5F-E202-4245-94C9-AFCC48D68A97}" destId="{5E93657A-1142-4EDE-A644-1BFA814E8A6D}" srcOrd="0" destOrd="0" presId="urn:microsoft.com/office/officeart/2005/8/layout/process1"/>
    <dgm:cxn modelId="{7872480B-3C50-44C0-AC61-F2949244D9DD}" type="presOf" srcId="{2A683130-F0A0-43D0-B57D-82DE42D07A23}" destId="{15BF0458-43A9-43BA-8AE8-9DC035A0CD1F}" srcOrd="0" destOrd="0" presId="urn:microsoft.com/office/officeart/2005/8/layout/process1"/>
    <dgm:cxn modelId="{B575173E-F38B-4196-9C41-B589ADF8EB4A}" srcId="{AB9F1BAF-E0D5-4484-81EE-CA92A632B1E1}" destId="{7AC68C4D-1E2E-4021-B63A-DD4CE3F115CF}" srcOrd="3" destOrd="0" parTransId="{CC9290BD-FBFC-40EF-9A41-C0C2FB184131}" sibTransId="{2A683130-F0A0-43D0-B57D-82DE42D07A23}"/>
    <dgm:cxn modelId="{4B271739-B4A5-4B26-BE92-4DB12A1A4E3F}" type="presOf" srcId="{A3BF7E39-E82B-4715-86FE-CC97D45598C6}" destId="{FA522262-BED9-4FFC-B338-72D5B3FADE2F}" srcOrd="0" destOrd="0" presId="urn:microsoft.com/office/officeart/2005/8/layout/process1"/>
    <dgm:cxn modelId="{ED39ED97-AF92-45CB-B2DB-023CCF1AC95D}" type="presOf" srcId="{AB9F1BAF-E0D5-4484-81EE-CA92A632B1E1}" destId="{7C9FB350-7DFD-4326-BDFB-30267CE24D2A}" srcOrd="0" destOrd="0" presId="urn:microsoft.com/office/officeart/2005/8/layout/process1"/>
    <dgm:cxn modelId="{318EA26F-AD5A-4D0D-9008-997F9F8113C6}" type="presOf" srcId="{B7F586F6-CBD5-4F44-AFF4-296D1C9B9D13}" destId="{7D330917-E924-4164-B116-CB2CC64C39B2}" srcOrd="0" destOrd="0" presId="urn:microsoft.com/office/officeart/2005/8/layout/process1"/>
    <dgm:cxn modelId="{53AC6F65-F1FA-4243-BC46-043425DC77CC}" srcId="{AB9F1BAF-E0D5-4484-81EE-CA92A632B1E1}" destId="{CE4DFE4C-ACEB-4338-BCCE-C57BE0FA83D8}" srcOrd="2" destOrd="0" parTransId="{3EA05FCE-CCF7-4BCB-BB8B-30973486E8B7}" sibTransId="{FBEF0619-75A1-4644-8AB4-FFD4DE5F72F3}"/>
    <dgm:cxn modelId="{789C4708-48EE-405F-8A2C-3B804904BD05}" type="presOf" srcId="{FBEF0619-75A1-4644-8AB4-FFD4DE5F72F3}" destId="{0EE1E4B1-2E39-4DE2-A146-9E447171D011}" srcOrd="1" destOrd="0" presId="urn:microsoft.com/office/officeart/2005/8/layout/process1"/>
    <dgm:cxn modelId="{D6C6CE81-3B81-4C12-A2EC-A2632FA11E65}" srcId="{AB9F1BAF-E0D5-4484-81EE-CA92A632B1E1}" destId="{881E9A5F-E202-4245-94C9-AFCC48D68A97}" srcOrd="1" destOrd="0" parTransId="{014AEF2E-5977-4874-88CE-B0826CB96741}" sibTransId="{915697D1-1555-42BD-8D43-8BD5BBEF9058}"/>
    <dgm:cxn modelId="{B202FCC1-DD45-4A8E-8BAC-CF998E708DB3}" srcId="{AB9F1BAF-E0D5-4484-81EE-CA92A632B1E1}" destId="{CB31049C-E69C-44D1-A906-14B679B64635}" srcOrd="5" destOrd="0" parTransId="{F3139C82-CEAF-4569-A9F7-CCE3528B9EEB}" sibTransId="{F24A50C8-C6BF-472E-9B81-DE118E828331}"/>
    <dgm:cxn modelId="{5345A015-6CB5-4BD0-AA5F-EE68ACDFD6E3}" srcId="{AB9F1BAF-E0D5-4484-81EE-CA92A632B1E1}" destId="{94D05E19-45BC-40BF-90F1-29FAAFE40067}" srcOrd="7" destOrd="0" parTransId="{9300B478-02A7-4B5E-890F-DD6FDB24D8AE}" sibTransId="{5F17B391-37FA-4A19-B8DC-21AA16E1426D}"/>
    <dgm:cxn modelId="{5EF0287E-238C-4656-BA45-54660CED997C}" type="presOf" srcId="{915697D1-1555-42BD-8D43-8BD5BBEF9058}" destId="{F34520FA-228C-45F5-A09C-13ED68A65F0D}" srcOrd="1" destOrd="0" presId="urn:microsoft.com/office/officeart/2005/8/layout/process1"/>
    <dgm:cxn modelId="{1AD9172D-CFB8-4A19-A9B9-03CD53F5424E}" type="presOf" srcId="{915697D1-1555-42BD-8D43-8BD5BBEF9058}" destId="{9E5CB24B-F0E3-4690-93A7-D40CAFC90194}" srcOrd="0" destOrd="0" presId="urn:microsoft.com/office/officeart/2005/8/layout/process1"/>
    <dgm:cxn modelId="{6B43B28A-5C40-4CE4-9C17-C60C5A251A81}" type="presOf" srcId="{04A07D5A-CADB-4FE8-901E-E3ED5BF66A9F}" destId="{A0DDAE15-C874-418C-B3FE-3977177EE6CF}" srcOrd="1" destOrd="0" presId="urn:microsoft.com/office/officeart/2005/8/layout/process1"/>
    <dgm:cxn modelId="{AF662815-CF7B-469F-B415-607A98DB61CB}" type="presParOf" srcId="{7C9FB350-7DFD-4326-BDFB-30267CE24D2A}" destId="{7D330917-E924-4164-B116-CB2CC64C39B2}" srcOrd="0" destOrd="0" presId="urn:microsoft.com/office/officeart/2005/8/layout/process1"/>
    <dgm:cxn modelId="{8CE6FFAF-8CB4-4A22-B0A7-44F9BC486DB6}" type="presParOf" srcId="{7C9FB350-7DFD-4326-BDFB-30267CE24D2A}" destId="{DBFE53CF-0B65-412B-B36B-2058366D8DC3}" srcOrd="1" destOrd="0" presId="urn:microsoft.com/office/officeart/2005/8/layout/process1"/>
    <dgm:cxn modelId="{256F31CC-A047-41DF-9C9B-9FF47EB23B17}" type="presParOf" srcId="{DBFE53CF-0B65-412B-B36B-2058366D8DC3}" destId="{8504A8A4-2DBB-4A2F-B185-BBCB7E844B98}" srcOrd="0" destOrd="0" presId="urn:microsoft.com/office/officeart/2005/8/layout/process1"/>
    <dgm:cxn modelId="{44D52EF3-D028-47E3-84FA-00CAAB1F92A7}" type="presParOf" srcId="{7C9FB350-7DFD-4326-BDFB-30267CE24D2A}" destId="{5E93657A-1142-4EDE-A644-1BFA814E8A6D}" srcOrd="2" destOrd="0" presId="urn:microsoft.com/office/officeart/2005/8/layout/process1"/>
    <dgm:cxn modelId="{C6A1475F-F2D9-4BDD-9943-05E283C910A6}" type="presParOf" srcId="{7C9FB350-7DFD-4326-BDFB-30267CE24D2A}" destId="{9E5CB24B-F0E3-4690-93A7-D40CAFC90194}" srcOrd="3" destOrd="0" presId="urn:microsoft.com/office/officeart/2005/8/layout/process1"/>
    <dgm:cxn modelId="{BEE9FC72-ECFE-4D8D-B8B5-9EACE1D91528}" type="presParOf" srcId="{9E5CB24B-F0E3-4690-93A7-D40CAFC90194}" destId="{F34520FA-228C-45F5-A09C-13ED68A65F0D}" srcOrd="0" destOrd="0" presId="urn:microsoft.com/office/officeart/2005/8/layout/process1"/>
    <dgm:cxn modelId="{7ECAC18D-38B5-4F16-8883-940F71284665}" type="presParOf" srcId="{7C9FB350-7DFD-4326-BDFB-30267CE24D2A}" destId="{2E432DDD-DDA8-41CA-B6E9-740DF2E79E5A}" srcOrd="4" destOrd="0" presId="urn:microsoft.com/office/officeart/2005/8/layout/process1"/>
    <dgm:cxn modelId="{A6FFB5BD-E77A-4214-9A91-D38749DAD881}" type="presParOf" srcId="{7C9FB350-7DFD-4326-BDFB-30267CE24D2A}" destId="{9EFA8523-60B7-4A5D-B036-376B6D5999CD}" srcOrd="5" destOrd="0" presId="urn:microsoft.com/office/officeart/2005/8/layout/process1"/>
    <dgm:cxn modelId="{C154B37D-55D5-41B1-9795-E5EC6FE59BCC}" type="presParOf" srcId="{9EFA8523-60B7-4A5D-B036-376B6D5999CD}" destId="{0EE1E4B1-2E39-4DE2-A146-9E447171D011}" srcOrd="0" destOrd="0" presId="urn:microsoft.com/office/officeart/2005/8/layout/process1"/>
    <dgm:cxn modelId="{DD33B5D4-1229-4C17-AC59-BA7FC73DD2AC}" type="presParOf" srcId="{7C9FB350-7DFD-4326-BDFB-30267CE24D2A}" destId="{42D3F4A9-7922-43E9-B7AB-3FAE00DBB577}" srcOrd="6" destOrd="0" presId="urn:microsoft.com/office/officeart/2005/8/layout/process1"/>
    <dgm:cxn modelId="{6BF46591-14B2-4D65-A66D-D4618F95CA52}" type="presParOf" srcId="{7C9FB350-7DFD-4326-BDFB-30267CE24D2A}" destId="{15BF0458-43A9-43BA-8AE8-9DC035A0CD1F}" srcOrd="7" destOrd="0" presId="urn:microsoft.com/office/officeart/2005/8/layout/process1"/>
    <dgm:cxn modelId="{9C547135-E5FF-4AD2-9968-74E00CE12A4B}" type="presParOf" srcId="{15BF0458-43A9-43BA-8AE8-9DC035A0CD1F}" destId="{C7103AC3-35C4-48A0-8437-42BBC8476BB5}" srcOrd="0" destOrd="0" presId="urn:microsoft.com/office/officeart/2005/8/layout/process1"/>
    <dgm:cxn modelId="{569FB797-C60C-4242-9F53-79174EAAEF8D}" type="presParOf" srcId="{7C9FB350-7DFD-4326-BDFB-30267CE24D2A}" destId="{74316F11-FF18-45A6-986C-DC90D45986B2}" srcOrd="8" destOrd="0" presId="urn:microsoft.com/office/officeart/2005/8/layout/process1"/>
    <dgm:cxn modelId="{09DF0811-846A-4EFC-9BCD-7950852CC70E}" type="presParOf" srcId="{7C9FB350-7DFD-4326-BDFB-30267CE24D2A}" destId="{FA522262-BED9-4FFC-B338-72D5B3FADE2F}" srcOrd="9" destOrd="0" presId="urn:microsoft.com/office/officeart/2005/8/layout/process1"/>
    <dgm:cxn modelId="{6458FC77-8111-4197-8B38-E5767BB73FA9}" type="presParOf" srcId="{FA522262-BED9-4FFC-B338-72D5B3FADE2F}" destId="{1B120544-6819-43E6-9095-8EE47B5A61B0}" srcOrd="0" destOrd="0" presId="urn:microsoft.com/office/officeart/2005/8/layout/process1"/>
    <dgm:cxn modelId="{02396900-77C3-479F-8D96-995DE4FDD4AE}" type="presParOf" srcId="{7C9FB350-7DFD-4326-BDFB-30267CE24D2A}" destId="{2139FC2A-B5D7-4453-B775-6005B67F17B5}" srcOrd="10" destOrd="0" presId="urn:microsoft.com/office/officeart/2005/8/layout/process1"/>
    <dgm:cxn modelId="{81C905BA-15EB-4185-BBA7-02A8AFF1F98A}" type="presParOf" srcId="{7C9FB350-7DFD-4326-BDFB-30267CE24D2A}" destId="{043BB7FE-9C01-49E9-ACEB-810310970591}" srcOrd="11" destOrd="0" presId="urn:microsoft.com/office/officeart/2005/8/layout/process1"/>
    <dgm:cxn modelId="{63DBF46F-D535-4394-B078-196F96AD903E}" type="presParOf" srcId="{043BB7FE-9C01-49E9-ACEB-810310970591}" destId="{743B7FEA-655A-45E1-B070-1AE3525D5CF1}" srcOrd="0" destOrd="0" presId="urn:microsoft.com/office/officeart/2005/8/layout/process1"/>
    <dgm:cxn modelId="{9106150B-A4B4-41C5-BE20-C65553737C28}" type="presParOf" srcId="{7C9FB350-7DFD-4326-BDFB-30267CE24D2A}" destId="{58F115C0-8395-49A2-9276-0C3D32A63ACF}" srcOrd="12" destOrd="0" presId="urn:microsoft.com/office/officeart/2005/8/layout/process1"/>
    <dgm:cxn modelId="{7D9009D6-AFAC-4573-8C36-5004E31A900B}" type="presParOf" srcId="{7C9FB350-7DFD-4326-BDFB-30267CE24D2A}" destId="{2E2C2FB0-4514-4192-9350-94D942A2CE52}" srcOrd="13" destOrd="0" presId="urn:microsoft.com/office/officeart/2005/8/layout/process1"/>
    <dgm:cxn modelId="{B7512D91-2C87-417A-8379-ACE90D75C02F}" type="presParOf" srcId="{2E2C2FB0-4514-4192-9350-94D942A2CE52}" destId="{A0DDAE15-C874-418C-B3FE-3977177EE6CF}" srcOrd="0" destOrd="0" presId="urn:microsoft.com/office/officeart/2005/8/layout/process1"/>
    <dgm:cxn modelId="{36FF9FE8-F45A-480A-BAB3-C09BEC7D395A}" type="presParOf" srcId="{7C9FB350-7DFD-4326-BDFB-30267CE24D2A}" destId="{178EBA1F-B749-4190-88C5-DBF784ED0382}" srcOrd="1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87A3-F4A8-4157-9D92-AE929AF06F81}" type="datetimeFigureOut">
              <a:rPr lang="zh-CN" altLang="en-US" smtClean="0"/>
              <a:t>2018/9/13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E00570-7590-4AA6-8D76-117CF384E2BD}" type="slidenum">
              <a:rPr lang="zh-CN" altLang="en-US" smtClean="0"/>
              <a:t>‹#›</a:t>
            </a:fld>
            <a:endParaRPr lang="zh-CN" altLang="en-US"/>
          </a:p>
        </p:txBody>
      </p:sp>
    </p:spTree>
    <p:extLst>
      <p:ext uri="{BB962C8B-B14F-4D97-AF65-F5344CB8AC3E}">
        <p14:creationId xmlns:p14="http://schemas.microsoft.com/office/powerpoint/2010/main" val="1807588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a:t>
            </a:fld>
            <a:endParaRPr lang="zh-CN" altLang="en-US"/>
          </a:p>
        </p:txBody>
      </p:sp>
    </p:spTree>
    <p:extLst>
      <p:ext uri="{BB962C8B-B14F-4D97-AF65-F5344CB8AC3E}">
        <p14:creationId xmlns:p14="http://schemas.microsoft.com/office/powerpoint/2010/main" val="1299485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2</a:t>
            </a:fld>
            <a:endParaRPr lang="zh-CN" altLang="en-US"/>
          </a:p>
        </p:txBody>
      </p:sp>
    </p:spTree>
    <p:extLst>
      <p:ext uri="{BB962C8B-B14F-4D97-AF65-F5344CB8AC3E}">
        <p14:creationId xmlns:p14="http://schemas.microsoft.com/office/powerpoint/2010/main" val="3694277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3</a:t>
            </a:fld>
            <a:endParaRPr lang="zh-CN" altLang="en-US"/>
          </a:p>
        </p:txBody>
      </p:sp>
    </p:spTree>
    <p:extLst>
      <p:ext uri="{BB962C8B-B14F-4D97-AF65-F5344CB8AC3E}">
        <p14:creationId xmlns:p14="http://schemas.microsoft.com/office/powerpoint/2010/main" val="724306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4</a:t>
            </a:fld>
            <a:endParaRPr lang="zh-CN" altLang="en-US"/>
          </a:p>
        </p:txBody>
      </p:sp>
    </p:spTree>
    <p:extLst>
      <p:ext uri="{BB962C8B-B14F-4D97-AF65-F5344CB8AC3E}">
        <p14:creationId xmlns:p14="http://schemas.microsoft.com/office/powerpoint/2010/main" val="13440686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5</a:t>
            </a:fld>
            <a:endParaRPr lang="zh-CN" altLang="en-US"/>
          </a:p>
        </p:txBody>
      </p:sp>
    </p:spTree>
    <p:extLst>
      <p:ext uri="{BB962C8B-B14F-4D97-AF65-F5344CB8AC3E}">
        <p14:creationId xmlns:p14="http://schemas.microsoft.com/office/powerpoint/2010/main" val="3847132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6</a:t>
            </a:fld>
            <a:endParaRPr lang="zh-CN" altLang="en-US"/>
          </a:p>
        </p:txBody>
      </p:sp>
    </p:spTree>
    <p:extLst>
      <p:ext uri="{BB962C8B-B14F-4D97-AF65-F5344CB8AC3E}">
        <p14:creationId xmlns:p14="http://schemas.microsoft.com/office/powerpoint/2010/main" val="818921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7</a:t>
            </a:fld>
            <a:endParaRPr lang="zh-CN" altLang="en-US"/>
          </a:p>
        </p:txBody>
      </p:sp>
    </p:spTree>
    <p:extLst>
      <p:ext uri="{BB962C8B-B14F-4D97-AF65-F5344CB8AC3E}">
        <p14:creationId xmlns:p14="http://schemas.microsoft.com/office/powerpoint/2010/main" val="2211248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8</a:t>
            </a:fld>
            <a:endParaRPr lang="zh-CN" altLang="en-US"/>
          </a:p>
        </p:txBody>
      </p:sp>
    </p:spTree>
    <p:extLst>
      <p:ext uri="{BB962C8B-B14F-4D97-AF65-F5344CB8AC3E}">
        <p14:creationId xmlns:p14="http://schemas.microsoft.com/office/powerpoint/2010/main" val="1826494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9</a:t>
            </a:fld>
            <a:endParaRPr lang="zh-CN" altLang="en-US"/>
          </a:p>
        </p:txBody>
      </p:sp>
    </p:spTree>
    <p:extLst>
      <p:ext uri="{BB962C8B-B14F-4D97-AF65-F5344CB8AC3E}">
        <p14:creationId xmlns:p14="http://schemas.microsoft.com/office/powerpoint/2010/main" val="2111527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B0EEB6-161F-46A1-A30A-2D4F16F319B4}" type="slidenum">
              <a:rPr lang="zh-CN" altLang="en-US" smtClean="0"/>
              <a:t>10</a:t>
            </a:fld>
            <a:endParaRPr lang="zh-CN" altLang="en-US"/>
          </a:p>
        </p:txBody>
      </p:sp>
    </p:spTree>
    <p:extLst>
      <p:ext uri="{BB962C8B-B14F-4D97-AF65-F5344CB8AC3E}">
        <p14:creationId xmlns:p14="http://schemas.microsoft.com/office/powerpoint/2010/main" val="3435880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11</a:t>
            </a:fld>
            <a:endParaRPr lang="zh-CN" altLang="en-US"/>
          </a:p>
        </p:txBody>
      </p:sp>
    </p:spTree>
    <p:extLst>
      <p:ext uri="{BB962C8B-B14F-4D97-AF65-F5344CB8AC3E}">
        <p14:creationId xmlns:p14="http://schemas.microsoft.com/office/powerpoint/2010/main" val="1194269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12</a:t>
            </a:fld>
            <a:endParaRPr lang="zh-CN" altLang="en-US"/>
          </a:p>
        </p:txBody>
      </p:sp>
    </p:spTree>
    <p:extLst>
      <p:ext uri="{BB962C8B-B14F-4D97-AF65-F5344CB8AC3E}">
        <p14:creationId xmlns:p14="http://schemas.microsoft.com/office/powerpoint/2010/main" val="885593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13</a:t>
            </a:fld>
            <a:endParaRPr lang="zh-CN" altLang="en-US"/>
          </a:p>
        </p:txBody>
      </p:sp>
    </p:spTree>
    <p:extLst>
      <p:ext uri="{BB962C8B-B14F-4D97-AF65-F5344CB8AC3E}">
        <p14:creationId xmlns:p14="http://schemas.microsoft.com/office/powerpoint/2010/main" val="323751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14</a:t>
            </a:fld>
            <a:endParaRPr lang="zh-CN" altLang="en-US"/>
          </a:p>
        </p:txBody>
      </p:sp>
    </p:spTree>
    <p:extLst>
      <p:ext uri="{BB962C8B-B14F-4D97-AF65-F5344CB8AC3E}">
        <p14:creationId xmlns:p14="http://schemas.microsoft.com/office/powerpoint/2010/main" val="983663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15</a:t>
            </a:fld>
            <a:endParaRPr lang="zh-CN" altLang="en-US"/>
          </a:p>
        </p:txBody>
      </p:sp>
    </p:spTree>
    <p:extLst>
      <p:ext uri="{BB962C8B-B14F-4D97-AF65-F5344CB8AC3E}">
        <p14:creationId xmlns:p14="http://schemas.microsoft.com/office/powerpoint/2010/main" val="2537903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16</a:t>
            </a:fld>
            <a:endParaRPr lang="zh-CN" altLang="en-US"/>
          </a:p>
        </p:txBody>
      </p:sp>
    </p:spTree>
    <p:extLst>
      <p:ext uri="{BB962C8B-B14F-4D97-AF65-F5344CB8AC3E}">
        <p14:creationId xmlns:p14="http://schemas.microsoft.com/office/powerpoint/2010/main" val="24773247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17</a:t>
            </a:fld>
            <a:endParaRPr lang="zh-CN" altLang="en-US"/>
          </a:p>
        </p:txBody>
      </p:sp>
    </p:spTree>
    <p:extLst>
      <p:ext uri="{BB962C8B-B14F-4D97-AF65-F5344CB8AC3E}">
        <p14:creationId xmlns:p14="http://schemas.microsoft.com/office/powerpoint/2010/main" val="1160517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18</a:t>
            </a:fld>
            <a:endParaRPr lang="zh-CN" altLang="en-US"/>
          </a:p>
        </p:txBody>
      </p:sp>
    </p:spTree>
    <p:extLst>
      <p:ext uri="{BB962C8B-B14F-4D97-AF65-F5344CB8AC3E}">
        <p14:creationId xmlns:p14="http://schemas.microsoft.com/office/powerpoint/2010/main" val="933623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19</a:t>
            </a:fld>
            <a:endParaRPr lang="zh-CN" altLang="en-US"/>
          </a:p>
        </p:txBody>
      </p:sp>
    </p:spTree>
    <p:extLst>
      <p:ext uri="{BB962C8B-B14F-4D97-AF65-F5344CB8AC3E}">
        <p14:creationId xmlns:p14="http://schemas.microsoft.com/office/powerpoint/2010/main" val="187301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20</a:t>
            </a:fld>
            <a:endParaRPr lang="zh-CN" altLang="en-US"/>
          </a:p>
        </p:txBody>
      </p:sp>
    </p:spTree>
    <p:extLst>
      <p:ext uri="{BB962C8B-B14F-4D97-AF65-F5344CB8AC3E}">
        <p14:creationId xmlns:p14="http://schemas.microsoft.com/office/powerpoint/2010/main" val="1941900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21</a:t>
            </a:fld>
            <a:endParaRPr lang="zh-CN" altLang="en-US"/>
          </a:p>
        </p:txBody>
      </p:sp>
    </p:spTree>
    <p:extLst>
      <p:ext uri="{BB962C8B-B14F-4D97-AF65-F5344CB8AC3E}">
        <p14:creationId xmlns:p14="http://schemas.microsoft.com/office/powerpoint/2010/main" val="2963278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E00570-7590-4AA6-8D76-117CF384E2BD}" type="slidenum">
              <a:rPr lang="zh-CN" altLang="en-US" smtClean="0"/>
              <a:t>22</a:t>
            </a:fld>
            <a:endParaRPr lang="zh-CN" altLang="en-US"/>
          </a:p>
        </p:txBody>
      </p:sp>
    </p:spTree>
    <p:extLst>
      <p:ext uri="{BB962C8B-B14F-4D97-AF65-F5344CB8AC3E}">
        <p14:creationId xmlns:p14="http://schemas.microsoft.com/office/powerpoint/2010/main" val="1852040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a:off x="0" y="2"/>
            <a:ext cx="12192000" cy="46209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Tree>
    <p:extLst>
      <p:ext uri="{BB962C8B-B14F-4D97-AF65-F5344CB8AC3E}">
        <p14:creationId xmlns:p14="http://schemas.microsoft.com/office/powerpoint/2010/main" val="152098203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a:xfrm flipH="1">
            <a:off x="6092981" y="1"/>
            <a:ext cx="609901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Tree>
    <p:extLst>
      <p:ext uri="{BB962C8B-B14F-4D97-AF65-F5344CB8AC3E}">
        <p14:creationId xmlns:p14="http://schemas.microsoft.com/office/powerpoint/2010/main" val="176125057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文本占位符 7"/>
          <p:cNvSpPr>
            <a:spLocks noGrp="1"/>
          </p:cNvSpPr>
          <p:nvPr>
            <p:ph type="body" sz="quarter" idx="10" hasCustomPrompt="1"/>
          </p:nvPr>
        </p:nvSpPr>
        <p:spPr>
          <a:xfrm>
            <a:off x="376767" y="258233"/>
            <a:ext cx="4868117" cy="529569"/>
          </a:xfrm>
          <a:prstGeom prst="rect">
            <a:avLst/>
          </a:prstGeom>
          <a:ln w="12700" cmpd="sng">
            <a:noFill/>
          </a:ln>
        </p:spPr>
        <p:txBody>
          <a:bodyPr vert="horz" anchor="ctr"/>
          <a:lstStyle>
            <a:lvl1pPr marL="0" indent="0" algn="l">
              <a:buNone/>
              <a:defRPr sz="2400" b="1">
                <a:solidFill>
                  <a:schemeClr val="accent1"/>
                </a:solidFill>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
        <p:nvSpPr>
          <p:cNvPr id="3" name="矩形 2"/>
          <p:cNvSpPr/>
          <p:nvPr userDrawn="1"/>
        </p:nvSpPr>
        <p:spPr>
          <a:xfrm>
            <a:off x="0" y="1364960"/>
            <a:ext cx="12192000" cy="54930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Tree>
    <p:extLst>
      <p:ext uri="{BB962C8B-B14F-4D97-AF65-F5344CB8AC3E}">
        <p14:creationId xmlns:p14="http://schemas.microsoft.com/office/powerpoint/2010/main" val="1003886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5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文本占位符 7"/>
          <p:cNvSpPr>
            <a:spLocks noGrp="1"/>
          </p:cNvSpPr>
          <p:nvPr>
            <p:ph type="body" sz="quarter" idx="10" hasCustomPrompt="1"/>
          </p:nvPr>
        </p:nvSpPr>
        <p:spPr>
          <a:xfrm>
            <a:off x="376767" y="258233"/>
            <a:ext cx="4868117" cy="529569"/>
          </a:xfrm>
          <a:prstGeom prst="rect">
            <a:avLst/>
          </a:prstGeom>
          <a:ln w="12700" cmpd="sng">
            <a:noFill/>
          </a:ln>
        </p:spPr>
        <p:txBody>
          <a:bodyPr vert="horz" anchor="ctr"/>
          <a:lstStyle>
            <a:lvl1pPr marL="0" indent="0" algn="l">
              <a:buNone/>
              <a:defRPr sz="2400" b="1">
                <a:solidFill>
                  <a:schemeClr val="accent1"/>
                </a:solidFill>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Tree>
    <p:extLst>
      <p:ext uri="{BB962C8B-B14F-4D97-AF65-F5344CB8AC3E}">
        <p14:creationId xmlns:p14="http://schemas.microsoft.com/office/powerpoint/2010/main" val="16805752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_标题幻灯片">
    <p:bg>
      <p:bgPr>
        <a:solidFill>
          <a:schemeClr val="accent1"/>
        </a:solidFill>
        <a:effectLst/>
      </p:bgPr>
    </p:bg>
    <p:spTree>
      <p:nvGrpSpPr>
        <p:cNvPr id="1" name=""/>
        <p:cNvGrpSpPr/>
        <p:nvPr/>
      </p:nvGrpSpPr>
      <p:grpSpPr>
        <a:xfrm>
          <a:off x="0" y="0"/>
          <a:ext cx="0" cy="0"/>
          <a:chOff x="0" y="0"/>
          <a:chExt cx="0" cy="0"/>
        </a:xfrm>
      </p:grpSpPr>
      <p:sp>
        <p:nvSpPr>
          <p:cNvPr id="2" name="文本占位符 7"/>
          <p:cNvSpPr>
            <a:spLocks noGrp="1"/>
          </p:cNvSpPr>
          <p:nvPr>
            <p:ph type="body" sz="quarter" idx="10" hasCustomPrompt="1"/>
          </p:nvPr>
        </p:nvSpPr>
        <p:spPr>
          <a:xfrm>
            <a:off x="376767" y="258233"/>
            <a:ext cx="4868117" cy="529569"/>
          </a:xfrm>
          <a:prstGeom prst="rect">
            <a:avLst/>
          </a:prstGeom>
          <a:ln w="12700" cmpd="sng">
            <a:noFill/>
          </a:ln>
        </p:spPr>
        <p:txBody>
          <a:bodyPr vert="horz" anchor="ctr"/>
          <a:lstStyle>
            <a:lvl1pPr marL="0" indent="0" algn="l">
              <a:buNone/>
              <a:defRPr sz="2400" b="1">
                <a:solidFill>
                  <a:schemeClr val="bg1"/>
                </a:solidFill>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Tree>
    <p:extLst>
      <p:ext uri="{BB962C8B-B14F-4D97-AF65-F5344CB8AC3E}">
        <p14:creationId xmlns:p14="http://schemas.microsoft.com/office/powerpoint/2010/main" val="41013404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文本占位符 7"/>
          <p:cNvSpPr>
            <a:spLocks noGrp="1"/>
          </p:cNvSpPr>
          <p:nvPr>
            <p:ph type="body" sz="quarter" idx="10" hasCustomPrompt="1"/>
          </p:nvPr>
        </p:nvSpPr>
        <p:spPr>
          <a:xfrm>
            <a:off x="376767" y="258233"/>
            <a:ext cx="4868117" cy="529569"/>
          </a:xfrm>
          <a:prstGeom prst="rect">
            <a:avLst/>
          </a:prstGeom>
          <a:ln w="12700" cmpd="sng">
            <a:noFill/>
          </a:ln>
        </p:spPr>
        <p:txBody>
          <a:bodyPr vert="horz" anchor="ctr"/>
          <a:lstStyle>
            <a:lvl1pPr marL="0" indent="0" algn="l">
              <a:buNone/>
              <a:defRPr sz="2400" b="1">
                <a:solidFill>
                  <a:schemeClr val="accent1"/>
                </a:solidFill>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Tree>
    <p:extLst>
      <p:ext uri="{BB962C8B-B14F-4D97-AF65-F5344CB8AC3E}">
        <p14:creationId xmlns:p14="http://schemas.microsoft.com/office/powerpoint/2010/main" val="93189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0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文本占位符 7"/>
          <p:cNvSpPr>
            <a:spLocks noGrp="1"/>
          </p:cNvSpPr>
          <p:nvPr>
            <p:ph type="body" sz="quarter" idx="10" hasCustomPrompt="1"/>
          </p:nvPr>
        </p:nvSpPr>
        <p:spPr>
          <a:xfrm>
            <a:off x="376767" y="258233"/>
            <a:ext cx="4868117" cy="529569"/>
          </a:xfrm>
          <a:prstGeom prst="rect">
            <a:avLst/>
          </a:prstGeom>
          <a:ln w="12700" cmpd="sng">
            <a:noFill/>
          </a:ln>
        </p:spPr>
        <p:txBody>
          <a:bodyPr vert="horz" anchor="ctr"/>
          <a:lstStyle>
            <a:lvl1pPr marL="0" indent="0" algn="l">
              <a:buNone/>
              <a:defRPr sz="2400" b="1">
                <a:solidFill>
                  <a:schemeClr val="bg1"/>
                </a:solidFill>
              </a:defRPr>
            </a:lvl1pPr>
          </a:lstStyle>
          <a:p>
            <a:pPr lvl="0"/>
            <a:r>
              <a:rPr kumimoji="1" lang="en-US" altLang="zh-CN" dirty="0" smtClean="0"/>
              <a:t>CLICK</a:t>
            </a:r>
            <a:r>
              <a:rPr kumimoji="1" lang="zh-CN" altLang="en-US" dirty="0" smtClean="0"/>
              <a:t> </a:t>
            </a:r>
            <a:r>
              <a:rPr kumimoji="1" lang="en-US" altLang="zh-CN" dirty="0" smtClean="0"/>
              <a:t>HERE</a:t>
            </a:r>
            <a:r>
              <a:rPr kumimoji="1" lang="zh-CN" altLang="en-US" dirty="0" smtClean="0"/>
              <a:t> </a:t>
            </a:r>
            <a:r>
              <a:rPr kumimoji="1" lang="en-US" altLang="zh-CN" dirty="0" smtClean="0"/>
              <a:t>TO</a:t>
            </a:r>
            <a:r>
              <a:rPr kumimoji="1" lang="zh-CN" altLang="en-US" dirty="0" smtClean="0"/>
              <a:t> </a:t>
            </a:r>
            <a:r>
              <a:rPr kumimoji="1" lang="en-US" altLang="zh-CN" dirty="0" smtClean="0"/>
              <a:t>ADD</a:t>
            </a:r>
            <a:r>
              <a:rPr kumimoji="1" lang="zh-CN" altLang="en-US" dirty="0" smtClean="0"/>
              <a:t> </a:t>
            </a:r>
            <a:r>
              <a:rPr kumimoji="1" lang="en-US" altLang="zh-CN" dirty="0" smtClean="0"/>
              <a:t>YOUR</a:t>
            </a:r>
            <a:r>
              <a:rPr kumimoji="1" lang="zh-CN" altLang="en-US" dirty="0" smtClean="0"/>
              <a:t> </a:t>
            </a:r>
            <a:r>
              <a:rPr kumimoji="1" lang="en-US" altLang="zh-CN" dirty="0" smtClean="0"/>
              <a:t>TITLE</a:t>
            </a:r>
            <a:endParaRPr kumimoji="1" lang="zh-CN" altLang="en-US" dirty="0"/>
          </a:p>
        </p:txBody>
      </p:sp>
      <p:sp>
        <p:nvSpPr>
          <p:cNvPr id="6" name="任意多边形 5"/>
          <p:cNvSpPr/>
          <p:nvPr userDrawn="1"/>
        </p:nvSpPr>
        <p:spPr>
          <a:xfrm flipH="1">
            <a:off x="0" y="0"/>
            <a:ext cx="4588503" cy="6858000"/>
          </a:xfrm>
          <a:custGeom>
            <a:avLst/>
            <a:gdLst>
              <a:gd name="connsiteX0" fmla="*/ 4588503 w 4588503"/>
              <a:gd name="connsiteY0" fmla="*/ 0 h 6858000"/>
              <a:gd name="connsiteX1" fmla="*/ 1714500 w 4588503"/>
              <a:gd name="connsiteY1" fmla="*/ 0 h 6858000"/>
              <a:gd name="connsiteX2" fmla="*/ 0 w 4588503"/>
              <a:gd name="connsiteY2" fmla="*/ 6858000 h 6858000"/>
              <a:gd name="connsiteX3" fmla="*/ 4588503 w 4588503"/>
              <a:gd name="connsiteY3" fmla="*/ 6858000 h 6858000"/>
              <a:gd name="connsiteX4" fmla="*/ 4588503 w 458850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8503" h="6858000">
                <a:moveTo>
                  <a:pt x="4588503" y="0"/>
                </a:moveTo>
                <a:lnTo>
                  <a:pt x="1714500" y="0"/>
                </a:lnTo>
                <a:lnTo>
                  <a:pt x="0" y="6858000"/>
                </a:lnTo>
                <a:lnTo>
                  <a:pt x="4588503" y="6858000"/>
                </a:lnTo>
                <a:lnTo>
                  <a:pt x="458850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127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299498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5" r:id="rId3"/>
    <p:sldLayoutId id="2147483686" r:id="rId4"/>
    <p:sldLayoutId id="2147483687" r:id="rId5"/>
    <p:sldLayoutId id="2147483690" r:id="rId6"/>
    <p:sldLayoutId id="214748369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3" name="文本框 692"/>
          <p:cNvSpPr txBox="1"/>
          <p:nvPr/>
        </p:nvSpPr>
        <p:spPr>
          <a:xfrm>
            <a:off x="1961286" y="4978863"/>
            <a:ext cx="8362731" cy="830997"/>
          </a:xfrm>
          <a:prstGeom prst="rect">
            <a:avLst/>
          </a:prstGeom>
          <a:noFill/>
        </p:spPr>
        <p:txBody>
          <a:bodyPr wrap="square" rtlCol="0">
            <a:spAutoFit/>
          </a:bodyPr>
          <a:lstStyle/>
          <a:p>
            <a:pPr algn="ctr"/>
            <a:r>
              <a:rPr kumimoji="1" lang="zh-CN" altLang="en-US" sz="4800" b="1" dirty="0">
                <a:solidFill>
                  <a:srgbClr val="00A78B"/>
                </a:solidFill>
                <a:cs typeface="+mn-ea"/>
                <a:sym typeface="+mn-lt"/>
              </a:rPr>
              <a:t>幼儿园下雪天安全教育</a:t>
            </a:r>
            <a:r>
              <a:rPr kumimoji="1" lang="en-US" altLang="zh-CN" sz="4800" b="1" dirty="0" err="1">
                <a:solidFill>
                  <a:srgbClr val="00A78B"/>
                </a:solidFill>
                <a:cs typeface="+mn-ea"/>
                <a:sym typeface="+mn-lt"/>
              </a:rPr>
              <a:t>ppt</a:t>
            </a:r>
            <a:r>
              <a:rPr kumimoji="1" lang="zh-CN" altLang="en-US" sz="4800" b="1" dirty="0">
                <a:solidFill>
                  <a:srgbClr val="00A78B"/>
                </a:solidFill>
                <a:cs typeface="+mn-ea"/>
                <a:sym typeface="+mn-lt"/>
              </a:rPr>
              <a:t>模板</a:t>
            </a:r>
          </a:p>
        </p:txBody>
      </p:sp>
      <p:pic>
        <p:nvPicPr>
          <p:cNvPr id="699" name="图片 69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98472" y="-480083"/>
            <a:ext cx="5203122" cy="4784479"/>
          </a:xfrm>
          <a:prstGeom prst="rect">
            <a:avLst/>
          </a:prstGeom>
        </p:spPr>
      </p:pic>
    </p:spTree>
    <p:extLst>
      <p:ext uri="{BB962C8B-B14F-4D97-AF65-F5344CB8AC3E}">
        <p14:creationId xmlns:p14="http://schemas.microsoft.com/office/powerpoint/2010/main" val="6957487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48191" y="1527333"/>
            <a:ext cx="2931351" cy="995209"/>
          </a:xfrm>
          <a:prstGeom prst="rect">
            <a:avLst/>
          </a:prstGeom>
          <a:noFill/>
        </p:spPr>
        <p:txBody>
          <a:bodyPr wrap="square" rtlCol="0">
            <a:spAutoFit/>
          </a:bodyPr>
          <a:lstStyle/>
          <a:p>
            <a:r>
              <a:rPr kumimoji="1" lang="zh-CN" altLang="en-US" sz="5867" b="1" dirty="0" smtClean="0">
                <a:solidFill>
                  <a:schemeClr val="accent1"/>
                </a:solidFill>
                <a:cs typeface="+mn-ea"/>
                <a:sym typeface="+mn-lt"/>
              </a:rPr>
              <a:t>原则</a:t>
            </a:r>
            <a:endParaRPr kumimoji="1" lang="zh-CN" altLang="en-US" sz="5867" b="1" dirty="0">
              <a:solidFill>
                <a:schemeClr val="accent1"/>
              </a:solidFill>
              <a:cs typeface="+mn-ea"/>
              <a:sym typeface="+mn-lt"/>
            </a:endParaRPr>
          </a:p>
        </p:txBody>
      </p:sp>
      <p:sp>
        <p:nvSpPr>
          <p:cNvPr id="3" name="矩形 2"/>
          <p:cNvSpPr/>
          <p:nvPr/>
        </p:nvSpPr>
        <p:spPr>
          <a:xfrm>
            <a:off x="961426" y="2828588"/>
            <a:ext cx="4199815" cy="1024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solidFill>
                <a:schemeClr val="accent1"/>
              </a:solidFill>
              <a:cs typeface="+mn-ea"/>
              <a:sym typeface="+mn-lt"/>
            </a:endParaRPr>
          </a:p>
        </p:txBody>
      </p:sp>
      <p:sp>
        <p:nvSpPr>
          <p:cNvPr id="4" name="矩形 3"/>
          <p:cNvSpPr/>
          <p:nvPr/>
        </p:nvSpPr>
        <p:spPr>
          <a:xfrm>
            <a:off x="915211" y="3227523"/>
            <a:ext cx="4389595" cy="892552"/>
          </a:xfrm>
          <a:prstGeom prst="rect">
            <a:avLst/>
          </a:prstGeom>
        </p:spPr>
        <p:txBody>
          <a:bodyPr wrap="square">
            <a:spAutoFit/>
          </a:bodyPr>
          <a:lstStyle/>
          <a:p>
            <a:pPr lvl="0">
              <a:lnSpc>
                <a:spcPct val="130000"/>
              </a:lnSpc>
            </a:pPr>
            <a:r>
              <a:rPr lang="zh-CN" altLang="en-US" sz="2000" dirty="0" smtClean="0">
                <a:solidFill>
                  <a:srgbClr val="00A78B"/>
                </a:solidFill>
                <a:cs typeface="+mn-ea"/>
                <a:sym typeface="+mn-lt"/>
              </a:rPr>
              <a:t>汉语词语的解释：说话</a:t>
            </a:r>
            <a:r>
              <a:rPr lang="zh-CN" altLang="en-US" sz="2000" dirty="0">
                <a:solidFill>
                  <a:srgbClr val="00A78B"/>
                </a:solidFill>
                <a:cs typeface="+mn-ea"/>
                <a:sym typeface="+mn-lt"/>
              </a:rPr>
              <a:t>、行事所依据的准则</a:t>
            </a:r>
            <a:r>
              <a:rPr lang="zh-CN" altLang="en-US" sz="2000" dirty="0" smtClean="0">
                <a:solidFill>
                  <a:srgbClr val="00A78B"/>
                </a:solidFill>
                <a:cs typeface="+mn-ea"/>
                <a:sym typeface="+mn-lt"/>
              </a:rPr>
              <a:t>。</a:t>
            </a:r>
            <a:endParaRPr lang="en-US" altLang="zh-CN" sz="2000" dirty="0" smtClean="0">
              <a:solidFill>
                <a:srgbClr val="00A78B"/>
              </a:solidFill>
              <a:cs typeface="+mn-ea"/>
              <a:sym typeface="+mn-lt"/>
            </a:endParaRPr>
          </a:p>
        </p:txBody>
      </p:sp>
      <p:sp>
        <p:nvSpPr>
          <p:cNvPr id="51" name="矩形 50"/>
          <p:cNvSpPr/>
          <p:nvPr/>
        </p:nvSpPr>
        <p:spPr>
          <a:xfrm>
            <a:off x="915211" y="4215938"/>
            <a:ext cx="4389595" cy="1292662"/>
          </a:xfrm>
          <a:prstGeom prst="rect">
            <a:avLst/>
          </a:prstGeom>
        </p:spPr>
        <p:txBody>
          <a:bodyPr wrap="square">
            <a:spAutoFit/>
          </a:bodyPr>
          <a:lstStyle/>
          <a:p>
            <a:pPr>
              <a:lnSpc>
                <a:spcPct val="130000"/>
              </a:lnSpc>
            </a:pPr>
            <a:r>
              <a:rPr lang="zh-CN" altLang="en-US" sz="2000" dirty="0" smtClean="0">
                <a:solidFill>
                  <a:srgbClr val="00A78B"/>
                </a:solidFill>
                <a:cs typeface="+mn-ea"/>
                <a:sym typeface="+mn-lt"/>
              </a:rPr>
              <a:t>我的理解：原则</a:t>
            </a:r>
            <a:r>
              <a:rPr lang="en-US" altLang="zh-CN" sz="2000" dirty="0" smtClean="0">
                <a:solidFill>
                  <a:srgbClr val="00A78B"/>
                </a:solidFill>
                <a:cs typeface="+mn-ea"/>
                <a:sym typeface="+mn-lt"/>
              </a:rPr>
              <a:t>=</a:t>
            </a:r>
            <a:r>
              <a:rPr lang="zh-CN" altLang="en-US" sz="2000" dirty="0" smtClean="0">
                <a:solidFill>
                  <a:srgbClr val="00A78B"/>
                </a:solidFill>
                <a:cs typeface="+mn-ea"/>
                <a:sym typeface="+mn-lt"/>
              </a:rPr>
              <a:t>套路。</a:t>
            </a:r>
            <a:endParaRPr lang="en-US" altLang="zh-CN" sz="2000" dirty="0" smtClean="0">
              <a:solidFill>
                <a:srgbClr val="00A78B"/>
              </a:solidFill>
              <a:cs typeface="+mn-ea"/>
              <a:sym typeface="+mn-lt"/>
            </a:endParaRPr>
          </a:p>
          <a:p>
            <a:pPr>
              <a:lnSpc>
                <a:spcPct val="130000"/>
              </a:lnSpc>
            </a:pPr>
            <a:r>
              <a:rPr lang="zh-CN" altLang="en-US" sz="2000" dirty="0" smtClean="0">
                <a:solidFill>
                  <a:srgbClr val="00A78B"/>
                </a:solidFill>
                <a:cs typeface="+mn-ea"/>
                <a:sym typeface="+mn-lt"/>
              </a:rPr>
              <a:t>有套路，</a:t>
            </a:r>
            <a:r>
              <a:rPr lang="zh-CN" altLang="en-US" sz="2000" dirty="0">
                <a:solidFill>
                  <a:srgbClr val="00A78B"/>
                </a:solidFill>
                <a:cs typeface="+mn-ea"/>
                <a:sym typeface="+mn-lt"/>
              </a:rPr>
              <a:t>不</a:t>
            </a:r>
            <a:r>
              <a:rPr lang="zh-CN" altLang="en-US" sz="2000" dirty="0" smtClean="0">
                <a:solidFill>
                  <a:srgbClr val="00A78B"/>
                </a:solidFill>
                <a:cs typeface="+mn-ea"/>
                <a:sym typeface="+mn-lt"/>
              </a:rPr>
              <a:t>迷路，多用套路，少绕路，用好套路，上高速。</a:t>
            </a:r>
            <a:endParaRPr lang="zh-CN" altLang="en-US" sz="2000" dirty="0">
              <a:solidFill>
                <a:srgbClr val="00A78B"/>
              </a:solidFill>
              <a:cs typeface="+mn-ea"/>
              <a:sym typeface="+mn-lt"/>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4985" y="1827137"/>
            <a:ext cx="3642499" cy="3375011"/>
          </a:xfrm>
          <a:prstGeom prst="rect">
            <a:avLst/>
          </a:prstGeom>
        </p:spPr>
      </p:pic>
    </p:spTree>
    <p:extLst>
      <p:ext uri="{BB962C8B-B14F-4D97-AF65-F5344CB8AC3E}">
        <p14:creationId xmlns:p14="http://schemas.microsoft.com/office/powerpoint/2010/main" val="452825171"/>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2</a:t>
            </a:r>
            <a:r>
              <a:rPr lang="zh-CN" altLang="en-US" sz="2800" b="1" dirty="0" smtClean="0">
                <a:solidFill>
                  <a:schemeClr val="bg1"/>
                </a:solidFill>
                <a:latin typeface="+mn-ea"/>
                <a:cs typeface="+mn-ea"/>
                <a:sym typeface="+mn-lt"/>
              </a:rPr>
              <a:t>、５Ｗ２Ｈ</a:t>
            </a:r>
            <a:endParaRPr lang="en-US" altLang="zh-CN" sz="2800" b="1" dirty="0">
              <a:solidFill>
                <a:schemeClr val="bg1"/>
              </a:solidFill>
              <a:latin typeface="+mn-ea"/>
              <a:cs typeface="+mn-ea"/>
              <a:sym typeface="+mn-lt"/>
            </a:endParaRPr>
          </a:p>
        </p:txBody>
      </p:sp>
      <p:sp>
        <p:nvSpPr>
          <p:cNvPr id="169" name="文本框 168"/>
          <p:cNvSpPr txBox="1"/>
          <p:nvPr/>
        </p:nvSpPr>
        <p:spPr>
          <a:xfrm>
            <a:off x="7612208" y="3642426"/>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5</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SWOT</a:t>
            </a:r>
            <a:endParaRPr lang="en-US" altLang="zh-CN" sz="2800" b="1" dirty="0">
              <a:solidFill>
                <a:schemeClr val="bg1"/>
              </a:solidFill>
              <a:latin typeface="+mn-ea"/>
              <a:cs typeface="+mn-ea"/>
              <a:sym typeface="+mn-lt"/>
            </a:endParaRPr>
          </a:p>
        </p:txBody>
      </p:sp>
      <p:sp>
        <p:nvSpPr>
          <p:cNvPr id="171" name="文本框 170"/>
          <p:cNvSpPr txBox="1"/>
          <p:nvPr/>
        </p:nvSpPr>
        <p:spPr>
          <a:xfrm>
            <a:off x="7613362" y="4528743"/>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6</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GROW</a:t>
            </a:r>
            <a:endParaRPr lang="en-US" altLang="zh-CN" sz="2800" b="1" dirty="0">
              <a:solidFill>
                <a:schemeClr val="bg1"/>
              </a:solidFill>
              <a:latin typeface="+mn-ea"/>
              <a:cs typeface="+mn-ea"/>
              <a:sym typeface="+mn-lt"/>
            </a:endParaRPr>
          </a:p>
        </p:txBody>
      </p:sp>
      <p:sp>
        <p:nvSpPr>
          <p:cNvPr id="172" name="文本框 171"/>
          <p:cNvSpPr txBox="1"/>
          <p:nvPr/>
        </p:nvSpPr>
        <p:spPr>
          <a:xfrm>
            <a:off x="7613362" y="2756109"/>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4</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STAR</a:t>
            </a:r>
            <a:endParaRPr lang="en-US" altLang="zh-CN" sz="2800" b="1" dirty="0">
              <a:solidFill>
                <a:schemeClr val="bg1"/>
              </a:solidFill>
              <a:latin typeface="+mn-ea"/>
              <a:cs typeface="+mn-ea"/>
              <a:sym typeface="+mn-lt"/>
            </a:endParaRPr>
          </a:p>
        </p:txBody>
      </p:sp>
      <p:sp>
        <p:nvSpPr>
          <p:cNvPr id="174" name="文本框 173"/>
          <p:cNvSpPr txBox="1"/>
          <p:nvPr/>
        </p:nvSpPr>
        <p:spPr>
          <a:xfrm>
            <a:off x="4213494" y="4528743"/>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3</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SMART</a:t>
            </a:r>
            <a:endParaRPr lang="en-US" altLang="zh-CN" sz="2800" b="1" dirty="0">
              <a:solidFill>
                <a:schemeClr val="bg1"/>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110581653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332432" y="1135355"/>
            <a:ext cx="9558123" cy="1258934"/>
          </a:xfrm>
          <a:prstGeom prst="rect">
            <a:avLst/>
          </a:prstGeom>
        </p:spPr>
        <p:txBody>
          <a:bodyPr wrap="square">
            <a:spAutoFit/>
          </a:bodyPr>
          <a:lstStyle/>
          <a:p>
            <a:pPr>
              <a:lnSpc>
                <a:spcPct val="130000"/>
              </a:lnSpc>
            </a:pPr>
            <a:r>
              <a:rPr lang="zh-CN" altLang="en-US" sz="2000" dirty="0">
                <a:solidFill>
                  <a:srgbClr val="00A78B"/>
                </a:solidFill>
                <a:cs typeface="+mn-ea"/>
                <a:sym typeface="+mn-lt"/>
              </a:rPr>
              <a:t>无论哪一项工作都离不开</a:t>
            </a:r>
            <a:r>
              <a:rPr lang="en-US" altLang="zh-CN" sz="2000" dirty="0">
                <a:solidFill>
                  <a:srgbClr val="00A78B"/>
                </a:solidFill>
                <a:cs typeface="+mn-ea"/>
                <a:sym typeface="+mn-lt"/>
              </a:rPr>
              <a:t>PDCA</a:t>
            </a:r>
            <a:r>
              <a:rPr lang="zh-CN" altLang="en-US" sz="2000" dirty="0">
                <a:solidFill>
                  <a:srgbClr val="00A78B"/>
                </a:solidFill>
                <a:cs typeface="+mn-ea"/>
                <a:sym typeface="+mn-lt"/>
              </a:rPr>
              <a:t>的循环</a:t>
            </a:r>
            <a:r>
              <a:rPr lang="zh-CN" altLang="en-US" sz="2000" dirty="0" smtClean="0">
                <a:solidFill>
                  <a:srgbClr val="00A78B"/>
                </a:solidFill>
                <a:cs typeface="+mn-ea"/>
                <a:sym typeface="+mn-lt"/>
              </a:rPr>
              <a:t>，这</a:t>
            </a:r>
            <a:r>
              <a:rPr lang="zh-CN" altLang="en-US" sz="2000" dirty="0">
                <a:solidFill>
                  <a:srgbClr val="00A78B"/>
                </a:solidFill>
                <a:cs typeface="+mn-ea"/>
                <a:sym typeface="+mn-lt"/>
              </a:rPr>
              <a:t>是一个有效控制管理过程和工作质量的工具。采用</a:t>
            </a:r>
            <a:r>
              <a:rPr lang="en-US" altLang="zh-CN" sz="2000" dirty="0">
                <a:solidFill>
                  <a:srgbClr val="00A78B"/>
                </a:solidFill>
                <a:cs typeface="+mn-ea"/>
                <a:sym typeface="+mn-lt"/>
              </a:rPr>
              <a:t>PDCA</a:t>
            </a:r>
            <a:r>
              <a:rPr lang="zh-CN" altLang="en-US" sz="2000" dirty="0">
                <a:solidFill>
                  <a:srgbClr val="00A78B"/>
                </a:solidFill>
                <a:cs typeface="+mn-ea"/>
                <a:sym typeface="+mn-lt"/>
              </a:rPr>
              <a:t>可以使你的管理向良性循环的方向发展，通过实施并熟练运用</a:t>
            </a:r>
            <a:r>
              <a:rPr lang="zh-CN" altLang="en-US" sz="2000" dirty="0" smtClean="0">
                <a:solidFill>
                  <a:srgbClr val="00A78B"/>
                </a:solidFill>
                <a:cs typeface="+mn-ea"/>
                <a:sym typeface="+mn-lt"/>
              </a:rPr>
              <a:t>，更加</a:t>
            </a:r>
            <a:r>
              <a:rPr lang="zh-CN" altLang="en-US" sz="2000" dirty="0">
                <a:solidFill>
                  <a:srgbClr val="00A78B"/>
                </a:solidFill>
                <a:cs typeface="+mn-ea"/>
                <a:sym typeface="+mn-lt"/>
              </a:rPr>
              <a:t>有效地驾驭工作</a:t>
            </a:r>
            <a:r>
              <a:rPr lang="zh-CN" altLang="en-US" sz="2000" dirty="0" smtClean="0">
                <a:solidFill>
                  <a:srgbClr val="00A78B"/>
                </a:solidFill>
                <a:cs typeface="+mn-ea"/>
                <a:sym typeface="+mn-lt"/>
              </a:rPr>
              <a:t>。</a:t>
            </a:r>
            <a:r>
              <a:rPr lang="en-US" altLang="zh-CN" sz="2000" dirty="0" smtClean="0">
                <a:solidFill>
                  <a:srgbClr val="00A78B"/>
                </a:solidFill>
                <a:cs typeface="+mn-ea"/>
                <a:sym typeface="+mn-lt"/>
              </a:rPr>
              <a:t>PDCA</a:t>
            </a:r>
            <a:r>
              <a:rPr lang="zh-CN" altLang="en-US" sz="2000" dirty="0">
                <a:solidFill>
                  <a:srgbClr val="00A78B"/>
                </a:solidFill>
                <a:cs typeface="+mn-ea"/>
                <a:sym typeface="+mn-lt"/>
              </a:rPr>
              <a:t>循环是开展所有质量活动的科学方法。</a:t>
            </a:r>
          </a:p>
        </p:txBody>
      </p:sp>
      <p:grpSp>
        <p:nvGrpSpPr>
          <p:cNvPr id="43" name="组合 42"/>
          <p:cNvGrpSpPr/>
          <p:nvPr/>
        </p:nvGrpSpPr>
        <p:grpSpPr>
          <a:xfrm>
            <a:off x="817296" y="2859007"/>
            <a:ext cx="10557403" cy="660400"/>
            <a:chOff x="817296" y="2859007"/>
            <a:chExt cx="10557403" cy="660400"/>
          </a:xfrm>
        </p:grpSpPr>
        <p:sp>
          <p:nvSpPr>
            <p:cNvPr id="6" name="矩形 5"/>
            <p:cNvSpPr/>
            <p:nvPr/>
          </p:nvSpPr>
          <p:spPr>
            <a:xfrm flipH="1">
              <a:off x="817296" y="2859007"/>
              <a:ext cx="10557403" cy="660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sp>
          <p:nvSpPr>
            <p:cNvPr id="7" name="矩形 6"/>
            <p:cNvSpPr/>
            <p:nvPr/>
          </p:nvSpPr>
          <p:spPr>
            <a:xfrm>
              <a:off x="1057961" y="2984022"/>
              <a:ext cx="9328195" cy="400110"/>
            </a:xfrm>
            <a:prstGeom prst="rect">
              <a:avLst/>
            </a:prstGeom>
          </p:spPr>
          <p:txBody>
            <a:bodyPr wrap="none">
              <a:spAutoFit/>
            </a:bodyPr>
            <a:lstStyle/>
            <a:p>
              <a:r>
                <a:rPr lang="zh-CN" altLang="en-US" sz="2000" dirty="0">
                  <a:solidFill>
                    <a:schemeClr val="bg1"/>
                  </a:solidFill>
                  <a:cs typeface="+mn-ea"/>
                  <a:sym typeface="+mn-lt"/>
                </a:rPr>
                <a:t>所谓</a:t>
              </a:r>
              <a:r>
                <a:rPr lang="en-US" altLang="zh-CN" sz="2000" dirty="0">
                  <a:solidFill>
                    <a:schemeClr val="bg1"/>
                  </a:solidFill>
                  <a:cs typeface="+mn-ea"/>
                  <a:sym typeface="+mn-lt"/>
                </a:rPr>
                <a:t>PDCA</a:t>
              </a:r>
              <a:r>
                <a:rPr lang="zh-CN" altLang="en-US" sz="2000" dirty="0">
                  <a:solidFill>
                    <a:schemeClr val="bg1"/>
                  </a:solidFill>
                  <a:cs typeface="+mn-ea"/>
                  <a:sym typeface="+mn-lt"/>
                </a:rPr>
                <a:t>，即是计划</a:t>
              </a:r>
              <a:r>
                <a:rPr lang="en-US" altLang="zh-CN" sz="2000" dirty="0">
                  <a:solidFill>
                    <a:schemeClr val="bg1"/>
                  </a:solidFill>
                  <a:cs typeface="+mn-ea"/>
                  <a:sym typeface="+mn-lt"/>
                </a:rPr>
                <a:t>(Plan)</a:t>
              </a:r>
              <a:r>
                <a:rPr lang="zh-CN" altLang="en-US" sz="2000" dirty="0">
                  <a:solidFill>
                    <a:schemeClr val="bg1"/>
                  </a:solidFill>
                  <a:cs typeface="+mn-ea"/>
                  <a:sym typeface="+mn-lt"/>
                </a:rPr>
                <a:t>、实施</a:t>
              </a:r>
              <a:r>
                <a:rPr lang="en-US" altLang="zh-CN" sz="2000" dirty="0">
                  <a:solidFill>
                    <a:schemeClr val="bg1"/>
                  </a:solidFill>
                  <a:cs typeface="+mn-ea"/>
                  <a:sym typeface="+mn-lt"/>
                </a:rPr>
                <a:t>(Do)</a:t>
              </a:r>
              <a:r>
                <a:rPr lang="zh-CN" altLang="en-US" sz="2000" dirty="0">
                  <a:solidFill>
                    <a:schemeClr val="bg1"/>
                  </a:solidFill>
                  <a:cs typeface="+mn-ea"/>
                  <a:sym typeface="+mn-lt"/>
                </a:rPr>
                <a:t>、检查</a:t>
              </a:r>
              <a:r>
                <a:rPr lang="en-US" altLang="zh-CN" sz="2000" dirty="0">
                  <a:solidFill>
                    <a:schemeClr val="bg1"/>
                  </a:solidFill>
                  <a:cs typeface="+mn-ea"/>
                  <a:sym typeface="+mn-lt"/>
                </a:rPr>
                <a:t>(Check)</a:t>
              </a:r>
              <a:r>
                <a:rPr lang="zh-CN" altLang="en-US" sz="2000" dirty="0">
                  <a:solidFill>
                    <a:schemeClr val="bg1"/>
                  </a:solidFill>
                  <a:cs typeface="+mn-ea"/>
                  <a:sym typeface="+mn-lt"/>
                </a:rPr>
                <a:t>、行动</a:t>
              </a:r>
              <a:r>
                <a:rPr lang="en-US" altLang="zh-CN" sz="2000" dirty="0">
                  <a:solidFill>
                    <a:schemeClr val="bg1"/>
                  </a:solidFill>
                  <a:cs typeface="+mn-ea"/>
                  <a:sym typeface="+mn-lt"/>
                </a:rPr>
                <a:t>(Action)</a:t>
              </a:r>
              <a:r>
                <a:rPr lang="zh-CN" altLang="en-US" sz="2000" dirty="0">
                  <a:solidFill>
                    <a:schemeClr val="bg1"/>
                  </a:solidFill>
                  <a:cs typeface="+mn-ea"/>
                  <a:sym typeface="+mn-lt"/>
                </a:rPr>
                <a:t>的首字母组合。</a:t>
              </a:r>
            </a:p>
          </p:txBody>
        </p:sp>
      </p:grpSp>
      <p:grpSp>
        <p:nvGrpSpPr>
          <p:cNvPr id="8" name="组 7"/>
          <p:cNvGrpSpPr/>
          <p:nvPr/>
        </p:nvGrpSpPr>
        <p:grpSpPr>
          <a:xfrm>
            <a:off x="6354491" y="3953345"/>
            <a:ext cx="841440" cy="841440"/>
            <a:chOff x="4449817" y="3165507"/>
            <a:chExt cx="886177" cy="886177"/>
          </a:xfrm>
        </p:grpSpPr>
        <p:sp>
          <p:nvSpPr>
            <p:cNvPr id="9" name="椭圆 8"/>
            <p:cNvSpPr/>
            <p:nvPr/>
          </p:nvSpPr>
          <p:spPr>
            <a:xfrm>
              <a:off x="4449817" y="3165507"/>
              <a:ext cx="886177" cy="88617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sp>
          <p:nvSpPr>
            <p:cNvPr id="10" name="Freeform 119"/>
            <p:cNvSpPr>
              <a:spLocks noEditPoints="1"/>
            </p:cNvSpPr>
            <p:nvPr/>
          </p:nvSpPr>
          <p:spPr bwMode="auto">
            <a:xfrm>
              <a:off x="4730733" y="3446423"/>
              <a:ext cx="324344" cy="324344"/>
            </a:xfrm>
            <a:custGeom>
              <a:avLst/>
              <a:gdLst/>
              <a:ahLst/>
              <a:cxnLst>
                <a:cxn ang="0">
                  <a:pos x="182" y="12"/>
                </a:cxn>
                <a:cxn ang="0">
                  <a:pos x="76" y="76"/>
                </a:cxn>
                <a:cxn ang="0">
                  <a:pos x="10" y="182"/>
                </a:cxn>
                <a:cxn ang="0">
                  <a:pos x="0" y="286"/>
                </a:cxn>
                <a:cxn ang="0">
                  <a:pos x="44" y="406"/>
                </a:cxn>
                <a:cxn ang="0">
                  <a:pos x="136" y="488"/>
                </a:cxn>
                <a:cxn ang="0">
                  <a:pos x="260" y="520"/>
                </a:cxn>
                <a:cxn ang="0">
                  <a:pos x="360" y="500"/>
                </a:cxn>
                <a:cxn ang="0">
                  <a:pos x="460" y="426"/>
                </a:cxn>
                <a:cxn ang="0">
                  <a:pos x="514" y="312"/>
                </a:cxn>
                <a:cxn ang="0">
                  <a:pos x="514" y="208"/>
                </a:cxn>
                <a:cxn ang="0">
                  <a:pos x="460" y="94"/>
                </a:cxn>
                <a:cxn ang="0">
                  <a:pos x="360" y="20"/>
                </a:cxn>
                <a:cxn ang="0">
                  <a:pos x="260" y="0"/>
                </a:cxn>
                <a:cxn ang="0">
                  <a:pos x="172" y="88"/>
                </a:cxn>
                <a:cxn ang="0">
                  <a:pos x="118" y="96"/>
                </a:cxn>
                <a:cxn ang="0">
                  <a:pos x="194" y="54"/>
                </a:cxn>
                <a:cxn ang="0">
                  <a:pos x="148" y="140"/>
                </a:cxn>
                <a:cxn ang="0">
                  <a:pos x="42" y="252"/>
                </a:cxn>
                <a:cxn ang="0">
                  <a:pos x="58" y="180"/>
                </a:cxn>
                <a:cxn ang="0">
                  <a:pos x="100" y="114"/>
                </a:cxn>
                <a:cxn ang="0">
                  <a:pos x="132" y="336"/>
                </a:cxn>
                <a:cxn ang="0">
                  <a:pos x="100" y="410"/>
                </a:cxn>
                <a:cxn ang="0">
                  <a:pos x="58" y="350"/>
                </a:cxn>
                <a:cxn ang="0">
                  <a:pos x="42" y="276"/>
                </a:cxn>
                <a:cxn ang="0">
                  <a:pos x="156" y="406"/>
                </a:cxn>
                <a:cxn ang="0">
                  <a:pos x="192" y="466"/>
                </a:cxn>
                <a:cxn ang="0">
                  <a:pos x="118" y="426"/>
                </a:cxn>
                <a:cxn ang="0">
                  <a:pos x="220" y="460"/>
                </a:cxn>
                <a:cxn ang="0">
                  <a:pos x="210" y="392"/>
                </a:cxn>
                <a:cxn ang="0">
                  <a:pos x="248" y="364"/>
                </a:cxn>
                <a:cxn ang="0">
                  <a:pos x="162" y="356"/>
                </a:cxn>
                <a:cxn ang="0">
                  <a:pos x="248" y="364"/>
                </a:cxn>
                <a:cxn ang="0">
                  <a:pos x="156" y="196"/>
                </a:cxn>
                <a:cxn ang="0">
                  <a:pos x="208" y="154"/>
                </a:cxn>
                <a:cxn ang="0">
                  <a:pos x="212" y="130"/>
                </a:cxn>
                <a:cxn ang="0">
                  <a:pos x="206" y="80"/>
                </a:cxn>
                <a:cxn ang="0">
                  <a:pos x="248" y="134"/>
                </a:cxn>
                <a:cxn ang="0">
                  <a:pos x="358" y="114"/>
                </a:cxn>
                <a:cxn ang="0">
                  <a:pos x="320" y="54"/>
                </a:cxn>
                <a:cxn ang="0">
                  <a:pos x="396" y="94"/>
                </a:cxn>
                <a:cxn ang="0">
                  <a:pos x="294" y="60"/>
                </a:cxn>
                <a:cxn ang="0">
                  <a:pos x="334" y="122"/>
                </a:cxn>
                <a:cxn ang="0">
                  <a:pos x="268" y="158"/>
                </a:cxn>
                <a:cxn ang="0">
                  <a:pos x="352" y="170"/>
                </a:cxn>
                <a:cxn ang="0">
                  <a:pos x="268" y="158"/>
                </a:cxn>
                <a:cxn ang="0">
                  <a:pos x="360" y="330"/>
                </a:cxn>
                <a:cxn ang="0">
                  <a:pos x="290" y="366"/>
                </a:cxn>
                <a:cxn ang="0">
                  <a:pos x="268" y="476"/>
                </a:cxn>
                <a:cxn ang="0">
                  <a:pos x="336" y="400"/>
                </a:cxn>
                <a:cxn ang="0">
                  <a:pos x="296" y="462"/>
                </a:cxn>
                <a:cxn ang="0">
                  <a:pos x="328" y="460"/>
                </a:cxn>
                <a:cxn ang="0">
                  <a:pos x="380" y="418"/>
                </a:cxn>
                <a:cxn ang="0">
                  <a:pos x="342" y="460"/>
                </a:cxn>
                <a:cxn ang="0">
                  <a:pos x="394" y="400"/>
                </a:cxn>
                <a:cxn ang="0">
                  <a:pos x="388" y="308"/>
                </a:cxn>
                <a:cxn ang="0">
                  <a:pos x="468" y="314"/>
                </a:cxn>
                <a:cxn ang="0">
                  <a:pos x="428" y="396"/>
                </a:cxn>
                <a:cxn ang="0">
                  <a:pos x="388" y="222"/>
                </a:cxn>
                <a:cxn ang="0">
                  <a:pos x="394" y="126"/>
                </a:cxn>
                <a:cxn ang="0">
                  <a:pos x="448" y="162"/>
                </a:cxn>
                <a:cxn ang="0">
                  <a:pos x="474" y="252"/>
                </a:cxn>
              </a:cxnLst>
              <a:rect l="0" t="0" r="r" b="b"/>
              <a:pathLst>
                <a:path w="520" h="520">
                  <a:moveTo>
                    <a:pt x="260" y="0"/>
                  </a:moveTo>
                  <a:lnTo>
                    <a:pt x="260" y="0"/>
                  </a:lnTo>
                  <a:lnTo>
                    <a:pt x="232" y="2"/>
                  </a:lnTo>
                  <a:lnTo>
                    <a:pt x="206" y="6"/>
                  </a:lnTo>
                  <a:lnTo>
                    <a:pt x="182" y="12"/>
                  </a:lnTo>
                  <a:lnTo>
                    <a:pt x="158" y="20"/>
                  </a:lnTo>
                  <a:lnTo>
                    <a:pt x="136" y="32"/>
                  </a:lnTo>
                  <a:lnTo>
                    <a:pt x="114" y="44"/>
                  </a:lnTo>
                  <a:lnTo>
                    <a:pt x="94" y="60"/>
                  </a:lnTo>
                  <a:lnTo>
                    <a:pt x="76" y="76"/>
                  </a:lnTo>
                  <a:lnTo>
                    <a:pt x="58" y="94"/>
                  </a:lnTo>
                  <a:lnTo>
                    <a:pt x="44" y="114"/>
                  </a:lnTo>
                  <a:lnTo>
                    <a:pt x="30" y="136"/>
                  </a:lnTo>
                  <a:lnTo>
                    <a:pt x="20" y="158"/>
                  </a:lnTo>
                  <a:lnTo>
                    <a:pt x="10" y="182"/>
                  </a:lnTo>
                  <a:lnTo>
                    <a:pt x="4" y="208"/>
                  </a:lnTo>
                  <a:lnTo>
                    <a:pt x="0" y="234"/>
                  </a:lnTo>
                  <a:lnTo>
                    <a:pt x="0" y="260"/>
                  </a:lnTo>
                  <a:lnTo>
                    <a:pt x="0" y="260"/>
                  </a:lnTo>
                  <a:lnTo>
                    <a:pt x="0" y="286"/>
                  </a:lnTo>
                  <a:lnTo>
                    <a:pt x="4" y="312"/>
                  </a:lnTo>
                  <a:lnTo>
                    <a:pt x="10" y="338"/>
                  </a:lnTo>
                  <a:lnTo>
                    <a:pt x="20" y="360"/>
                  </a:lnTo>
                  <a:lnTo>
                    <a:pt x="30" y="384"/>
                  </a:lnTo>
                  <a:lnTo>
                    <a:pt x="44" y="406"/>
                  </a:lnTo>
                  <a:lnTo>
                    <a:pt x="58" y="426"/>
                  </a:lnTo>
                  <a:lnTo>
                    <a:pt x="76" y="444"/>
                  </a:lnTo>
                  <a:lnTo>
                    <a:pt x="94" y="460"/>
                  </a:lnTo>
                  <a:lnTo>
                    <a:pt x="114" y="476"/>
                  </a:lnTo>
                  <a:lnTo>
                    <a:pt x="136" y="488"/>
                  </a:lnTo>
                  <a:lnTo>
                    <a:pt x="158" y="500"/>
                  </a:lnTo>
                  <a:lnTo>
                    <a:pt x="182" y="508"/>
                  </a:lnTo>
                  <a:lnTo>
                    <a:pt x="206" y="514"/>
                  </a:lnTo>
                  <a:lnTo>
                    <a:pt x="232" y="518"/>
                  </a:lnTo>
                  <a:lnTo>
                    <a:pt x="260" y="520"/>
                  </a:lnTo>
                  <a:lnTo>
                    <a:pt x="260" y="520"/>
                  </a:lnTo>
                  <a:lnTo>
                    <a:pt x="286" y="518"/>
                  </a:lnTo>
                  <a:lnTo>
                    <a:pt x="312" y="514"/>
                  </a:lnTo>
                  <a:lnTo>
                    <a:pt x="336" y="508"/>
                  </a:lnTo>
                  <a:lnTo>
                    <a:pt x="360" y="500"/>
                  </a:lnTo>
                  <a:lnTo>
                    <a:pt x="384" y="488"/>
                  </a:lnTo>
                  <a:lnTo>
                    <a:pt x="404" y="476"/>
                  </a:lnTo>
                  <a:lnTo>
                    <a:pt x="424" y="460"/>
                  </a:lnTo>
                  <a:lnTo>
                    <a:pt x="444" y="444"/>
                  </a:lnTo>
                  <a:lnTo>
                    <a:pt x="460" y="426"/>
                  </a:lnTo>
                  <a:lnTo>
                    <a:pt x="474" y="406"/>
                  </a:lnTo>
                  <a:lnTo>
                    <a:pt x="488" y="384"/>
                  </a:lnTo>
                  <a:lnTo>
                    <a:pt x="498" y="360"/>
                  </a:lnTo>
                  <a:lnTo>
                    <a:pt x="508" y="338"/>
                  </a:lnTo>
                  <a:lnTo>
                    <a:pt x="514" y="312"/>
                  </a:lnTo>
                  <a:lnTo>
                    <a:pt x="518" y="286"/>
                  </a:lnTo>
                  <a:lnTo>
                    <a:pt x="520" y="260"/>
                  </a:lnTo>
                  <a:lnTo>
                    <a:pt x="520" y="260"/>
                  </a:lnTo>
                  <a:lnTo>
                    <a:pt x="518" y="234"/>
                  </a:lnTo>
                  <a:lnTo>
                    <a:pt x="514" y="208"/>
                  </a:lnTo>
                  <a:lnTo>
                    <a:pt x="508" y="182"/>
                  </a:lnTo>
                  <a:lnTo>
                    <a:pt x="498" y="158"/>
                  </a:lnTo>
                  <a:lnTo>
                    <a:pt x="488" y="136"/>
                  </a:lnTo>
                  <a:lnTo>
                    <a:pt x="474" y="114"/>
                  </a:lnTo>
                  <a:lnTo>
                    <a:pt x="460" y="94"/>
                  </a:lnTo>
                  <a:lnTo>
                    <a:pt x="444" y="76"/>
                  </a:lnTo>
                  <a:lnTo>
                    <a:pt x="424" y="60"/>
                  </a:lnTo>
                  <a:lnTo>
                    <a:pt x="404" y="44"/>
                  </a:lnTo>
                  <a:lnTo>
                    <a:pt x="384" y="32"/>
                  </a:lnTo>
                  <a:lnTo>
                    <a:pt x="360" y="20"/>
                  </a:lnTo>
                  <a:lnTo>
                    <a:pt x="336" y="12"/>
                  </a:lnTo>
                  <a:lnTo>
                    <a:pt x="312" y="6"/>
                  </a:lnTo>
                  <a:lnTo>
                    <a:pt x="286" y="2"/>
                  </a:lnTo>
                  <a:lnTo>
                    <a:pt x="260" y="0"/>
                  </a:lnTo>
                  <a:lnTo>
                    <a:pt x="260" y="0"/>
                  </a:lnTo>
                  <a:close/>
                  <a:moveTo>
                    <a:pt x="194" y="54"/>
                  </a:moveTo>
                  <a:lnTo>
                    <a:pt x="194" y="54"/>
                  </a:lnTo>
                  <a:lnTo>
                    <a:pt x="186" y="64"/>
                  </a:lnTo>
                  <a:lnTo>
                    <a:pt x="186" y="64"/>
                  </a:lnTo>
                  <a:lnTo>
                    <a:pt x="172" y="88"/>
                  </a:lnTo>
                  <a:lnTo>
                    <a:pt x="158" y="114"/>
                  </a:lnTo>
                  <a:lnTo>
                    <a:pt x="158" y="114"/>
                  </a:lnTo>
                  <a:lnTo>
                    <a:pt x="136" y="106"/>
                  </a:lnTo>
                  <a:lnTo>
                    <a:pt x="118" y="96"/>
                  </a:lnTo>
                  <a:lnTo>
                    <a:pt x="118" y="96"/>
                  </a:lnTo>
                  <a:lnTo>
                    <a:pt x="136" y="82"/>
                  </a:lnTo>
                  <a:lnTo>
                    <a:pt x="154" y="70"/>
                  </a:lnTo>
                  <a:lnTo>
                    <a:pt x="174" y="62"/>
                  </a:lnTo>
                  <a:lnTo>
                    <a:pt x="194" y="54"/>
                  </a:lnTo>
                  <a:lnTo>
                    <a:pt x="194" y="54"/>
                  </a:lnTo>
                  <a:close/>
                  <a:moveTo>
                    <a:pt x="100" y="114"/>
                  </a:moveTo>
                  <a:lnTo>
                    <a:pt x="100" y="114"/>
                  </a:lnTo>
                  <a:lnTo>
                    <a:pt x="122" y="128"/>
                  </a:lnTo>
                  <a:lnTo>
                    <a:pt x="148" y="140"/>
                  </a:lnTo>
                  <a:lnTo>
                    <a:pt x="148" y="140"/>
                  </a:lnTo>
                  <a:lnTo>
                    <a:pt x="140" y="164"/>
                  </a:lnTo>
                  <a:lnTo>
                    <a:pt x="132" y="192"/>
                  </a:lnTo>
                  <a:lnTo>
                    <a:pt x="128" y="222"/>
                  </a:lnTo>
                  <a:lnTo>
                    <a:pt x="124" y="252"/>
                  </a:lnTo>
                  <a:lnTo>
                    <a:pt x="42" y="252"/>
                  </a:lnTo>
                  <a:lnTo>
                    <a:pt x="42" y="252"/>
                  </a:lnTo>
                  <a:lnTo>
                    <a:pt x="44" y="234"/>
                  </a:lnTo>
                  <a:lnTo>
                    <a:pt x="48" y="216"/>
                  </a:lnTo>
                  <a:lnTo>
                    <a:pt x="52" y="196"/>
                  </a:lnTo>
                  <a:lnTo>
                    <a:pt x="58" y="180"/>
                  </a:lnTo>
                  <a:lnTo>
                    <a:pt x="66" y="162"/>
                  </a:lnTo>
                  <a:lnTo>
                    <a:pt x="76" y="144"/>
                  </a:lnTo>
                  <a:lnTo>
                    <a:pt x="88" y="130"/>
                  </a:lnTo>
                  <a:lnTo>
                    <a:pt x="100" y="114"/>
                  </a:lnTo>
                  <a:lnTo>
                    <a:pt x="100" y="114"/>
                  </a:lnTo>
                  <a:close/>
                  <a:moveTo>
                    <a:pt x="42" y="276"/>
                  </a:moveTo>
                  <a:lnTo>
                    <a:pt x="124" y="276"/>
                  </a:lnTo>
                  <a:lnTo>
                    <a:pt x="124" y="276"/>
                  </a:lnTo>
                  <a:lnTo>
                    <a:pt x="126" y="308"/>
                  </a:lnTo>
                  <a:lnTo>
                    <a:pt x="132" y="336"/>
                  </a:lnTo>
                  <a:lnTo>
                    <a:pt x="138" y="362"/>
                  </a:lnTo>
                  <a:lnTo>
                    <a:pt x="146" y="386"/>
                  </a:lnTo>
                  <a:lnTo>
                    <a:pt x="146" y="386"/>
                  </a:lnTo>
                  <a:lnTo>
                    <a:pt x="120" y="398"/>
                  </a:lnTo>
                  <a:lnTo>
                    <a:pt x="100" y="410"/>
                  </a:lnTo>
                  <a:lnTo>
                    <a:pt x="100" y="410"/>
                  </a:lnTo>
                  <a:lnTo>
                    <a:pt x="88" y="396"/>
                  </a:lnTo>
                  <a:lnTo>
                    <a:pt x="76" y="382"/>
                  </a:lnTo>
                  <a:lnTo>
                    <a:pt x="66" y="366"/>
                  </a:lnTo>
                  <a:lnTo>
                    <a:pt x="58" y="350"/>
                  </a:lnTo>
                  <a:lnTo>
                    <a:pt x="52" y="332"/>
                  </a:lnTo>
                  <a:lnTo>
                    <a:pt x="48" y="314"/>
                  </a:lnTo>
                  <a:lnTo>
                    <a:pt x="44" y="296"/>
                  </a:lnTo>
                  <a:lnTo>
                    <a:pt x="42" y="276"/>
                  </a:lnTo>
                  <a:lnTo>
                    <a:pt x="42" y="276"/>
                  </a:lnTo>
                  <a:close/>
                  <a:moveTo>
                    <a:pt x="118" y="426"/>
                  </a:moveTo>
                  <a:lnTo>
                    <a:pt x="118" y="426"/>
                  </a:lnTo>
                  <a:lnTo>
                    <a:pt x="136" y="416"/>
                  </a:lnTo>
                  <a:lnTo>
                    <a:pt x="156" y="406"/>
                  </a:lnTo>
                  <a:lnTo>
                    <a:pt x="156" y="406"/>
                  </a:lnTo>
                  <a:lnTo>
                    <a:pt x="170" y="436"/>
                  </a:lnTo>
                  <a:lnTo>
                    <a:pt x="186" y="460"/>
                  </a:lnTo>
                  <a:lnTo>
                    <a:pt x="186" y="460"/>
                  </a:lnTo>
                  <a:lnTo>
                    <a:pt x="192" y="466"/>
                  </a:lnTo>
                  <a:lnTo>
                    <a:pt x="192" y="466"/>
                  </a:lnTo>
                  <a:lnTo>
                    <a:pt x="172" y="460"/>
                  </a:lnTo>
                  <a:lnTo>
                    <a:pt x="154" y="450"/>
                  </a:lnTo>
                  <a:lnTo>
                    <a:pt x="136" y="438"/>
                  </a:lnTo>
                  <a:lnTo>
                    <a:pt x="118" y="426"/>
                  </a:lnTo>
                  <a:lnTo>
                    <a:pt x="118" y="426"/>
                  </a:lnTo>
                  <a:close/>
                  <a:moveTo>
                    <a:pt x="248" y="476"/>
                  </a:moveTo>
                  <a:lnTo>
                    <a:pt x="248" y="476"/>
                  </a:lnTo>
                  <a:lnTo>
                    <a:pt x="232" y="476"/>
                  </a:lnTo>
                  <a:lnTo>
                    <a:pt x="232" y="476"/>
                  </a:lnTo>
                  <a:lnTo>
                    <a:pt x="220" y="460"/>
                  </a:lnTo>
                  <a:lnTo>
                    <a:pt x="206" y="444"/>
                  </a:lnTo>
                  <a:lnTo>
                    <a:pt x="192" y="422"/>
                  </a:lnTo>
                  <a:lnTo>
                    <a:pt x="180" y="398"/>
                  </a:lnTo>
                  <a:lnTo>
                    <a:pt x="180" y="398"/>
                  </a:lnTo>
                  <a:lnTo>
                    <a:pt x="210" y="392"/>
                  </a:lnTo>
                  <a:lnTo>
                    <a:pt x="228" y="388"/>
                  </a:lnTo>
                  <a:lnTo>
                    <a:pt x="248" y="388"/>
                  </a:lnTo>
                  <a:lnTo>
                    <a:pt x="248" y="476"/>
                  </a:lnTo>
                  <a:close/>
                  <a:moveTo>
                    <a:pt x="248" y="364"/>
                  </a:moveTo>
                  <a:lnTo>
                    <a:pt x="248" y="364"/>
                  </a:lnTo>
                  <a:lnTo>
                    <a:pt x="224" y="364"/>
                  </a:lnTo>
                  <a:lnTo>
                    <a:pt x="204" y="368"/>
                  </a:lnTo>
                  <a:lnTo>
                    <a:pt x="170" y="378"/>
                  </a:lnTo>
                  <a:lnTo>
                    <a:pt x="170" y="378"/>
                  </a:lnTo>
                  <a:lnTo>
                    <a:pt x="162" y="356"/>
                  </a:lnTo>
                  <a:lnTo>
                    <a:pt x="156" y="332"/>
                  </a:lnTo>
                  <a:lnTo>
                    <a:pt x="150" y="306"/>
                  </a:lnTo>
                  <a:lnTo>
                    <a:pt x="148" y="276"/>
                  </a:lnTo>
                  <a:lnTo>
                    <a:pt x="248" y="276"/>
                  </a:lnTo>
                  <a:lnTo>
                    <a:pt x="248" y="364"/>
                  </a:lnTo>
                  <a:close/>
                  <a:moveTo>
                    <a:pt x="248" y="252"/>
                  </a:moveTo>
                  <a:lnTo>
                    <a:pt x="150" y="252"/>
                  </a:lnTo>
                  <a:lnTo>
                    <a:pt x="150" y="252"/>
                  </a:lnTo>
                  <a:lnTo>
                    <a:pt x="152" y="224"/>
                  </a:lnTo>
                  <a:lnTo>
                    <a:pt x="156" y="196"/>
                  </a:lnTo>
                  <a:lnTo>
                    <a:pt x="164" y="170"/>
                  </a:lnTo>
                  <a:lnTo>
                    <a:pt x="172" y="148"/>
                  </a:lnTo>
                  <a:lnTo>
                    <a:pt x="172" y="148"/>
                  </a:lnTo>
                  <a:lnTo>
                    <a:pt x="188" y="152"/>
                  </a:lnTo>
                  <a:lnTo>
                    <a:pt x="208" y="154"/>
                  </a:lnTo>
                  <a:lnTo>
                    <a:pt x="248" y="158"/>
                  </a:lnTo>
                  <a:lnTo>
                    <a:pt x="248" y="252"/>
                  </a:lnTo>
                  <a:close/>
                  <a:moveTo>
                    <a:pt x="248" y="134"/>
                  </a:moveTo>
                  <a:lnTo>
                    <a:pt x="248" y="134"/>
                  </a:lnTo>
                  <a:lnTo>
                    <a:pt x="212" y="130"/>
                  </a:lnTo>
                  <a:lnTo>
                    <a:pt x="182" y="122"/>
                  </a:lnTo>
                  <a:lnTo>
                    <a:pt x="182" y="122"/>
                  </a:lnTo>
                  <a:lnTo>
                    <a:pt x="194" y="100"/>
                  </a:lnTo>
                  <a:lnTo>
                    <a:pt x="206" y="80"/>
                  </a:lnTo>
                  <a:lnTo>
                    <a:pt x="206" y="80"/>
                  </a:lnTo>
                  <a:lnTo>
                    <a:pt x="220" y="60"/>
                  </a:lnTo>
                  <a:lnTo>
                    <a:pt x="234" y="46"/>
                  </a:lnTo>
                  <a:lnTo>
                    <a:pt x="234" y="46"/>
                  </a:lnTo>
                  <a:lnTo>
                    <a:pt x="248" y="44"/>
                  </a:lnTo>
                  <a:lnTo>
                    <a:pt x="248" y="134"/>
                  </a:lnTo>
                  <a:close/>
                  <a:moveTo>
                    <a:pt x="396" y="94"/>
                  </a:moveTo>
                  <a:lnTo>
                    <a:pt x="396" y="94"/>
                  </a:lnTo>
                  <a:lnTo>
                    <a:pt x="378" y="104"/>
                  </a:lnTo>
                  <a:lnTo>
                    <a:pt x="358" y="114"/>
                  </a:lnTo>
                  <a:lnTo>
                    <a:pt x="358" y="114"/>
                  </a:lnTo>
                  <a:lnTo>
                    <a:pt x="342" y="88"/>
                  </a:lnTo>
                  <a:lnTo>
                    <a:pt x="328" y="64"/>
                  </a:lnTo>
                  <a:lnTo>
                    <a:pt x="328" y="64"/>
                  </a:lnTo>
                  <a:lnTo>
                    <a:pt x="320" y="54"/>
                  </a:lnTo>
                  <a:lnTo>
                    <a:pt x="320" y="54"/>
                  </a:lnTo>
                  <a:lnTo>
                    <a:pt x="340" y="60"/>
                  </a:lnTo>
                  <a:lnTo>
                    <a:pt x="360" y="70"/>
                  </a:lnTo>
                  <a:lnTo>
                    <a:pt x="378" y="82"/>
                  </a:lnTo>
                  <a:lnTo>
                    <a:pt x="396" y="94"/>
                  </a:lnTo>
                  <a:lnTo>
                    <a:pt x="396" y="94"/>
                  </a:lnTo>
                  <a:close/>
                  <a:moveTo>
                    <a:pt x="268" y="44"/>
                  </a:moveTo>
                  <a:lnTo>
                    <a:pt x="268" y="44"/>
                  </a:lnTo>
                  <a:lnTo>
                    <a:pt x="282" y="46"/>
                  </a:lnTo>
                  <a:lnTo>
                    <a:pt x="282" y="46"/>
                  </a:lnTo>
                  <a:lnTo>
                    <a:pt x="294" y="60"/>
                  </a:lnTo>
                  <a:lnTo>
                    <a:pt x="308" y="80"/>
                  </a:lnTo>
                  <a:lnTo>
                    <a:pt x="308" y="80"/>
                  </a:lnTo>
                  <a:lnTo>
                    <a:pt x="322" y="98"/>
                  </a:lnTo>
                  <a:lnTo>
                    <a:pt x="334" y="122"/>
                  </a:lnTo>
                  <a:lnTo>
                    <a:pt x="334" y="122"/>
                  </a:lnTo>
                  <a:lnTo>
                    <a:pt x="304" y="130"/>
                  </a:lnTo>
                  <a:lnTo>
                    <a:pt x="268" y="134"/>
                  </a:lnTo>
                  <a:lnTo>
                    <a:pt x="268" y="44"/>
                  </a:lnTo>
                  <a:close/>
                  <a:moveTo>
                    <a:pt x="268" y="158"/>
                  </a:moveTo>
                  <a:lnTo>
                    <a:pt x="268" y="158"/>
                  </a:lnTo>
                  <a:lnTo>
                    <a:pt x="308" y="154"/>
                  </a:lnTo>
                  <a:lnTo>
                    <a:pt x="326" y="150"/>
                  </a:lnTo>
                  <a:lnTo>
                    <a:pt x="344" y="146"/>
                  </a:lnTo>
                  <a:lnTo>
                    <a:pt x="344" y="146"/>
                  </a:lnTo>
                  <a:lnTo>
                    <a:pt x="352" y="170"/>
                  </a:lnTo>
                  <a:lnTo>
                    <a:pt x="358" y="196"/>
                  </a:lnTo>
                  <a:lnTo>
                    <a:pt x="364" y="224"/>
                  </a:lnTo>
                  <a:lnTo>
                    <a:pt x="366" y="252"/>
                  </a:lnTo>
                  <a:lnTo>
                    <a:pt x="268" y="252"/>
                  </a:lnTo>
                  <a:lnTo>
                    <a:pt x="268" y="158"/>
                  </a:lnTo>
                  <a:close/>
                  <a:moveTo>
                    <a:pt x="268" y="276"/>
                  </a:moveTo>
                  <a:lnTo>
                    <a:pt x="366" y="276"/>
                  </a:lnTo>
                  <a:lnTo>
                    <a:pt x="366" y="276"/>
                  </a:lnTo>
                  <a:lnTo>
                    <a:pt x="364" y="304"/>
                  </a:lnTo>
                  <a:lnTo>
                    <a:pt x="360" y="330"/>
                  </a:lnTo>
                  <a:lnTo>
                    <a:pt x="354" y="354"/>
                  </a:lnTo>
                  <a:lnTo>
                    <a:pt x="346" y="378"/>
                  </a:lnTo>
                  <a:lnTo>
                    <a:pt x="346" y="378"/>
                  </a:lnTo>
                  <a:lnTo>
                    <a:pt x="310" y="368"/>
                  </a:lnTo>
                  <a:lnTo>
                    <a:pt x="290" y="366"/>
                  </a:lnTo>
                  <a:lnTo>
                    <a:pt x="268" y="364"/>
                  </a:lnTo>
                  <a:lnTo>
                    <a:pt x="268" y="276"/>
                  </a:lnTo>
                  <a:close/>
                  <a:moveTo>
                    <a:pt x="284" y="476"/>
                  </a:moveTo>
                  <a:lnTo>
                    <a:pt x="284" y="476"/>
                  </a:lnTo>
                  <a:lnTo>
                    <a:pt x="268" y="476"/>
                  </a:lnTo>
                  <a:lnTo>
                    <a:pt x="268" y="388"/>
                  </a:lnTo>
                  <a:lnTo>
                    <a:pt x="268" y="388"/>
                  </a:lnTo>
                  <a:lnTo>
                    <a:pt x="288" y="390"/>
                  </a:lnTo>
                  <a:lnTo>
                    <a:pt x="306" y="392"/>
                  </a:lnTo>
                  <a:lnTo>
                    <a:pt x="336" y="400"/>
                  </a:lnTo>
                  <a:lnTo>
                    <a:pt x="336" y="400"/>
                  </a:lnTo>
                  <a:lnTo>
                    <a:pt x="324" y="422"/>
                  </a:lnTo>
                  <a:lnTo>
                    <a:pt x="308" y="444"/>
                  </a:lnTo>
                  <a:lnTo>
                    <a:pt x="308" y="444"/>
                  </a:lnTo>
                  <a:lnTo>
                    <a:pt x="296" y="462"/>
                  </a:lnTo>
                  <a:lnTo>
                    <a:pt x="284" y="476"/>
                  </a:lnTo>
                  <a:lnTo>
                    <a:pt x="284" y="476"/>
                  </a:lnTo>
                  <a:close/>
                  <a:moveTo>
                    <a:pt x="322" y="466"/>
                  </a:moveTo>
                  <a:lnTo>
                    <a:pt x="322" y="466"/>
                  </a:lnTo>
                  <a:lnTo>
                    <a:pt x="328" y="460"/>
                  </a:lnTo>
                  <a:lnTo>
                    <a:pt x="328" y="460"/>
                  </a:lnTo>
                  <a:lnTo>
                    <a:pt x="344" y="436"/>
                  </a:lnTo>
                  <a:lnTo>
                    <a:pt x="358" y="408"/>
                  </a:lnTo>
                  <a:lnTo>
                    <a:pt x="358" y="408"/>
                  </a:lnTo>
                  <a:lnTo>
                    <a:pt x="380" y="418"/>
                  </a:lnTo>
                  <a:lnTo>
                    <a:pt x="396" y="426"/>
                  </a:lnTo>
                  <a:lnTo>
                    <a:pt x="396" y="426"/>
                  </a:lnTo>
                  <a:lnTo>
                    <a:pt x="380" y="440"/>
                  </a:lnTo>
                  <a:lnTo>
                    <a:pt x="362" y="450"/>
                  </a:lnTo>
                  <a:lnTo>
                    <a:pt x="342" y="460"/>
                  </a:lnTo>
                  <a:lnTo>
                    <a:pt x="322" y="466"/>
                  </a:lnTo>
                  <a:lnTo>
                    <a:pt x="322" y="466"/>
                  </a:lnTo>
                  <a:close/>
                  <a:moveTo>
                    <a:pt x="414" y="410"/>
                  </a:moveTo>
                  <a:lnTo>
                    <a:pt x="414" y="410"/>
                  </a:lnTo>
                  <a:lnTo>
                    <a:pt x="394" y="400"/>
                  </a:lnTo>
                  <a:lnTo>
                    <a:pt x="368" y="388"/>
                  </a:lnTo>
                  <a:lnTo>
                    <a:pt x="368" y="388"/>
                  </a:lnTo>
                  <a:lnTo>
                    <a:pt x="376" y="364"/>
                  </a:lnTo>
                  <a:lnTo>
                    <a:pt x="384" y="338"/>
                  </a:lnTo>
                  <a:lnTo>
                    <a:pt x="388" y="308"/>
                  </a:lnTo>
                  <a:lnTo>
                    <a:pt x="390" y="276"/>
                  </a:lnTo>
                  <a:lnTo>
                    <a:pt x="474" y="276"/>
                  </a:lnTo>
                  <a:lnTo>
                    <a:pt x="474" y="276"/>
                  </a:lnTo>
                  <a:lnTo>
                    <a:pt x="472" y="296"/>
                  </a:lnTo>
                  <a:lnTo>
                    <a:pt x="468" y="314"/>
                  </a:lnTo>
                  <a:lnTo>
                    <a:pt x="462" y="332"/>
                  </a:lnTo>
                  <a:lnTo>
                    <a:pt x="456" y="350"/>
                  </a:lnTo>
                  <a:lnTo>
                    <a:pt x="448" y="366"/>
                  </a:lnTo>
                  <a:lnTo>
                    <a:pt x="438" y="382"/>
                  </a:lnTo>
                  <a:lnTo>
                    <a:pt x="428" y="396"/>
                  </a:lnTo>
                  <a:lnTo>
                    <a:pt x="414" y="410"/>
                  </a:lnTo>
                  <a:lnTo>
                    <a:pt x="414" y="410"/>
                  </a:lnTo>
                  <a:close/>
                  <a:moveTo>
                    <a:pt x="390" y="252"/>
                  </a:moveTo>
                  <a:lnTo>
                    <a:pt x="390" y="252"/>
                  </a:lnTo>
                  <a:lnTo>
                    <a:pt x="388" y="222"/>
                  </a:lnTo>
                  <a:lnTo>
                    <a:pt x="382" y="192"/>
                  </a:lnTo>
                  <a:lnTo>
                    <a:pt x="376" y="164"/>
                  </a:lnTo>
                  <a:lnTo>
                    <a:pt x="366" y="138"/>
                  </a:lnTo>
                  <a:lnTo>
                    <a:pt x="366" y="138"/>
                  </a:lnTo>
                  <a:lnTo>
                    <a:pt x="394" y="126"/>
                  </a:lnTo>
                  <a:lnTo>
                    <a:pt x="414" y="114"/>
                  </a:lnTo>
                  <a:lnTo>
                    <a:pt x="414" y="114"/>
                  </a:lnTo>
                  <a:lnTo>
                    <a:pt x="428" y="130"/>
                  </a:lnTo>
                  <a:lnTo>
                    <a:pt x="438" y="146"/>
                  </a:lnTo>
                  <a:lnTo>
                    <a:pt x="448" y="162"/>
                  </a:lnTo>
                  <a:lnTo>
                    <a:pt x="456" y="180"/>
                  </a:lnTo>
                  <a:lnTo>
                    <a:pt x="462" y="198"/>
                  </a:lnTo>
                  <a:lnTo>
                    <a:pt x="468" y="216"/>
                  </a:lnTo>
                  <a:lnTo>
                    <a:pt x="472" y="234"/>
                  </a:lnTo>
                  <a:lnTo>
                    <a:pt x="474" y="252"/>
                  </a:lnTo>
                  <a:lnTo>
                    <a:pt x="390" y="25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11" name="组 10"/>
          <p:cNvGrpSpPr/>
          <p:nvPr/>
        </p:nvGrpSpPr>
        <p:grpSpPr>
          <a:xfrm>
            <a:off x="997304" y="5215749"/>
            <a:ext cx="841440" cy="841440"/>
            <a:chOff x="2959585" y="3144454"/>
            <a:chExt cx="886177" cy="886177"/>
          </a:xfrm>
        </p:grpSpPr>
        <p:sp>
          <p:nvSpPr>
            <p:cNvPr id="12" name="椭圆 11"/>
            <p:cNvSpPr/>
            <p:nvPr/>
          </p:nvSpPr>
          <p:spPr>
            <a:xfrm>
              <a:off x="2959585" y="3144454"/>
              <a:ext cx="886177" cy="88617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grpSp>
          <p:nvGrpSpPr>
            <p:cNvPr id="13" name="组 12"/>
            <p:cNvGrpSpPr/>
            <p:nvPr/>
          </p:nvGrpSpPr>
          <p:grpSpPr>
            <a:xfrm>
              <a:off x="3209496" y="3356025"/>
              <a:ext cx="386354" cy="463035"/>
              <a:chOff x="1536700" y="911225"/>
              <a:chExt cx="831850" cy="996950"/>
            </a:xfrm>
            <a:solidFill>
              <a:schemeClr val="bg1"/>
            </a:solidFill>
          </p:grpSpPr>
          <p:sp>
            <p:nvSpPr>
              <p:cNvPr id="14" name="Freeform 47"/>
              <p:cNvSpPr>
                <a:spLocks/>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15" name="Freeform 48"/>
              <p:cNvSpPr>
                <a:spLocks/>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16"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17" name="Rectangle 50"/>
              <p:cNvSpPr>
                <a:spLocks noChangeArrowheads="1"/>
              </p:cNvSpPr>
              <p:nvPr/>
            </p:nvSpPr>
            <p:spPr bwMode="auto">
              <a:xfrm>
                <a:off x="1838325" y="1609725"/>
                <a:ext cx="234950" cy="1143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18" name="Rectangle 51"/>
              <p:cNvSpPr>
                <a:spLocks noChangeArrowheads="1"/>
              </p:cNvSpPr>
              <p:nvPr/>
            </p:nvSpPr>
            <p:spPr bwMode="auto">
              <a:xfrm>
                <a:off x="1838325" y="1765300"/>
                <a:ext cx="234950" cy="508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19" name="Freeform 52"/>
              <p:cNvSpPr>
                <a:spLocks/>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20" name="Freeform 53"/>
              <p:cNvSpPr>
                <a:spLocks/>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21" name="Freeform 54"/>
              <p:cNvSpPr>
                <a:spLocks/>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22" name="Freeform 55"/>
              <p:cNvSpPr>
                <a:spLocks/>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sp>
            <p:nvSpPr>
              <p:cNvPr id="23" name="Freeform 56"/>
              <p:cNvSpPr>
                <a:spLocks/>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u="sng">
                  <a:cs typeface="+mn-ea"/>
                  <a:sym typeface="+mn-lt"/>
                </a:endParaRPr>
              </a:p>
            </p:txBody>
          </p:sp>
        </p:grpSp>
      </p:grpSp>
      <p:grpSp>
        <p:nvGrpSpPr>
          <p:cNvPr id="24" name="组 23"/>
          <p:cNvGrpSpPr/>
          <p:nvPr/>
        </p:nvGrpSpPr>
        <p:grpSpPr>
          <a:xfrm>
            <a:off x="6354491" y="5215749"/>
            <a:ext cx="841440" cy="841440"/>
            <a:chOff x="5496960" y="3158538"/>
            <a:chExt cx="886177" cy="886177"/>
          </a:xfrm>
        </p:grpSpPr>
        <p:sp>
          <p:nvSpPr>
            <p:cNvPr id="25" name="椭圆 24"/>
            <p:cNvSpPr/>
            <p:nvPr/>
          </p:nvSpPr>
          <p:spPr>
            <a:xfrm>
              <a:off x="5496960" y="3158538"/>
              <a:ext cx="886177" cy="88617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grpSp>
          <p:nvGrpSpPr>
            <p:cNvPr id="26" name="组 25"/>
            <p:cNvGrpSpPr/>
            <p:nvPr/>
          </p:nvGrpSpPr>
          <p:grpSpPr>
            <a:xfrm>
              <a:off x="5746728" y="3487995"/>
              <a:ext cx="386641" cy="227262"/>
              <a:chOff x="3902075" y="4498975"/>
              <a:chExt cx="831850" cy="488950"/>
            </a:xfrm>
            <a:solidFill>
              <a:schemeClr val="bg1"/>
            </a:solidFill>
          </p:grpSpPr>
          <p:sp>
            <p:nvSpPr>
              <p:cNvPr id="27"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34" name="组 33"/>
          <p:cNvGrpSpPr/>
          <p:nvPr/>
        </p:nvGrpSpPr>
        <p:grpSpPr>
          <a:xfrm>
            <a:off x="987361" y="3944593"/>
            <a:ext cx="841440" cy="841440"/>
            <a:chOff x="1731688" y="3144454"/>
            <a:chExt cx="886177" cy="886177"/>
          </a:xfrm>
        </p:grpSpPr>
        <p:sp>
          <p:nvSpPr>
            <p:cNvPr id="35" name="椭圆 34"/>
            <p:cNvSpPr/>
            <p:nvPr/>
          </p:nvSpPr>
          <p:spPr>
            <a:xfrm>
              <a:off x="1731688" y="3144454"/>
              <a:ext cx="886177" cy="88617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sp>
          <p:nvSpPr>
            <p:cNvPr id="36" name="Freeform 217"/>
            <p:cNvSpPr>
              <a:spLocks noEditPoints="1"/>
            </p:cNvSpPr>
            <p:nvPr/>
          </p:nvSpPr>
          <p:spPr bwMode="auto">
            <a:xfrm>
              <a:off x="2009809" y="3467566"/>
              <a:ext cx="329935" cy="239953"/>
            </a:xfrm>
            <a:custGeom>
              <a:avLst/>
              <a:gdLst/>
              <a:ahLst/>
              <a:cxnLst>
                <a:cxn ang="0">
                  <a:pos x="0" y="32"/>
                </a:cxn>
                <a:cxn ang="0">
                  <a:pos x="176" y="176"/>
                </a:cxn>
                <a:cxn ang="0">
                  <a:pos x="352" y="32"/>
                </a:cxn>
                <a:cxn ang="0">
                  <a:pos x="352" y="0"/>
                </a:cxn>
                <a:cxn ang="0">
                  <a:pos x="0" y="0"/>
                </a:cxn>
                <a:cxn ang="0">
                  <a:pos x="0" y="32"/>
                </a:cxn>
                <a:cxn ang="0">
                  <a:pos x="0" y="228"/>
                </a:cxn>
                <a:cxn ang="0">
                  <a:pos x="86" y="132"/>
                </a:cxn>
                <a:cxn ang="0">
                  <a:pos x="0" y="54"/>
                </a:cxn>
                <a:cxn ang="0">
                  <a:pos x="0" y="228"/>
                </a:cxn>
                <a:cxn ang="0">
                  <a:pos x="352" y="230"/>
                </a:cxn>
                <a:cxn ang="0">
                  <a:pos x="262" y="132"/>
                </a:cxn>
                <a:cxn ang="0">
                  <a:pos x="352" y="56"/>
                </a:cxn>
                <a:cxn ang="0">
                  <a:pos x="352" y="230"/>
                </a:cxn>
                <a:cxn ang="0">
                  <a:pos x="176" y="204"/>
                </a:cxn>
                <a:cxn ang="0">
                  <a:pos x="104" y="144"/>
                </a:cxn>
                <a:cxn ang="0">
                  <a:pos x="0" y="256"/>
                </a:cxn>
                <a:cxn ang="0">
                  <a:pos x="352" y="256"/>
                </a:cxn>
                <a:cxn ang="0">
                  <a:pos x="248" y="144"/>
                </a:cxn>
                <a:cxn ang="0">
                  <a:pos x="176" y="204"/>
                </a:cxn>
              </a:cxnLst>
              <a:rect l="0" t="0" r="r" b="b"/>
              <a:pathLst>
                <a:path w="352" h="256">
                  <a:moveTo>
                    <a:pt x="0" y="32"/>
                  </a:moveTo>
                  <a:lnTo>
                    <a:pt x="176" y="176"/>
                  </a:lnTo>
                  <a:lnTo>
                    <a:pt x="352" y="32"/>
                  </a:lnTo>
                  <a:lnTo>
                    <a:pt x="352" y="0"/>
                  </a:lnTo>
                  <a:lnTo>
                    <a:pt x="0" y="0"/>
                  </a:lnTo>
                  <a:lnTo>
                    <a:pt x="0" y="32"/>
                  </a:lnTo>
                  <a:close/>
                  <a:moveTo>
                    <a:pt x="0" y="228"/>
                  </a:moveTo>
                  <a:lnTo>
                    <a:pt x="86" y="132"/>
                  </a:lnTo>
                  <a:lnTo>
                    <a:pt x="0" y="54"/>
                  </a:lnTo>
                  <a:lnTo>
                    <a:pt x="0" y="228"/>
                  </a:lnTo>
                  <a:close/>
                  <a:moveTo>
                    <a:pt x="352" y="230"/>
                  </a:moveTo>
                  <a:lnTo>
                    <a:pt x="262" y="132"/>
                  </a:lnTo>
                  <a:lnTo>
                    <a:pt x="352" y="56"/>
                  </a:lnTo>
                  <a:lnTo>
                    <a:pt x="352" y="230"/>
                  </a:lnTo>
                  <a:close/>
                  <a:moveTo>
                    <a:pt x="176" y="204"/>
                  </a:moveTo>
                  <a:lnTo>
                    <a:pt x="104" y="144"/>
                  </a:lnTo>
                  <a:lnTo>
                    <a:pt x="0" y="256"/>
                  </a:lnTo>
                  <a:lnTo>
                    <a:pt x="352" y="256"/>
                  </a:lnTo>
                  <a:lnTo>
                    <a:pt x="248" y="144"/>
                  </a:lnTo>
                  <a:lnTo>
                    <a:pt x="176" y="204"/>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37" name="文本框 8"/>
          <p:cNvSpPr txBox="1"/>
          <p:nvPr/>
        </p:nvSpPr>
        <p:spPr>
          <a:xfrm>
            <a:off x="2063528" y="3791339"/>
            <a:ext cx="3846943" cy="1052596"/>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600" dirty="0">
                <a:solidFill>
                  <a:srgbClr val="00A78B"/>
                </a:solidFill>
                <a:cs typeface="+mn-ea"/>
                <a:sym typeface="+mn-lt"/>
              </a:rPr>
              <a:t>PDCA</a:t>
            </a:r>
            <a:r>
              <a:rPr lang="zh-CN" altLang="en-US" sz="1600" dirty="0">
                <a:solidFill>
                  <a:srgbClr val="00A78B"/>
                </a:solidFill>
                <a:cs typeface="+mn-ea"/>
                <a:sym typeface="+mn-lt"/>
              </a:rPr>
              <a:t>循环是能使任何一项活动有效进行的一种合乎逻辑的工作程序，特别是在质量管理中得到了广泛的应用</a:t>
            </a:r>
          </a:p>
        </p:txBody>
      </p:sp>
      <p:sp>
        <p:nvSpPr>
          <p:cNvPr id="38" name="文本框 8"/>
          <p:cNvSpPr txBox="1"/>
          <p:nvPr/>
        </p:nvSpPr>
        <p:spPr>
          <a:xfrm>
            <a:off x="2063528" y="5142613"/>
            <a:ext cx="3846943" cy="105259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600" dirty="0">
                <a:solidFill>
                  <a:srgbClr val="00A78B"/>
                </a:solidFill>
                <a:cs typeface="+mn-ea"/>
                <a:sym typeface="+mn-lt"/>
              </a:rPr>
              <a:t>PDCA</a:t>
            </a:r>
            <a:r>
              <a:rPr lang="zh-CN" altLang="en-US" sz="1600" dirty="0">
                <a:solidFill>
                  <a:srgbClr val="00A78B"/>
                </a:solidFill>
                <a:cs typeface="+mn-ea"/>
                <a:sym typeface="+mn-lt"/>
              </a:rPr>
              <a:t>循环，可以使我们的思想方法和工作步骤更加条理化、系统化、图像化和科学化</a:t>
            </a:r>
          </a:p>
        </p:txBody>
      </p:sp>
      <p:sp>
        <p:nvSpPr>
          <p:cNvPr id="39" name="文本框 8"/>
          <p:cNvSpPr txBox="1"/>
          <p:nvPr/>
        </p:nvSpPr>
        <p:spPr>
          <a:xfrm>
            <a:off x="7433090" y="3906539"/>
            <a:ext cx="3846943" cy="732508"/>
          </a:xfrm>
          <a:prstGeom prst="rect">
            <a:avLst/>
          </a:prstGeom>
          <a:noFill/>
        </p:spPr>
        <p:txBody>
          <a:bodyPr wrap="square" rtlCol="0"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rgbClr val="00A78B"/>
                </a:solidFill>
                <a:cs typeface="+mn-ea"/>
                <a:sym typeface="+mn-lt"/>
              </a:rPr>
              <a:t>改进与解决质量问题，赶超先进水平的各项工作，都要运用</a:t>
            </a:r>
            <a:r>
              <a:rPr lang="en-US" altLang="zh-CN" sz="1600" dirty="0">
                <a:solidFill>
                  <a:srgbClr val="00A78B"/>
                </a:solidFill>
                <a:cs typeface="+mn-ea"/>
                <a:sym typeface="+mn-lt"/>
              </a:rPr>
              <a:t>PDCA</a:t>
            </a:r>
            <a:r>
              <a:rPr lang="zh-CN" altLang="en-US" sz="1600" dirty="0">
                <a:solidFill>
                  <a:srgbClr val="00A78B"/>
                </a:solidFill>
                <a:cs typeface="+mn-ea"/>
                <a:sym typeface="+mn-lt"/>
              </a:rPr>
              <a:t>循环的科学程序</a:t>
            </a:r>
          </a:p>
        </p:txBody>
      </p:sp>
      <p:sp>
        <p:nvSpPr>
          <p:cNvPr id="40" name="文本框 8"/>
          <p:cNvSpPr txBox="1"/>
          <p:nvPr/>
        </p:nvSpPr>
        <p:spPr>
          <a:xfrm>
            <a:off x="7433090" y="5090848"/>
            <a:ext cx="3846943" cy="137268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600" dirty="0">
                <a:solidFill>
                  <a:srgbClr val="00A78B"/>
                </a:solidFill>
                <a:cs typeface="+mn-ea"/>
                <a:sym typeface="+mn-lt"/>
              </a:rPr>
              <a:t>PDCA</a:t>
            </a:r>
            <a:r>
              <a:rPr lang="zh-CN" altLang="en-US" sz="1600" dirty="0">
                <a:solidFill>
                  <a:srgbClr val="00A78B"/>
                </a:solidFill>
                <a:cs typeface="+mn-ea"/>
                <a:sym typeface="+mn-lt"/>
              </a:rPr>
              <a:t>循环是爬楼梯上升式的循环，每转动一周，质量就提高一</a:t>
            </a:r>
            <a:r>
              <a:rPr lang="zh-CN" altLang="en-US" sz="1600" dirty="0" smtClean="0">
                <a:solidFill>
                  <a:srgbClr val="00A78B"/>
                </a:solidFill>
                <a:cs typeface="+mn-ea"/>
                <a:sym typeface="+mn-lt"/>
              </a:rPr>
              <a:t>步。</a:t>
            </a:r>
            <a:r>
              <a:rPr lang="en-US" altLang="zh-CN" sz="1600" dirty="0" smtClean="0">
                <a:solidFill>
                  <a:srgbClr val="00A78B"/>
                </a:solidFill>
                <a:cs typeface="+mn-ea"/>
                <a:sym typeface="+mn-lt"/>
              </a:rPr>
              <a:t>PDCA</a:t>
            </a:r>
            <a:r>
              <a:rPr lang="zh-CN" altLang="en-US" sz="1600" dirty="0">
                <a:solidFill>
                  <a:srgbClr val="00A78B"/>
                </a:solidFill>
                <a:cs typeface="+mn-ea"/>
                <a:sym typeface="+mn-lt"/>
              </a:rPr>
              <a:t>循环是综合性循环，</a:t>
            </a:r>
            <a:r>
              <a:rPr lang="en-US" altLang="zh-CN" sz="1600" dirty="0">
                <a:solidFill>
                  <a:srgbClr val="00A78B"/>
                </a:solidFill>
                <a:cs typeface="+mn-ea"/>
                <a:sym typeface="+mn-lt"/>
              </a:rPr>
              <a:t>4</a:t>
            </a:r>
            <a:r>
              <a:rPr lang="zh-CN" altLang="en-US" sz="1600" dirty="0">
                <a:solidFill>
                  <a:srgbClr val="00A78B"/>
                </a:solidFill>
                <a:cs typeface="+mn-ea"/>
                <a:sym typeface="+mn-lt"/>
              </a:rPr>
              <a:t>个阶段是相对的，它们之间不是截然分开</a:t>
            </a:r>
            <a:r>
              <a:rPr lang="zh-CN" altLang="en-US" sz="1600" dirty="0" smtClean="0">
                <a:solidFill>
                  <a:srgbClr val="00A78B"/>
                </a:solidFill>
                <a:cs typeface="+mn-ea"/>
                <a:sym typeface="+mn-lt"/>
              </a:rPr>
              <a:t>的</a:t>
            </a:r>
            <a:endParaRPr lang="zh-CN" altLang="en-US" sz="1600" dirty="0">
              <a:solidFill>
                <a:srgbClr val="00A78B"/>
              </a:solidFill>
              <a:cs typeface="+mn-ea"/>
              <a:sym typeface="+mn-lt"/>
            </a:endParaRPr>
          </a:p>
        </p:txBody>
      </p:sp>
      <p:sp>
        <p:nvSpPr>
          <p:cNvPr id="42" name="文本占位符 41"/>
          <p:cNvSpPr>
            <a:spLocks noGrp="1"/>
          </p:cNvSpPr>
          <p:nvPr>
            <p:ph type="body" sz="quarter" idx="10"/>
          </p:nvPr>
        </p:nvSpPr>
        <p:spPr/>
        <p:txBody>
          <a:bodyPr/>
          <a:lstStyle/>
          <a:p>
            <a:r>
              <a:rPr lang="zh-CN" altLang="en-US" dirty="0" smtClean="0"/>
              <a:t>ＰＤＣＡ原则意义</a:t>
            </a:r>
            <a:endParaRPr lang="zh-CN" altLang="en-US" dirty="0"/>
          </a:p>
        </p:txBody>
      </p:sp>
      <p:sp>
        <p:nvSpPr>
          <p:cNvPr id="2" name="L 形 1"/>
          <p:cNvSpPr/>
          <p:nvPr/>
        </p:nvSpPr>
        <p:spPr>
          <a:xfrm>
            <a:off x="817296" y="1094453"/>
            <a:ext cx="254030" cy="1312753"/>
          </a:xfrm>
          <a:prstGeom prst="corner">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L 形 43"/>
          <p:cNvSpPr/>
          <p:nvPr/>
        </p:nvSpPr>
        <p:spPr>
          <a:xfrm flipH="1" flipV="1">
            <a:off x="11078382" y="1094453"/>
            <a:ext cx="254030" cy="1312753"/>
          </a:xfrm>
          <a:prstGeom prst="corner">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31489114"/>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t>ＰＤＣＡ原则的八大步骤</a:t>
            </a:r>
            <a:endParaRPr lang="zh-CN" altLang="en-US" dirty="0"/>
          </a:p>
        </p:txBody>
      </p:sp>
      <p:graphicFrame>
        <p:nvGraphicFramePr>
          <p:cNvPr id="6" name="图示 5"/>
          <p:cNvGraphicFramePr/>
          <p:nvPr>
            <p:extLst>
              <p:ext uri="{D42A27DB-BD31-4B8C-83A1-F6EECF244321}">
                <p14:modId xmlns:p14="http://schemas.microsoft.com/office/powerpoint/2010/main" val="2494745203"/>
              </p:ext>
            </p:extLst>
          </p:nvPr>
        </p:nvGraphicFramePr>
        <p:xfrm>
          <a:off x="427534" y="1184566"/>
          <a:ext cx="11102035" cy="50565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3" name="组合 32"/>
          <p:cNvGrpSpPr/>
          <p:nvPr/>
        </p:nvGrpSpPr>
        <p:grpSpPr>
          <a:xfrm>
            <a:off x="376767" y="2019300"/>
            <a:ext cx="11210859" cy="789080"/>
            <a:chOff x="376767" y="2019300"/>
            <a:chExt cx="11210859" cy="789080"/>
          </a:xfrm>
        </p:grpSpPr>
        <p:sp>
          <p:nvSpPr>
            <p:cNvPr id="9" name="文本框 8"/>
            <p:cNvSpPr txBox="1"/>
            <p:nvPr/>
          </p:nvSpPr>
          <p:spPr>
            <a:xfrm>
              <a:off x="376767"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1</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0" name="文本框 9"/>
            <p:cNvSpPr txBox="1"/>
            <p:nvPr/>
          </p:nvSpPr>
          <p:spPr>
            <a:xfrm>
              <a:off x="1816501"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2</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1" name="文本框 10"/>
            <p:cNvSpPr txBox="1"/>
            <p:nvPr/>
          </p:nvSpPr>
          <p:spPr>
            <a:xfrm>
              <a:off x="3256235"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3</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2" name="文本框 11"/>
            <p:cNvSpPr txBox="1"/>
            <p:nvPr/>
          </p:nvSpPr>
          <p:spPr>
            <a:xfrm>
              <a:off x="4695969"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4</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3" name="文本框 12"/>
            <p:cNvSpPr txBox="1"/>
            <p:nvPr/>
          </p:nvSpPr>
          <p:spPr>
            <a:xfrm>
              <a:off x="6135703"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5</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4" name="文本框 13"/>
            <p:cNvSpPr txBox="1"/>
            <p:nvPr/>
          </p:nvSpPr>
          <p:spPr>
            <a:xfrm>
              <a:off x="7575437"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6</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5" name="文本框 14"/>
            <p:cNvSpPr txBox="1"/>
            <p:nvPr/>
          </p:nvSpPr>
          <p:spPr>
            <a:xfrm>
              <a:off x="9015171"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7</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6" name="文本框 15"/>
            <p:cNvSpPr txBox="1"/>
            <p:nvPr/>
          </p:nvSpPr>
          <p:spPr>
            <a:xfrm>
              <a:off x="10454907" y="2095500"/>
              <a:ext cx="1132719" cy="553998"/>
            </a:xfrm>
            <a:prstGeom prst="rect">
              <a:avLst/>
            </a:prstGeom>
            <a:noFill/>
          </p:spPr>
          <p:txBody>
            <a:bodyPr wrap="square" rtlCol="0" anchor="t">
              <a:spAutoFit/>
            </a:bodyPr>
            <a:lstStyle/>
            <a:p>
              <a:pPr algn="ctr" defTabSz="609585">
                <a:lnSpc>
                  <a:spcPct val="150000"/>
                </a:lnSpc>
              </a:pPr>
              <a:r>
                <a:rPr lang="zh-CN" altLang="en-US" sz="2000" b="1" dirty="0" smtClean="0">
                  <a:solidFill>
                    <a:srgbClr val="00A78B"/>
                  </a:solidFill>
                  <a:cs typeface="+mn-ea"/>
                  <a:sym typeface="+mn-lt"/>
                </a:rPr>
                <a:t>第</a:t>
              </a:r>
              <a:r>
                <a:rPr lang="en-US" altLang="zh-CN" sz="2000" b="1" dirty="0" smtClean="0">
                  <a:solidFill>
                    <a:srgbClr val="00A78B"/>
                  </a:solidFill>
                  <a:cs typeface="+mn-ea"/>
                  <a:sym typeface="+mn-lt"/>
                </a:rPr>
                <a:t>8</a:t>
              </a:r>
              <a:r>
                <a:rPr lang="zh-CN" altLang="en-US" sz="2000" b="1" dirty="0" smtClean="0">
                  <a:solidFill>
                    <a:srgbClr val="00A78B"/>
                  </a:solidFill>
                  <a:cs typeface="+mn-ea"/>
                  <a:sym typeface="+mn-lt"/>
                </a:rPr>
                <a:t>步</a:t>
              </a:r>
              <a:endParaRPr lang="en-US" altLang="zh-CN" sz="2000" b="1" dirty="0">
                <a:solidFill>
                  <a:srgbClr val="00A78B"/>
                </a:solidFill>
                <a:cs typeface="+mn-ea"/>
                <a:sym typeface="+mn-lt"/>
              </a:endParaRPr>
            </a:p>
          </p:txBody>
        </p:sp>
        <p:sp>
          <p:nvSpPr>
            <p:cNvPr id="17" name="圆角矩形 16"/>
            <p:cNvSpPr/>
            <p:nvPr/>
          </p:nvSpPr>
          <p:spPr>
            <a:xfrm>
              <a:off x="447902" y="2025103"/>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6" name="圆角矩形 25"/>
            <p:cNvSpPr/>
            <p:nvPr/>
          </p:nvSpPr>
          <p:spPr>
            <a:xfrm>
              <a:off x="18796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7" name="圆角矩形 26"/>
            <p:cNvSpPr/>
            <p:nvPr/>
          </p:nvSpPr>
          <p:spPr>
            <a:xfrm>
              <a:off x="33147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8" name="圆角矩形 27"/>
            <p:cNvSpPr/>
            <p:nvPr/>
          </p:nvSpPr>
          <p:spPr>
            <a:xfrm>
              <a:off x="47498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9" name="圆角矩形 28"/>
            <p:cNvSpPr/>
            <p:nvPr/>
          </p:nvSpPr>
          <p:spPr>
            <a:xfrm>
              <a:off x="61849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圆角矩形 29"/>
            <p:cNvSpPr/>
            <p:nvPr/>
          </p:nvSpPr>
          <p:spPr>
            <a:xfrm>
              <a:off x="76200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圆角矩形 30"/>
            <p:cNvSpPr/>
            <p:nvPr/>
          </p:nvSpPr>
          <p:spPr>
            <a:xfrm>
              <a:off x="90551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圆角矩形 31"/>
            <p:cNvSpPr/>
            <p:nvPr/>
          </p:nvSpPr>
          <p:spPr>
            <a:xfrm>
              <a:off x="10490200" y="2019300"/>
              <a:ext cx="990448" cy="78327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Tree>
    <p:extLst>
      <p:ext uri="{BB962C8B-B14F-4D97-AF65-F5344CB8AC3E}">
        <p14:creationId xmlns:p14="http://schemas.microsoft.com/office/powerpoint/2010/main" val="2326594730"/>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662554"/>
          </a:xfrm>
          <a:prstGeom prst="rect">
            <a:avLst/>
          </a:prstGeom>
          <a:noFill/>
        </p:spPr>
        <p:txBody>
          <a:bodyPr wrap="square" rtlCol="0" anchor="t">
            <a:spAutoFit/>
          </a:bodyPr>
          <a:lstStyle/>
          <a:p>
            <a:pPr defTabSz="609585">
              <a:lnSpc>
                <a:spcPct val="150000"/>
              </a:lnSpc>
            </a:pPr>
            <a:r>
              <a:rPr lang="en-US" altLang="zh-CN" sz="2800" b="1" dirty="0" smtClean="0">
                <a:solidFill>
                  <a:srgbClr val="FFFF00"/>
                </a:solidFill>
                <a:latin typeface="+mn-ea"/>
                <a:cs typeface="+mn-ea"/>
                <a:sym typeface="+mn-lt"/>
              </a:rPr>
              <a:t>2</a:t>
            </a:r>
            <a:r>
              <a:rPr lang="zh-CN" altLang="en-US" sz="2800" b="1" dirty="0" smtClean="0">
                <a:solidFill>
                  <a:srgbClr val="FFFF00"/>
                </a:solidFill>
                <a:latin typeface="+mn-ea"/>
                <a:cs typeface="+mn-ea"/>
                <a:sym typeface="+mn-lt"/>
              </a:rPr>
              <a:t>、５Ｗ２Ｈ</a:t>
            </a:r>
            <a:endParaRPr lang="en-US" altLang="zh-CN" sz="2800" b="1" dirty="0">
              <a:solidFill>
                <a:srgbClr val="FFFF00"/>
              </a:solidFill>
              <a:latin typeface="+mn-ea"/>
              <a:cs typeface="+mn-ea"/>
              <a:sym typeface="+mn-lt"/>
            </a:endParaRPr>
          </a:p>
        </p:txBody>
      </p:sp>
      <p:sp>
        <p:nvSpPr>
          <p:cNvPr id="169" name="文本框 168"/>
          <p:cNvSpPr txBox="1"/>
          <p:nvPr/>
        </p:nvSpPr>
        <p:spPr>
          <a:xfrm>
            <a:off x="7612208" y="3642426"/>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5</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SWOT</a:t>
            </a:r>
            <a:endParaRPr lang="en-US" altLang="zh-CN" sz="2800" b="1" dirty="0">
              <a:solidFill>
                <a:schemeClr val="bg1"/>
              </a:solidFill>
              <a:latin typeface="+mn-ea"/>
              <a:cs typeface="+mn-ea"/>
              <a:sym typeface="+mn-lt"/>
            </a:endParaRPr>
          </a:p>
        </p:txBody>
      </p:sp>
      <p:sp>
        <p:nvSpPr>
          <p:cNvPr id="171" name="文本框 170"/>
          <p:cNvSpPr txBox="1"/>
          <p:nvPr/>
        </p:nvSpPr>
        <p:spPr>
          <a:xfrm>
            <a:off x="7613362" y="4528743"/>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6</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GROW</a:t>
            </a:r>
            <a:endParaRPr lang="en-US" altLang="zh-CN" sz="2800" b="1" dirty="0">
              <a:solidFill>
                <a:schemeClr val="bg1"/>
              </a:solidFill>
              <a:latin typeface="+mn-ea"/>
              <a:cs typeface="+mn-ea"/>
              <a:sym typeface="+mn-lt"/>
            </a:endParaRPr>
          </a:p>
        </p:txBody>
      </p:sp>
      <p:sp>
        <p:nvSpPr>
          <p:cNvPr id="172" name="文本框 171"/>
          <p:cNvSpPr txBox="1"/>
          <p:nvPr/>
        </p:nvSpPr>
        <p:spPr>
          <a:xfrm>
            <a:off x="7613362" y="2756109"/>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4</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STAR</a:t>
            </a:r>
            <a:endParaRPr lang="en-US" altLang="zh-CN" sz="2800" b="1" dirty="0">
              <a:solidFill>
                <a:schemeClr val="bg1"/>
              </a:solidFill>
              <a:latin typeface="+mn-ea"/>
              <a:cs typeface="+mn-ea"/>
              <a:sym typeface="+mn-lt"/>
            </a:endParaRPr>
          </a:p>
        </p:txBody>
      </p:sp>
      <p:sp>
        <p:nvSpPr>
          <p:cNvPr id="174" name="文本框 173"/>
          <p:cNvSpPr txBox="1"/>
          <p:nvPr/>
        </p:nvSpPr>
        <p:spPr>
          <a:xfrm>
            <a:off x="4213494" y="4528743"/>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3</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SMART</a:t>
            </a:r>
            <a:endParaRPr lang="en-US" altLang="zh-CN" sz="2800" b="1" dirty="0">
              <a:solidFill>
                <a:schemeClr val="bg1"/>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21697339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 2"/>
          <p:cNvGrpSpPr/>
          <p:nvPr/>
        </p:nvGrpSpPr>
        <p:grpSpPr>
          <a:xfrm rot="4562567">
            <a:off x="2822564" y="3894496"/>
            <a:ext cx="2402580" cy="3007013"/>
            <a:chOff x="1924690" y="420413"/>
            <a:chExt cx="1346503" cy="1685252"/>
          </a:xfrm>
          <a:effectLst>
            <a:outerShdw blurRad="50800" dist="76200" dir="2700000" algn="tl" rotWithShape="0">
              <a:prstClr val="black">
                <a:alpha val="40000"/>
              </a:prstClr>
            </a:outerShdw>
          </a:effectLst>
        </p:grpSpPr>
        <p:sp>
          <p:nvSpPr>
            <p:cNvPr id="4" name="Freeform 342"/>
            <p:cNvSpPr>
              <a:spLocks noEditPoints="1"/>
            </p:cNvSpPr>
            <p:nvPr/>
          </p:nvSpPr>
          <p:spPr bwMode="auto">
            <a:xfrm>
              <a:off x="2290152" y="1258182"/>
              <a:ext cx="882693" cy="791631"/>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 name="Freeform 343"/>
            <p:cNvSpPr>
              <a:spLocks/>
            </p:cNvSpPr>
            <p:nvPr/>
          </p:nvSpPr>
          <p:spPr bwMode="auto">
            <a:xfrm>
              <a:off x="2449208" y="1813053"/>
              <a:ext cx="146914" cy="182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 name="Freeform 344"/>
            <p:cNvSpPr>
              <a:spLocks/>
            </p:cNvSpPr>
            <p:nvPr/>
          </p:nvSpPr>
          <p:spPr bwMode="auto">
            <a:xfrm>
              <a:off x="2859593" y="1787555"/>
              <a:ext cx="193052" cy="15784"/>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 name="Freeform 345"/>
            <p:cNvSpPr>
              <a:spLocks/>
            </p:cNvSpPr>
            <p:nvPr/>
          </p:nvSpPr>
          <p:spPr bwMode="auto">
            <a:xfrm>
              <a:off x="2290152" y="1258182"/>
              <a:ext cx="882693" cy="791631"/>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 name="Freeform 346"/>
            <p:cNvSpPr>
              <a:spLocks/>
            </p:cNvSpPr>
            <p:nvPr/>
          </p:nvSpPr>
          <p:spPr bwMode="auto">
            <a:xfrm>
              <a:off x="2363002" y="1314033"/>
              <a:ext cx="819557" cy="568226"/>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347"/>
            <p:cNvSpPr>
              <a:spLocks/>
            </p:cNvSpPr>
            <p:nvPr/>
          </p:nvSpPr>
          <p:spPr bwMode="auto">
            <a:xfrm>
              <a:off x="3085426" y="1810624"/>
              <a:ext cx="46138" cy="3278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 name="Freeform 348"/>
            <p:cNvSpPr>
              <a:spLocks/>
            </p:cNvSpPr>
            <p:nvPr/>
          </p:nvSpPr>
          <p:spPr bwMode="auto">
            <a:xfrm>
              <a:off x="2443136" y="1849477"/>
              <a:ext cx="46138" cy="31568"/>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 name="Freeform 349"/>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 name="Freeform 350"/>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 name="Freeform 351"/>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 name="Freeform 352"/>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 name="Freeform 353"/>
            <p:cNvSpPr>
              <a:spLocks/>
            </p:cNvSpPr>
            <p:nvPr/>
          </p:nvSpPr>
          <p:spPr bwMode="auto">
            <a:xfrm>
              <a:off x="2341147" y="2041314"/>
              <a:ext cx="917904" cy="60708"/>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 name="Freeform 354"/>
            <p:cNvSpPr>
              <a:spLocks/>
            </p:cNvSpPr>
            <p:nvPr/>
          </p:nvSpPr>
          <p:spPr bwMode="auto">
            <a:xfrm>
              <a:off x="3089069" y="1817909"/>
              <a:ext cx="41281" cy="46138"/>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 name="Freeform 355"/>
            <p:cNvSpPr>
              <a:spLocks/>
            </p:cNvSpPr>
            <p:nvPr/>
          </p:nvSpPr>
          <p:spPr bwMode="auto">
            <a:xfrm>
              <a:off x="2446779" y="1855548"/>
              <a:ext cx="40068" cy="46138"/>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 name="Freeform 356"/>
            <p:cNvSpPr>
              <a:spLocks/>
            </p:cNvSpPr>
            <p:nvPr/>
          </p:nvSpPr>
          <p:spPr bwMode="auto">
            <a:xfrm>
              <a:off x="2434638" y="1780270"/>
              <a:ext cx="36425" cy="30354"/>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 name="Freeform 357"/>
            <p:cNvSpPr>
              <a:spLocks/>
            </p:cNvSpPr>
            <p:nvPr/>
          </p:nvSpPr>
          <p:spPr bwMode="auto">
            <a:xfrm>
              <a:off x="2433423" y="1737775"/>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 name="Freeform 358"/>
            <p:cNvSpPr>
              <a:spLocks/>
            </p:cNvSpPr>
            <p:nvPr/>
          </p:nvSpPr>
          <p:spPr bwMode="auto">
            <a:xfrm>
              <a:off x="2429781" y="1694065"/>
              <a:ext cx="36425" cy="38853"/>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 name="Freeform 359"/>
            <p:cNvSpPr>
              <a:spLocks/>
            </p:cNvSpPr>
            <p:nvPr/>
          </p:nvSpPr>
          <p:spPr bwMode="auto">
            <a:xfrm>
              <a:off x="2428567" y="1651569"/>
              <a:ext cx="33996" cy="37639"/>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 name="Freeform 360"/>
            <p:cNvSpPr>
              <a:spLocks/>
            </p:cNvSpPr>
            <p:nvPr/>
          </p:nvSpPr>
          <p:spPr bwMode="auto">
            <a:xfrm>
              <a:off x="2424924" y="1609074"/>
              <a:ext cx="36425" cy="37639"/>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 name="Freeform 361"/>
            <p:cNvSpPr>
              <a:spLocks/>
            </p:cNvSpPr>
            <p:nvPr/>
          </p:nvSpPr>
          <p:spPr bwMode="auto">
            <a:xfrm>
              <a:off x="2421282" y="1564150"/>
              <a:ext cx="36425" cy="37639"/>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 name="Freeform 362"/>
            <p:cNvSpPr>
              <a:spLocks/>
            </p:cNvSpPr>
            <p:nvPr/>
          </p:nvSpPr>
          <p:spPr bwMode="auto">
            <a:xfrm>
              <a:off x="2477133" y="1777842"/>
              <a:ext cx="36425" cy="2914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 name="Freeform 363"/>
            <p:cNvSpPr>
              <a:spLocks/>
            </p:cNvSpPr>
            <p:nvPr/>
          </p:nvSpPr>
          <p:spPr bwMode="auto">
            <a:xfrm>
              <a:off x="2475919" y="1732918"/>
              <a:ext cx="75278" cy="4006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 name="Freeform 364"/>
            <p:cNvSpPr>
              <a:spLocks/>
            </p:cNvSpPr>
            <p:nvPr/>
          </p:nvSpPr>
          <p:spPr bwMode="auto">
            <a:xfrm>
              <a:off x="2472276" y="1690422"/>
              <a:ext cx="47353" cy="4006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 name="Freeform 365"/>
            <p:cNvSpPr>
              <a:spLocks/>
            </p:cNvSpPr>
            <p:nvPr/>
          </p:nvSpPr>
          <p:spPr bwMode="auto">
            <a:xfrm>
              <a:off x="2471062" y="1646713"/>
              <a:ext cx="80134" cy="4006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 name="Freeform 366"/>
            <p:cNvSpPr>
              <a:spLocks/>
            </p:cNvSpPr>
            <p:nvPr/>
          </p:nvSpPr>
          <p:spPr bwMode="auto">
            <a:xfrm>
              <a:off x="2467420" y="1605431"/>
              <a:ext cx="36425" cy="37639"/>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 name="Freeform 367"/>
            <p:cNvSpPr>
              <a:spLocks/>
            </p:cNvSpPr>
            <p:nvPr/>
          </p:nvSpPr>
          <p:spPr bwMode="auto">
            <a:xfrm>
              <a:off x="2466206" y="1562936"/>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 name="Freeform 368"/>
            <p:cNvSpPr>
              <a:spLocks/>
            </p:cNvSpPr>
            <p:nvPr/>
          </p:nvSpPr>
          <p:spPr bwMode="auto">
            <a:xfrm>
              <a:off x="2522057" y="1775413"/>
              <a:ext cx="30354" cy="30354"/>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 name="Freeform 369"/>
            <p:cNvSpPr>
              <a:spLocks/>
            </p:cNvSpPr>
            <p:nvPr/>
          </p:nvSpPr>
          <p:spPr bwMode="auto">
            <a:xfrm>
              <a:off x="2560910" y="1774200"/>
              <a:ext cx="32783" cy="27926"/>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 name="Freeform 370"/>
            <p:cNvSpPr>
              <a:spLocks/>
            </p:cNvSpPr>
            <p:nvPr/>
          </p:nvSpPr>
          <p:spPr bwMode="auto">
            <a:xfrm>
              <a:off x="2602192" y="1770557"/>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 name="Freeform 371"/>
            <p:cNvSpPr>
              <a:spLocks/>
            </p:cNvSpPr>
            <p:nvPr/>
          </p:nvSpPr>
          <p:spPr bwMode="auto">
            <a:xfrm>
              <a:off x="2643473" y="17693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 name="Freeform 372"/>
            <p:cNvSpPr>
              <a:spLocks/>
            </p:cNvSpPr>
            <p:nvPr/>
          </p:nvSpPr>
          <p:spPr bwMode="auto">
            <a:xfrm>
              <a:off x="2682326" y="1765700"/>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 name="Freeform 373"/>
            <p:cNvSpPr>
              <a:spLocks/>
            </p:cNvSpPr>
            <p:nvPr/>
          </p:nvSpPr>
          <p:spPr bwMode="auto">
            <a:xfrm>
              <a:off x="2723607" y="1764486"/>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 name="Freeform 374"/>
            <p:cNvSpPr>
              <a:spLocks/>
            </p:cNvSpPr>
            <p:nvPr/>
          </p:nvSpPr>
          <p:spPr bwMode="auto">
            <a:xfrm>
              <a:off x="2764889" y="17608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 name="Freeform 375"/>
            <p:cNvSpPr>
              <a:spLocks/>
            </p:cNvSpPr>
            <p:nvPr/>
          </p:nvSpPr>
          <p:spPr bwMode="auto">
            <a:xfrm>
              <a:off x="2803742" y="1759630"/>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 name="Freeform 376"/>
            <p:cNvSpPr>
              <a:spLocks/>
            </p:cNvSpPr>
            <p:nvPr/>
          </p:nvSpPr>
          <p:spPr bwMode="auto">
            <a:xfrm>
              <a:off x="2845023" y="1755987"/>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 name="Freeform 377"/>
            <p:cNvSpPr>
              <a:spLocks/>
            </p:cNvSpPr>
            <p:nvPr/>
          </p:nvSpPr>
          <p:spPr bwMode="auto">
            <a:xfrm>
              <a:off x="2885090" y="1754773"/>
              <a:ext cx="31568" cy="2914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 name="Freeform 378"/>
            <p:cNvSpPr>
              <a:spLocks/>
            </p:cNvSpPr>
            <p:nvPr/>
          </p:nvSpPr>
          <p:spPr bwMode="auto">
            <a:xfrm>
              <a:off x="2925158" y="1751130"/>
              <a:ext cx="32783" cy="2914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 name="Freeform 379"/>
            <p:cNvSpPr>
              <a:spLocks/>
            </p:cNvSpPr>
            <p:nvPr/>
          </p:nvSpPr>
          <p:spPr bwMode="auto">
            <a:xfrm>
              <a:off x="2966439" y="1749916"/>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 name="Freeform 380"/>
            <p:cNvSpPr>
              <a:spLocks/>
            </p:cNvSpPr>
            <p:nvPr/>
          </p:nvSpPr>
          <p:spPr bwMode="auto">
            <a:xfrm>
              <a:off x="3006506" y="1746274"/>
              <a:ext cx="31568" cy="2914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 name="Freeform 381"/>
            <p:cNvSpPr>
              <a:spLocks/>
            </p:cNvSpPr>
            <p:nvPr/>
          </p:nvSpPr>
          <p:spPr bwMode="auto">
            <a:xfrm>
              <a:off x="3046573" y="1745060"/>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 name="Freeform 382"/>
            <p:cNvSpPr>
              <a:spLocks/>
            </p:cNvSpPr>
            <p:nvPr/>
          </p:nvSpPr>
          <p:spPr bwMode="auto">
            <a:xfrm>
              <a:off x="3089069" y="1741417"/>
              <a:ext cx="36425" cy="2914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 name="Freeform 383"/>
            <p:cNvSpPr>
              <a:spLocks/>
            </p:cNvSpPr>
            <p:nvPr/>
          </p:nvSpPr>
          <p:spPr bwMode="auto">
            <a:xfrm>
              <a:off x="2559696" y="1730490"/>
              <a:ext cx="33996" cy="37639"/>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 name="Freeform 384"/>
            <p:cNvSpPr>
              <a:spLocks/>
            </p:cNvSpPr>
            <p:nvPr/>
          </p:nvSpPr>
          <p:spPr bwMode="auto">
            <a:xfrm>
              <a:off x="2603405" y="1728062"/>
              <a:ext cx="35211" cy="37639"/>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7" name="Freeform 385"/>
            <p:cNvSpPr>
              <a:spLocks/>
            </p:cNvSpPr>
            <p:nvPr/>
          </p:nvSpPr>
          <p:spPr bwMode="auto">
            <a:xfrm>
              <a:off x="2645901" y="1724419"/>
              <a:ext cx="36425" cy="38853"/>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8" name="Freeform 386"/>
            <p:cNvSpPr>
              <a:spLocks/>
            </p:cNvSpPr>
            <p:nvPr/>
          </p:nvSpPr>
          <p:spPr bwMode="auto">
            <a:xfrm>
              <a:off x="2690825" y="1721990"/>
              <a:ext cx="36425" cy="38853"/>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9" name="Freeform 387"/>
            <p:cNvSpPr>
              <a:spLocks/>
            </p:cNvSpPr>
            <p:nvPr/>
          </p:nvSpPr>
          <p:spPr bwMode="auto">
            <a:xfrm>
              <a:off x="2734534" y="1719562"/>
              <a:ext cx="35211" cy="37639"/>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0" name="Freeform 388"/>
            <p:cNvSpPr>
              <a:spLocks/>
            </p:cNvSpPr>
            <p:nvPr/>
          </p:nvSpPr>
          <p:spPr bwMode="auto">
            <a:xfrm>
              <a:off x="2779459" y="1717134"/>
              <a:ext cx="33996" cy="37639"/>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1" name="Freeform 389"/>
            <p:cNvSpPr>
              <a:spLocks/>
            </p:cNvSpPr>
            <p:nvPr/>
          </p:nvSpPr>
          <p:spPr bwMode="auto">
            <a:xfrm>
              <a:off x="2821954" y="1714705"/>
              <a:ext cx="36425" cy="37639"/>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2" name="Freeform 390"/>
            <p:cNvSpPr>
              <a:spLocks/>
            </p:cNvSpPr>
            <p:nvPr/>
          </p:nvSpPr>
          <p:spPr bwMode="auto">
            <a:xfrm>
              <a:off x="2865663" y="1712277"/>
              <a:ext cx="36425" cy="37639"/>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3" name="Freeform 391"/>
            <p:cNvSpPr>
              <a:spLocks/>
            </p:cNvSpPr>
            <p:nvPr/>
          </p:nvSpPr>
          <p:spPr bwMode="auto">
            <a:xfrm>
              <a:off x="2910588" y="1708635"/>
              <a:ext cx="33996" cy="38853"/>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4" name="Freeform 392"/>
            <p:cNvSpPr>
              <a:spLocks/>
            </p:cNvSpPr>
            <p:nvPr/>
          </p:nvSpPr>
          <p:spPr bwMode="auto">
            <a:xfrm>
              <a:off x="2954297" y="1707421"/>
              <a:ext cx="35211" cy="37639"/>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5" name="Freeform 393"/>
            <p:cNvSpPr>
              <a:spLocks/>
            </p:cNvSpPr>
            <p:nvPr/>
          </p:nvSpPr>
          <p:spPr bwMode="auto">
            <a:xfrm>
              <a:off x="2996793" y="1703778"/>
              <a:ext cx="36425" cy="38853"/>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6" name="Freeform 394"/>
            <p:cNvSpPr>
              <a:spLocks/>
            </p:cNvSpPr>
            <p:nvPr/>
          </p:nvSpPr>
          <p:spPr bwMode="auto">
            <a:xfrm>
              <a:off x="3041717" y="1702564"/>
              <a:ext cx="35211" cy="37639"/>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7" name="Freeform 395"/>
            <p:cNvSpPr>
              <a:spLocks/>
            </p:cNvSpPr>
            <p:nvPr/>
          </p:nvSpPr>
          <p:spPr bwMode="auto">
            <a:xfrm>
              <a:off x="3085426" y="1698922"/>
              <a:ext cx="36425" cy="37639"/>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8" name="Freeform 396"/>
            <p:cNvSpPr>
              <a:spLocks/>
            </p:cNvSpPr>
            <p:nvPr/>
          </p:nvSpPr>
          <p:spPr bwMode="auto">
            <a:xfrm>
              <a:off x="3059929" y="1656426"/>
              <a:ext cx="60708" cy="38853"/>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9" name="Freeform 397"/>
            <p:cNvSpPr>
              <a:spLocks/>
            </p:cNvSpPr>
            <p:nvPr/>
          </p:nvSpPr>
          <p:spPr bwMode="auto">
            <a:xfrm>
              <a:off x="3047787" y="1611502"/>
              <a:ext cx="69207" cy="41281"/>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0" name="Freeform 398"/>
            <p:cNvSpPr>
              <a:spLocks/>
            </p:cNvSpPr>
            <p:nvPr/>
          </p:nvSpPr>
          <p:spPr bwMode="auto">
            <a:xfrm>
              <a:off x="3022290" y="1569007"/>
              <a:ext cx="92276" cy="41281"/>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1" name="Freeform 399"/>
            <p:cNvSpPr>
              <a:spLocks/>
            </p:cNvSpPr>
            <p:nvPr/>
          </p:nvSpPr>
          <p:spPr bwMode="auto">
            <a:xfrm>
              <a:off x="3066000" y="1526511"/>
              <a:ext cx="46138" cy="37639"/>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2" name="Freeform 400"/>
            <p:cNvSpPr>
              <a:spLocks/>
            </p:cNvSpPr>
            <p:nvPr/>
          </p:nvSpPr>
          <p:spPr bwMode="auto">
            <a:xfrm>
              <a:off x="3018647" y="1658854"/>
              <a:ext cx="37639" cy="38853"/>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3" name="Freeform 401"/>
            <p:cNvSpPr>
              <a:spLocks/>
            </p:cNvSpPr>
            <p:nvPr/>
          </p:nvSpPr>
          <p:spPr bwMode="auto">
            <a:xfrm>
              <a:off x="2972509" y="1662497"/>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4" name="Freeform 402"/>
            <p:cNvSpPr>
              <a:spLocks/>
            </p:cNvSpPr>
            <p:nvPr/>
          </p:nvSpPr>
          <p:spPr bwMode="auto">
            <a:xfrm>
              <a:off x="2928800" y="1664925"/>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5" name="Freeform 403"/>
            <p:cNvSpPr>
              <a:spLocks/>
            </p:cNvSpPr>
            <p:nvPr/>
          </p:nvSpPr>
          <p:spPr bwMode="auto">
            <a:xfrm>
              <a:off x="2883876" y="1667354"/>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6" name="Freeform 404"/>
            <p:cNvSpPr>
              <a:spLocks/>
            </p:cNvSpPr>
            <p:nvPr/>
          </p:nvSpPr>
          <p:spPr bwMode="auto">
            <a:xfrm>
              <a:off x="2840167" y="1669782"/>
              <a:ext cx="37639" cy="38853"/>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7" name="Freeform 405"/>
            <p:cNvSpPr>
              <a:spLocks/>
            </p:cNvSpPr>
            <p:nvPr/>
          </p:nvSpPr>
          <p:spPr bwMode="auto">
            <a:xfrm>
              <a:off x="2794029" y="1672210"/>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8" name="Freeform 407"/>
            <p:cNvSpPr>
              <a:spLocks/>
            </p:cNvSpPr>
            <p:nvPr/>
          </p:nvSpPr>
          <p:spPr bwMode="auto">
            <a:xfrm>
              <a:off x="2749104" y="1675852"/>
              <a:ext cx="37639" cy="37639"/>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9" name="Freeform 408"/>
            <p:cNvSpPr>
              <a:spLocks/>
            </p:cNvSpPr>
            <p:nvPr/>
          </p:nvSpPr>
          <p:spPr bwMode="auto">
            <a:xfrm>
              <a:off x="2705395" y="1677067"/>
              <a:ext cx="37639" cy="4006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0" name="Freeform 409"/>
            <p:cNvSpPr>
              <a:spLocks/>
            </p:cNvSpPr>
            <p:nvPr/>
          </p:nvSpPr>
          <p:spPr bwMode="auto">
            <a:xfrm>
              <a:off x="2661685" y="1680709"/>
              <a:ext cx="37639" cy="37639"/>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1" name="Freeform 410"/>
            <p:cNvSpPr>
              <a:spLocks/>
            </p:cNvSpPr>
            <p:nvPr/>
          </p:nvSpPr>
          <p:spPr bwMode="auto">
            <a:xfrm>
              <a:off x="2615547" y="1684352"/>
              <a:ext cx="37639" cy="37639"/>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2" name="Freeform 411"/>
            <p:cNvSpPr>
              <a:spLocks/>
            </p:cNvSpPr>
            <p:nvPr/>
          </p:nvSpPr>
          <p:spPr bwMode="auto">
            <a:xfrm>
              <a:off x="2570623" y="1685566"/>
              <a:ext cx="37639" cy="37639"/>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3" name="Freeform 412"/>
            <p:cNvSpPr>
              <a:spLocks/>
            </p:cNvSpPr>
            <p:nvPr/>
          </p:nvSpPr>
          <p:spPr bwMode="auto">
            <a:xfrm>
              <a:off x="2526913" y="1689209"/>
              <a:ext cx="37639" cy="37639"/>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4" name="Freeform 413"/>
            <p:cNvSpPr>
              <a:spLocks/>
            </p:cNvSpPr>
            <p:nvPr/>
          </p:nvSpPr>
          <p:spPr bwMode="auto">
            <a:xfrm>
              <a:off x="3004078" y="1616359"/>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5" name="Freeform 414"/>
            <p:cNvSpPr>
              <a:spLocks/>
            </p:cNvSpPr>
            <p:nvPr/>
          </p:nvSpPr>
          <p:spPr bwMode="auto">
            <a:xfrm>
              <a:off x="2957939" y="1620001"/>
              <a:ext cx="37639" cy="37639"/>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6" name="Freeform 415"/>
            <p:cNvSpPr>
              <a:spLocks/>
            </p:cNvSpPr>
            <p:nvPr/>
          </p:nvSpPr>
          <p:spPr bwMode="auto">
            <a:xfrm>
              <a:off x="2913015" y="1621216"/>
              <a:ext cx="37639" cy="4006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7" name="Freeform 416"/>
            <p:cNvSpPr>
              <a:spLocks/>
            </p:cNvSpPr>
            <p:nvPr/>
          </p:nvSpPr>
          <p:spPr bwMode="auto">
            <a:xfrm>
              <a:off x="2869306" y="1624858"/>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8" name="Freeform 417"/>
            <p:cNvSpPr>
              <a:spLocks/>
            </p:cNvSpPr>
            <p:nvPr/>
          </p:nvSpPr>
          <p:spPr bwMode="auto">
            <a:xfrm>
              <a:off x="2825596" y="1628501"/>
              <a:ext cx="35211" cy="37639"/>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9" name="Freeform 418"/>
            <p:cNvSpPr>
              <a:spLocks/>
            </p:cNvSpPr>
            <p:nvPr/>
          </p:nvSpPr>
          <p:spPr bwMode="auto">
            <a:xfrm>
              <a:off x="2779458" y="1629714"/>
              <a:ext cx="37639" cy="37639"/>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0" name="Freeform 419"/>
            <p:cNvSpPr>
              <a:spLocks/>
            </p:cNvSpPr>
            <p:nvPr/>
          </p:nvSpPr>
          <p:spPr bwMode="auto">
            <a:xfrm>
              <a:off x="2734534" y="163335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1" name="Freeform 420"/>
            <p:cNvSpPr>
              <a:spLocks/>
            </p:cNvSpPr>
            <p:nvPr/>
          </p:nvSpPr>
          <p:spPr bwMode="auto">
            <a:xfrm>
              <a:off x="2690825" y="1634571"/>
              <a:ext cx="37639" cy="4006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2" name="Freeform 421"/>
            <p:cNvSpPr>
              <a:spLocks/>
            </p:cNvSpPr>
            <p:nvPr/>
          </p:nvSpPr>
          <p:spPr bwMode="auto">
            <a:xfrm>
              <a:off x="2644687" y="1638214"/>
              <a:ext cx="37639" cy="37639"/>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3" name="Freeform 422"/>
            <p:cNvSpPr>
              <a:spLocks/>
            </p:cNvSpPr>
            <p:nvPr/>
          </p:nvSpPr>
          <p:spPr bwMode="auto">
            <a:xfrm>
              <a:off x="2600977" y="1641856"/>
              <a:ext cx="37639" cy="37639"/>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4" name="Freeform 423"/>
            <p:cNvSpPr>
              <a:spLocks/>
            </p:cNvSpPr>
            <p:nvPr/>
          </p:nvSpPr>
          <p:spPr bwMode="auto">
            <a:xfrm>
              <a:off x="2556053" y="1643071"/>
              <a:ext cx="37639" cy="38853"/>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5" name="Freeform 424"/>
            <p:cNvSpPr>
              <a:spLocks/>
            </p:cNvSpPr>
            <p:nvPr/>
          </p:nvSpPr>
          <p:spPr bwMode="auto">
            <a:xfrm>
              <a:off x="2977366" y="1576291"/>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6" name="Freeform 425"/>
            <p:cNvSpPr>
              <a:spLocks/>
            </p:cNvSpPr>
            <p:nvPr/>
          </p:nvSpPr>
          <p:spPr bwMode="auto">
            <a:xfrm>
              <a:off x="2931228" y="1577506"/>
              <a:ext cx="37639" cy="38853"/>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7" name="Freeform 426"/>
            <p:cNvSpPr>
              <a:spLocks/>
            </p:cNvSpPr>
            <p:nvPr/>
          </p:nvSpPr>
          <p:spPr bwMode="auto">
            <a:xfrm>
              <a:off x="2887518" y="1581148"/>
              <a:ext cx="37639" cy="37639"/>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8" name="Freeform 427"/>
            <p:cNvSpPr>
              <a:spLocks/>
            </p:cNvSpPr>
            <p:nvPr/>
          </p:nvSpPr>
          <p:spPr bwMode="auto">
            <a:xfrm>
              <a:off x="2842594" y="1582363"/>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9" name="Freeform 428"/>
            <p:cNvSpPr>
              <a:spLocks/>
            </p:cNvSpPr>
            <p:nvPr/>
          </p:nvSpPr>
          <p:spPr bwMode="auto">
            <a:xfrm>
              <a:off x="2798884" y="1586005"/>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0" name="Freeform 429"/>
            <p:cNvSpPr>
              <a:spLocks/>
            </p:cNvSpPr>
            <p:nvPr/>
          </p:nvSpPr>
          <p:spPr bwMode="auto">
            <a:xfrm>
              <a:off x="2752746" y="1588433"/>
              <a:ext cx="37639" cy="37639"/>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1" name="Freeform 430"/>
            <p:cNvSpPr>
              <a:spLocks/>
            </p:cNvSpPr>
            <p:nvPr/>
          </p:nvSpPr>
          <p:spPr bwMode="auto">
            <a:xfrm>
              <a:off x="2709037" y="1590861"/>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2" name="Freeform 431"/>
            <p:cNvSpPr>
              <a:spLocks/>
            </p:cNvSpPr>
            <p:nvPr/>
          </p:nvSpPr>
          <p:spPr bwMode="auto">
            <a:xfrm>
              <a:off x="2664113" y="1593290"/>
              <a:ext cx="37639" cy="38853"/>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3" name="Freeform 432"/>
            <p:cNvSpPr>
              <a:spLocks/>
            </p:cNvSpPr>
            <p:nvPr/>
          </p:nvSpPr>
          <p:spPr bwMode="auto">
            <a:xfrm>
              <a:off x="2620404" y="1595718"/>
              <a:ext cx="37639" cy="38853"/>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4" name="Freeform 433"/>
            <p:cNvSpPr>
              <a:spLocks/>
            </p:cNvSpPr>
            <p:nvPr/>
          </p:nvSpPr>
          <p:spPr bwMode="auto">
            <a:xfrm>
              <a:off x="2574266" y="1599361"/>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5" name="Freeform 434"/>
            <p:cNvSpPr>
              <a:spLocks/>
            </p:cNvSpPr>
            <p:nvPr/>
          </p:nvSpPr>
          <p:spPr bwMode="auto">
            <a:xfrm>
              <a:off x="2512343" y="1601789"/>
              <a:ext cx="55851" cy="4006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6" name="Freeform 435"/>
            <p:cNvSpPr>
              <a:spLocks/>
            </p:cNvSpPr>
            <p:nvPr/>
          </p:nvSpPr>
          <p:spPr bwMode="auto">
            <a:xfrm>
              <a:off x="3019861" y="1530153"/>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7" name="Freeform 436"/>
            <p:cNvSpPr>
              <a:spLocks/>
            </p:cNvSpPr>
            <p:nvPr/>
          </p:nvSpPr>
          <p:spPr bwMode="auto">
            <a:xfrm>
              <a:off x="2976151" y="1531368"/>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8" name="Freeform 437"/>
            <p:cNvSpPr>
              <a:spLocks/>
            </p:cNvSpPr>
            <p:nvPr/>
          </p:nvSpPr>
          <p:spPr bwMode="auto">
            <a:xfrm>
              <a:off x="2930013" y="1535010"/>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9" name="Freeform 438"/>
            <p:cNvSpPr>
              <a:spLocks/>
            </p:cNvSpPr>
            <p:nvPr/>
          </p:nvSpPr>
          <p:spPr bwMode="auto">
            <a:xfrm>
              <a:off x="2885090" y="1536225"/>
              <a:ext cx="38853" cy="4006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0" name="Freeform 439"/>
            <p:cNvSpPr>
              <a:spLocks/>
            </p:cNvSpPr>
            <p:nvPr/>
          </p:nvSpPr>
          <p:spPr bwMode="auto">
            <a:xfrm>
              <a:off x="2841380" y="153986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1" name="Freeform 440"/>
            <p:cNvSpPr>
              <a:spLocks/>
            </p:cNvSpPr>
            <p:nvPr/>
          </p:nvSpPr>
          <p:spPr bwMode="auto">
            <a:xfrm>
              <a:off x="2797671" y="1543510"/>
              <a:ext cx="37639" cy="37639"/>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2" name="Freeform 441"/>
            <p:cNvSpPr>
              <a:spLocks/>
            </p:cNvSpPr>
            <p:nvPr/>
          </p:nvSpPr>
          <p:spPr bwMode="auto">
            <a:xfrm>
              <a:off x="2751533" y="1544723"/>
              <a:ext cx="37639" cy="38853"/>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3" name="Freeform 442"/>
            <p:cNvSpPr>
              <a:spLocks/>
            </p:cNvSpPr>
            <p:nvPr/>
          </p:nvSpPr>
          <p:spPr bwMode="auto">
            <a:xfrm>
              <a:off x="2706608" y="1548366"/>
              <a:ext cx="37639" cy="37639"/>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4" name="Freeform 443"/>
            <p:cNvSpPr>
              <a:spLocks/>
            </p:cNvSpPr>
            <p:nvPr/>
          </p:nvSpPr>
          <p:spPr bwMode="auto">
            <a:xfrm>
              <a:off x="2662899" y="1549580"/>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5" name="Freeform 444"/>
            <p:cNvSpPr>
              <a:spLocks/>
            </p:cNvSpPr>
            <p:nvPr/>
          </p:nvSpPr>
          <p:spPr bwMode="auto">
            <a:xfrm>
              <a:off x="2617975" y="1553223"/>
              <a:ext cx="36425" cy="37639"/>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6" name="Freeform 445"/>
            <p:cNvSpPr>
              <a:spLocks/>
            </p:cNvSpPr>
            <p:nvPr/>
          </p:nvSpPr>
          <p:spPr bwMode="auto">
            <a:xfrm>
              <a:off x="2554839" y="1555651"/>
              <a:ext cx="55851" cy="4006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7" name="Freeform 446"/>
            <p:cNvSpPr>
              <a:spLocks/>
            </p:cNvSpPr>
            <p:nvPr/>
          </p:nvSpPr>
          <p:spPr bwMode="auto">
            <a:xfrm>
              <a:off x="2508701" y="1559293"/>
              <a:ext cx="36425" cy="37639"/>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8" name="Freeform 447"/>
            <p:cNvSpPr>
              <a:spLocks/>
            </p:cNvSpPr>
            <p:nvPr/>
          </p:nvSpPr>
          <p:spPr bwMode="auto">
            <a:xfrm>
              <a:off x="2638616" y="1384454"/>
              <a:ext cx="252545" cy="137200"/>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9" name="Freeform 448"/>
            <p:cNvSpPr>
              <a:spLocks/>
            </p:cNvSpPr>
            <p:nvPr/>
          </p:nvSpPr>
          <p:spPr bwMode="auto">
            <a:xfrm>
              <a:off x="2762460" y="1349244"/>
              <a:ext cx="120202" cy="31568"/>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0" name="Freeform 449"/>
            <p:cNvSpPr>
              <a:spLocks/>
            </p:cNvSpPr>
            <p:nvPr/>
          </p:nvSpPr>
          <p:spPr bwMode="auto">
            <a:xfrm>
              <a:off x="2636187" y="1356529"/>
              <a:ext cx="120202" cy="3278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1" name="Freeform 450"/>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2" name="Freeform 451"/>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3" name="Freeform 452"/>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4" name="Freeform 453"/>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5" name="Freeform 691"/>
            <p:cNvSpPr>
              <a:spLocks/>
            </p:cNvSpPr>
            <p:nvPr/>
          </p:nvSpPr>
          <p:spPr bwMode="auto">
            <a:xfrm>
              <a:off x="2830453" y="1429379"/>
              <a:ext cx="194265" cy="264686"/>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6" name="Freeform 692"/>
            <p:cNvSpPr>
              <a:spLocks/>
            </p:cNvSpPr>
            <p:nvPr/>
          </p:nvSpPr>
          <p:spPr bwMode="auto">
            <a:xfrm>
              <a:off x="2091031" y="1273966"/>
              <a:ext cx="230690" cy="210050"/>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7" name="Freeform 693"/>
            <p:cNvSpPr>
              <a:spLocks/>
            </p:cNvSpPr>
            <p:nvPr/>
          </p:nvSpPr>
          <p:spPr bwMode="auto">
            <a:xfrm>
              <a:off x="2222160" y="1385669"/>
              <a:ext cx="78921" cy="71636"/>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8" name="Freeform 694"/>
            <p:cNvSpPr>
              <a:spLocks/>
            </p:cNvSpPr>
            <p:nvPr/>
          </p:nvSpPr>
          <p:spPr bwMode="auto">
            <a:xfrm>
              <a:off x="2228230" y="1391739"/>
              <a:ext cx="65565" cy="59494"/>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9" name="Freeform 695"/>
            <p:cNvSpPr>
              <a:spLocks/>
            </p:cNvSpPr>
            <p:nvPr/>
          </p:nvSpPr>
          <p:spPr bwMode="auto">
            <a:xfrm>
              <a:off x="2241586" y="1232685"/>
              <a:ext cx="217335" cy="217335"/>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0" name="Freeform 696"/>
            <p:cNvSpPr>
              <a:spLocks/>
            </p:cNvSpPr>
            <p:nvPr/>
          </p:nvSpPr>
          <p:spPr bwMode="auto">
            <a:xfrm>
              <a:off x="2252513" y="1243612"/>
              <a:ext cx="195480" cy="194265"/>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pic>
          <p:nvPicPr>
            <p:cNvPr id="121" name="Picture 69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0085" y="1239970"/>
              <a:ext cx="201550" cy="20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 name="Freeform 698"/>
            <p:cNvSpPr>
              <a:spLocks/>
            </p:cNvSpPr>
            <p:nvPr/>
          </p:nvSpPr>
          <p:spPr bwMode="auto">
            <a:xfrm>
              <a:off x="1959901" y="495691"/>
              <a:ext cx="1200803" cy="982254"/>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pic>
          <p:nvPicPr>
            <p:cNvPr id="123" name="Picture 6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4690" y="1501014"/>
              <a:ext cx="325394" cy="30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Freeform 700"/>
            <p:cNvSpPr>
              <a:spLocks/>
            </p:cNvSpPr>
            <p:nvPr/>
          </p:nvSpPr>
          <p:spPr bwMode="auto">
            <a:xfrm>
              <a:off x="1993898" y="1485230"/>
              <a:ext cx="275614" cy="275614"/>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5" name="Freeform 701"/>
            <p:cNvSpPr>
              <a:spLocks/>
            </p:cNvSpPr>
            <p:nvPr/>
          </p:nvSpPr>
          <p:spPr bwMode="auto">
            <a:xfrm>
              <a:off x="2002397" y="1493729"/>
              <a:ext cx="258616" cy="257402"/>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6" name="Freeform 702"/>
            <p:cNvSpPr>
              <a:spLocks/>
            </p:cNvSpPr>
            <p:nvPr/>
          </p:nvSpPr>
          <p:spPr bwMode="auto">
            <a:xfrm>
              <a:off x="2041250" y="1531368"/>
              <a:ext cx="182124" cy="182124"/>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7" name="Freeform 703"/>
            <p:cNvSpPr>
              <a:spLocks/>
            </p:cNvSpPr>
            <p:nvPr/>
          </p:nvSpPr>
          <p:spPr bwMode="auto">
            <a:xfrm>
              <a:off x="2184520" y="790732"/>
              <a:ext cx="686000" cy="360605"/>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8" name="Freeform 704"/>
            <p:cNvSpPr>
              <a:spLocks/>
            </p:cNvSpPr>
            <p:nvPr/>
          </p:nvSpPr>
          <p:spPr bwMode="auto">
            <a:xfrm>
              <a:off x="2451635" y="790732"/>
              <a:ext cx="150556" cy="360605"/>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9" name="Freeform 705"/>
            <p:cNvSpPr>
              <a:spLocks/>
            </p:cNvSpPr>
            <p:nvPr/>
          </p:nvSpPr>
          <p:spPr bwMode="auto">
            <a:xfrm>
              <a:off x="2303508" y="420413"/>
              <a:ext cx="483235" cy="567012"/>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0" name="Freeform 706"/>
            <p:cNvSpPr>
              <a:spLocks/>
            </p:cNvSpPr>
            <p:nvPr/>
          </p:nvSpPr>
          <p:spPr bwMode="auto">
            <a:xfrm>
              <a:off x="2399427" y="529687"/>
              <a:ext cx="241618" cy="383674"/>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148" name="矩形 147"/>
          <p:cNvSpPr/>
          <p:nvPr/>
        </p:nvSpPr>
        <p:spPr>
          <a:xfrm flipH="1" flipV="1">
            <a:off x="5613212" y="2909326"/>
            <a:ext cx="5907608" cy="81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cs typeface="+mn-ea"/>
              <a:sym typeface="+mn-lt"/>
            </a:endParaRPr>
          </a:p>
        </p:txBody>
      </p:sp>
      <p:cxnSp>
        <p:nvCxnSpPr>
          <p:cNvPr id="151" name="直线连接符 150"/>
          <p:cNvCxnSpPr/>
          <p:nvPr/>
        </p:nvCxnSpPr>
        <p:spPr>
          <a:xfrm>
            <a:off x="8271825" y="3521112"/>
            <a:ext cx="0" cy="1262908"/>
          </a:xfrm>
          <a:prstGeom prst="line">
            <a:avLst/>
          </a:prstGeom>
        </p:spPr>
        <p:style>
          <a:lnRef idx="1">
            <a:schemeClr val="accent1"/>
          </a:lnRef>
          <a:fillRef idx="0">
            <a:schemeClr val="accent1"/>
          </a:fillRef>
          <a:effectRef idx="0">
            <a:schemeClr val="accent1"/>
          </a:effectRef>
          <a:fontRef idx="minor">
            <a:schemeClr val="tx1"/>
          </a:fontRef>
        </p:style>
      </p:cxnSp>
      <p:sp>
        <p:nvSpPr>
          <p:cNvPr id="152" name="文本框 8"/>
          <p:cNvSpPr txBox="1"/>
          <p:nvPr/>
        </p:nvSpPr>
        <p:spPr>
          <a:xfrm>
            <a:off x="491209" y="1734083"/>
            <a:ext cx="2649308" cy="29460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600" dirty="0">
                <a:solidFill>
                  <a:schemeClr val="bg1"/>
                </a:solidFill>
                <a:cs typeface="+mn-ea"/>
                <a:sym typeface="+mn-lt"/>
              </a:rPr>
              <a:t>5W2H</a:t>
            </a:r>
            <a:r>
              <a:rPr lang="zh-CN" altLang="en-US" sz="1600" dirty="0">
                <a:solidFill>
                  <a:schemeClr val="bg1"/>
                </a:solidFill>
                <a:cs typeface="+mn-ea"/>
                <a:sym typeface="+mn-lt"/>
              </a:rPr>
              <a:t>分析法又叫七何分析法，是二战中美国陆军兵器修理部首创。简单、方便，易于理解、使用，富有启发意义，广泛用于企业管理和技术活动，对于决策和执行性的活动措施也非常有帮助，也有助于弥补考虑问题的疏漏。</a:t>
            </a:r>
          </a:p>
        </p:txBody>
      </p:sp>
      <p:sp>
        <p:nvSpPr>
          <p:cNvPr id="153" name="矩形 152"/>
          <p:cNvSpPr/>
          <p:nvPr/>
        </p:nvSpPr>
        <p:spPr>
          <a:xfrm>
            <a:off x="325323" y="1073902"/>
            <a:ext cx="2815194" cy="572464"/>
          </a:xfrm>
          <a:prstGeom prst="rect">
            <a:avLst/>
          </a:prstGeom>
        </p:spPr>
        <p:txBody>
          <a:bodyPr wrap="none">
            <a:spAutoFit/>
          </a:bodyPr>
          <a:lstStyle/>
          <a:p>
            <a:pPr lvl="0" algn="ctr">
              <a:lnSpc>
                <a:spcPct val="130000"/>
              </a:lnSpc>
            </a:pPr>
            <a:r>
              <a:rPr lang="en-US" altLang="zh-CN" sz="2400" b="1" dirty="0" smtClean="0">
                <a:solidFill>
                  <a:schemeClr val="bg1"/>
                </a:solidFill>
                <a:cs typeface="+mn-ea"/>
                <a:sym typeface="+mn-lt"/>
              </a:rPr>
              <a:t>5W2H</a:t>
            </a:r>
            <a:r>
              <a:rPr lang="zh-CN" altLang="en-US" sz="2400" b="1" dirty="0" smtClean="0">
                <a:solidFill>
                  <a:schemeClr val="bg1"/>
                </a:solidFill>
                <a:cs typeface="+mn-ea"/>
                <a:sym typeface="+mn-lt"/>
              </a:rPr>
              <a:t>分析法的意义</a:t>
            </a:r>
            <a:endParaRPr lang="en-US" altLang="zh-CN" sz="2400" b="1" dirty="0">
              <a:solidFill>
                <a:schemeClr val="bg1"/>
              </a:solidFill>
              <a:cs typeface="+mn-ea"/>
              <a:sym typeface="+mn-lt"/>
            </a:endParaRPr>
          </a:p>
        </p:txBody>
      </p:sp>
      <p:sp>
        <p:nvSpPr>
          <p:cNvPr id="157" name="矩形 156"/>
          <p:cNvSpPr/>
          <p:nvPr/>
        </p:nvSpPr>
        <p:spPr>
          <a:xfrm>
            <a:off x="5706730" y="1257886"/>
            <a:ext cx="2373294" cy="1172629"/>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1</a:t>
            </a:r>
            <a:r>
              <a:rPr lang="zh-CN" altLang="en-US" dirty="0">
                <a:solidFill>
                  <a:srgbClr val="00A78B"/>
                </a:solidFill>
                <a:latin typeface="arial" panose="020B0604020202020204" pitchFamily="34" charset="0"/>
              </a:rPr>
              <a:t>、可以准确界定、清晰表述问题，提高工作效率。</a:t>
            </a:r>
          </a:p>
        </p:txBody>
      </p:sp>
      <p:cxnSp>
        <p:nvCxnSpPr>
          <p:cNvPr id="158" name="直线连接符 150"/>
          <p:cNvCxnSpPr/>
          <p:nvPr/>
        </p:nvCxnSpPr>
        <p:spPr>
          <a:xfrm>
            <a:off x="8271825" y="1190612"/>
            <a:ext cx="0" cy="1262908"/>
          </a:xfrm>
          <a:prstGeom prst="line">
            <a:avLst/>
          </a:prstGeom>
        </p:spPr>
        <p:style>
          <a:lnRef idx="1">
            <a:schemeClr val="accent1"/>
          </a:lnRef>
          <a:fillRef idx="0">
            <a:schemeClr val="accent1"/>
          </a:fillRef>
          <a:effectRef idx="0">
            <a:schemeClr val="accent1"/>
          </a:effectRef>
          <a:fontRef idx="minor">
            <a:schemeClr val="tx1"/>
          </a:fontRef>
        </p:style>
      </p:cxnSp>
      <p:sp>
        <p:nvSpPr>
          <p:cNvPr id="159" name="矩形 158"/>
          <p:cNvSpPr/>
          <p:nvPr/>
        </p:nvSpPr>
        <p:spPr>
          <a:xfrm>
            <a:off x="8579924" y="1257886"/>
            <a:ext cx="2955410" cy="1172629"/>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2</a:t>
            </a:r>
            <a:r>
              <a:rPr lang="zh-CN" altLang="en-US" dirty="0">
                <a:solidFill>
                  <a:srgbClr val="00A78B"/>
                </a:solidFill>
                <a:latin typeface="arial" panose="020B0604020202020204" pitchFamily="34" charset="0"/>
              </a:rPr>
              <a:t>、有效掌控事件的本质，完全地抓住了事件的主骨架，把事件打回原形思考。</a:t>
            </a:r>
          </a:p>
        </p:txBody>
      </p:sp>
      <p:sp>
        <p:nvSpPr>
          <p:cNvPr id="160" name="矩形 159"/>
          <p:cNvSpPr/>
          <p:nvPr/>
        </p:nvSpPr>
        <p:spPr>
          <a:xfrm>
            <a:off x="5706730" y="3528793"/>
            <a:ext cx="2327875" cy="1172629"/>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3</a:t>
            </a:r>
            <a:r>
              <a:rPr lang="zh-CN" altLang="en-US" dirty="0">
                <a:solidFill>
                  <a:srgbClr val="00A78B"/>
                </a:solidFill>
                <a:latin typeface="arial" panose="020B0604020202020204" pitchFamily="34" charset="0"/>
              </a:rPr>
              <a:t>、简单、方便，易于理解、使用，富有启发意义。</a:t>
            </a:r>
          </a:p>
        </p:txBody>
      </p:sp>
      <p:sp>
        <p:nvSpPr>
          <p:cNvPr id="161" name="矩形 160"/>
          <p:cNvSpPr/>
          <p:nvPr/>
        </p:nvSpPr>
        <p:spPr>
          <a:xfrm>
            <a:off x="8472820" y="3528793"/>
            <a:ext cx="3062514" cy="1137106"/>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4</a:t>
            </a:r>
            <a:r>
              <a:rPr lang="zh-CN" altLang="en-US" dirty="0">
                <a:solidFill>
                  <a:srgbClr val="00A78B"/>
                </a:solidFill>
                <a:latin typeface="arial" panose="020B0604020202020204" pitchFamily="34" charset="0"/>
              </a:rPr>
              <a:t>、有助于思路的条理化</a:t>
            </a:r>
            <a:r>
              <a:rPr lang="zh-CN" altLang="en-US" dirty="0" smtClean="0">
                <a:solidFill>
                  <a:srgbClr val="00A78B"/>
                </a:solidFill>
                <a:latin typeface="arial" panose="020B0604020202020204" pitchFamily="34" charset="0"/>
              </a:rPr>
              <a:t>，</a:t>
            </a:r>
            <a:r>
              <a:rPr lang="zh-CN" altLang="en-US" dirty="0">
                <a:solidFill>
                  <a:srgbClr val="00A78B"/>
                </a:solidFill>
                <a:latin typeface="arial" panose="020B0604020202020204" pitchFamily="34" charset="0"/>
              </a:rPr>
              <a:t>全面思考</a:t>
            </a:r>
            <a:r>
              <a:rPr lang="zh-CN" altLang="en-US" dirty="0" smtClean="0">
                <a:solidFill>
                  <a:srgbClr val="00A78B"/>
                </a:solidFill>
                <a:latin typeface="arial" panose="020B0604020202020204" pitchFamily="34" charset="0"/>
              </a:rPr>
              <a:t>问题，</a:t>
            </a:r>
            <a:r>
              <a:rPr lang="zh-CN" altLang="en-US" dirty="0">
                <a:solidFill>
                  <a:srgbClr val="00A78B"/>
                </a:solidFill>
                <a:latin typeface="arial" panose="020B0604020202020204" pitchFamily="34" charset="0"/>
              </a:rPr>
              <a:t>从而避免在流程设计中遗漏项目。</a:t>
            </a:r>
          </a:p>
        </p:txBody>
      </p:sp>
    </p:spTree>
    <p:extLst>
      <p:ext uri="{BB962C8B-B14F-4D97-AF65-F5344CB8AC3E}">
        <p14:creationId xmlns:p14="http://schemas.microsoft.com/office/powerpoint/2010/main" val="2791021770"/>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５Ｗ２</a:t>
            </a:r>
            <a:r>
              <a:rPr lang="zh-CN" altLang="en-US" dirty="0" smtClean="0"/>
              <a:t>Ｈ分析法的内容</a:t>
            </a:r>
            <a:endParaRPr lang="zh-CN" altLang="en-US" dirty="0"/>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953" y="367738"/>
            <a:ext cx="11222182" cy="6858000"/>
          </a:xfrm>
          <a:prstGeom prst="rect">
            <a:avLst/>
          </a:prstGeom>
        </p:spPr>
      </p:pic>
      <p:sp>
        <p:nvSpPr>
          <p:cNvPr id="9" name="矩形 8"/>
          <p:cNvSpPr/>
          <p:nvPr/>
        </p:nvSpPr>
        <p:spPr>
          <a:xfrm>
            <a:off x="3881064" y="897307"/>
            <a:ext cx="6830479" cy="4247317"/>
          </a:xfrm>
          <a:prstGeom prst="rect">
            <a:avLst/>
          </a:prstGeom>
        </p:spPr>
        <p:txBody>
          <a:bodyPr wrap="square">
            <a:spAutoFit/>
          </a:bodyPr>
          <a:lstStyle/>
          <a:p>
            <a:pPr marL="457200" indent="-457200">
              <a:lnSpc>
                <a:spcPct val="150000"/>
              </a:lnSpc>
              <a:buFont typeface="+mj-ea"/>
              <a:buAutoNum type="circleNumDbPlain"/>
            </a:pPr>
            <a:r>
              <a:rPr lang="zh-CN" altLang="en-US" sz="2000" dirty="0">
                <a:solidFill>
                  <a:schemeClr val="bg1"/>
                </a:solidFill>
                <a:latin typeface="arial" panose="020B0604020202020204" pitchFamily="34" charset="0"/>
              </a:rPr>
              <a:t>为什么？为什么要这么做？理由何在？原因是什么？造成这样的结果为什么</a:t>
            </a:r>
            <a:r>
              <a:rPr lang="zh-CN" altLang="en-US" sz="2000" dirty="0" smtClean="0">
                <a:solidFill>
                  <a:schemeClr val="bg1"/>
                </a:solidFill>
                <a:latin typeface="arial" panose="020B0604020202020204" pitchFamily="34" charset="0"/>
              </a:rPr>
              <a:t>？</a:t>
            </a:r>
            <a:endParaRPr lang="en-US" altLang="zh-CN" sz="2000" dirty="0" smtClean="0">
              <a:solidFill>
                <a:schemeClr val="bg1"/>
              </a:solidFill>
              <a:latin typeface="arial" panose="020B0604020202020204" pitchFamily="34" charset="0"/>
            </a:endParaRPr>
          </a:p>
          <a:p>
            <a:pPr marL="457200" indent="-457200">
              <a:lnSpc>
                <a:spcPct val="150000"/>
              </a:lnSpc>
              <a:buFont typeface="+mj-ea"/>
              <a:buAutoNum type="circleNumDbPlain"/>
            </a:pPr>
            <a:r>
              <a:rPr lang="zh-CN" altLang="en-US" sz="2000" dirty="0" smtClean="0">
                <a:solidFill>
                  <a:schemeClr val="bg1"/>
                </a:solidFill>
                <a:latin typeface="arial" panose="020B0604020202020204" pitchFamily="34" charset="0"/>
              </a:rPr>
              <a:t>谁？由谁来承担？谁来完成？谁负责？</a:t>
            </a:r>
          </a:p>
          <a:p>
            <a:pPr marL="457200" indent="-457200">
              <a:lnSpc>
                <a:spcPct val="150000"/>
              </a:lnSpc>
              <a:buFont typeface="+mj-ea"/>
              <a:buAutoNum type="circleNumDbPlain"/>
            </a:pPr>
            <a:r>
              <a:rPr lang="zh-CN" altLang="en-US" sz="2000" dirty="0" smtClean="0">
                <a:solidFill>
                  <a:schemeClr val="bg1"/>
                </a:solidFill>
                <a:latin typeface="arial" panose="020B0604020202020204" pitchFamily="34" charset="0"/>
              </a:rPr>
              <a:t>何时</a:t>
            </a:r>
            <a:r>
              <a:rPr lang="zh-CN" altLang="en-US" sz="2000" dirty="0">
                <a:solidFill>
                  <a:schemeClr val="bg1"/>
                </a:solidFill>
                <a:latin typeface="arial" panose="020B0604020202020204" pitchFamily="34" charset="0"/>
              </a:rPr>
              <a:t>？什么时间完成？什么时机最适宜？</a:t>
            </a:r>
          </a:p>
          <a:p>
            <a:pPr marL="457200" indent="-457200">
              <a:lnSpc>
                <a:spcPct val="150000"/>
              </a:lnSpc>
              <a:buFont typeface="+mj-ea"/>
              <a:buAutoNum type="circleNumDbPlain"/>
            </a:pPr>
            <a:r>
              <a:rPr lang="zh-CN" altLang="en-US" sz="2000" dirty="0">
                <a:solidFill>
                  <a:schemeClr val="bg1"/>
                </a:solidFill>
                <a:latin typeface="arial" panose="020B0604020202020204" pitchFamily="34" charset="0"/>
              </a:rPr>
              <a:t>何处？在哪里做？从哪里</a:t>
            </a:r>
            <a:r>
              <a:rPr lang="zh-CN" altLang="en-US" sz="2000" dirty="0" smtClean="0">
                <a:solidFill>
                  <a:schemeClr val="bg1"/>
                </a:solidFill>
                <a:latin typeface="arial" panose="020B0604020202020204" pitchFamily="34" charset="0"/>
              </a:rPr>
              <a:t>入手？</a:t>
            </a:r>
            <a:endParaRPr lang="en-US" altLang="zh-CN" sz="2000" dirty="0" smtClean="0">
              <a:solidFill>
                <a:schemeClr val="bg1"/>
              </a:solidFill>
              <a:latin typeface="arial" panose="020B0604020202020204" pitchFamily="34" charset="0"/>
            </a:endParaRPr>
          </a:p>
          <a:p>
            <a:pPr marL="457200" indent="-457200">
              <a:lnSpc>
                <a:spcPct val="150000"/>
              </a:lnSpc>
              <a:buFont typeface="+mj-ea"/>
              <a:buAutoNum type="circleNumDbPlain"/>
            </a:pPr>
            <a:r>
              <a:rPr lang="zh-CN" altLang="en-US" sz="2000" dirty="0" smtClean="0">
                <a:solidFill>
                  <a:schemeClr val="bg1"/>
                </a:solidFill>
                <a:latin typeface="arial" panose="020B0604020202020204" pitchFamily="34" charset="0"/>
              </a:rPr>
              <a:t>是</a:t>
            </a:r>
            <a:r>
              <a:rPr lang="zh-CN" altLang="en-US" sz="2000" dirty="0">
                <a:solidFill>
                  <a:schemeClr val="bg1"/>
                </a:solidFill>
                <a:latin typeface="arial" panose="020B0604020202020204" pitchFamily="34" charset="0"/>
              </a:rPr>
              <a:t>什么？目的是什么？做什么工作？</a:t>
            </a:r>
          </a:p>
          <a:p>
            <a:pPr marL="457200" indent="-457200">
              <a:lnSpc>
                <a:spcPct val="150000"/>
              </a:lnSpc>
              <a:buFont typeface="+mj-ea"/>
              <a:buAutoNum type="circleNumDbPlain"/>
            </a:pPr>
            <a:r>
              <a:rPr lang="zh-CN" altLang="en-US" sz="2000" dirty="0" smtClean="0">
                <a:solidFill>
                  <a:schemeClr val="bg1"/>
                </a:solidFill>
                <a:latin typeface="arial" panose="020B0604020202020204" pitchFamily="34" charset="0"/>
              </a:rPr>
              <a:t>怎么做？如何提高效率？如何实施？方法怎样？</a:t>
            </a:r>
          </a:p>
          <a:p>
            <a:pPr marL="457200" indent="-457200">
              <a:lnSpc>
                <a:spcPct val="150000"/>
              </a:lnSpc>
              <a:buFont typeface="+mj-ea"/>
              <a:buAutoNum type="circleNumDbPlain"/>
            </a:pPr>
            <a:r>
              <a:rPr lang="zh-CN" altLang="en-US" sz="2000" dirty="0" smtClean="0">
                <a:solidFill>
                  <a:schemeClr val="bg1"/>
                </a:solidFill>
                <a:latin typeface="arial" panose="020B0604020202020204" pitchFamily="34" charset="0"/>
              </a:rPr>
              <a:t>多少</a:t>
            </a:r>
            <a:r>
              <a:rPr lang="zh-CN" altLang="en-US" sz="2000" dirty="0">
                <a:solidFill>
                  <a:schemeClr val="bg1"/>
                </a:solidFill>
                <a:latin typeface="arial" panose="020B0604020202020204" pitchFamily="34" charset="0"/>
              </a:rPr>
              <a:t>？做到什么程度？数量如何？质量水平如何？费用产出如何？</a:t>
            </a:r>
            <a:endParaRPr lang="zh-CN" altLang="en-US" sz="2000" dirty="0">
              <a:solidFill>
                <a:schemeClr val="bg1"/>
              </a:solidFill>
            </a:endParaRPr>
          </a:p>
        </p:txBody>
      </p:sp>
      <p:sp>
        <p:nvSpPr>
          <p:cNvPr id="11" name="矩形 10"/>
          <p:cNvSpPr/>
          <p:nvPr/>
        </p:nvSpPr>
        <p:spPr>
          <a:xfrm>
            <a:off x="483349" y="980582"/>
            <a:ext cx="2657622" cy="4435766"/>
          </a:xfrm>
          <a:prstGeom prst="rect">
            <a:avLst/>
          </a:prstGeom>
        </p:spPr>
        <p:txBody>
          <a:bodyPr wrap="square">
            <a:spAutoFit/>
          </a:bodyPr>
          <a:lstStyle/>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W</a:t>
            </a:r>
            <a:r>
              <a:rPr lang="en-US" altLang="zh-CN" sz="2400" dirty="0" smtClean="0">
                <a:solidFill>
                  <a:srgbClr val="00A78B"/>
                </a:solidFill>
                <a:latin typeface="arial" panose="020B0604020202020204" pitchFamily="34" charset="0"/>
              </a:rPr>
              <a:t>HY</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W</a:t>
            </a:r>
            <a:r>
              <a:rPr lang="en-US" altLang="zh-CN" sz="2400" dirty="0" smtClean="0">
                <a:solidFill>
                  <a:srgbClr val="00A78B"/>
                </a:solidFill>
                <a:latin typeface="arial" panose="020B0604020202020204" pitchFamily="34" charset="0"/>
              </a:rPr>
              <a:t>HO</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W</a:t>
            </a:r>
            <a:r>
              <a:rPr lang="en-US" altLang="zh-CN" sz="2400" dirty="0" smtClean="0">
                <a:solidFill>
                  <a:srgbClr val="00A78B"/>
                </a:solidFill>
                <a:latin typeface="arial" panose="020B0604020202020204" pitchFamily="34" charset="0"/>
              </a:rPr>
              <a:t>HEN</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W</a:t>
            </a:r>
            <a:r>
              <a:rPr lang="en-US" altLang="zh-CN" sz="2400" dirty="0" smtClean="0">
                <a:solidFill>
                  <a:srgbClr val="00A78B"/>
                </a:solidFill>
                <a:latin typeface="arial" panose="020B0604020202020204" pitchFamily="34" charset="0"/>
              </a:rPr>
              <a:t>HERE</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W</a:t>
            </a:r>
            <a:r>
              <a:rPr lang="en-US" altLang="zh-CN" sz="2400" dirty="0" smtClean="0">
                <a:solidFill>
                  <a:srgbClr val="00A78B"/>
                </a:solidFill>
                <a:latin typeface="arial" panose="020B0604020202020204" pitchFamily="34" charset="0"/>
              </a:rPr>
              <a:t>HAT</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H</a:t>
            </a:r>
            <a:r>
              <a:rPr lang="en-US" altLang="zh-CN" sz="2400" dirty="0" smtClean="0">
                <a:solidFill>
                  <a:srgbClr val="00A78B"/>
                </a:solidFill>
                <a:latin typeface="arial" panose="020B0604020202020204" pitchFamily="34" charset="0"/>
              </a:rPr>
              <a:t>OW</a:t>
            </a:r>
          </a:p>
          <a:p>
            <a:pPr marL="571500" indent="-571500">
              <a:lnSpc>
                <a:spcPct val="112000"/>
              </a:lnSpc>
              <a:buFont typeface="Wingdings" panose="05000000000000000000" pitchFamily="2" charset="2"/>
              <a:buChar char="Ø"/>
            </a:pPr>
            <a:r>
              <a:rPr lang="en-US" altLang="zh-CN" sz="3600" b="1" dirty="0" smtClean="0">
                <a:solidFill>
                  <a:srgbClr val="00A78B"/>
                </a:solidFill>
                <a:latin typeface="arial" panose="020B0604020202020204" pitchFamily="34" charset="0"/>
              </a:rPr>
              <a:t>H</a:t>
            </a:r>
            <a:r>
              <a:rPr lang="en-US" altLang="zh-CN" sz="2400" dirty="0" smtClean="0">
                <a:solidFill>
                  <a:srgbClr val="00A78B"/>
                </a:solidFill>
                <a:latin typeface="arial" panose="020B0604020202020204" pitchFamily="34" charset="0"/>
              </a:rPr>
              <a:t>OW</a:t>
            </a:r>
            <a:r>
              <a:rPr lang="en-US" altLang="zh-CN" sz="3600" dirty="0" smtClean="0">
                <a:solidFill>
                  <a:srgbClr val="00A78B"/>
                </a:solidFill>
                <a:latin typeface="arial" panose="020B0604020202020204" pitchFamily="34" charset="0"/>
              </a:rPr>
              <a:t> </a:t>
            </a:r>
            <a:r>
              <a:rPr lang="en-US" altLang="zh-CN" sz="2400" dirty="0" smtClean="0">
                <a:solidFill>
                  <a:srgbClr val="00A78B"/>
                </a:solidFill>
                <a:latin typeface="arial" panose="020B0604020202020204" pitchFamily="34" charset="0"/>
              </a:rPr>
              <a:t>MUCH</a:t>
            </a:r>
            <a:endParaRPr lang="zh-CN" altLang="en-US" sz="2400" dirty="0">
              <a:solidFill>
                <a:srgbClr val="00A78B"/>
              </a:solidFill>
            </a:endParaRPr>
          </a:p>
        </p:txBody>
      </p:sp>
    </p:spTree>
    <p:extLst>
      <p:ext uri="{BB962C8B-B14F-4D97-AF65-F5344CB8AC3E}">
        <p14:creationId xmlns:p14="http://schemas.microsoft.com/office/powerpoint/2010/main" val="1106067386"/>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2</a:t>
            </a:r>
            <a:r>
              <a:rPr lang="zh-CN" altLang="en-US" sz="2800" b="1" dirty="0" smtClean="0">
                <a:solidFill>
                  <a:schemeClr val="bg1"/>
                </a:solidFill>
                <a:latin typeface="+mn-ea"/>
                <a:cs typeface="+mn-ea"/>
                <a:sym typeface="+mn-lt"/>
              </a:rPr>
              <a:t>、５Ｗ２Ｈ</a:t>
            </a:r>
            <a:endParaRPr lang="en-US" altLang="zh-CN" sz="2800" b="1" dirty="0">
              <a:solidFill>
                <a:schemeClr val="bg1"/>
              </a:solidFill>
              <a:latin typeface="+mn-ea"/>
              <a:cs typeface="+mn-ea"/>
              <a:sym typeface="+mn-lt"/>
            </a:endParaRPr>
          </a:p>
        </p:txBody>
      </p:sp>
      <p:sp>
        <p:nvSpPr>
          <p:cNvPr id="169" name="文本框 168"/>
          <p:cNvSpPr txBox="1"/>
          <p:nvPr/>
        </p:nvSpPr>
        <p:spPr>
          <a:xfrm>
            <a:off x="7612208" y="3642426"/>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5</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SWOT</a:t>
            </a:r>
            <a:endParaRPr lang="en-US" altLang="zh-CN" sz="2800" b="1" dirty="0">
              <a:solidFill>
                <a:schemeClr val="bg1"/>
              </a:solidFill>
              <a:latin typeface="+mn-ea"/>
              <a:cs typeface="+mn-ea"/>
              <a:sym typeface="+mn-lt"/>
            </a:endParaRPr>
          </a:p>
        </p:txBody>
      </p:sp>
      <p:sp>
        <p:nvSpPr>
          <p:cNvPr id="171" name="文本框 170"/>
          <p:cNvSpPr txBox="1"/>
          <p:nvPr/>
        </p:nvSpPr>
        <p:spPr>
          <a:xfrm>
            <a:off x="7613362" y="4528743"/>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6</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GROW</a:t>
            </a:r>
            <a:endParaRPr lang="en-US" altLang="zh-CN" sz="2800" b="1" dirty="0">
              <a:solidFill>
                <a:schemeClr val="bg1"/>
              </a:solidFill>
              <a:latin typeface="+mn-ea"/>
              <a:cs typeface="+mn-ea"/>
              <a:sym typeface="+mn-lt"/>
            </a:endParaRPr>
          </a:p>
        </p:txBody>
      </p:sp>
      <p:sp>
        <p:nvSpPr>
          <p:cNvPr id="172" name="文本框 171"/>
          <p:cNvSpPr txBox="1"/>
          <p:nvPr/>
        </p:nvSpPr>
        <p:spPr>
          <a:xfrm>
            <a:off x="7613362" y="2756109"/>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4</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STAR</a:t>
            </a:r>
            <a:endParaRPr lang="en-US" altLang="zh-CN" sz="2800" b="1" dirty="0">
              <a:solidFill>
                <a:schemeClr val="bg1"/>
              </a:solidFill>
              <a:latin typeface="+mn-ea"/>
              <a:cs typeface="+mn-ea"/>
              <a:sym typeface="+mn-lt"/>
            </a:endParaRPr>
          </a:p>
        </p:txBody>
      </p:sp>
      <p:sp>
        <p:nvSpPr>
          <p:cNvPr id="174" name="文本框 173"/>
          <p:cNvSpPr txBox="1"/>
          <p:nvPr/>
        </p:nvSpPr>
        <p:spPr>
          <a:xfrm>
            <a:off x="4213494" y="4528743"/>
            <a:ext cx="2672633" cy="662554"/>
          </a:xfrm>
          <a:prstGeom prst="rect">
            <a:avLst/>
          </a:prstGeom>
          <a:noFill/>
        </p:spPr>
        <p:txBody>
          <a:bodyPr wrap="square" rtlCol="0" anchor="t">
            <a:spAutoFit/>
          </a:bodyPr>
          <a:lstStyle/>
          <a:p>
            <a:pPr defTabSz="609585">
              <a:lnSpc>
                <a:spcPct val="150000"/>
              </a:lnSpc>
            </a:pPr>
            <a:r>
              <a:rPr lang="en-US" altLang="zh-CN" sz="2800" b="1" dirty="0" smtClean="0">
                <a:solidFill>
                  <a:srgbClr val="FFFF00"/>
                </a:solidFill>
                <a:latin typeface="+mn-ea"/>
                <a:cs typeface="+mn-ea"/>
                <a:sym typeface="+mn-lt"/>
              </a:rPr>
              <a:t>3</a:t>
            </a:r>
            <a:r>
              <a:rPr lang="zh-CN" altLang="en-US" sz="2800" b="1" dirty="0" smtClean="0">
                <a:solidFill>
                  <a:srgbClr val="FFFF00"/>
                </a:solidFill>
                <a:latin typeface="+mn-ea"/>
                <a:cs typeface="+mn-ea"/>
                <a:sym typeface="+mn-lt"/>
              </a:rPr>
              <a:t>、</a:t>
            </a:r>
            <a:r>
              <a:rPr lang="en-US" altLang="zh-CN" sz="2800" b="1" dirty="0" smtClean="0">
                <a:solidFill>
                  <a:srgbClr val="FFFF00"/>
                </a:solidFill>
                <a:latin typeface="+mn-ea"/>
                <a:cs typeface="+mn-ea"/>
                <a:sym typeface="+mn-lt"/>
              </a:rPr>
              <a:t>SMART</a:t>
            </a:r>
            <a:endParaRPr lang="en-US" altLang="zh-CN" sz="2800" b="1" dirty="0">
              <a:solidFill>
                <a:srgbClr val="FFFF00"/>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38015480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AutoShape 3"/>
          <p:cNvSpPr>
            <a:spLocks/>
          </p:cNvSpPr>
          <p:nvPr/>
        </p:nvSpPr>
        <p:spPr bwMode="auto">
          <a:xfrm>
            <a:off x="6859860" y="1527522"/>
            <a:ext cx="814387"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S</a:t>
            </a:r>
          </a:p>
        </p:txBody>
      </p:sp>
      <p:sp>
        <p:nvSpPr>
          <p:cNvPr id="61" name="AutoShape 4"/>
          <p:cNvSpPr>
            <a:spLocks/>
          </p:cNvSpPr>
          <p:nvPr/>
        </p:nvSpPr>
        <p:spPr bwMode="auto">
          <a:xfrm>
            <a:off x="6859860" y="2531117"/>
            <a:ext cx="814387"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M</a:t>
            </a:r>
          </a:p>
        </p:txBody>
      </p:sp>
      <p:sp>
        <p:nvSpPr>
          <p:cNvPr id="62" name="AutoShape 5"/>
          <p:cNvSpPr>
            <a:spLocks/>
          </p:cNvSpPr>
          <p:nvPr/>
        </p:nvSpPr>
        <p:spPr bwMode="auto">
          <a:xfrm>
            <a:off x="6874147" y="3534712"/>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a:solidFill>
                  <a:schemeClr val="bg1"/>
                </a:solidFill>
                <a:latin typeface="微软雅黑" pitchFamily="34" charset="-122"/>
                <a:ea typeface="微软雅黑" pitchFamily="34" charset="-122"/>
                <a:sym typeface="Comic Sans MS" pitchFamily="66" charset="0"/>
              </a:rPr>
              <a:t>A</a:t>
            </a:r>
          </a:p>
        </p:txBody>
      </p:sp>
      <p:sp>
        <p:nvSpPr>
          <p:cNvPr id="63" name="AutoShape 6"/>
          <p:cNvSpPr>
            <a:spLocks/>
          </p:cNvSpPr>
          <p:nvPr/>
        </p:nvSpPr>
        <p:spPr bwMode="auto">
          <a:xfrm>
            <a:off x="6874147" y="4538307"/>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R</a:t>
            </a:r>
          </a:p>
        </p:txBody>
      </p:sp>
      <p:sp>
        <p:nvSpPr>
          <p:cNvPr id="64" name="AutoShape 7"/>
          <p:cNvSpPr>
            <a:spLocks/>
          </p:cNvSpPr>
          <p:nvPr/>
        </p:nvSpPr>
        <p:spPr bwMode="auto">
          <a:xfrm>
            <a:off x="6874147" y="5541903"/>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a:solidFill>
                  <a:schemeClr val="bg1"/>
                </a:solidFill>
                <a:latin typeface="微软雅黑" pitchFamily="34" charset="-122"/>
                <a:ea typeface="微软雅黑" pitchFamily="34" charset="-122"/>
                <a:sym typeface="Comic Sans MS" pitchFamily="66" charset="0"/>
              </a:rPr>
              <a:t>T</a:t>
            </a:r>
          </a:p>
        </p:txBody>
      </p:sp>
      <p:sp>
        <p:nvSpPr>
          <p:cNvPr id="65" name="AutoShape 8"/>
          <p:cNvSpPr>
            <a:spLocks/>
          </p:cNvSpPr>
          <p:nvPr/>
        </p:nvSpPr>
        <p:spPr bwMode="auto">
          <a:xfrm>
            <a:off x="9201422" y="1527522"/>
            <a:ext cx="2032000" cy="785812"/>
          </a:xfrm>
          <a:prstGeom prst="roundRect">
            <a:avLst>
              <a:gd name="adj" fmla="val 18519"/>
            </a:avLst>
          </a:prstGeom>
          <a:noFill/>
          <a:ln w="19050" cap="flat">
            <a:solidFill>
              <a:srgbClr val="00A78B">
                <a:alpha val="85000"/>
              </a:srgbClr>
            </a:solidFill>
            <a:prstDash val="solid"/>
            <a:miter lim="800000"/>
            <a:headEnd type="none" w="med" len="med"/>
            <a:tailEnd type="none" w="med" len="med"/>
          </a:ln>
          <a:extLst/>
        </p:spPr>
        <p:txBody>
          <a:bodyPr lIns="0" tIns="0" rIns="0" bIns="0" anchor="ctr"/>
          <a:lstStyle/>
          <a:p>
            <a:pPr algn="ctr">
              <a:defRPr/>
            </a:pPr>
            <a:r>
              <a:rPr lang="en-US" altLang="zh-CN" sz="1600" dirty="0">
                <a:solidFill>
                  <a:schemeClr val="tx1">
                    <a:lumMod val="65000"/>
                    <a:lumOff val="35000"/>
                  </a:schemeClr>
                </a:solidFill>
                <a:latin typeface="微软雅黑" pitchFamily="34" charset="-122"/>
                <a:ea typeface="微软雅黑" pitchFamily="34" charset="-122"/>
              </a:rPr>
              <a:t>Specific</a:t>
            </a:r>
          </a:p>
          <a:p>
            <a:pPr algn="ctr">
              <a:defRPr/>
            </a:pPr>
            <a:r>
              <a:rPr lang="ja-JP" altLang="en-US" b="1" dirty="0">
                <a:solidFill>
                  <a:schemeClr val="tx1">
                    <a:lumMod val="65000"/>
                    <a:lumOff val="35000"/>
                  </a:schemeClr>
                </a:solidFill>
                <a:latin typeface="微软雅黑" pitchFamily="34" charset="-122"/>
                <a:ea typeface="微软雅黑" pitchFamily="34" charset="-122"/>
              </a:rPr>
              <a:t>具体的</a:t>
            </a:r>
            <a:endParaRPr lang="en-US" b="1" dirty="0">
              <a:solidFill>
                <a:schemeClr val="tx1">
                  <a:lumMod val="65000"/>
                  <a:lumOff val="35000"/>
                </a:schemeClr>
              </a:solidFill>
              <a:latin typeface="微软雅黑" pitchFamily="34" charset="-122"/>
              <a:ea typeface="微软雅黑" pitchFamily="34" charset="-122"/>
              <a:cs typeface="微软雅黑" pitchFamily="34" charset="-122"/>
            </a:endParaRPr>
          </a:p>
        </p:txBody>
      </p:sp>
      <p:sp>
        <p:nvSpPr>
          <p:cNvPr id="66" name="AutoShape 9"/>
          <p:cNvSpPr>
            <a:spLocks/>
          </p:cNvSpPr>
          <p:nvPr/>
        </p:nvSpPr>
        <p:spPr bwMode="auto">
          <a:xfrm>
            <a:off x="9201422" y="2531117"/>
            <a:ext cx="2032000" cy="785812"/>
          </a:xfrm>
          <a:prstGeom prst="roundRect">
            <a:avLst>
              <a:gd name="adj" fmla="val 18519"/>
            </a:avLst>
          </a:prstGeom>
          <a:noFill/>
          <a:ln w="1905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Measureable</a:t>
            </a:r>
          </a:p>
          <a:p>
            <a:pPr algn="ctr"/>
            <a:r>
              <a:rPr lang="ja-JP" altLang="en-US" b="1" dirty="0">
                <a:solidFill>
                  <a:schemeClr val="tx1">
                    <a:lumMod val="65000"/>
                    <a:lumOff val="35000"/>
                  </a:schemeClr>
                </a:solidFill>
                <a:latin typeface="微软雅黑" pitchFamily="34" charset="-122"/>
                <a:ea typeface="微软雅黑" pitchFamily="34" charset="-122"/>
              </a:rPr>
              <a:t>可衡量的</a:t>
            </a:r>
            <a:endParaRPr lang="en-US" b="1" dirty="0">
              <a:solidFill>
                <a:schemeClr val="tx1">
                  <a:lumMod val="65000"/>
                  <a:lumOff val="35000"/>
                </a:schemeClr>
              </a:solidFill>
              <a:latin typeface="微软雅黑" pitchFamily="34" charset="-122"/>
              <a:ea typeface="微软雅黑" pitchFamily="34" charset="-122"/>
            </a:endParaRPr>
          </a:p>
        </p:txBody>
      </p:sp>
      <p:sp>
        <p:nvSpPr>
          <p:cNvPr id="67" name="AutoShape 10"/>
          <p:cNvSpPr>
            <a:spLocks/>
          </p:cNvSpPr>
          <p:nvPr/>
        </p:nvSpPr>
        <p:spPr bwMode="auto">
          <a:xfrm>
            <a:off x="9201422" y="3534712"/>
            <a:ext cx="2032000" cy="785812"/>
          </a:xfrm>
          <a:prstGeom prst="roundRect">
            <a:avLst>
              <a:gd name="adj" fmla="val 18519"/>
            </a:avLst>
          </a:prstGeom>
          <a:noFill/>
          <a:ln w="1905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Achievable</a:t>
            </a:r>
          </a:p>
          <a:p>
            <a:pPr algn="ctr"/>
            <a:r>
              <a:rPr lang="ja-JP" altLang="en-US" b="1" dirty="0">
                <a:solidFill>
                  <a:schemeClr val="tx1">
                    <a:lumMod val="65000"/>
                    <a:lumOff val="35000"/>
                  </a:schemeClr>
                </a:solidFill>
                <a:latin typeface="微软雅黑" pitchFamily="34" charset="-122"/>
                <a:ea typeface="微软雅黑" pitchFamily="34" charset="-122"/>
              </a:rPr>
              <a:t>可达成的</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68" name="AutoShape 11"/>
          <p:cNvSpPr>
            <a:spLocks/>
          </p:cNvSpPr>
          <p:nvPr/>
        </p:nvSpPr>
        <p:spPr bwMode="auto">
          <a:xfrm>
            <a:off x="9201422" y="4538307"/>
            <a:ext cx="2032000" cy="785812"/>
          </a:xfrm>
          <a:prstGeom prst="roundRect">
            <a:avLst>
              <a:gd name="adj" fmla="val 18519"/>
            </a:avLst>
          </a:prstGeom>
          <a:noFill/>
          <a:ln w="1905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Relevant</a:t>
            </a:r>
          </a:p>
          <a:p>
            <a:pPr algn="ctr"/>
            <a:r>
              <a:rPr lang="ja-JP" altLang="en-US" b="1" dirty="0">
                <a:solidFill>
                  <a:schemeClr val="tx1">
                    <a:lumMod val="65000"/>
                    <a:lumOff val="35000"/>
                  </a:schemeClr>
                </a:solidFill>
                <a:latin typeface="微软雅黑" pitchFamily="34" charset="-122"/>
                <a:ea typeface="微软雅黑" pitchFamily="34" charset="-122"/>
              </a:rPr>
              <a:t>相关的</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69" name="AutoShape 12"/>
          <p:cNvSpPr>
            <a:spLocks/>
          </p:cNvSpPr>
          <p:nvPr/>
        </p:nvSpPr>
        <p:spPr bwMode="auto">
          <a:xfrm>
            <a:off x="9201422" y="5541903"/>
            <a:ext cx="2032000" cy="785812"/>
          </a:xfrm>
          <a:prstGeom prst="roundRect">
            <a:avLst>
              <a:gd name="adj" fmla="val 18519"/>
            </a:avLst>
          </a:prstGeom>
          <a:noFill/>
          <a:ln w="1905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Time-based</a:t>
            </a:r>
          </a:p>
          <a:p>
            <a:pPr algn="ctr"/>
            <a:r>
              <a:rPr lang="ja-JP" altLang="en-US" b="1" dirty="0">
                <a:solidFill>
                  <a:schemeClr val="tx1">
                    <a:lumMod val="65000"/>
                    <a:lumOff val="35000"/>
                  </a:schemeClr>
                </a:solidFill>
                <a:latin typeface="微软雅黑" pitchFamily="34" charset="-122"/>
                <a:ea typeface="微软雅黑" pitchFamily="34" charset="-122"/>
              </a:rPr>
              <a:t>一定时限的</a:t>
            </a:r>
            <a:endParaRPr lang="zh-CN" altLang="en-US" b="1" dirty="0">
              <a:solidFill>
                <a:schemeClr val="tx1">
                  <a:lumMod val="65000"/>
                  <a:lumOff val="35000"/>
                </a:schemeClr>
              </a:solidFill>
              <a:latin typeface="微软雅黑" pitchFamily="34" charset="-122"/>
              <a:ea typeface="微软雅黑" pitchFamily="34" charset="-122"/>
            </a:endParaRPr>
          </a:p>
        </p:txBody>
      </p:sp>
      <p:cxnSp>
        <p:nvCxnSpPr>
          <p:cNvPr id="7" name="直接连接符 6"/>
          <p:cNvCxnSpPr/>
          <p:nvPr/>
        </p:nvCxnSpPr>
        <p:spPr>
          <a:xfrm>
            <a:off x="897508" y="1629991"/>
            <a:ext cx="4968552" cy="0"/>
          </a:xfrm>
          <a:prstGeom prst="line">
            <a:avLst/>
          </a:prstGeom>
          <a:ln w="76200" cmpd="thinThick">
            <a:solidFill>
              <a:srgbClr val="00A78B"/>
            </a:solidFill>
          </a:ln>
        </p:spPr>
        <p:style>
          <a:lnRef idx="1">
            <a:schemeClr val="accent1"/>
          </a:lnRef>
          <a:fillRef idx="0">
            <a:schemeClr val="accent1"/>
          </a:fillRef>
          <a:effectRef idx="0">
            <a:schemeClr val="accent1"/>
          </a:effectRef>
          <a:fontRef idx="minor">
            <a:schemeClr val="tx1"/>
          </a:fontRef>
        </p:style>
      </p:cxnSp>
      <p:sp>
        <p:nvSpPr>
          <p:cNvPr id="9" name="虚尾箭头 8"/>
          <p:cNvSpPr/>
          <p:nvPr/>
        </p:nvSpPr>
        <p:spPr>
          <a:xfrm>
            <a:off x="8031832" y="1661082"/>
            <a:ext cx="936104" cy="518691"/>
          </a:xfrm>
          <a:prstGeom prst="stripedRightArrow">
            <a:avLst>
              <a:gd name="adj1" fmla="val 69578"/>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虚尾箭头 69"/>
          <p:cNvSpPr/>
          <p:nvPr/>
        </p:nvSpPr>
        <p:spPr>
          <a:xfrm>
            <a:off x="8031832" y="3668272"/>
            <a:ext cx="936104" cy="518691"/>
          </a:xfrm>
          <a:prstGeom prst="stripedRightArrow">
            <a:avLst>
              <a:gd name="adj1" fmla="val 69578"/>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虚尾箭头 71"/>
          <p:cNvSpPr/>
          <p:nvPr/>
        </p:nvSpPr>
        <p:spPr>
          <a:xfrm>
            <a:off x="8031832" y="4671867"/>
            <a:ext cx="936104" cy="518691"/>
          </a:xfrm>
          <a:prstGeom prst="stripedRightArrow">
            <a:avLst>
              <a:gd name="adj1" fmla="val 69578"/>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虚尾箭头 72"/>
          <p:cNvSpPr/>
          <p:nvPr/>
        </p:nvSpPr>
        <p:spPr>
          <a:xfrm>
            <a:off x="8031832" y="2664677"/>
            <a:ext cx="936104" cy="518691"/>
          </a:xfrm>
          <a:prstGeom prst="stripedRightArrow">
            <a:avLst>
              <a:gd name="adj1" fmla="val 69578"/>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虚尾箭头 73"/>
          <p:cNvSpPr/>
          <p:nvPr/>
        </p:nvSpPr>
        <p:spPr>
          <a:xfrm>
            <a:off x="8031832" y="5675463"/>
            <a:ext cx="936104" cy="518691"/>
          </a:xfrm>
          <a:prstGeom prst="stripedRightArrow">
            <a:avLst>
              <a:gd name="adj1" fmla="val 69578"/>
              <a:gd name="adj2"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8"/>
          <p:cNvSpPr txBox="1"/>
          <p:nvPr/>
        </p:nvSpPr>
        <p:spPr>
          <a:xfrm>
            <a:off x="1049740" y="-1045621"/>
            <a:ext cx="4965700" cy="461665"/>
          </a:xfrm>
          <a:prstGeom prst="rect">
            <a:avLst/>
          </a:prstGeom>
          <a:noFill/>
        </p:spPr>
        <p:txBody>
          <a:bodyPr wrap="square" rtlCol="0" anchor="ctr">
            <a:spAutoFit/>
          </a:bodyPr>
          <a:lstStyle/>
          <a:p>
            <a:r>
              <a:rPr lang="en-US" altLang="zh-CN" sz="2400" b="1" smtClean="0">
                <a:solidFill>
                  <a:schemeClr val="tx1">
                    <a:lumMod val="65000"/>
                    <a:lumOff val="35000"/>
                  </a:schemeClr>
                </a:solidFill>
                <a:latin typeface="微软雅黑" pitchFamily="34" charset="-122"/>
                <a:ea typeface="微软雅黑" pitchFamily="34" charset="-122"/>
              </a:rPr>
              <a:t>3</a:t>
            </a:r>
            <a:r>
              <a:rPr lang="zh-CN" altLang="en-US" sz="2400" b="1" smtClean="0">
                <a:solidFill>
                  <a:schemeClr val="tx1">
                    <a:lumMod val="65000"/>
                    <a:lumOff val="35000"/>
                  </a:schemeClr>
                </a:solidFill>
                <a:latin typeface="微软雅黑" pitchFamily="34" charset="-122"/>
                <a:ea typeface="微软雅黑" pitchFamily="34" charset="-122"/>
              </a:rPr>
              <a:t>、</a:t>
            </a:r>
            <a:r>
              <a:rPr lang="en-US" altLang="zh-CN" sz="2400" b="1" smtClean="0">
                <a:solidFill>
                  <a:schemeClr val="tx1">
                    <a:lumMod val="65000"/>
                    <a:lumOff val="35000"/>
                  </a:schemeClr>
                </a:solidFill>
                <a:latin typeface="微软雅黑" pitchFamily="34" charset="-122"/>
                <a:ea typeface="微软雅黑" pitchFamily="34" charset="-122"/>
              </a:rPr>
              <a:t> </a:t>
            </a:r>
            <a:r>
              <a:rPr lang="zh-CN" altLang="en-US" sz="2400" b="1" smtClean="0">
                <a:solidFill>
                  <a:schemeClr val="tx1">
                    <a:lumMod val="65000"/>
                    <a:lumOff val="35000"/>
                  </a:schemeClr>
                </a:solidFill>
                <a:latin typeface="微软雅黑" pitchFamily="34" charset="-122"/>
                <a:ea typeface="微软雅黑" pitchFamily="34" charset="-122"/>
              </a:rPr>
              <a:t>如何进行目标管理</a:t>
            </a:r>
            <a:endParaRPr lang="zh-CN" altLang="en-US" sz="2400" b="1" dirty="0">
              <a:solidFill>
                <a:schemeClr val="tx1">
                  <a:lumMod val="65000"/>
                  <a:lumOff val="35000"/>
                </a:schemeClr>
              </a:solidFill>
              <a:latin typeface="华康俪金黑W8(P)" panose="020B0800000000000000" pitchFamily="34" charset="-122"/>
              <a:ea typeface="华康俪金黑W8(P)" panose="020B0800000000000000" pitchFamily="34" charset="-122"/>
            </a:endParaRPr>
          </a:p>
        </p:txBody>
      </p:sp>
      <p:sp>
        <p:nvSpPr>
          <p:cNvPr id="3" name="矩形 2"/>
          <p:cNvSpPr/>
          <p:nvPr/>
        </p:nvSpPr>
        <p:spPr>
          <a:xfrm>
            <a:off x="1174790" y="2146080"/>
            <a:ext cx="4410800" cy="3785652"/>
          </a:xfrm>
          <a:prstGeom prst="rect">
            <a:avLst/>
          </a:prstGeom>
        </p:spPr>
        <p:txBody>
          <a:bodyPr wrap="square">
            <a:spAutoFit/>
          </a:bodyPr>
          <a:lstStyle/>
          <a:p>
            <a:pPr>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目标管理是使</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管理者的工作由被动变为主动的一个很好的</a:t>
            </a:r>
            <a:r>
              <a:rPr lang="zh-CN" altLang="en-US" sz="2000" dirty="0">
                <a:solidFill>
                  <a:srgbClr val="00A78B"/>
                </a:solidFill>
                <a:latin typeface="微软雅黑" panose="020B0503020204020204" pitchFamily="34" charset="-122"/>
                <a:ea typeface="微软雅黑" panose="020B0503020204020204" pitchFamily="34" charset="-122"/>
              </a:rPr>
              <a:t>管理手段</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，实施目标管理不仅是为了利于员工更加明确高效地工作，更是为了管理者将来对员工实施绩效考核提供了考核目标和考核标准，</a:t>
            </a:r>
            <a:r>
              <a:rPr lang="zh-CN" altLang="en-US" sz="2000" dirty="0">
                <a:solidFill>
                  <a:srgbClr val="00A78B"/>
                </a:solidFill>
                <a:latin typeface="微软雅黑" panose="020B0503020204020204" pitchFamily="34" charset="-122"/>
                <a:ea typeface="微软雅黑" panose="020B0503020204020204" pitchFamily="34" charset="-122"/>
              </a:rPr>
              <a:t>使考核更加科学化、规范化</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，更能保证考核的公正、公开与公平。</a:t>
            </a:r>
            <a:endParaRPr lang="zh-CN" altLang="en-US" sz="2000" dirty="0">
              <a:solidFill>
                <a:schemeClr val="tx1">
                  <a:lumMod val="75000"/>
                  <a:lumOff val="25000"/>
                </a:schemeClr>
              </a:solidFill>
            </a:endParaRPr>
          </a:p>
        </p:txBody>
      </p:sp>
      <p:sp>
        <p:nvSpPr>
          <p:cNvPr id="5" name="文本占位符 4"/>
          <p:cNvSpPr>
            <a:spLocks noGrp="1"/>
          </p:cNvSpPr>
          <p:nvPr>
            <p:ph type="body" sz="quarter" idx="10"/>
          </p:nvPr>
        </p:nvSpPr>
        <p:spPr/>
        <p:txBody>
          <a:bodyPr/>
          <a:lstStyle/>
          <a:p>
            <a:r>
              <a:rPr lang="en-US" altLang="zh-CN" dirty="0" smtClean="0"/>
              <a:t>SMART</a:t>
            </a:r>
            <a:r>
              <a:rPr lang="zh-CN" altLang="en-US" dirty="0" smtClean="0"/>
              <a:t>原则的意义</a:t>
            </a:r>
            <a:endParaRPr lang="zh-CN" altLang="en-US" dirty="0"/>
          </a:p>
        </p:txBody>
      </p:sp>
      <p:cxnSp>
        <p:nvCxnSpPr>
          <p:cNvPr id="24" name="直接连接符 23"/>
          <p:cNvCxnSpPr/>
          <p:nvPr/>
        </p:nvCxnSpPr>
        <p:spPr>
          <a:xfrm>
            <a:off x="897508" y="6194154"/>
            <a:ext cx="4968552" cy="0"/>
          </a:xfrm>
          <a:prstGeom prst="line">
            <a:avLst/>
          </a:prstGeom>
          <a:ln w="76200" cmpd="thinThick">
            <a:solidFill>
              <a:srgbClr val="00A78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334095"/>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p:cNvSpPr>
          <p:nvPr/>
        </p:nvSpPr>
        <p:spPr bwMode="auto">
          <a:xfrm>
            <a:off x="119336" y="1542053"/>
            <a:ext cx="814387"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S</a:t>
            </a:r>
          </a:p>
        </p:txBody>
      </p:sp>
      <p:sp>
        <p:nvSpPr>
          <p:cNvPr id="3" name="AutoShape 4"/>
          <p:cNvSpPr>
            <a:spLocks/>
          </p:cNvSpPr>
          <p:nvPr/>
        </p:nvSpPr>
        <p:spPr bwMode="auto">
          <a:xfrm>
            <a:off x="2528105" y="1542053"/>
            <a:ext cx="814387"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M</a:t>
            </a:r>
          </a:p>
        </p:txBody>
      </p:sp>
      <p:sp>
        <p:nvSpPr>
          <p:cNvPr id="4" name="AutoShape 5"/>
          <p:cNvSpPr>
            <a:spLocks/>
          </p:cNvSpPr>
          <p:nvPr/>
        </p:nvSpPr>
        <p:spPr bwMode="auto">
          <a:xfrm>
            <a:off x="4968240" y="1542053"/>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a:solidFill>
                  <a:schemeClr val="bg1"/>
                </a:solidFill>
                <a:latin typeface="微软雅黑" pitchFamily="34" charset="-122"/>
                <a:ea typeface="微软雅黑" pitchFamily="34" charset="-122"/>
                <a:sym typeface="Comic Sans MS" pitchFamily="66" charset="0"/>
              </a:rPr>
              <a:t>A</a:t>
            </a:r>
          </a:p>
        </p:txBody>
      </p:sp>
      <p:sp>
        <p:nvSpPr>
          <p:cNvPr id="5" name="AutoShape 6"/>
          <p:cNvSpPr>
            <a:spLocks/>
          </p:cNvSpPr>
          <p:nvPr/>
        </p:nvSpPr>
        <p:spPr bwMode="auto">
          <a:xfrm>
            <a:off x="7380066" y="1542053"/>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dirty="0">
                <a:solidFill>
                  <a:schemeClr val="bg1"/>
                </a:solidFill>
                <a:latin typeface="微软雅黑" pitchFamily="34" charset="-122"/>
                <a:ea typeface="微软雅黑" pitchFamily="34" charset="-122"/>
                <a:sym typeface="Comic Sans MS" pitchFamily="66" charset="0"/>
              </a:rPr>
              <a:t>R</a:t>
            </a:r>
          </a:p>
        </p:txBody>
      </p:sp>
      <p:sp>
        <p:nvSpPr>
          <p:cNvPr id="6" name="AutoShape 7"/>
          <p:cNvSpPr>
            <a:spLocks/>
          </p:cNvSpPr>
          <p:nvPr/>
        </p:nvSpPr>
        <p:spPr bwMode="auto">
          <a:xfrm>
            <a:off x="9780435" y="1542053"/>
            <a:ext cx="785812" cy="785812"/>
          </a:xfrm>
          <a:prstGeom prst="roundRect">
            <a:avLst>
              <a:gd name="adj" fmla="val 18519"/>
            </a:avLst>
          </a:prstGeom>
          <a:solidFill>
            <a:srgbClr val="00A78B"/>
          </a:solidFill>
          <a:ln w="63500">
            <a:noFill/>
            <a:miter lim="800000"/>
            <a:headEnd/>
            <a:tailEnd/>
          </a:ln>
          <a:effectLst>
            <a:outerShdw dist="12699" dir="5400000" algn="ctr" rotWithShape="0">
              <a:schemeClr val="bg2">
                <a:alpha val="50000"/>
              </a:schemeClr>
            </a:outerShdw>
          </a:effectLst>
        </p:spPr>
        <p:txBody>
          <a:bodyPr lIns="0" tIns="0" rIns="0" bIns="0" anchor="ctr"/>
          <a:lstStyle/>
          <a:p>
            <a:pPr algn="ctr"/>
            <a:r>
              <a:rPr lang="en-US" altLang="zh-CN" sz="3600" b="1">
                <a:solidFill>
                  <a:schemeClr val="bg1"/>
                </a:solidFill>
                <a:latin typeface="微软雅黑" pitchFamily="34" charset="-122"/>
                <a:ea typeface="微软雅黑" pitchFamily="34" charset="-122"/>
                <a:sym typeface="Comic Sans MS" pitchFamily="66" charset="0"/>
              </a:rPr>
              <a:t>T</a:t>
            </a:r>
          </a:p>
        </p:txBody>
      </p:sp>
      <p:sp>
        <p:nvSpPr>
          <p:cNvPr id="7" name="AutoShape 8"/>
          <p:cNvSpPr>
            <a:spLocks/>
          </p:cNvSpPr>
          <p:nvPr/>
        </p:nvSpPr>
        <p:spPr bwMode="auto">
          <a:xfrm>
            <a:off x="977364" y="1542053"/>
            <a:ext cx="1443817" cy="785812"/>
          </a:xfrm>
          <a:prstGeom prst="roundRect">
            <a:avLst>
              <a:gd name="adj" fmla="val 18519"/>
            </a:avLst>
          </a:prstGeom>
          <a:noFill/>
          <a:ln w="12700" cap="flat">
            <a:solidFill>
              <a:srgbClr val="00A78B">
                <a:alpha val="85000"/>
              </a:srgbClr>
            </a:solidFill>
            <a:prstDash val="solid"/>
            <a:miter lim="800000"/>
            <a:headEnd type="none" w="med" len="med"/>
            <a:tailEnd type="none" w="med" len="med"/>
          </a:ln>
          <a:extLst/>
        </p:spPr>
        <p:txBody>
          <a:bodyPr lIns="0" tIns="0" rIns="0" bIns="0" anchor="ctr"/>
          <a:lstStyle/>
          <a:p>
            <a:pPr algn="ctr">
              <a:defRPr/>
            </a:pPr>
            <a:r>
              <a:rPr lang="en-US" altLang="zh-CN" sz="1600" dirty="0">
                <a:solidFill>
                  <a:schemeClr val="tx1">
                    <a:lumMod val="65000"/>
                    <a:lumOff val="35000"/>
                  </a:schemeClr>
                </a:solidFill>
                <a:latin typeface="微软雅黑" pitchFamily="34" charset="-122"/>
                <a:ea typeface="微软雅黑" pitchFamily="34" charset="-122"/>
              </a:rPr>
              <a:t>Specific</a:t>
            </a:r>
          </a:p>
          <a:p>
            <a:pPr algn="ctr">
              <a:defRPr/>
            </a:pPr>
            <a:r>
              <a:rPr lang="ja-JP" altLang="en-US" b="1" dirty="0">
                <a:solidFill>
                  <a:schemeClr val="tx1">
                    <a:lumMod val="65000"/>
                    <a:lumOff val="35000"/>
                  </a:schemeClr>
                </a:solidFill>
                <a:latin typeface="微软雅黑" pitchFamily="34" charset="-122"/>
                <a:ea typeface="微软雅黑" pitchFamily="34" charset="-122"/>
              </a:rPr>
              <a:t>具体的</a:t>
            </a:r>
            <a:endParaRPr lang="en-US" b="1" dirty="0">
              <a:solidFill>
                <a:schemeClr val="tx1">
                  <a:lumMod val="65000"/>
                  <a:lumOff val="35000"/>
                </a:schemeClr>
              </a:solidFill>
              <a:latin typeface="微软雅黑" pitchFamily="34" charset="-122"/>
              <a:ea typeface="微软雅黑" pitchFamily="34" charset="-122"/>
              <a:cs typeface="微软雅黑" pitchFamily="34" charset="-122"/>
            </a:endParaRPr>
          </a:p>
        </p:txBody>
      </p:sp>
      <p:sp>
        <p:nvSpPr>
          <p:cNvPr id="8" name="AutoShape 9"/>
          <p:cNvSpPr>
            <a:spLocks/>
          </p:cNvSpPr>
          <p:nvPr/>
        </p:nvSpPr>
        <p:spPr bwMode="auto">
          <a:xfrm>
            <a:off x="3390235" y="1542053"/>
            <a:ext cx="1443817" cy="785812"/>
          </a:xfrm>
          <a:prstGeom prst="roundRect">
            <a:avLst>
              <a:gd name="adj" fmla="val 18519"/>
            </a:avLst>
          </a:prstGeom>
          <a:noFill/>
          <a:ln w="1270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Measureable</a:t>
            </a:r>
          </a:p>
          <a:p>
            <a:pPr algn="ctr"/>
            <a:r>
              <a:rPr lang="ja-JP" altLang="en-US" b="1" dirty="0">
                <a:solidFill>
                  <a:schemeClr val="tx1">
                    <a:lumMod val="65000"/>
                    <a:lumOff val="35000"/>
                  </a:schemeClr>
                </a:solidFill>
                <a:latin typeface="微软雅黑" pitchFamily="34" charset="-122"/>
                <a:ea typeface="微软雅黑" pitchFamily="34" charset="-122"/>
              </a:rPr>
              <a:t>可衡量的</a:t>
            </a:r>
            <a:endParaRPr lang="en-US" b="1" dirty="0">
              <a:solidFill>
                <a:schemeClr val="tx1">
                  <a:lumMod val="65000"/>
                  <a:lumOff val="35000"/>
                </a:schemeClr>
              </a:solidFill>
              <a:latin typeface="微软雅黑" pitchFamily="34" charset="-122"/>
              <a:ea typeface="微软雅黑" pitchFamily="34" charset="-122"/>
            </a:endParaRPr>
          </a:p>
        </p:txBody>
      </p:sp>
      <p:sp>
        <p:nvSpPr>
          <p:cNvPr id="9" name="AutoShape 10"/>
          <p:cNvSpPr>
            <a:spLocks/>
          </p:cNvSpPr>
          <p:nvPr/>
        </p:nvSpPr>
        <p:spPr bwMode="auto">
          <a:xfrm>
            <a:off x="5803106" y="1542053"/>
            <a:ext cx="1443817" cy="785812"/>
          </a:xfrm>
          <a:prstGeom prst="roundRect">
            <a:avLst>
              <a:gd name="adj" fmla="val 18519"/>
            </a:avLst>
          </a:prstGeom>
          <a:noFill/>
          <a:ln w="1270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Achievable</a:t>
            </a:r>
          </a:p>
          <a:p>
            <a:pPr algn="ctr"/>
            <a:r>
              <a:rPr lang="ja-JP" altLang="en-US" b="1" dirty="0">
                <a:solidFill>
                  <a:schemeClr val="tx1">
                    <a:lumMod val="65000"/>
                    <a:lumOff val="35000"/>
                  </a:schemeClr>
                </a:solidFill>
                <a:latin typeface="微软雅黑" pitchFamily="34" charset="-122"/>
                <a:ea typeface="微软雅黑" pitchFamily="34" charset="-122"/>
              </a:rPr>
              <a:t>可达成的</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10" name="AutoShape 11"/>
          <p:cNvSpPr>
            <a:spLocks/>
          </p:cNvSpPr>
          <p:nvPr/>
        </p:nvSpPr>
        <p:spPr bwMode="auto">
          <a:xfrm>
            <a:off x="8215977" y="1542053"/>
            <a:ext cx="1443817" cy="785812"/>
          </a:xfrm>
          <a:prstGeom prst="roundRect">
            <a:avLst>
              <a:gd name="adj" fmla="val 18519"/>
            </a:avLst>
          </a:prstGeom>
          <a:noFill/>
          <a:ln w="1270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Relevant</a:t>
            </a:r>
          </a:p>
          <a:p>
            <a:pPr algn="ctr"/>
            <a:r>
              <a:rPr lang="ja-JP" altLang="en-US" b="1" dirty="0">
                <a:solidFill>
                  <a:schemeClr val="tx1">
                    <a:lumMod val="65000"/>
                    <a:lumOff val="35000"/>
                  </a:schemeClr>
                </a:solidFill>
                <a:latin typeface="微软雅黑" pitchFamily="34" charset="-122"/>
                <a:ea typeface="微软雅黑" pitchFamily="34" charset="-122"/>
              </a:rPr>
              <a:t>相关的</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11" name="AutoShape 12"/>
          <p:cNvSpPr>
            <a:spLocks/>
          </p:cNvSpPr>
          <p:nvPr/>
        </p:nvSpPr>
        <p:spPr bwMode="auto">
          <a:xfrm>
            <a:off x="10628847" y="1542053"/>
            <a:ext cx="1443817" cy="785812"/>
          </a:xfrm>
          <a:prstGeom prst="roundRect">
            <a:avLst>
              <a:gd name="adj" fmla="val 18519"/>
            </a:avLst>
          </a:prstGeom>
          <a:noFill/>
          <a:ln w="12700" cap="flat">
            <a:solidFill>
              <a:srgbClr val="00A78B">
                <a:alpha val="85000"/>
              </a:srgbClr>
            </a:solidFill>
            <a:prstDash val="solid"/>
            <a:miter lim="800000"/>
            <a:headEnd type="none" w="med" len="med"/>
            <a:tailEnd type="none" w="med" len="med"/>
          </a:ln>
          <a:extLst/>
        </p:spPr>
        <p:txBody>
          <a:bodyPr lIns="0" tIns="0" rIns="0" bIns="0" anchor="ctr"/>
          <a:lstStyle/>
          <a:p>
            <a:pPr algn="ctr"/>
            <a:r>
              <a:rPr lang="en-US" altLang="zh-CN" sz="1600" dirty="0">
                <a:solidFill>
                  <a:schemeClr val="tx1">
                    <a:lumMod val="65000"/>
                    <a:lumOff val="35000"/>
                  </a:schemeClr>
                </a:solidFill>
                <a:latin typeface="微软雅黑" pitchFamily="34" charset="-122"/>
                <a:ea typeface="微软雅黑" pitchFamily="34" charset="-122"/>
              </a:rPr>
              <a:t>Time-based</a:t>
            </a:r>
          </a:p>
          <a:p>
            <a:pPr algn="ctr"/>
            <a:r>
              <a:rPr lang="ja-JP" altLang="en-US" b="1" dirty="0">
                <a:solidFill>
                  <a:schemeClr val="tx1">
                    <a:lumMod val="65000"/>
                    <a:lumOff val="35000"/>
                  </a:schemeClr>
                </a:solidFill>
                <a:latin typeface="微软雅黑" pitchFamily="34" charset="-122"/>
                <a:ea typeface="微软雅黑" pitchFamily="34" charset="-122"/>
              </a:rPr>
              <a:t>一定时限的</a:t>
            </a:r>
            <a:endParaRPr lang="zh-CN" altLang="en-US" b="1" dirty="0">
              <a:solidFill>
                <a:schemeClr val="tx1">
                  <a:lumMod val="65000"/>
                  <a:lumOff val="35000"/>
                </a:schemeClr>
              </a:solidFill>
              <a:latin typeface="微软雅黑" pitchFamily="34" charset="-122"/>
              <a:ea typeface="微软雅黑" pitchFamily="34" charset="-122"/>
            </a:endParaRPr>
          </a:p>
        </p:txBody>
      </p:sp>
      <p:sp>
        <p:nvSpPr>
          <p:cNvPr id="12" name="圆角矩形 11"/>
          <p:cNvSpPr/>
          <p:nvPr/>
        </p:nvSpPr>
        <p:spPr>
          <a:xfrm>
            <a:off x="315577" y="2545612"/>
            <a:ext cx="2016224" cy="319663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2711624" y="2545612"/>
            <a:ext cx="2016224" cy="319663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5107671" y="2545612"/>
            <a:ext cx="2016224" cy="319663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7503718" y="2545612"/>
            <a:ext cx="2016224" cy="319663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9899765" y="2545612"/>
            <a:ext cx="2016224" cy="319663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15577" y="2638736"/>
            <a:ext cx="2038092" cy="3000821"/>
          </a:xfrm>
          <a:prstGeom prst="rect">
            <a:avLst/>
          </a:prstGeom>
        </p:spPr>
        <p:txBody>
          <a:bodyPr wrap="square">
            <a:spAutoFit/>
          </a:bodyPr>
          <a:lstStyle/>
          <a:p>
            <a:pPr>
              <a:lnSpc>
                <a:spcPct val="150000"/>
              </a:lnSpc>
            </a:pP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要</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有项目、衡量标准、达成措施、完成期限以及资源要求</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，很</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清晰的</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看到该做哪些事情</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，计划完成到什么样的程度。</a:t>
            </a:r>
          </a:p>
        </p:txBody>
      </p:sp>
      <p:sp>
        <p:nvSpPr>
          <p:cNvPr id="21" name="矩形 20"/>
          <p:cNvSpPr/>
          <p:nvPr/>
        </p:nvSpPr>
        <p:spPr>
          <a:xfrm>
            <a:off x="2805500" y="2638736"/>
            <a:ext cx="1922348" cy="3000821"/>
          </a:xfrm>
          <a:prstGeom prst="rect">
            <a:avLst/>
          </a:prstGeom>
        </p:spPr>
        <p:txBody>
          <a:bodyPr wrap="square">
            <a:spAutoFit/>
          </a:bodyPr>
          <a:lstStyle/>
          <a:p>
            <a:pPr>
              <a:lnSpc>
                <a:spcPct val="150000"/>
              </a:lnSpc>
            </a:pP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设定一</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个统一的、标准的、清晰的可度量的标尺</a:t>
            </a:r>
            <a:r>
              <a:rPr lang="en-US" altLang="zh-CN"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不能衡量的将</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完成目标的工作进行流程化</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，使</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目标可衡量。</a:t>
            </a:r>
          </a:p>
        </p:txBody>
      </p:sp>
      <p:sp>
        <p:nvSpPr>
          <p:cNvPr id="22" name="矩形 21"/>
          <p:cNvSpPr/>
          <p:nvPr/>
        </p:nvSpPr>
        <p:spPr>
          <a:xfrm>
            <a:off x="5085803" y="2650864"/>
            <a:ext cx="2090317" cy="3000821"/>
          </a:xfrm>
          <a:prstGeom prst="rect">
            <a:avLst/>
          </a:prstGeom>
        </p:spPr>
        <p:txBody>
          <a:bodyPr wrap="square">
            <a:spAutoFit/>
          </a:bodyPr>
          <a:lstStyle/>
          <a:p>
            <a:pPr>
              <a:lnSpc>
                <a:spcPct val="15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坚持</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员工参与、上下左右沟通</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，把握好度，制定</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出跳起来“摘桃”的目标，不能制定出跳起来“摘星星”的</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目标。</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7444369" y="2578856"/>
            <a:ext cx="2075573" cy="3000821"/>
          </a:xfrm>
          <a:prstGeom prst="rect">
            <a:avLst/>
          </a:prstGeom>
        </p:spPr>
        <p:txBody>
          <a:bodyPr wrap="square">
            <a:spAutoFit/>
          </a:bodyPr>
          <a:lstStyle/>
          <a:p>
            <a:pPr>
              <a:lnSpc>
                <a:spcPct val="150000"/>
              </a:lnSpc>
            </a:pP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关注此</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目标与其他目标</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的相关联情况，要有较大意义，且要</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和岗位职责相关联的，不能</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跑题，好钢用在刀刃上。</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9840416" y="2602371"/>
            <a:ext cx="2016223" cy="3000821"/>
          </a:xfrm>
          <a:prstGeom prst="rect">
            <a:avLst/>
          </a:prstGeom>
        </p:spPr>
        <p:txBody>
          <a:bodyPr wrap="square">
            <a:spAutoFit/>
          </a:bodyPr>
          <a:lstStyle/>
          <a:p>
            <a:pPr>
              <a:lnSpc>
                <a:spcPct val="150000"/>
              </a:lnSpc>
            </a:pP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根据</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工作任务的权重、事情的轻重缓急，拟定出完成目标项目的时间要求，定期检查项目的完成进度</a:t>
            </a:r>
            <a:r>
              <a:rPr lang="zh-CN" altLang="en-US" smtClean="0">
                <a:solidFill>
                  <a:schemeClr val="tx1">
                    <a:lumMod val="75000"/>
                    <a:lumOff val="25000"/>
                  </a:schemeClr>
                </a:solidFill>
                <a:latin typeface="微软雅黑" panose="020B0503020204020204" pitchFamily="34" charset="-122"/>
                <a:ea typeface="微软雅黑" panose="020B0503020204020204" pitchFamily="34" charset="-122"/>
              </a:rPr>
              <a:t>，及时</a:t>
            </a:r>
            <a:r>
              <a:rPr lang="zh-CN" altLang="en-US">
                <a:solidFill>
                  <a:schemeClr val="tx1">
                    <a:lumMod val="75000"/>
                    <a:lumOff val="25000"/>
                  </a:schemeClr>
                </a:solidFill>
                <a:latin typeface="微软雅黑" panose="020B0503020204020204" pitchFamily="34" charset="-122"/>
                <a:ea typeface="微软雅黑" panose="020B0503020204020204" pitchFamily="34" charset="-122"/>
              </a:rPr>
              <a:t>地调整工作计划。</a:t>
            </a:r>
          </a:p>
        </p:txBody>
      </p:sp>
      <p:sp>
        <p:nvSpPr>
          <p:cNvPr id="19" name="文本占位符 18"/>
          <p:cNvSpPr>
            <a:spLocks noGrp="1"/>
          </p:cNvSpPr>
          <p:nvPr>
            <p:ph type="body" sz="quarter" idx="10"/>
          </p:nvPr>
        </p:nvSpPr>
        <p:spPr/>
        <p:txBody>
          <a:bodyPr/>
          <a:lstStyle/>
          <a:p>
            <a:r>
              <a:rPr lang="en-US" altLang="zh-CN" dirty="0" smtClean="0"/>
              <a:t>SMART</a:t>
            </a:r>
            <a:r>
              <a:rPr lang="zh-CN" altLang="en-US" dirty="0" smtClean="0"/>
              <a:t>原则</a:t>
            </a:r>
            <a:r>
              <a:rPr lang="zh-CN" altLang="en-US" dirty="0"/>
              <a:t>实施</a:t>
            </a:r>
            <a:r>
              <a:rPr lang="zh-CN" altLang="en-US" dirty="0" smtClean="0"/>
              <a:t>要领</a:t>
            </a:r>
            <a:endParaRPr lang="zh-CN" altLang="en-US" dirty="0"/>
          </a:p>
        </p:txBody>
      </p:sp>
    </p:spTree>
    <p:extLst>
      <p:ext uri="{BB962C8B-B14F-4D97-AF65-F5344CB8AC3E}">
        <p14:creationId xmlns:p14="http://schemas.microsoft.com/office/powerpoint/2010/main" val="1989641107"/>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2</a:t>
            </a:r>
            <a:r>
              <a:rPr lang="zh-CN" altLang="en-US" sz="2800" b="1" dirty="0" smtClean="0">
                <a:solidFill>
                  <a:schemeClr val="bg1"/>
                </a:solidFill>
                <a:latin typeface="+mn-ea"/>
                <a:cs typeface="+mn-ea"/>
                <a:sym typeface="+mn-lt"/>
              </a:rPr>
              <a:t>、５Ｗ２Ｈ</a:t>
            </a:r>
            <a:endParaRPr lang="en-US" altLang="zh-CN" sz="2800" b="1" dirty="0">
              <a:solidFill>
                <a:schemeClr val="bg1"/>
              </a:solidFill>
              <a:latin typeface="+mn-ea"/>
              <a:cs typeface="+mn-ea"/>
              <a:sym typeface="+mn-lt"/>
            </a:endParaRPr>
          </a:p>
        </p:txBody>
      </p:sp>
      <p:sp>
        <p:nvSpPr>
          <p:cNvPr id="169" name="文本框 168"/>
          <p:cNvSpPr txBox="1"/>
          <p:nvPr/>
        </p:nvSpPr>
        <p:spPr>
          <a:xfrm>
            <a:off x="7612208" y="3642426"/>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5</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SWOT</a:t>
            </a:r>
            <a:endParaRPr lang="en-US" altLang="zh-CN" sz="2800" b="1" dirty="0">
              <a:solidFill>
                <a:schemeClr val="bg1"/>
              </a:solidFill>
              <a:latin typeface="+mn-ea"/>
              <a:cs typeface="+mn-ea"/>
              <a:sym typeface="+mn-lt"/>
            </a:endParaRPr>
          </a:p>
        </p:txBody>
      </p:sp>
      <p:sp>
        <p:nvSpPr>
          <p:cNvPr id="171" name="文本框 170"/>
          <p:cNvSpPr txBox="1"/>
          <p:nvPr/>
        </p:nvSpPr>
        <p:spPr>
          <a:xfrm>
            <a:off x="7613362" y="4528743"/>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6</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GROW</a:t>
            </a:r>
            <a:endParaRPr lang="en-US" altLang="zh-CN" sz="2800" b="1" dirty="0">
              <a:solidFill>
                <a:schemeClr val="bg1"/>
              </a:solidFill>
              <a:latin typeface="+mn-ea"/>
              <a:cs typeface="+mn-ea"/>
              <a:sym typeface="+mn-lt"/>
            </a:endParaRPr>
          </a:p>
        </p:txBody>
      </p:sp>
      <p:sp>
        <p:nvSpPr>
          <p:cNvPr id="172" name="文本框 171"/>
          <p:cNvSpPr txBox="1"/>
          <p:nvPr/>
        </p:nvSpPr>
        <p:spPr>
          <a:xfrm>
            <a:off x="7613362" y="2756109"/>
            <a:ext cx="2784502" cy="662554"/>
          </a:xfrm>
          <a:prstGeom prst="rect">
            <a:avLst/>
          </a:prstGeom>
          <a:noFill/>
        </p:spPr>
        <p:txBody>
          <a:bodyPr wrap="square" rtlCol="0" anchor="t">
            <a:spAutoFit/>
          </a:bodyPr>
          <a:lstStyle/>
          <a:p>
            <a:pPr defTabSz="609585">
              <a:lnSpc>
                <a:spcPct val="150000"/>
              </a:lnSpc>
            </a:pPr>
            <a:r>
              <a:rPr lang="en-US" altLang="zh-CN" sz="2800" b="1" dirty="0" smtClean="0">
                <a:solidFill>
                  <a:srgbClr val="FFFF00"/>
                </a:solidFill>
                <a:latin typeface="+mn-ea"/>
                <a:cs typeface="+mn-ea"/>
                <a:sym typeface="+mn-lt"/>
              </a:rPr>
              <a:t>4</a:t>
            </a:r>
            <a:r>
              <a:rPr lang="zh-CN" altLang="en-US" sz="2800" b="1" dirty="0" smtClean="0">
                <a:solidFill>
                  <a:srgbClr val="FFFF00"/>
                </a:solidFill>
                <a:latin typeface="+mn-ea"/>
                <a:cs typeface="+mn-ea"/>
                <a:sym typeface="+mn-lt"/>
              </a:rPr>
              <a:t>、</a:t>
            </a:r>
            <a:r>
              <a:rPr lang="en-US" altLang="zh-CN" sz="2800" b="1" dirty="0" smtClean="0">
                <a:solidFill>
                  <a:srgbClr val="FFFF00"/>
                </a:solidFill>
                <a:latin typeface="+mn-ea"/>
                <a:cs typeface="+mn-ea"/>
                <a:sym typeface="+mn-lt"/>
              </a:rPr>
              <a:t>STAR</a:t>
            </a:r>
            <a:endParaRPr lang="en-US" altLang="zh-CN" sz="2800" b="1" dirty="0">
              <a:solidFill>
                <a:srgbClr val="FFFF00"/>
              </a:solidFill>
              <a:latin typeface="+mn-ea"/>
              <a:cs typeface="+mn-ea"/>
              <a:sym typeface="+mn-lt"/>
            </a:endParaRPr>
          </a:p>
        </p:txBody>
      </p:sp>
      <p:sp>
        <p:nvSpPr>
          <p:cNvPr id="174" name="文本框 173"/>
          <p:cNvSpPr txBox="1"/>
          <p:nvPr/>
        </p:nvSpPr>
        <p:spPr>
          <a:xfrm>
            <a:off x="4213494" y="4528743"/>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3</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SMART</a:t>
            </a:r>
            <a:endParaRPr lang="en-US" altLang="zh-CN" sz="2800" b="1" dirty="0">
              <a:solidFill>
                <a:schemeClr val="bg1"/>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35325241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en-US" altLang="zh-CN" dirty="0"/>
              <a:t>STAR</a:t>
            </a:r>
            <a:r>
              <a:rPr lang="zh-CN" altLang="en-US" dirty="0" smtClean="0"/>
              <a:t>法则的意义</a:t>
            </a:r>
            <a:endParaRPr lang="zh-CN" altLang="en-US" dirty="0"/>
          </a:p>
        </p:txBody>
      </p:sp>
      <p:grpSp>
        <p:nvGrpSpPr>
          <p:cNvPr id="7" name="组合 6"/>
          <p:cNvGrpSpPr/>
          <p:nvPr/>
        </p:nvGrpSpPr>
        <p:grpSpPr>
          <a:xfrm>
            <a:off x="1689870" y="2392144"/>
            <a:ext cx="2741083" cy="2307354"/>
            <a:chOff x="6350794" y="1975303"/>
            <a:chExt cx="1976438" cy="1663701"/>
          </a:xfrm>
        </p:grpSpPr>
        <p:sp>
          <p:nvSpPr>
            <p:cNvPr id="8" name="Freeform 374"/>
            <p:cNvSpPr>
              <a:spLocks/>
            </p:cNvSpPr>
            <p:nvPr/>
          </p:nvSpPr>
          <p:spPr bwMode="auto">
            <a:xfrm>
              <a:off x="6350794" y="2548391"/>
              <a:ext cx="1976438" cy="80963"/>
            </a:xfrm>
            <a:custGeom>
              <a:avLst/>
              <a:gdLst>
                <a:gd name="T0" fmla="*/ 621 w 1245"/>
                <a:gd name="T1" fmla="*/ 0 h 51"/>
                <a:gd name="T2" fmla="*/ 0 w 1245"/>
                <a:gd name="T3" fmla="*/ 0 h 51"/>
                <a:gd name="T4" fmla="*/ 0 w 1245"/>
                <a:gd name="T5" fmla="*/ 51 h 51"/>
                <a:gd name="T6" fmla="*/ 621 w 1245"/>
                <a:gd name="T7" fmla="*/ 51 h 51"/>
                <a:gd name="T8" fmla="*/ 1245 w 1245"/>
                <a:gd name="T9" fmla="*/ 51 h 51"/>
                <a:gd name="T10" fmla="*/ 1245 w 1245"/>
                <a:gd name="T11" fmla="*/ 0 h 51"/>
                <a:gd name="T12" fmla="*/ 621 w 1245"/>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1245" h="51">
                  <a:moveTo>
                    <a:pt x="621" y="0"/>
                  </a:moveTo>
                  <a:lnTo>
                    <a:pt x="0" y="0"/>
                  </a:lnTo>
                  <a:lnTo>
                    <a:pt x="0" y="51"/>
                  </a:lnTo>
                  <a:lnTo>
                    <a:pt x="621" y="51"/>
                  </a:lnTo>
                  <a:lnTo>
                    <a:pt x="1245" y="51"/>
                  </a:lnTo>
                  <a:lnTo>
                    <a:pt x="1245" y="0"/>
                  </a:lnTo>
                  <a:lnTo>
                    <a:pt x="621"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375"/>
            <p:cNvSpPr>
              <a:spLocks/>
            </p:cNvSpPr>
            <p:nvPr/>
          </p:nvSpPr>
          <p:spPr bwMode="auto">
            <a:xfrm>
              <a:off x="6957219" y="3205616"/>
              <a:ext cx="760413" cy="433388"/>
            </a:xfrm>
            <a:custGeom>
              <a:avLst/>
              <a:gdLst>
                <a:gd name="T0" fmla="*/ 258 w 258"/>
                <a:gd name="T1" fmla="*/ 147 h 147"/>
                <a:gd name="T2" fmla="*/ 258 w 258"/>
                <a:gd name="T3" fmla="*/ 79 h 147"/>
                <a:gd name="T4" fmla="*/ 129 w 258"/>
                <a:gd name="T5" fmla="*/ 0 h 147"/>
                <a:gd name="T6" fmla="*/ 0 w 258"/>
                <a:gd name="T7" fmla="*/ 79 h 147"/>
                <a:gd name="T8" fmla="*/ 0 w 258"/>
                <a:gd name="T9" fmla="*/ 147 h 147"/>
                <a:gd name="T10" fmla="*/ 258 w 258"/>
                <a:gd name="T11" fmla="*/ 147 h 147"/>
              </a:gdLst>
              <a:ahLst/>
              <a:cxnLst>
                <a:cxn ang="0">
                  <a:pos x="T0" y="T1"/>
                </a:cxn>
                <a:cxn ang="0">
                  <a:pos x="T2" y="T3"/>
                </a:cxn>
                <a:cxn ang="0">
                  <a:pos x="T4" y="T5"/>
                </a:cxn>
                <a:cxn ang="0">
                  <a:pos x="T6" y="T7"/>
                </a:cxn>
                <a:cxn ang="0">
                  <a:pos x="T8" y="T9"/>
                </a:cxn>
                <a:cxn ang="0">
                  <a:pos x="T10" y="T11"/>
                </a:cxn>
              </a:cxnLst>
              <a:rect l="0" t="0" r="r" b="b"/>
              <a:pathLst>
                <a:path w="258" h="147">
                  <a:moveTo>
                    <a:pt x="258" y="147"/>
                  </a:moveTo>
                  <a:cubicBezTo>
                    <a:pt x="258" y="79"/>
                    <a:pt x="258" y="79"/>
                    <a:pt x="258" y="79"/>
                  </a:cubicBezTo>
                  <a:cubicBezTo>
                    <a:pt x="258" y="4"/>
                    <a:pt x="168" y="0"/>
                    <a:pt x="129" y="0"/>
                  </a:cubicBezTo>
                  <a:cubicBezTo>
                    <a:pt x="91" y="0"/>
                    <a:pt x="0" y="4"/>
                    <a:pt x="0" y="79"/>
                  </a:cubicBezTo>
                  <a:cubicBezTo>
                    <a:pt x="0" y="147"/>
                    <a:pt x="0" y="147"/>
                    <a:pt x="0" y="147"/>
                  </a:cubicBezTo>
                  <a:lnTo>
                    <a:pt x="258" y="1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Oval 376"/>
            <p:cNvSpPr>
              <a:spLocks noChangeArrowheads="1"/>
            </p:cNvSpPr>
            <p:nvPr/>
          </p:nvSpPr>
          <p:spPr bwMode="auto">
            <a:xfrm>
              <a:off x="6622256" y="1975303"/>
              <a:ext cx="211138" cy="211138"/>
            </a:xfrm>
            <a:prstGeom prst="ellipse">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377"/>
            <p:cNvSpPr>
              <a:spLocks noChangeArrowheads="1"/>
            </p:cNvSpPr>
            <p:nvPr/>
          </p:nvSpPr>
          <p:spPr bwMode="auto">
            <a:xfrm>
              <a:off x="6704806" y="2227716"/>
              <a:ext cx="46038" cy="23813"/>
            </a:xfrm>
            <a:prstGeom prst="rect">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378"/>
            <p:cNvSpPr>
              <a:spLocks/>
            </p:cNvSpPr>
            <p:nvPr/>
          </p:nvSpPr>
          <p:spPr bwMode="auto">
            <a:xfrm>
              <a:off x="6704806" y="2262641"/>
              <a:ext cx="46038" cy="88900"/>
            </a:xfrm>
            <a:custGeom>
              <a:avLst/>
              <a:gdLst>
                <a:gd name="T0" fmla="*/ 14 w 29"/>
                <a:gd name="T1" fmla="*/ 56 h 56"/>
                <a:gd name="T2" fmla="*/ 29 w 29"/>
                <a:gd name="T3" fmla="*/ 38 h 56"/>
                <a:gd name="T4" fmla="*/ 29 w 29"/>
                <a:gd name="T5" fmla="*/ 0 h 56"/>
                <a:gd name="T6" fmla="*/ 0 w 29"/>
                <a:gd name="T7" fmla="*/ 0 h 56"/>
                <a:gd name="T8" fmla="*/ 0 w 29"/>
                <a:gd name="T9" fmla="*/ 38 h 56"/>
                <a:gd name="T10" fmla="*/ 14 w 29"/>
                <a:gd name="T11" fmla="*/ 56 h 56"/>
              </a:gdLst>
              <a:ahLst/>
              <a:cxnLst>
                <a:cxn ang="0">
                  <a:pos x="T0" y="T1"/>
                </a:cxn>
                <a:cxn ang="0">
                  <a:pos x="T2" y="T3"/>
                </a:cxn>
                <a:cxn ang="0">
                  <a:pos x="T4" y="T5"/>
                </a:cxn>
                <a:cxn ang="0">
                  <a:pos x="T6" y="T7"/>
                </a:cxn>
                <a:cxn ang="0">
                  <a:pos x="T8" y="T9"/>
                </a:cxn>
                <a:cxn ang="0">
                  <a:pos x="T10" y="T11"/>
                </a:cxn>
              </a:cxnLst>
              <a:rect l="0" t="0" r="r" b="b"/>
              <a:pathLst>
                <a:path w="29" h="56">
                  <a:moveTo>
                    <a:pt x="14" y="56"/>
                  </a:moveTo>
                  <a:lnTo>
                    <a:pt x="29" y="38"/>
                  </a:lnTo>
                  <a:lnTo>
                    <a:pt x="29" y="0"/>
                  </a:lnTo>
                  <a:lnTo>
                    <a:pt x="0" y="0"/>
                  </a:lnTo>
                  <a:lnTo>
                    <a:pt x="0" y="38"/>
                  </a:lnTo>
                  <a:lnTo>
                    <a:pt x="14" y="56"/>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379"/>
            <p:cNvSpPr>
              <a:spLocks noEditPoints="1"/>
            </p:cNvSpPr>
            <p:nvPr/>
          </p:nvSpPr>
          <p:spPr bwMode="auto">
            <a:xfrm>
              <a:off x="6477794" y="2234066"/>
              <a:ext cx="503238" cy="276225"/>
            </a:xfrm>
            <a:custGeom>
              <a:avLst/>
              <a:gdLst>
                <a:gd name="T0" fmla="*/ 122 w 171"/>
                <a:gd name="T1" fmla="*/ 0 h 94"/>
                <a:gd name="T2" fmla="*/ 85 w 171"/>
                <a:gd name="T3" fmla="*/ 48 h 94"/>
                <a:gd name="T4" fmla="*/ 48 w 171"/>
                <a:gd name="T5" fmla="*/ 0 h 94"/>
                <a:gd name="T6" fmla="*/ 0 w 171"/>
                <a:gd name="T7" fmla="*/ 49 h 94"/>
                <a:gd name="T8" fmla="*/ 0 w 171"/>
                <a:gd name="T9" fmla="*/ 94 h 94"/>
                <a:gd name="T10" fmla="*/ 171 w 171"/>
                <a:gd name="T11" fmla="*/ 94 h 94"/>
                <a:gd name="T12" fmla="*/ 171 w 171"/>
                <a:gd name="T13" fmla="*/ 49 h 94"/>
                <a:gd name="T14" fmla="*/ 122 w 171"/>
                <a:gd name="T15" fmla="*/ 0 h 94"/>
                <a:gd name="T16" fmla="*/ 85 w 171"/>
                <a:gd name="T17" fmla="*/ 75 h 94"/>
                <a:gd name="T18" fmla="*/ 81 w 171"/>
                <a:gd name="T19" fmla="*/ 71 h 94"/>
                <a:gd name="T20" fmla="*/ 85 w 171"/>
                <a:gd name="T21" fmla="*/ 66 h 94"/>
                <a:gd name="T22" fmla="*/ 90 w 171"/>
                <a:gd name="T23" fmla="*/ 71 h 94"/>
                <a:gd name="T24" fmla="*/ 85 w 171"/>
                <a:gd name="T25" fmla="*/ 7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1" h="94">
                  <a:moveTo>
                    <a:pt x="122" y="0"/>
                  </a:moveTo>
                  <a:cubicBezTo>
                    <a:pt x="85" y="48"/>
                    <a:pt x="85" y="48"/>
                    <a:pt x="85" y="48"/>
                  </a:cubicBezTo>
                  <a:cubicBezTo>
                    <a:pt x="48" y="0"/>
                    <a:pt x="48" y="0"/>
                    <a:pt x="48" y="0"/>
                  </a:cubicBezTo>
                  <a:cubicBezTo>
                    <a:pt x="24" y="5"/>
                    <a:pt x="0" y="17"/>
                    <a:pt x="0" y="49"/>
                  </a:cubicBezTo>
                  <a:cubicBezTo>
                    <a:pt x="0" y="94"/>
                    <a:pt x="0" y="94"/>
                    <a:pt x="0" y="94"/>
                  </a:cubicBezTo>
                  <a:cubicBezTo>
                    <a:pt x="171" y="94"/>
                    <a:pt x="171" y="94"/>
                    <a:pt x="171" y="94"/>
                  </a:cubicBezTo>
                  <a:cubicBezTo>
                    <a:pt x="171" y="49"/>
                    <a:pt x="171" y="49"/>
                    <a:pt x="171" y="49"/>
                  </a:cubicBezTo>
                  <a:cubicBezTo>
                    <a:pt x="171" y="17"/>
                    <a:pt x="146" y="5"/>
                    <a:pt x="122" y="0"/>
                  </a:cubicBezTo>
                  <a:close/>
                  <a:moveTo>
                    <a:pt x="85" y="75"/>
                  </a:moveTo>
                  <a:cubicBezTo>
                    <a:pt x="83" y="75"/>
                    <a:pt x="81" y="73"/>
                    <a:pt x="81" y="71"/>
                  </a:cubicBezTo>
                  <a:cubicBezTo>
                    <a:pt x="81" y="68"/>
                    <a:pt x="83" y="66"/>
                    <a:pt x="85" y="66"/>
                  </a:cubicBezTo>
                  <a:cubicBezTo>
                    <a:pt x="88" y="66"/>
                    <a:pt x="90" y="68"/>
                    <a:pt x="90" y="71"/>
                  </a:cubicBezTo>
                  <a:cubicBezTo>
                    <a:pt x="90" y="73"/>
                    <a:pt x="88" y="75"/>
                    <a:pt x="85" y="75"/>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Oval 380"/>
            <p:cNvSpPr>
              <a:spLocks noChangeArrowheads="1"/>
            </p:cNvSpPr>
            <p:nvPr/>
          </p:nvSpPr>
          <p:spPr bwMode="auto">
            <a:xfrm>
              <a:off x="7231856" y="1975303"/>
              <a:ext cx="211138" cy="211138"/>
            </a:xfrm>
            <a:prstGeom prst="ellipse">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Rectangle 381"/>
            <p:cNvSpPr>
              <a:spLocks noChangeArrowheads="1"/>
            </p:cNvSpPr>
            <p:nvPr/>
          </p:nvSpPr>
          <p:spPr bwMode="auto">
            <a:xfrm>
              <a:off x="7314406" y="2227716"/>
              <a:ext cx="46038" cy="23813"/>
            </a:xfrm>
            <a:prstGeom prst="rect">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382"/>
            <p:cNvSpPr>
              <a:spLocks/>
            </p:cNvSpPr>
            <p:nvPr/>
          </p:nvSpPr>
          <p:spPr bwMode="auto">
            <a:xfrm>
              <a:off x="7314406" y="2262641"/>
              <a:ext cx="46038" cy="88900"/>
            </a:xfrm>
            <a:custGeom>
              <a:avLst/>
              <a:gdLst>
                <a:gd name="T0" fmla="*/ 14 w 29"/>
                <a:gd name="T1" fmla="*/ 56 h 56"/>
                <a:gd name="T2" fmla="*/ 29 w 29"/>
                <a:gd name="T3" fmla="*/ 38 h 56"/>
                <a:gd name="T4" fmla="*/ 29 w 29"/>
                <a:gd name="T5" fmla="*/ 0 h 56"/>
                <a:gd name="T6" fmla="*/ 0 w 29"/>
                <a:gd name="T7" fmla="*/ 0 h 56"/>
                <a:gd name="T8" fmla="*/ 0 w 29"/>
                <a:gd name="T9" fmla="*/ 38 h 56"/>
                <a:gd name="T10" fmla="*/ 14 w 29"/>
                <a:gd name="T11" fmla="*/ 56 h 56"/>
              </a:gdLst>
              <a:ahLst/>
              <a:cxnLst>
                <a:cxn ang="0">
                  <a:pos x="T0" y="T1"/>
                </a:cxn>
                <a:cxn ang="0">
                  <a:pos x="T2" y="T3"/>
                </a:cxn>
                <a:cxn ang="0">
                  <a:pos x="T4" y="T5"/>
                </a:cxn>
                <a:cxn ang="0">
                  <a:pos x="T6" y="T7"/>
                </a:cxn>
                <a:cxn ang="0">
                  <a:pos x="T8" y="T9"/>
                </a:cxn>
                <a:cxn ang="0">
                  <a:pos x="T10" y="T11"/>
                </a:cxn>
              </a:cxnLst>
              <a:rect l="0" t="0" r="r" b="b"/>
              <a:pathLst>
                <a:path w="29" h="56">
                  <a:moveTo>
                    <a:pt x="14" y="56"/>
                  </a:moveTo>
                  <a:lnTo>
                    <a:pt x="29" y="38"/>
                  </a:lnTo>
                  <a:lnTo>
                    <a:pt x="29" y="0"/>
                  </a:lnTo>
                  <a:lnTo>
                    <a:pt x="0" y="0"/>
                  </a:lnTo>
                  <a:lnTo>
                    <a:pt x="0" y="38"/>
                  </a:lnTo>
                  <a:lnTo>
                    <a:pt x="14" y="56"/>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383"/>
            <p:cNvSpPr>
              <a:spLocks noEditPoints="1"/>
            </p:cNvSpPr>
            <p:nvPr/>
          </p:nvSpPr>
          <p:spPr bwMode="auto">
            <a:xfrm>
              <a:off x="7087394" y="2234066"/>
              <a:ext cx="503238" cy="276225"/>
            </a:xfrm>
            <a:custGeom>
              <a:avLst/>
              <a:gdLst>
                <a:gd name="T0" fmla="*/ 122 w 171"/>
                <a:gd name="T1" fmla="*/ 0 h 94"/>
                <a:gd name="T2" fmla="*/ 85 w 171"/>
                <a:gd name="T3" fmla="*/ 48 h 94"/>
                <a:gd name="T4" fmla="*/ 48 w 171"/>
                <a:gd name="T5" fmla="*/ 0 h 94"/>
                <a:gd name="T6" fmla="*/ 0 w 171"/>
                <a:gd name="T7" fmla="*/ 49 h 94"/>
                <a:gd name="T8" fmla="*/ 0 w 171"/>
                <a:gd name="T9" fmla="*/ 94 h 94"/>
                <a:gd name="T10" fmla="*/ 171 w 171"/>
                <a:gd name="T11" fmla="*/ 94 h 94"/>
                <a:gd name="T12" fmla="*/ 171 w 171"/>
                <a:gd name="T13" fmla="*/ 49 h 94"/>
                <a:gd name="T14" fmla="*/ 122 w 171"/>
                <a:gd name="T15" fmla="*/ 0 h 94"/>
                <a:gd name="T16" fmla="*/ 85 w 171"/>
                <a:gd name="T17" fmla="*/ 75 h 94"/>
                <a:gd name="T18" fmla="*/ 81 w 171"/>
                <a:gd name="T19" fmla="*/ 71 h 94"/>
                <a:gd name="T20" fmla="*/ 85 w 171"/>
                <a:gd name="T21" fmla="*/ 66 h 94"/>
                <a:gd name="T22" fmla="*/ 90 w 171"/>
                <a:gd name="T23" fmla="*/ 71 h 94"/>
                <a:gd name="T24" fmla="*/ 85 w 171"/>
                <a:gd name="T25" fmla="*/ 7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1" h="94">
                  <a:moveTo>
                    <a:pt x="122" y="0"/>
                  </a:moveTo>
                  <a:cubicBezTo>
                    <a:pt x="85" y="48"/>
                    <a:pt x="85" y="48"/>
                    <a:pt x="85" y="48"/>
                  </a:cubicBezTo>
                  <a:cubicBezTo>
                    <a:pt x="48" y="0"/>
                    <a:pt x="48" y="0"/>
                    <a:pt x="48" y="0"/>
                  </a:cubicBezTo>
                  <a:cubicBezTo>
                    <a:pt x="24" y="5"/>
                    <a:pt x="0" y="17"/>
                    <a:pt x="0" y="49"/>
                  </a:cubicBezTo>
                  <a:cubicBezTo>
                    <a:pt x="0" y="94"/>
                    <a:pt x="0" y="94"/>
                    <a:pt x="0" y="94"/>
                  </a:cubicBezTo>
                  <a:cubicBezTo>
                    <a:pt x="171" y="94"/>
                    <a:pt x="171" y="94"/>
                    <a:pt x="171" y="94"/>
                  </a:cubicBezTo>
                  <a:cubicBezTo>
                    <a:pt x="171" y="49"/>
                    <a:pt x="171" y="49"/>
                    <a:pt x="171" y="49"/>
                  </a:cubicBezTo>
                  <a:cubicBezTo>
                    <a:pt x="171" y="17"/>
                    <a:pt x="146" y="5"/>
                    <a:pt x="122" y="0"/>
                  </a:cubicBezTo>
                  <a:close/>
                  <a:moveTo>
                    <a:pt x="85" y="75"/>
                  </a:moveTo>
                  <a:cubicBezTo>
                    <a:pt x="83" y="75"/>
                    <a:pt x="81" y="73"/>
                    <a:pt x="81" y="71"/>
                  </a:cubicBezTo>
                  <a:cubicBezTo>
                    <a:pt x="81" y="68"/>
                    <a:pt x="83" y="66"/>
                    <a:pt x="85" y="66"/>
                  </a:cubicBezTo>
                  <a:cubicBezTo>
                    <a:pt x="88" y="66"/>
                    <a:pt x="90" y="68"/>
                    <a:pt x="90" y="71"/>
                  </a:cubicBezTo>
                  <a:cubicBezTo>
                    <a:pt x="90" y="73"/>
                    <a:pt x="88" y="75"/>
                    <a:pt x="85" y="75"/>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Oval 384"/>
            <p:cNvSpPr>
              <a:spLocks noChangeArrowheads="1"/>
            </p:cNvSpPr>
            <p:nvPr/>
          </p:nvSpPr>
          <p:spPr bwMode="auto">
            <a:xfrm>
              <a:off x="7841456" y="1975303"/>
              <a:ext cx="211138" cy="211138"/>
            </a:xfrm>
            <a:prstGeom prst="ellipse">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385"/>
            <p:cNvSpPr>
              <a:spLocks noChangeArrowheads="1"/>
            </p:cNvSpPr>
            <p:nvPr/>
          </p:nvSpPr>
          <p:spPr bwMode="auto">
            <a:xfrm>
              <a:off x="7924006" y="2227716"/>
              <a:ext cx="46038" cy="23813"/>
            </a:xfrm>
            <a:prstGeom prst="rect">
              <a:avLst/>
            </a:pr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386"/>
            <p:cNvSpPr>
              <a:spLocks/>
            </p:cNvSpPr>
            <p:nvPr/>
          </p:nvSpPr>
          <p:spPr bwMode="auto">
            <a:xfrm>
              <a:off x="7924006" y="2262641"/>
              <a:ext cx="46038" cy="88900"/>
            </a:xfrm>
            <a:custGeom>
              <a:avLst/>
              <a:gdLst>
                <a:gd name="T0" fmla="*/ 15 w 29"/>
                <a:gd name="T1" fmla="*/ 56 h 56"/>
                <a:gd name="T2" fmla="*/ 29 w 29"/>
                <a:gd name="T3" fmla="*/ 38 h 56"/>
                <a:gd name="T4" fmla="*/ 29 w 29"/>
                <a:gd name="T5" fmla="*/ 0 h 56"/>
                <a:gd name="T6" fmla="*/ 0 w 29"/>
                <a:gd name="T7" fmla="*/ 0 h 56"/>
                <a:gd name="T8" fmla="*/ 0 w 29"/>
                <a:gd name="T9" fmla="*/ 38 h 56"/>
                <a:gd name="T10" fmla="*/ 15 w 29"/>
                <a:gd name="T11" fmla="*/ 56 h 56"/>
              </a:gdLst>
              <a:ahLst/>
              <a:cxnLst>
                <a:cxn ang="0">
                  <a:pos x="T0" y="T1"/>
                </a:cxn>
                <a:cxn ang="0">
                  <a:pos x="T2" y="T3"/>
                </a:cxn>
                <a:cxn ang="0">
                  <a:pos x="T4" y="T5"/>
                </a:cxn>
                <a:cxn ang="0">
                  <a:pos x="T6" y="T7"/>
                </a:cxn>
                <a:cxn ang="0">
                  <a:pos x="T8" y="T9"/>
                </a:cxn>
                <a:cxn ang="0">
                  <a:pos x="T10" y="T11"/>
                </a:cxn>
              </a:cxnLst>
              <a:rect l="0" t="0" r="r" b="b"/>
              <a:pathLst>
                <a:path w="29" h="56">
                  <a:moveTo>
                    <a:pt x="15" y="56"/>
                  </a:moveTo>
                  <a:lnTo>
                    <a:pt x="29" y="38"/>
                  </a:lnTo>
                  <a:lnTo>
                    <a:pt x="29" y="0"/>
                  </a:lnTo>
                  <a:lnTo>
                    <a:pt x="0" y="0"/>
                  </a:lnTo>
                  <a:lnTo>
                    <a:pt x="0" y="38"/>
                  </a:lnTo>
                  <a:lnTo>
                    <a:pt x="15" y="56"/>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387"/>
            <p:cNvSpPr>
              <a:spLocks noEditPoints="1"/>
            </p:cNvSpPr>
            <p:nvPr/>
          </p:nvSpPr>
          <p:spPr bwMode="auto">
            <a:xfrm>
              <a:off x="7696994" y="2234066"/>
              <a:ext cx="503238" cy="276225"/>
            </a:xfrm>
            <a:custGeom>
              <a:avLst/>
              <a:gdLst>
                <a:gd name="T0" fmla="*/ 122 w 171"/>
                <a:gd name="T1" fmla="*/ 0 h 94"/>
                <a:gd name="T2" fmla="*/ 85 w 171"/>
                <a:gd name="T3" fmla="*/ 48 h 94"/>
                <a:gd name="T4" fmla="*/ 48 w 171"/>
                <a:gd name="T5" fmla="*/ 0 h 94"/>
                <a:gd name="T6" fmla="*/ 0 w 171"/>
                <a:gd name="T7" fmla="*/ 49 h 94"/>
                <a:gd name="T8" fmla="*/ 0 w 171"/>
                <a:gd name="T9" fmla="*/ 94 h 94"/>
                <a:gd name="T10" fmla="*/ 171 w 171"/>
                <a:gd name="T11" fmla="*/ 94 h 94"/>
                <a:gd name="T12" fmla="*/ 171 w 171"/>
                <a:gd name="T13" fmla="*/ 49 h 94"/>
                <a:gd name="T14" fmla="*/ 122 w 171"/>
                <a:gd name="T15" fmla="*/ 0 h 94"/>
                <a:gd name="T16" fmla="*/ 85 w 171"/>
                <a:gd name="T17" fmla="*/ 75 h 94"/>
                <a:gd name="T18" fmla="*/ 81 w 171"/>
                <a:gd name="T19" fmla="*/ 71 h 94"/>
                <a:gd name="T20" fmla="*/ 85 w 171"/>
                <a:gd name="T21" fmla="*/ 66 h 94"/>
                <a:gd name="T22" fmla="*/ 90 w 171"/>
                <a:gd name="T23" fmla="*/ 71 h 94"/>
                <a:gd name="T24" fmla="*/ 85 w 171"/>
                <a:gd name="T25" fmla="*/ 7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1" h="94">
                  <a:moveTo>
                    <a:pt x="122" y="0"/>
                  </a:moveTo>
                  <a:cubicBezTo>
                    <a:pt x="85" y="48"/>
                    <a:pt x="85" y="48"/>
                    <a:pt x="85" y="48"/>
                  </a:cubicBezTo>
                  <a:cubicBezTo>
                    <a:pt x="48" y="0"/>
                    <a:pt x="48" y="0"/>
                    <a:pt x="48" y="0"/>
                  </a:cubicBezTo>
                  <a:cubicBezTo>
                    <a:pt x="24" y="5"/>
                    <a:pt x="0" y="17"/>
                    <a:pt x="0" y="49"/>
                  </a:cubicBezTo>
                  <a:cubicBezTo>
                    <a:pt x="0" y="94"/>
                    <a:pt x="0" y="94"/>
                    <a:pt x="0" y="94"/>
                  </a:cubicBezTo>
                  <a:cubicBezTo>
                    <a:pt x="171" y="94"/>
                    <a:pt x="171" y="94"/>
                    <a:pt x="171" y="94"/>
                  </a:cubicBezTo>
                  <a:cubicBezTo>
                    <a:pt x="171" y="49"/>
                    <a:pt x="171" y="49"/>
                    <a:pt x="171" y="49"/>
                  </a:cubicBezTo>
                  <a:cubicBezTo>
                    <a:pt x="171" y="17"/>
                    <a:pt x="147" y="5"/>
                    <a:pt x="122" y="0"/>
                  </a:cubicBezTo>
                  <a:close/>
                  <a:moveTo>
                    <a:pt x="85" y="75"/>
                  </a:moveTo>
                  <a:cubicBezTo>
                    <a:pt x="83" y="75"/>
                    <a:pt x="81" y="73"/>
                    <a:pt x="81" y="71"/>
                  </a:cubicBezTo>
                  <a:cubicBezTo>
                    <a:pt x="81" y="68"/>
                    <a:pt x="83" y="66"/>
                    <a:pt x="85" y="66"/>
                  </a:cubicBezTo>
                  <a:cubicBezTo>
                    <a:pt x="88" y="66"/>
                    <a:pt x="90" y="68"/>
                    <a:pt x="90" y="71"/>
                  </a:cubicBezTo>
                  <a:cubicBezTo>
                    <a:pt x="90" y="73"/>
                    <a:pt x="88" y="75"/>
                    <a:pt x="85" y="75"/>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388"/>
            <p:cNvSpPr>
              <a:spLocks noEditPoints="1"/>
            </p:cNvSpPr>
            <p:nvPr/>
          </p:nvSpPr>
          <p:spPr bwMode="auto">
            <a:xfrm>
              <a:off x="7177881" y="2829378"/>
              <a:ext cx="322263" cy="317500"/>
            </a:xfrm>
            <a:custGeom>
              <a:avLst/>
              <a:gdLst>
                <a:gd name="T0" fmla="*/ 54 w 109"/>
                <a:gd name="T1" fmla="*/ 0 h 108"/>
                <a:gd name="T2" fmla="*/ 0 w 109"/>
                <a:gd name="T3" fmla="*/ 54 h 108"/>
                <a:gd name="T4" fmla="*/ 54 w 109"/>
                <a:gd name="T5" fmla="*/ 108 h 108"/>
                <a:gd name="T6" fmla="*/ 109 w 109"/>
                <a:gd name="T7" fmla="*/ 54 h 108"/>
                <a:gd name="T8" fmla="*/ 54 w 109"/>
                <a:gd name="T9" fmla="*/ 0 h 108"/>
                <a:gd name="T10" fmla="*/ 79 w 109"/>
                <a:gd name="T11" fmla="*/ 78 h 108"/>
                <a:gd name="T12" fmla="*/ 68 w 109"/>
                <a:gd name="T13" fmla="*/ 67 h 108"/>
                <a:gd name="T14" fmla="*/ 79 w 109"/>
                <a:gd name="T15" fmla="*/ 46 h 108"/>
                <a:gd name="T16" fmla="*/ 90 w 109"/>
                <a:gd name="T17" fmla="*/ 67 h 108"/>
                <a:gd name="T18" fmla="*/ 79 w 109"/>
                <a:gd name="T19" fmla="*/ 7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08">
                  <a:moveTo>
                    <a:pt x="54" y="0"/>
                  </a:moveTo>
                  <a:cubicBezTo>
                    <a:pt x="24" y="0"/>
                    <a:pt x="0" y="24"/>
                    <a:pt x="0" y="54"/>
                  </a:cubicBezTo>
                  <a:cubicBezTo>
                    <a:pt x="0" y="84"/>
                    <a:pt x="24" y="108"/>
                    <a:pt x="54" y="108"/>
                  </a:cubicBezTo>
                  <a:cubicBezTo>
                    <a:pt x="84" y="108"/>
                    <a:pt x="109" y="84"/>
                    <a:pt x="109" y="54"/>
                  </a:cubicBezTo>
                  <a:cubicBezTo>
                    <a:pt x="109" y="24"/>
                    <a:pt x="84" y="0"/>
                    <a:pt x="54" y="0"/>
                  </a:cubicBezTo>
                  <a:close/>
                  <a:moveTo>
                    <a:pt x="79" y="78"/>
                  </a:moveTo>
                  <a:cubicBezTo>
                    <a:pt x="73" y="78"/>
                    <a:pt x="68" y="73"/>
                    <a:pt x="68" y="67"/>
                  </a:cubicBezTo>
                  <a:cubicBezTo>
                    <a:pt x="68" y="61"/>
                    <a:pt x="78" y="46"/>
                    <a:pt x="79" y="46"/>
                  </a:cubicBezTo>
                  <a:cubicBezTo>
                    <a:pt x="79" y="46"/>
                    <a:pt x="90" y="61"/>
                    <a:pt x="90" y="67"/>
                  </a:cubicBezTo>
                  <a:cubicBezTo>
                    <a:pt x="90" y="73"/>
                    <a:pt x="85" y="78"/>
                    <a:pt x="79" y="78"/>
                  </a:cubicBez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4947822" y="2127595"/>
            <a:ext cx="5305888" cy="923330"/>
          </a:xfrm>
          <a:prstGeom prst="rect">
            <a:avLst/>
          </a:prstGeom>
        </p:spPr>
        <p:txBody>
          <a:bodyPr wrap="square">
            <a:spAutoFit/>
          </a:bodyPr>
          <a:lstStyle/>
          <a:p>
            <a:pPr>
              <a:lnSpc>
                <a:spcPct val="150000"/>
              </a:lnSpc>
            </a:pPr>
            <a:r>
              <a:rPr lang="en-US" altLang="zh-CN" dirty="0">
                <a:solidFill>
                  <a:srgbClr val="00A78B"/>
                </a:solidFill>
              </a:rPr>
              <a:t>STAR</a:t>
            </a:r>
            <a:r>
              <a:rPr lang="zh-CN" altLang="en-US" dirty="0">
                <a:solidFill>
                  <a:srgbClr val="00A78B"/>
                </a:solidFill>
              </a:rPr>
              <a:t>法则是情境</a:t>
            </a:r>
            <a:r>
              <a:rPr lang="en-US" altLang="zh-CN" dirty="0">
                <a:solidFill>
                  <a:srgbClr val="00A78B"/>
                </a:solidFill>
              </a:rPr>
              <a:t>(situation)</a:t>
            </a:r>
            <a:r>
              <a:rPr lang="zh-CN" altLang="en-US" dirty="0">
                <a:solidFill>
                  <a:srgbClr val="00A78B"/>
                </a:solidFill>
              </a:rPr>
              <a:t>、任务</a:t>
            </a:r>
            <a:r>
              <a:rPr lang="en-US" altLang="zh-CN" dirty="0">
                <a:solidFill>
                  <a:srgbClr val="00A78B"/>
                </a:solidFill>
              </a:rPr>
              <a:t>(task)</a:t>
            </a:r>
            <a:r>
              <a:rPr lang="zh-CN" altLang="en-US" dirty="0">
                <a:solidFill>
                  <a:srgbClr val="00A78B"/>
                </a:solidFill>
              </a:rPr>
              <a:t>、行动</a:t>
            </a:r>
            <a:r>
              <a:rPr lang="en-US" altLang="zh-CN" dirty="0">
                <a:solidFill>
                  <a:srgbClr val="00A78B"/>
                </a:solidFill>
              </a:rPr>
              <a:t>(action)</a:t>
            </a:r>
            <a:r>
              <a:rPr lang="zh-CN" altLang="en-US" dirty="0">
                <a:solidFill>
                  <a:srgbClr val="00A78B"/>
                </a:solidFill>
              </a:rPr>
              <a:t>、结果</a:t>
            </a:r>
            <a:r>
              <a:rPr lang="en-US" altLang="zh-CN" dirty="0">
                <a:solidFill>
                  <a:srgbClr val="00A78B"/>
                </a:solidFill>
              </a:rPr>
              <a:t>(result)</a:t>
            </a:r>
            <a:r>
              <a:rPr lang="zh-CN" altLang="en-US" dirty="0">
                <a:solidFill>
                  <a:srgbClr val="00A78B"/>
                </a:solidFill>
              </a:rPr>
              <a:t>四项的缩写</a:t>
            </a:r>
            <a:r>
              <a:rPr lang="zh-CN" altLang="en-US" dirty="0" smtClean="0">
                <a:solidFill>
                  <a:srgbClr val="00A78B"/>
                </a:solidFill>
              </a:rPr>
              <a:t>。</a:t>
            </a:r>
            <a:endParaRPr lang="en-US" altLang="zh-CN" dirty="0" smtClean="0">
              <a:solidFill>
                <a:srgbClr val="00A78B"/>
              </a:solidFill>
            </a:endParaRPr>
          </a:p>
        </p:txBody>
      </p:sp>
      <p:sp>
        <p:nvSpPr>
          <p:cNvPr id="24" name="矩形 23"/>
          <p:cNvSpPr/>
          <p:nvPr/>
        </p:nvSpPr>
        <p:spPr>
          <a:xfrm>
            <a:off x="4947821" y="3410670"/>
            <a:ext cx="5305888" cy="1754326"/>
          </a:xfrm>
          <a:prstGeom prst="rect">
            <a:avLst/>
          </a:prstGeom>
        </p:spPr>
        <p:txBody>
          <a:bodyPr wrap="square">
            <a:spAutoFit/>
          </a:bodyPr>
          <a:lstStyle/>
          <a:p>
            <a:pPr>
              <a:lnSpc>
                <a:spcPct val="150000"/>
              </a:lnSpc>
            </a:pPr>
            <a:r>
              <a:rPr lang="en-US" altLang="zh-CN" dirty="0" smtClean="0">
                <a:solidFill>
                  <a:srgbClr val="00A78B"/>
                </a:solidFill>
              </a:rPr>
              <a:t>STAR</a:t>
            </a:r>
            <a:r>
              <a:rPr lang="zh-CN" altLang="en-US" dirty="0">
                <a:solidFill>
                  <a:srgbClr val="00A78B"/>
                </a:solidFill>
              </a:rPr>
              <a:t>法则是一种常常被面试官使用的工具，用来收集面试者与工作相关的具体信息和能力</a:t>
            </a:r>
            <a:r>
              <a:rPr lang="zh-CN" altLang="en-US" dirty="0" smtClean="0">
                <a:solidFill>
                  <a:srgbClr val="00A78B"/>
                </a:solidFill>
              </a:rPr>
              <a:t>。</a:t>
            </a:r>
            <a:endParaRPr lang="en-US" altLang="zh-CN" dirty="0" smtClean="0">
              <a:solidFill>
                <a:srgbClr val="00A78B"/>
              </a:solidFill>
            </a:endParaRPr>
          </a:p>
          <a:p>
            <a:pPr>
              <a:lnSpc>
                <a:spcPct val="150000"/>
              </a:lnSpc>
            </a:pPr>
            <a:r>
              <a:rPr lang="en-US" altLang="zh-CN" dirty="0" smtClean="0">
                <a:solidFill>
                  <a:srgbClr val="00A78B"/>
                </a:solidFill>
              </a:rPr>
              <a:t>STAR</a:t>
            </a:r>
            <a:r>
              <a:rPr lang="zh-CN" altLang="en-US" dirty="0">
                <a:solidFill>
                  <a:srgbClr val="00A78B"/>
                </a:solidFill>
              </a:rPr>
              <a:t>法则比起传统的面试手法来说，可以更精确地预测面试者未来的工作表现。</a:t>
            </a:r>
          </a:p>
        </p:txBody>
      </p:sp>
      <p:cxnSp>
        <p:nvCxnSpPr>
          <p:cNvPr id="27" name="直接连接符 26"/>
          <p:cNvCxnSpPr/>
          <p:nvPr/>
        </p:nvCxnSpPr>
        <p:spPr>
          <a:xfrm>
            <a:off x="1207363" y="5629922"/>
            <a:ext cx="9579006"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207363" y="1583184"/>
            <a:ext cx="9579006"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4192985"/>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en-US" altLang="zh-CN" dirty="0" smtClean="0"/>
              <a:t>STAR</a:t>
            </a:r>
            <a:r>
              <a:rPr lang="zh-CN" altLang="en-US" dirty="0" smtClean="0"/>
              <a:t>法则的内容</a:t>
            </a:r>
            <a:endParaRPr lang="zh-CN" altLang="en-US" dirty="0"/>
          </a:p>
        </p:txBody>
      </p:sp>
      <p:grpSp>
        <p:nvGrpSpPr>
          <p:cNvPr id="7" name="组合 6"/>
          <p:cNvGrpSpPr/>
          <p:nvPr/>
        </p:nvGrpSpPr>
        <p:grpSpPr>
          <a:xfrm>
            <a:off x="4618405" y="1759675"/>
            <a:ext cx="1340752" cy="1299537"/>
            <a:chOff x="2810825" y="2571535"/>
            <a:chExt cx="1340752" cy="1299537"/>
          </a:xfrm>
        </p:grpSpPr>
        <p:sp>
          <p:nvSpPr>
            <p:cNvPr id="5" name="椭圆 4"/>
            <p:cNvSpPr/>
            <p:nvPr/>
          </p:nvSpPr>
          <p:spPr>
            <a:xfrm>
              <a:off x="2810825" y="2571535"/>
              <a:ext cx="1299537" cy="1299537"/>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810825" y="2990470"/>
              <a:ext cx="1340752" cy="461665"/>
            </a:xfrm>
            <a:prstGeom prst="rect">
              <a:avLst/>
            </a:prstGeom>
          </p:spPr>
          <p:txBody>
            <a:bodyPr wrap="none">
              <a:spAutoFit/>
            </a:bodyPr>
            <a:lstStyle/>
            <a:p>
              <a:r>
                <a:rPr lang="en-US" altLang="zh-CN" sz="2400" b="1" dirty="0">
                  <a:solidFill>
                    <a:srgbClr val="00A78B"/>
                  </a:solidFill>
                </a:rPr>
                <a:t>Situation</a:t>
              </a:r>
              <a:endParaRPr lang="zh-CN" altLang="en-US" sz="2400" b="1" dirty="0">
                <a:solidFill>
                  <a:srgbClr val="00A78B"/>
                </a:solidFill>
              </a:endParaRPr>
            </a:p>
          </p:txBody>
        </p:sp>
      </p:grpSp>
      <p:grpSp>
        <p:nvGrpSpPr>
          <p:cNvPr id="9" name="组合 8"/>
          <p:cNvGrpSpPr/>
          <p:nvPr/>
        </p:nvGrpSpPr>
        <p:grpSpPr>
          <a:xfrm>
            <a:off x="5988728" y="1780328"/>
            <a:ext cx="1299537" cy="1299537"/>
            <a:chOff x="4266762" y="2571536"/>
            <a:chExt cx="1299537" cy="1299537"/>
          </a:xfrm>
        </p:grpSpPr>
        <p:sp>
          <p:nvSpPr>
            <p:cNvPr id="4" name="椭圆 3"/>
            <p:cNvSpPr/>
            <p:nvPr/>
          </p:nvSpPr>
          <p:spPr>
            <a:xfrm>
              <a:off x="4266762" y="2571536"/>
              <a:ext cx="1299537" cy="1299537"/>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534650" y="2990470"/>
              <a:ext cx="736868" cy="461665"/>
            </a:xfrm>
            <a:prstGeom prst="rect">
              <a:avLst/>
            </a:prstGeom>
          </p:spPr>
          <p:txBody>
            <a:bodyPr wrap="none">
              <a:spAutoFit/>
            </a:bodyPr>
            <a:lstStyle/>
            <a:p>
              <a:r>
                <a:rPr lang="en-US" altLang="zh-CN" sz="2400" b="1" dirty="0">
                  <a:solidFill>
                    <a:srgbClr val="00A78B"/>
                  </a:solidFill>
                </a:rPr>
                <a:t>Task</a:t>
              </a:r>
              <a:endParaRPr lang="zh-CN" altLang="en-US" sz="2400" b="1" dirty="0">
                <a:solidFill>
                  <a:srgbClr val="00A78B"/>
                </a:solidFill>
              </a:endParaRPr>
            </a:p>
          </p:txBody>
        </p:sp>
      </p:grpSp>
      <p:grpSp>
        <p:nvGrpSpPr>
          <p:cNvPr id="10" name="组合 9"/>
          <p:cNvGrpSpPr/>
          <p:nvPr/>
        </p:nvGrpSpPr>
        <p:grpSpPr>
          <a:xfrm>
            <a:off x="4659620" y="3104924"/>
            <a:ext cx="1299537" cy="1299537"/>
            <a:chOff x="4266762" y="2571536"/>
            <a:chExt cx="1299537" cy="1299537"/>
          </a:xfrm>
        </p:grpSpPr>
        <p:sp>
          <p:nvSpPr>
            <p:cNvPr id="11" name="椭圆 10"/>
            <p:cNvSpPr/>
            <p:nvPr/>
          </p:nvSpPr>
          <p:spPr>
            <a:xfrm>
              <a:off x="4266762" y="2571536"/>
              <a:ext cx="1299537" cy="1299537"/>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19500" y="2989165"/>
              <a:ext cx="1011815" cy="461665"/>
            </a:xfrm>
            <a:prstGeom prst="rect">
              <a:avLst/>
            </a:prstGeom>
          </p:spPr>
          <p:txBody>
            <a:bodyPr wrap="none">
              <a:spAutoFit/>
            </a:bodyPr>
            <a:lstStyle/>
            <a:p>
              <a:r>
                <a:rPr lang="en-US" altLang="zh-CN" sz="2400" b="1" dirty="0">
                  <a:solidFill>
                    <a:srgbClr val="00A78B"/>
                  </a:solidFill>
                </a:rPr>
                <a:t>Action</a:t>
              </a:r>
              <a:endParaRPr lang="zh-CN" altLang="en-US" sz="2400" b="1" dirty="0">
                <a:solidFill>
                  <a:srgbClr val="00A78B"/>
                </a:solidFill>
              </a:endParaRPr>
            </a:p>
          </p:txBody>
        </p:sp>
      </p:grpSp>
      <p:grpSp>
        <p:nvGrpSpPr>
          <p:cNvPr id="13" name="组合 12"/>
          <p:cNvGrpSpPr/>
          <p:nvPr/>
        </p:nvGrpSpPr>
        <p:grpSpPr>
          <a:xfrm>
            <a:off x="5997606" y="3119618"/>
            <a:ext cx="1299537" cy="1299537"/>
            <a:chOff x="4266762" y="2571536"/>
            <a:chExt cx="1299537" cy="1299537"/>
          </a:xfrm>
        </p:grpSpPr>
        <p:sp>
          <p:nvSpPr>
            <p:cNvPr id="14" name="椭圆 13"/>
            <p:cNvSpPr/>
            <p:nvPr/>
          </p:nvSpPr>
          <p:spPr>
            <a:xfrm>
              <a:off x="4266762" y="2571536"/>
              <a:ext cx="1299537" cy="1299537"/>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28378" y="2989165"/>
              <a:ext cx="1011815" cy="461665"/>
            </a:xfrm>
            <a:prstGeom prst="rect">
              <a:avLst/>
            </a:prstGeom>
          </p:spPr>
          <p:txBody>
            <a:bodyPr wrap="none">
              <a:spAutoFit/>
            </a:bodyPr>
            <a:lstStyle/>
            <a:p>
              <a:r>
                <a:rPr lang="en-US" altLang="zh-CN" sz="2400" b="1" dirty="0">
                  <a:solidFill>
                    <a:srgbClr val="00A78B"/>
                  </a:solidFill>
                </a:rPr>
                <a:t>Result</a:t>
              </a:r>
              <a:endParaRPr lang="zh-CN" altLang="en-US" sz="2400" b="1" dirty="0">
                <a:solidFill>
                  <a:srgbClr val="00A78B"/>
                </a:solidFill>
              </a:endParaRPr>
            </a:p>
          </p:txBody>
        </p:sp>
      </p:grpSp>
      <p:sp>
        <p:nvSpPr>
          <p:cNvPr id="16" name="圆角矩形 15"/>
          <p:cNvSpPr/>
          <p:nvPr/>
        </p:nvSpPr>
        <p:spPr>
          <a:xfrm>
            <a:off x="1243741" y="1934486"/>
            <a:ext cx="3359405" cy="94991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7297143" y="1955138"/>
            <a:ext cx="3359405" cy="94991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1280990" y="3293123"/>
            <a:ext cx="3359405" cy="94991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7299679" y="3278429"/>
            <a:ext cx="3359405" cy="949911"/>
          </a:xfrm>
          <a:prstGeom prst="round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495162" y="2086275"/>
            <a:ext cx="2856559" cy="646331"/>
          </a:xfrm>
          <a:prstGeom prst="rect">
            <a:avLst/>
          </a:prstGeom>
        </p:spPr>
        <p:txBody>
          <a:bodyPr wrap="square">
            <a:spAutoFit/>
          </a:bodyPr>
          <a:lstStyle/>
          <a:p>
            <a:r>
              <a:rPr lang="zh-CN" altLang="en-US" dirty="0" smtClean="0">
                <a:solidFill>
                  <a:srgbClr val="00A78B"/>
                </a:solidFill>
              </a:rPr>
              <a:t>首先，要</a:t>
            </a:r>
            <a:r>
              <a:rPr lang="zh-CN" altLang="en-US" dirty="0">
                <a:solidFill>
                  <a:srgbClr val="00A78B"/>
                </a:solidFill>
              </a:rPr>
              <a:t>了解应聘者工作业绩取得的</a:t>
            </a:r>
            <a:r>
              <a:rPr lang="zh-CN" altLang="en-US" dirty="0" smtClean="0">
                <a:solidFill>
                  <a:srgbClr val="00A78B"/>
                </a:solidFill>
              </a:rPr>
              <a:t>背景。</a:t>
            </a:r>
            <a:endParaRPr lang="zh-CN" altLang="en-US" dirty="0">
              <a:solidFill>
                <a:srgbClr val="00A78B"/>
              </a:solidFill>
            </a:endParaRPr>
          </a:p>
        </p:txBody>
      </p:sp>
      <p:sp>
        <p:nvSpPr>
          <p:cNvPr id="21" name="矩形 20"/>
          <p:cNvSpPr/>
          <p:nvPr/>
        </p:nvSpPr>
        <p:spPr>
          <a:xfrm>
            <a:off x="7481504" y="2086275"/>
            <a:ext cx="2803111" cy="646331"/>
          </a:xfrm>
          <a:prstGeom prst="rect">
            <a:avLst/>
          </a:prstGeom>
        </p:spPr>
        <p:txBody>
          <a:bodyPr wrap="square">
            <a:spAutoFit/>
          </a:bodyPr>
          <a:lstStyle/>
          <a:p>
            <a:r>
              <a:rPr lang="zh-CN" altLang="en-US" dirty="0">
                <a:solidFill>
                  <a:srgbClr val="00A78B"/>
                </a:solidFill>
              </a:rPr>
              <a:t>其次，要详细了解应聘者为了完成业务</a:t>
            </a:r>
            <a:r>
              <a:rPr lang="zh-CN" altLang="en-US" dirty="0" smtClean="0">
                <a:solidFill>
                  <a:srgbClr val="00A78B"/>
                </a:solidFill>
              </a:rPr>
              <a:t>工作。</a:t>
            </a:r>
            <a:endParaRPr lang="zh-CN" altLang="en-US" dirty="0">
              <a:solidFill>
                <a:srgbClr val="00A78B"/>
              </a:solidFill>
            </a:endParaRPr>
          </a:p>
        </p:txBody>
      </p:sp>
      <p:sp>
        <p:nvSpPr>
          <p:cNvPr id="22" name="矩形 21"/>
          <p:cNvSpPr/>
          <p:nvPr/>
        </p:nvSpPr>
        <p:spPr>
          <a:xfrm>
            <a:off x="1495162" y="3312413"/>
            <a:ext cx="2824530" cy="923330"/>
          </a:xfrm>
          <a:prstGeom prst="rect">
            <a:avLst/>
          </a:prstGeom>
        </p:spPr>
        <p:txBody>
          <a:bodyPr wrap="square">
            <a:spAutoFit/>
          </a:bodyPr>
          <a:lstStyle/>
          <a:p>
            <a:r>
              <a:rPr lang="zh-CN" altLang="en-US" dirty="0">
                <a:solidFill>
                  <a:srgbClr val="00A78B"/>
                </a:solidFill>
              </a:rPr>
              <a:t>再次，继续了解该应聘者为了完成这些任务所采取的</a:t>
            </a:r>
            <a:r>
              <a:rPr lang="zh-CN" altLang="en-US" dirty="0" smtClean="0">
                <a:solidFill>
                  <a:srgbClr val="00A78B"/>
                </a:solidFill>
              </a:rPr>
              <a:t>行动。</a:t>
            </a:r>
            <a:endParaRPr lang="zh-CN" altLang="en-US" dirty="0">
              <a:solidFill>
                <a:srgbClr val="00A78B"/>
              </a:solidFill>
            </a:endParaRPr>
          </a:p>
        </p:txBody>
      </p:sp>
      <p:sp>
        <p:nvSpPr>
          <p:cNvPr id="23" name="矩形 22"/>
          <p:cNvSpPr/>
          <p:nvPr/>
        </p:nvSpPr>
        <p:spPr>
          <a:xfrm>
            <a:off x="7564506" y="3401913"/>
            <a:ext cx="2897661" cy="646331"/>
          </a:xfrm>
          <a:prstGeom prst="rect">
            <a:avLst/>
          </a:prstGeom>
        </p:spPr>
        <p:txBody>
          <a:bodyPr wrap="square">
            <a:spAutoFit/>
          </a:bodyPr>
          <a:lstStyle/>
          <a:p>
            <a:r>
              <a:rPr lang="zh-CN" altLang="en-US" dirty="0" smtClean="0">
                <a:solidFill>
                  <a:srgbClr val="00A78B"/>
                </a:solidFill>
              </a:rPr>
              <a:t>最后，结果</a:t>
            </a:r>
            <a:r>
              <a:rPr lang="zh-CN" altLang="en-US" dirty="0">
                <a:solidFill>
                  <a:srgbClr val="00A78B"/>
                </a:solidFill>
              </a:rPr>
              <a:t>怎样，在这样的情况下你学习到了</a:t>
            </a:r>
            <a:r>
              <a:rPr lang="zh-CN" altLang="en-US" dirty="0" smtClean="0">
                <a:solidFill>
                  <a:srgbClr val="00A78B"/>
                </a:solidFill>
              </a:rPr>
              <a:t>什么。</a:t>
            </a:r>
            <a:endParaRPr lang="zh-CN" altLang="en-US" dirty="0">
              <a:solidFill>
                <a:srgbClr val="00A78B"/>
              </a:solidFill>
            </a:endParaRPr>
          </a:p>
        </p:txBody>
      </p:sp>
      <p:sp>
        <p:nvSpPr>
          <p:cNvPr id="24" name="矩形 23"/>
          <p:cNvSpPr/>
          <p:nvPr/>
        </p:nvSpPr>
        <p:spPr>
          <a:xfrm>
            <a:off x="1666803" y="5123475"/>
            <a:ext cx="8584707" cy="923330"/>
          </a:xfrm>
          <a:prstGeom prst="rect">
            <a:avLst/>
          </a:prstGeom>
        </p:spPr>
        <p:txBody>
          <a:bodyPr wrap="square">
            <a:spAutoFit/>
          </a:bodyPr>
          <a:lstStyle/>
          <a:p>
            <a:r>
              <a:rPr lang="zh-CN" altLang="en-US" dirty="0">
                <a:solidFill>
                  <a:srgbClr val="00A78B"/>
                </a:solidFill>
              </a:rPr>
              <a:t>简而言之，</a:t>
            </a:r>
            <a:r>
              <a:rPr lang="en-US" altLang="zh-CN" dirty="0">
                <a:solidFill>
                  <a:srgbClr val="00A78B"/>
                </a:solidFill>
              </a:rPr>
              <a:t>STAR</a:t>
            </a:r>
            <a:r>
              <a:rPr lang="zh-CN" altLang="en-US" dirty="0">
                <a:solidFill>
                  <a:srgbClr val="00A78B"/>
                </a:solidFill>
              </a:rPr>
              <a:t>法则，就是一种讲述自己故事的方式，或者说，是一个清晰、条理的作文模板。不管是什么，合理熟练运用此法则，可以轻松的对面试官描述事物的逻辑方式，表现出自己分析阐述问题的清晰性、条理性和逻辑性。</a:t>
            </a:r>
          </a:p>
        </p:txBody>
      </p:sp>
      <p:sp>
        <p:nvSpPr>
          <p:cNvPr id="26" name="双括号 25"/>
          <p:cNvSpPr/>
          <p:nvPr/>
        </p:nvSpPr>
        <p:spPr>
          <a:xfrm>
            <a:off x="1280990" y="4718078"/>
            <a:ext cx="9375558" cy="1551938"/>
          </a:xfrm>
          <a:prstGeom prst="bracketPair">
            <a:avLst>
              <a:gd name="adj" fmla="val 6371"/>
            </a:avLst>
          </a:prstGeom>
          <a:ln>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363178412"/>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2</a:t>
            </a:r>
            <a:r>
              <a:rPr lang="zh-CN" altLang="en-US" sz="2800" b="1" dirty="0" smtClean="0">
                <a:solidFill>
                  <a:schemeClr val="bg1"/>
                </a:solidFill>
                <a:latin typeface="+mn-ea"/>
                <a:cs typeface="+mn-ea"/>
                <a:sym typeface="+mn-lt"/>
              </a:rPr>
              <a:t>、５Ｗ２Ｈ</a:t>
            </a:r>
            <a:endParaRPr lang="en-US" altLang="zh-CN" sz="2800" b="1" dirty="0">
              <a:solidFill>
                <a:schemeClr val="bg1"/>
              </a:solidFill>
              <a:latin typeface="+mn-ea"/>
              <a:cs typeface="+mn-ea"/>
              <a:sym typeface="+mn-lt"/>
            </a:endParaRPr>
          </a:p>
        </p:txBody>
      </p:sp>
      <p:sp>
        <p:nvSpPr>
          <p:cNvPr id="169" name="文本框 168"/>
          <p:cNvSpPr txBox="1"/>
          <p:nvPr/>
        </p:nvSpPr>
        <p:spPr>
          <a:xfrm>
            <a:off x="7612208" y="3642426"/>
            <a:ext cx="2784502" cy="662554"/>
          </a:xfrm>
          <a:prstGeom prst="rect">
            <a:avLst/>
          </a:prstGeom>
          <a:noFill/>
        </p:spPr>
        <p:txBody>
          <a:bodyPr wrap="square" rtlCol="0" anchor="t">
            <a:spAutoFit/>
          </a:bodyPr>
          <a:lstStyle/>
          <a:p>
            <a:pPr defTabSz="609585">
              <a:lnSpc>
                <a:spcPct val="150000"/>
              </a:lnSpc>
            </a:pPr>
            <a:r>
              <a:rPr lang="en-US" altLang="zh-CN" sz="2800" b="1" dirty="0" smtClean="0">
                <a:solidFill>
                  <a:srgbClr val="FFFF00"/>
                </a:solidFill>
                <a:latin typeface="+mn-ea"/>
                <a:cs typeface="+mn-ea"/>
                <a:sym typeface="+mn-lt"/>
              </a:rPr>
              <a:t>5</a:t>
            </a:r>
            <a:r>
              <a:rPr lang="zh-CN" altLang="en-US" sz="2800" b="1" dirty="0" smtClean="0">
                <a:solidFill>
                  <a:srgbClr val="FFFF00"/>
                </a:solidFill>
                <a:latin typeface="+mn-ea"/>
                <a:cs typeface="+mn-ea"/>
                <a:sym typeface="+mn-lt"/>
              </a:rPr>
              <a:t>、</a:t>
            </a:r>
            <a:r>
              <a:rPr lang="en-US" altLang="zh-CN" sz="2800" b="1" dirty="0" smtClean="0">
                <a:solidFill>
                  <a:srgbClr val="FFFF00"/>
                </a:solidFill>
                <a:latin typeface="+mn-ea"/>
                <a:cs typeface="+mn-ea"/>
                <a:sym typeface="+mn-lt"/>
              </a:rPr>
              <a:t>SWOT</a:t>
            </a:r>
            <a:endParaRPr lang="en-US" altLang="zh-CN" sz="2800" b="1" dirty="0">
              <a:solidFill>
                <a:srgbClr val="FFFF00"/>
              </a:solidFill>
              <a:latin typeface="+mn-ea"/>
              <a:cs typeface="+mn-ea"/>
              <a:sym typeface="+mn-lt"/>
            </a:endParaRPr>
          </a:p>
        </p:txBody>
      </p:sp>
      <p:sp>
        <p:nvSpPr>
          <p:cNvPr id="171" name="文本框 170"/>
          <p:cNvSpPr txBox="1"/>
          <p:nvPr/>
        </p:nvSpPr>
        <p:spPr>
          <a:xfrm>
            <a:off x="7613362" y="4528743"/>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6</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GROW</a:t>
            </a:r>
            <a:endParaRPr lang="en-US" altLang="zh-CN" sz="2800" b="1" dirty="0">
              <a:solidFill>
                <a:schemeClr val="bg1"/>
              </a:solidFill>
              <a:latin typeface="+mn-ea"/>
              <a:cs typeface="+mn-ea"/>
              <a:sym typeface="+mn-lt"/>
            </a:endParaRPr>
          </a:p>
        </p:txBody>
      </p:sp>
      <p:sp>
        <p:nvSpPr>
          <p:cNvPr id="172" name="文本框 171"/>
          <p:cNvSpPr txBox="1"/>
          <p:nvPr/>
        </p:nvSpPr>
        <p:spPr>
          <a:xfrm>
            <a:off x="7613362" y="2756109"/>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4</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STAR</a:t>
            </a:r>
            <a:endParaRPr lang="en-US" altLang="zh-CN" sz="2800" b="1" dirty="0">
              <a:solidFill>
                <a:schemeClr val="bg1"/>
              </a:solidFill>
              <a:latin typeface="+mn-ea"/>
              <a:cs typeface="+mn-ea"/>
              <a:sym typeface="+mn-lt"/>
            </a:endParaRPr>
          </a:p>
        </p:txBody>
      </p:sp>
      <p:sp>
        <p:nvSpPr>
          <p:cNvPr id="174" name="文本框 173"/>
          <p:cNvSpPr txBox="1"/>
          <p:nvPr/>
        </p:nvSpPr>
        <p:spPr>
          <a:xfrm>
            <a:off x="4213494" y="4528743"/>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3</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SMART</a:t>
            </a:r>
            <a:endParaRPr lang="en-US" altLang="zh-CN" sz="2800" b="1" dirty="0">
              <a:solidFill>
                <a:schemeClr val="bg1"/>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185085171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 4"/>
          <p:cNvGrpSpPr/>
          <p:nvPr/>
        </p:nvGrpSpPr>
        <p:grpSpPr>
          <a:xfrm>
            <a:off x="3386795" y="2718774"/>
            <a:ext cx="2162823" cy="1361939"/>
            <a:chOff x="2204214" y="948409"/>
            <a:chExt cx="2075686" cy="1307068"/>
          </a:xfrm>
        </p:grpSpPr>
        <p:sp>
          <p:nvSpPr>
            <p:cNvPr id="6" name="文本框 5"/>
            <p:cNvSpPr txBox="1"/>
            <p:nvPr/>
          </p:nvSpPr>
          <p:spPr>
            <a:xfrm>
              <a:off x="2204214" y="948409"/>
              <a:ext cx="1834386" cy="443065"/>
            </a:xfrm>
            <a:prstGeom prst="rect">
              <a:avLst/>
            </a:prstGeom>
            <a:noFill/>
          </p:spPr>
          <p:txBody>
            <a:bodyPr wrap="square" rtlCol="0">
              <a:spAutoFit/>
            </a:bodyPr>
            <a:lstStyle/>
            <a:p>
              <a:r>
                <a:rPr lang="en-US" altLang="zh-CN" sz="2400" b="1" dirty="0">
                  <a:solidFill>
                    <a:schemeClr val="bg1"/>
                  </a:solidFill>
                  <a:effectLst>
                    <a:outerShdw blurRad="50800" dist="76200" dir="2700000" algn="tl" rotWithShape="0">
                      <a:prstClr val="black">
                        <a:alpha val="40000"/>
                      </a:prstClr>
                    </a:outerShdw>
                  </a:effectLst>
                  <a:cs typeface="+mn-ea"/>
                  <a:sym typeface="+mn-lt"/>
                </a:rPr>
                <a:t>strengths</a:t>
              </a:r>
              <a:endParaRPr lang="zh-CN" altLang="en-US" sz="2400" b="1" dirty="0">
                <a:solidFill>
                  <a:schemeClr val="bg1"/>
                </a:solidFill>
                <a:effectLst>
                  <a:outerShdw blurRad="50800" dist="76200" dir="2700000" algn="tl" rotWithShape="0">
                    <a:prstClr val="black">
                      <a:alpha val="40000"/>
                    </a:prstClr>
                  </a:outerShdw>
                </a:effectLst>
                <a:cs typeface="+mn-ea"/>
                <a:sym typeface="+mn-lt"/>
              </a:endParaRPr>
            </a:p>
          </p:txBody>
        </p:sp>
        <p:sp>
          <p:nvSpPr>
            <p:cNvPr id="7" name="Rectangle 11"/>
            <p:cNvSpPr/>
            <p:nvPr/>
          </p:nvSpPr>
          <p:spPr>
            <a:xfrm>
              <a:off x="2204214" y="1706077"/>
              <a:ext cx="2075686" cy="549400"/>
            </a:xfrm>
            <a:prstGeom prst="rect">
              <a:avLst/>
            </a:prstGeom>
          </p:spPr>
          <p:txBody>
            <a:bodyPr wrap="square">
              <a:spAutoFit/>
            </a:bodyPr>
            <a:lstStyle/>
            <a:p>
              <a:pPr>
                <a:lnSpc>
                  <a:spcPct val="130000"/>
                </a:lnSpc>
              </a:pPr>
              <a:r>
                <a:rPr lang="zh-CN" altLang="en-US" sz="2400" dirty="0">
                  <a:solidFill>
                    <a:schemeClr val="bg1"/>
                  </a:solidFill>
                  <a:cs typeface="+mn-ea"/>
                  <a:sym typeface="+mn-lt"/>
                </a:rPr>
                <a:t>优势</a:t>
              </a:r>
            </a:p>
          </p:txBody>
        </p:sp>
        <p:cxnSp>
          <p:nvCxnSpPr>
            <p:cNvPr id="9" name="直线连接符 8"/>
            <p:cNvCxnSpPr/>
            <p:nvPr/>
          </p:nvCxnSpPr>
          <p:spPr>
            <a:xfrm>
              <a:off x="2299464" y="1639354"/>
              <a:ext cx="18343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0" name="组 9"/>
          <p:cNvGrpSpPr/>
          <p:nvPr/>
        </p:nvGrpSpPr>
        <p:grpSpPr>
          <a:xfrm>
            <a:off x="3369754" y="4747991"/>
            <a:ext cx="2162823" cy="1361939"/>
            <a:chOff x="2204214" y="948409"/>
            <a:chExt cx="2075686" cy="1307068"/>
          </a:xfrm>
        </p:grpSpPr>
        <p:sp>
          <p:nvSpPr>
            <p:cNvPr id="11" name="文本框 10"/>
            <p:cNvSpPr txBox="1"/>
            <p:nvPr/>
          </p:nvSpPr>
          <p:spPr>
            <a:xfrm>
              <a:off x="2204214" y="948409"/>
              <a:ext cx="1834386" cy="443065"/>
            </a:xfrm>
            <a:prstGeom prst="rect">
              <a:avLst/>
            </a:prstGeom>
            <a:noFill/>
          </p:spPr>
          <p:txBody>
            <a:bodyPr wrap="square" rtlCol="0">
              <a:spAutoFit/>
            </a:bodyPr>
            <a:lstStyle/>
            <a:p>
              <a:r>
                <a:rPr lang="en-US" altLang="zh-CN" sz="2400" b="1" dirty="0">
                  <a:solidFill>
                    <a:schemeClr val="bg1"/>
                  </a:solidFill>
                  <a:effectLst>
                    <a:outerShdw blurRad="50800" dist="76200" dir="2700000" algn="tl" rotWithShape="0">
                      <a:prstClr val="black">
                        <a:alpha val="40000"/>
                      </a:prstClr>
                    </a:outerShdw>
                  </a:effectLst>
                  <a:cs typeface="+mn-ea"/>
                  <a:sym typeface="+mn-lt"/>
                </a:rPr>
                <a:t>opportunity</a:t>
              </a:r>
              <a:endParaRPr lang="zh-CN" altLang="en-US" sz="2400" b="1" dirty="0">
                <a:solidFill>
                  <a:schemeClr val="bg1"/>
                </a:solidFill>
                <a:effectLst>
                  <a:outerShdw blurRad="50800" dist="76200" dir="2700000" algn="tl" rotWithShape="0">
                    <a:prstClr val="black">
                      <a:alpha val="40000"/>
                    </a:prstClr>
                  </a:outerShdw>
                </a:effectLst>
                <a:cs typeface="+mn-ea"/>
                <a:sym typeface="+mn-lt"/>
              </a:endParaRPr>
            </a:p>
          </p:txBody>
        </p:sp>
        <p:sp>
          <p:nvSpPr>
            <p:cNvPr id="12" name="Rectangle 11"/>
            <p:cNvSpPr/>
            <p:nvPr/>
          </p:nvSpPr>
          <p:spPr>
            <a:xfrm>
              <a:off x="2204214" y="1706077"/>
              <a:ext cx="2075686" cy="549400"/>
            </a:xfrm>
            <a:prstGeom prst="rect">
              <a:avLst/>
            </a:prstGeom>
          </p:spPr>
          <p:txBody>
            <a:bodyPr wrap="square">
              <a:spAutoFit/>
            </a:bodyPr>
            <a:lstStyle/>
            <a:p>
              <a:pPr>
                <a:lnSpc>
                  <a:spcPct val="130000"/>
                </a:lnSpc>
              </a:pPr>
              <a:r>
                <a:rPr lang="zh-CN" altLang="en-US" sz="2400" dirty="0" smtClean="0">
                  <a:solidFill>
                    <a:schemeClr val="bg1"/>
                  </a:solidFill>
                  <a:cs typeface="+mn-ea"/>
                  <a:sym typeface="+mn-lt"/>
                </a:rPr>
                <a:t>机会</a:t>
              </a:r>
              <a:endParaRPr lang="zh-CN" altLang="en-US" sz="2400" dirty="0">
                <a:solidFill>
                  <a:schemeClr val="bg1"/>
                </a:solidFill>
                <a:cs typeface="+mn-ea"/>
                <a:sym typeface="+mn-lt"/>
              </a:endParaRPr>
            </a:p>
          </p:txBody>
        </p:sp>
        <p:cxnSp>
          <p:nvCxnSpPr>
            <p:cNvPr id="14" name="直线连接符 13"/>
            <p:cNvCxnSpPr/>
            <p:nvPr/>
          </p:nvCxnSpPr>
          <p:spPr>
            <a:xfrm>
              <a:off x="2299464" y="1639354"/>
              <a:ext cx="18343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 name="组 14"/>
          <p:cNvGrpSpPr/>
          <p:nvPr/>
        </p:nvGrpSpPr>
        <p:grpSpPr>
          <a:xfrm>
            <a:off x="8180529" y="2725818"/>
            <a:ext cx="2162823" cy="1361939"/>
            <a:chOff x="2204214" y="948409"/>
            <a:chExt cx="2075686" cy="1307068"/>
          </a:xfrm>
        </p:grpSpPr>
        <p:sp>
          <p:nvSpPr>
            <p:cNvPr id="16" name="文本框 15"/>
            <p:cNvSpPr txBox="1"/>
            <p:nvPr/>
          </p:nvSpPr>
          <p:spPr>
            <a:xfrm>
              <a:off x="2204214" y="948409"/>
              <a:ext cx="1834386" cy="443065"/>
            </a:xfrm>
            <a:prstGeom prst="rect">
              <a:avLst/>
            </a:prstGeom>
            <a:noFill/>
          </p:spPr>
          <p:txBody>
            <a:bodyPr wrap="square" rtlCol="0">
              <a:spAutoFit/>
            </a:bodyPr>
            <a:lstStyle/>
            <a:p>
              <a:r>
                <a:rPr lang="en-US" altLang="zh-CN" sz="2400" b="1" dirty="0">
                  <a:solidFill>
                    <a:schemeClr val="bg1"/>
                  </a:solidFill>
                  <a:effectLst>
                    <a:outerShdw blurRad="50800" dist="76200" dir="2700000" algn="tl" rotWithShape="0">
                      <a:prstClr val="black">
                        <a:alpha val="40000"/>
                      </a:prstClr>
                    </a:outerShdw>
                  </a:effectLst>
                  <a:cs typeface="+mn-ea"/>
                  <a:sym typeface="+mn-lt"/>
                </a:rPr>
                <a:t>weakness</a:t>
              </a:r>
              <a:endParaRPr lang="zh-CN" altLang="en-US" sz="2400" b="1" dirty="0">
                <a:solidFill>
                  <a:schemeClr val="bg1"/>
                </a:solidFill>
                <a:effectLst>
                  <a:outerShdw blurRad="50800" dist="76200" dir="2700000" algn="tl" rotWithShape="0">
                    <a:prstClr val="black">
                      <a:alpha val="40000"/>
                    </a:prstClr>
                  </a:outerShdw>
                </a:effectLst>
                <a:cs typeface="+mn-ea"/>
                <a:sym typeface="+mn-lt"/>
              </a:endParaRPr>
            </a:p>
          </p:txBody>
        </p:sp>
        <p:sp>
          <p:nvSpPr>
            <p:cNvPr id="17" name="Rectangle 11"/>
            <p:cNvSpPr/>
            <p:nvPr/>
          </p:nvSpPr>
          <p:spPr>
            <a:xfrm>
              <a:off x="2204214" y="1706077"/>
              <a:ext cx="2075686" cy="549400"/>
            </a:xfrm>
            <a:prstGeom prst="rect">
              <a:avLst/>
            </a:prstGeom>
          </p:spPr>
          <p:txBody>
            <a:bodyPr wrap="square">
              <a:spAutoFit/>
            </a:bodyPr>
            <a:lstStyle/>
            <a:p>
              <a:pPr>
                <a:lnSpc>
                  <a:spcPct val="130000"/>
                </a:lnSpc>
              </a:pPr>
              <a:r>
                <a:rPr lang="zh-CN" altLang="en-US" sz="2400" dirty="0" smtClean="0">
                  <a:solidFill>
                    <a:schemeClr val="bg1"/>
                  </a:solidFill>
                  <a:cs typeface="+mn-ea"/>
                  <a:sym typeface="+mn-lt"/>
                </a:rPr>
                <a:t>劣势</a:t>
              </a:r>
              <a:endParaRPr lang="zh-CN" altLang="en-US" sz="2400" dirty="0">
                <a:solidFill>
                  <a:schemeClr val="bg1"/>
                </a:solidFill>
                <a:cs typeface="+mn-ea"/>
                <a:sym typeface="+mn-lt"/>
              </a:endParaRPr>
            </a:p>
          </p:txBody>
        </p:sp>
        <p:cxnSp>
          <p:nvCxnSpPr>
            <p:cNvPr id="19" name="直线连接符 18"/>
            <p:cNvCxnSpPr/>
            <p:nvPr/>
          </p:nvCxnSpPr>
          <p:spPr>
            <a:xfrm>
              <a:off x="2299464" y="1639354"/>
              <a:ext cx="18343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0" name="组 19"/>
          <p:cNvGrpSpPr/>
          <p:nvPr/>
        </p:nvGrpSpPr>
        <p:grpSpPr>
          <a:xfrm>
            <a:off x="8180529" y="4755034"/>
            <a:ext cx="2162823" cy="1361939"/>
            <a:chOff x="2204214" y="948409"/>
            <a:chExt cx="2075686" cy="1307068"/>
          </a:xfrm>
        </p:grpSpPr>
        <p:sp>
          <p:nvSpPr>
            <p:cNvPr id="21" name="文本框 20"/>
            <p:cNvSpPr txBox="1"/>
            <p:nvPr/>
          </p:nvSpPr>
          <p:spPr>
            <a:xfrm>
              <a:off x="2204214" y="948409"/>
              <a:ext cx="1834386" cy="443065"/>
            </a:xfrm>
            <a:prstGeom prst="rect">
              <a:avLst/>
            </a:prstGeom>
            <a:noFill/>
          </p:spPr>
          <p:txBody>
            <a:bodyPr wrap="square" rtlCol="0">
              <a:spAutoFit/>
            </a:bodyPr>
            <a:lstStyle/>
            <a:p>
              <a:r>
                <a:rPr lang="en-US" altLang="zh-CN" sz="2400" b="1" dirty="0">
                  <a:solidFill>
                    <a:schemeClr val="bg1"/>
                  </a:solidFill>
                  <a:effectLst>
                    <a:outerShdw blurRad="50800" dist="76200" dir="2700000" algn="tl" rotWithShape="0">
                      <a:prstClr val="black">
                        <a:alpha val="40000"/>
                      </a:prstClr>
                    </a:outerShdw>
                  </a:effectLst>
                  <a:cs typeface="+mn-ea"/>
                  <a:sym typeface="+mn-lt"/>
                </a:rPr>
                <a:t>threats</a:t>
              </a:r>
              <a:endParaRPr lang="zh-CN" altLang="en-US" sz="2400" b="1" dirty="0">
                <a:solidFill>
                  <a:schemeClr val="bg1"/>
                </a:solidFill>
                <a:effectLst>
                  <a:outerShdw blurRad="50800" dist="76200" dir="2700000" algn="tl" rotWithShape="0">
                    <a:prstClr val="black">
                      <a:alpha val="40000"/>
                    </a:prstClr>
                  </a:outerShdw>
                </a:effectLst>
                <a:cs typeface="+mn-ea"/>
                <a:sym typeface="+mn-lt"/>
              </a:endParaRPr>
            </a:p>
          </p:txBody>
        </p:sp>
        <p:sp>
          <p:nvSpPr>
            <p:cNvPr id="22" name="Rectangle 11"/>
            <p:cNvSpPr/>
            <p:nvPr/>
          </p:nvSpPr>
          <p:spPr>
            <a:xfrm>
              <a:off x="2204214" y="1706077"/>
              <a:ext cx="2075686" cy="549400"/>
            </a:xfrm>
            <a:prstGeom prst="rect">
              <a:avLst/>
            </a:prstGeom>
          </p:spPr>
          <p:txBody>
            <a:bodyPr wrap="square">
              <a:spAutoFit/>
            </a:bodyPr>
            <a:lstStyle/>
            <a:p>
              <a:pPr>
                <a:lnSpc>
                  <a:spcPct val="130000"/>
                </a:lnSpc>
              </a:pPr>
              <a:r>
                <a:rPr lang="zh-CN" altLang="en-US" sz="2400" dirty="0" smtClean="0">
                  <a:solidFill>
                    <a:schemeClr val="bg1"/>
                  </a:solidFill>
                  <a:cs typeface="+mn-ea"/>
                  <a:sym typeface="+mn-lt"/>
                </a:rPr>
                <a:t>威胁</a:t>
              </a:r>
              <a:endParaRPr lang="zh-CN" altLang="en-US" sz="2400" dirty="0">
                <a:solidFill>
                  <a:schemeClr val="bg1"/>
                </a:solidFill>
                <a:cs typeface="+mn-ea"/>
                <a:sym typeface="+mn-lt"/>
              </a:endParaRPr>
            </a:p>
          </p:txBody>
        </p:sp>
        <p:cxnSp>
          <p:nvCxnSpPr>
            <p:cNvPr id="24" name="直线连接符 23"/>
            <p:cNvCxnSpPr/>
            <p:nvPr/>
          </p:nvCxnSpPr>
          <p:spPr>
            <a:xfrm>
              <a:off x="2299464" y="1639354"/>
              <a:ext cx="18343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0" name="文本占位符 1"/>
          <p:cNvSpPr>
            <a:spLocks noGrp="1"/>
          </p:cNvSpPr>
          <p:nvPr>
            <p:ph type="body" sz="quarter" idx="10"/>
          </p:nvPr>
        </p:nvSpPr>
        <p:spPr/>
        <p:txBody>
          <a:bodyPr/>
          <a:lstStyle/>
          <a:p>
            <a:r>
              <a:rPr lang="en-US" altLang="zh-CN" dirty="0"/>
              <a:t>SWOT</a:t>
            </a:r>
            <a:r>
              <a:rPr lang="zh-CN" altLang="en-US" dirty="0" smtClean="0"/>
              <a:t>分析模型的意义</a:t>
            </a:r>
            <a:endParaRPr lang="zh-CN" altLang="en-US" dirty="0"/>
          </a:p>
        </p:txBody>
      </p:sp>
      <p:sp>
        <p:nvSpPr>
          <p:cNvPr id="41" name="矩形 40"/>
          <p:cNvSpPr/>
          <p:nvPr/>
        </p:nvSpPr>
        <p:spPr>
          <a:xfrm>
            <a:off x="888628" y="1125749"/>
            <a:ext cx="9811451" cy="707886"/>
          </a:xfrm>
          <a:prstGeom prst="rect">
            <a:avLst/>
          </a:prstGeom>
        </p:spPr>
        <p:txBody>
          <a:bodyPr wrap="square">
            <a:spAutoFit/>
          </a:bodyPr>
          <a:lstStyle/>
          <a:p>
            <a:r>
              <a:rPr lang="en-US" altLang="zh-CN" sz="2000" dirty="0">
                <a:solidFill>
                  <a:schemeClr val="bg1"/>
                </a:solidFill>
                <a:latin typeface="arial" panose="020B0604020202020204" pitchFamily="34" charset="0"/>
              </a:rPr>
              <a:t>SWOT</a:t>
            </a:r>
            <a:r>
              <a:rPr lang="zh-CN" altLang="en-US" sz="2000" dirty="0">
                <a:solidFill>
                  <a:schemeClr val="bg1"/>
                </a:solidFill>
                <a:latin typeface="arial" panose="020B0604020202020204" pitchFamily="34" charset="0"/>
              </a:rPr>
              <a:t>分析模型，又称为态势分析法，</a:t>
            </a:r>
            <a:r>
              <a:rPr lang="en-US" altLang="zh-CN" sz="2000" dirty="0">
                <a:solidFill>
                  <a:schemeClr val="bg1"/>
                </a:solidFill>
                <a:latin typeface="arial" panose="020B0604020202020204" pitchFamily="34" charset="0"/>
              </a:rPr>
              <a:t>EMBA</a:t>
            </a:r>
            <a:r>
              <a:rPr lang="zh-CN" altLang="en-US" sz="2000" dirty="0">
                <a:solidFill>
                  <a:schemeClr val="bg1"/>
                </a:solidFill>
                <a:latin typeface="arial" panose="020B0604020202020204" pitchFamily="34" charset="0"/>
              </a:rPr>
              <a:t>及</a:t>
            </a:r>
            <a:r>
              <a:rPr lang="en-US" altLang="zh-CN" sz="2000" dirty="0">
                <a:solidFill>
                  <a:schemeClr val="bg1"/>
                </a:solidFill>
                <a:latin typeface="arial" panose="020B0604020202020204" pitchFamily="34" charset="0"/>
              </a:rPr>
              <a:t>MBA</a:t>
            </a:r>
            <a:r>
              <a:rPr lang="zh-CN" altLang="en-US" sz="2000" dirty="0">
                <a:solidFill>
                  <a:schemeClr val="bg1"/>
                </a:solidFill>
                <a:latin typeface="arial" panose="020B0604020202020204" pitchFamily="34" charset="0"/>
              </a:rPr>
              <a:t>等主流商管教育均将</a:t>
            </a:r>
            <a:r>
              <a:rPr lang="en-US" altLang="zh-CN" sz="2000" dirty="0">
                <a:solidFill>
                  <a:schemeClr val="bg1"/>
                </a:solidFill>
                <a:latin typeface="arial" panose="020B0604020202020204" pitchFamily="34" charset="0"/>
              </a:rPr>
              <a:t>SWOT</a:t>
            </a:r>
            <a:r>
              <a:rPr lang="zh-CN" altLang="en-US" sz="2000" dirty="0">
                <a:solidFill>
                  <a:schemeClr val="bg1"/>
                </a:solidFill>
                <a:latin typeface="arial" panose="020B0604020202020204" pitchFamily="34" charset="0"/>
              </a:rPr>
              <a:t>分析法作为一种常用的战略规划工具包含在内。</a:t>
            </a:r>
            <a:endParaRPr lang="zh-CN" altLang="en-US" sz="2000" dirty="0">
              <a:solidFill>
                <a:schemeClr val="bg1"/>
              </a:solidFill>
            </a:endParaRPr>
          </a:p>
        </p:txBody>
      </p:sp>
      <p:sp>
        <p:nvSpPr>
          <p:cNvPr id="42" name="矩形 41"/>
          <p:cNvSpPr/>
          <p:nvPr/>
        </p:nvSpPr>
        <p:spPr>
          <a:xfrm>
            <a:off x="481767" y="1098983"/>
            <a:ext cx="174171" cy="7455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1714678" y="2698122"/>
            <a:ext cx="1364077" cy="1478759"/>
            <a:chOff x="1017994" y="2175618"/>
            <a:chExt cx="1364077" cy="1478759"/>
          </a:xfrm>
          <a:scene3d>
            <a:camera prst="orthographicFront">
              <a:rot lat="0" lon="0" rev="0"/>
            </a:camera>
            <a:lightRig rig="brightRoom" dir="t">
              <a:rot lat="0" lon="0" rev="600000"/>
            </a:lightRig>
          </a:scene3d>
        </p:grpSpPr>
        <p:sp>
          <p:nvSpPr>
            <p:cNvPr id="4" name="椭圆 3"/>
            <p:cNvSpPr/>
            <p:nvPr/>
          </p:nvSpPr>
          <p:spPr>
            <a:xfrm>
              <a:off x="1017994" y="2290300"/>
              <a:ext cx="1364077" cy="1364077"/>
            </a:xfrm>
            <a:prstGeom prst="ellipse">
              <a:avLst/>
            </a:prstGeom>
            <a:solidFill>
              <a:schemeClr val="bg1">
                <a:lumMod val="85000"/>
              </a:schemeClr>
            </a:solidFill>
            <a:ln w="76200" cmpd="sng">
              <a:noFill/>
            </a:ln>
            <a:effectLst>
              <a:outerShdw blurRad="57785" dist="33020" dir="3180000" algn="ctr">
                <a:srgbClr val="000000">
                  <a:alpha val="30000"/>
                </a:srgbClr>
              </a:outerShdw>
            </a:effectLst>
            <a:sp3d prstMaterial="metal">
              <a:bevelT w="38100" h="57150" prst="angle"/>
            </a:sp3d>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cs typeface="+mn-ea"/>
                <a:sym typeface="+mn-lt"/>
              </a:endParaRPr>
            </a:p>
          </p:txBody>
        </p:sp>
        <p:sp>
          <p:nvSpPr>
            <p:cNvPr id="43" name="文本框 42"/>
            <p:cNvSpPr txBox="1"/>
            <p:nvPr/>
          </p:nvSpPr>
          <p:spPr>
            <a:xfrm>
              <a:off x="1298551" y="2175618"/>
              <a:ext cx="771253" cy="1314206"/>
            </a:xfrm>
            <a:prstGeom prst="rect">
              <a:avLst/>
            </a:prstGeom>
            <a:noFill/>
            <a:ln>
              <a:noFill/>
            </a:ln>
            <a:effectLst>
              <a:outerShdw blurRad="57785" dist="33020" dir="3180000" algn="ctr">
                <a:srgbClr val="000000">
                  <a:alpha val="30000"/>
                </a:srgbClr>
              </a:outerShdw>
            </a:effectLst>
            <a:sp3d prstMaterial="metal">
              <a:bevelT w="38100" h="57150" prst="angle"/>
            </a:sp3d>
          </p:spPr>
          <p:txBody>
            <a:bodyPr wrap="square" rtlCol="0" anchor="t">
              <a:spAutoFit/>
            </a:bodyPr>
            <a:lstStyle/>
            <a:p>
              <a:pPr algn="ctr" defTabSz="609585">
                <a:lnSpc>
                  <a:spcPct val="150000"/>
                </a:lnSpc>
              </a:pPr>
              <a:r>
                <a:rPr lang="en-US" altLang="zh-CN" sz="6000" b="1" dirty="0" smtClean="0">
                  <a:solidFill>
                    <a:srgbClr val="00A78B"/>
                  </a:solidFill>
                  <a:effectLst>
                    <a:outerShdw blurRad="38100" dist="38100" dir="2700000" algn="tl">
                      <a:srgbClr val="000000">
                        <a:alpha val="43137"/>
                      </a:srgbClr>
                    </a:outerShdw>
                  </a:effectLst>
                  <a:latin typeface="+mn-ea"/>
                  <a:cs typeface="+mn-ea"/>
                  <a:sym typeface="+mn-lt"/>
                </a:rPr>
                <a:t>S</a:t>
              </a:r>
              <a:endParaRPr lang="en-US" altLang="zh-CN" sz="6000" b="1" dirty="0">
                <a:solidFill>
                  <a:srgbClr val="00A78B"/>
                </a:solidFill>
                <a:effectLst>
                  <a:outerShdw blurRad="38100" dist="38100" dir="2700000" algn="tl">
                    <a:srgbClr val="000000">
                      <a:alpha val="43137"/>
                    </a:srgbClr>
                  </a:outerShdw>
                </a:effectLst>
                <a:latin typeface="+mn-ea"/>
                <a:cs typeface="+mn-ea"/>
                <a:sym typeface="+mn-lt"/>
              </a:endParaRPr>
            </a:p>
          </p:txBody>
        </p:sp>
      </p:grpSp>
      <p:grpSp>
        <p:nvGrpSpPr>
          <p:cNvPr id="49" name="组合 48"/>
          <p:cNvGrpSpPr/>
          <p:nvPr/>
        </p:nvGrpSpPr>
        <p:grpSpPr>
          <a:xfrm>
            <a:off x="6392291" y="2725818"/>
            <a:ext cx="1364077" cy="1491974"/>
            <a:chOff x="6429710" y="2150753"/>
            <a:chExt cx="1364077" cy="1491974"/>
          </a:xfrm>
          <a:scene3d>
            <a:camera prst="orthographicFront">
              <a:rot lat="0" lon="0" rev="0"/>
            </a:camera>
            <a:lightRig rig="brightRoom" dir="t">
              <a:rot lat="0" lon="0" rev="600000"/>
            </a:lightRig>
          </a:scene3d>
        </p:grpSpPr>
        <p:sp>
          <p:nvSpPr>
            <p:cNvPr id="25" name="椭圆 24"/>
            <p:cNvSpPr/>
            <p:nvPr/>
          </p:nvSpPr>
          <p:spPr>
            <a:xfrm>
              <a:off x="6429710" y="2278650"/>
              <a:ext cx="1364077" cy="1364077"/>
            </a:xfrm>
            <a:prstGeom prst="ellipse">
              <a:avLst/>
            </a:prstGeom>
            <a:solidFill>
              <a:schemeClr val="bg1">
                <a:lumMod val="85000"/>
              </a:schemeClr>
            </a:solidFill>
            <a:ln w="76200" cmpd="sng">
              <a:noFill/>
            </a:ln>
            <a:effectLst>
              <a:outerShdw blurRad="57785" dist="33020" dir="3180000" algn="ctr">
                <a:srgbClr val="000000">
                  <a:alpha val="30000"/>
                </a:srgbClr>
              </a:outerShdw>
            </a:effectLst>
            <a:sp3d prstMaterial="metal">
              <a:bevelT w="38100" h="57150" prst="angle"/>
            </a:sp3d>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cs typeface="+mn-ea"/>
                <a:sym typeface="+mn-lt"/>
              </a:endParaRPr>
            </a:p>
          </p:txBody>
        </p:sp>
        <p:sp>
          <p:nvSpPr>
            <p:cNvPr id="44" name="文本框 43"/>
            <p:cNvSpPr txBox="1"/>
            <p:nvPr/>
          </p:nvSpPr>
          <p:spPr>
            <a:xfrm>
              <a:off x="6754708" y="2150753"/>
              <a:ext cx="771253" cy="1314206"/>
            </a:xfrm>
            <a:prstGeom prst="rect">
              <a:avLst/>
            </a:prstGeom>
            <a:noFill/>
            <a:ln>
              <a:noFill/>
            </a:ln>
            <a:effectLst>
              <a:outerShdw blurRad="57785" dist="33020" dir="3180000" algn="ctr">
                <a:srgbClr val="000000">
                  <a:alpha val="30000"/>
                </a:srgbClr>
              </a:outerShdw>
            </a:effectLst>
            <a:sp3d prstMaterial="metal">
              <a:bevelT w="38100" h="57150" prst="angle"/>
            </a:sp3d>
          </p:spPr>
          <p:txBody>
            <a:bodyPr wrap="square" rtlCol="0" anchor="t">
              <a:spAutoFit/>
            </a:bodyPr>
            <a:lstStyle/>
            <a:p>
              <a:pPr algn="ctr" defTabSz="609585">
                <a:lnSpc>
                  <a:spcPct val="150000"/>
                </a:lnSpc>
              </a:pPr>
              <a:r>
                <a:rPr lang="en-US" altLang="zh-CN" sz="6000" b="1" dirty="0" smtClean="0">
                  <a:solidFill>
                    <a:srgbClr val="00A78B"/>
                  </a:solidFill>
                  <a:effectLst>
                    <a:outerShdw blurRad="38100" dist="38100" dir="2700000" algn="tl">
                      <a:srgbClr val="000000">
                        <a:alpha val="43137"/>
                      </a:srgbClr>
                    </a:outerShdw>
                  </a:effectLst>
                  <a:latin typeface="+mn-ea"/>
                  <a:cs typeface="+mn-ea"/>
                  <a:sym typeface="+mn-lt"/>
                </a:rPr>
                <a:t>W</a:t>
              </a:r>
              <a:endParaRPr lang="en-US" altLang="zh-CN" sz="6000" b="1" dirty="0">
                <a:solidFill>
                  <a:srgbClr val="00A78B"/>
                </a:solidFill>
                <a:effectLst>
                  <a:outerShdw blurRad="38100" dist="38100" dir="2700000" algn="tl">
                    <a:srgbClr val="000000">
                      <a:alpha val="43137"/>
                    </a:srgbClr>
                  </a:outerShdw>
                </a:effectLst>
                <a:latin typeface="+mn-ea"/>
                <a:cs typeface="+mn-ea"/>
                <a:sym typeface="+mn-lt"/>
              </a:endParaRPr>
            </a:p>
          </p:txBody>
        </p:sp>
      </p:grpSp>
      <p:grpSp>
        <p:nvGrpSpPr>
          <p:cNvPr id="48" name="组合 47"/>
          <p:cNvGrpSpPr/>
          <p:nvPr/>
        </p:nvGrpSpPr>
        <p:grpSpPr>
          <a:xfrm>
            <a:off x="1714678" y="4747991"/>
            <a:ext cx="1364077" cy="1456036"/>
            <a:chOff x="1017994" y="4588337"/>
            <a:chExt cx="1364077" cy="1456036"/>
          </a:xfrm>
          <a:scene3d>
            <a:camera prst="orthographicFront">
              <a:rot lat="0" lon="0" rev="0"/>
            </a:camera>
            <a:lightRig rig="brightRoom" dir="t">
              <a:rot lat="0" lon="0" rev="600000"/>
            </a:lightRig>
          </a:scene3d>
        </p:grpSpPr>
        <p:sp>
          <p:nvSpPr>
            <p:cNvPr id="3" name="椭圆 2"/>
            <p:cNvSpPr/>
            <p:nvPr/>
          </p:nvSpPr>
          <p:spPr>
            <a:xfrm>
              <a:off x="1017994" y="4680296"/>
              <a:ext cx="1364077" cy="1364077"/>
            </a:xfrm>
            <a:prstGeom prst="ellipse">
              <a:avLst/>
            </a:prstGeom>
            <a:solidFill>
              <a:schemeClr val="bg1">
                <a:lumMod val="85000"/>
              </a:schemeClr>
            </a:solidFill>
            <a:ln w="76200" cmpd="sng">
              <a:noFill/>
            </a:ln>
            <a:effectLst>
              <a:outerShdw blurRad="57785" dist="33020" dir="3180000" algn="ctr">
                <a:srgbClr val="000000">
                  <a:alpha val="30000"/>
                </a:srgbClr>
              </a:outerShdw>
            </a:effectLst>
            <a:sp3d prstMaterial="metal">
              <a:bevelT w="38100" h="57150" prst="angle"/>
            </a:sp3d>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cs typeface="+mn-ea"/>
                <a:sym typeface="+mn-lt"/>
              </a:endParaRPr>
            </a:p>
          </p:txBody>
        </p:sp>
        <p:sp>
          <p:nvSpPr>
            <p:cNvPr id="45" name="文本框 44"/>
            <p:cNvSpPr txBox="1"/>
            <p:nvPr/>
          </p:nvSpPr>
          <p:spPr>
            <a:xfrm>
              <a:off x="1314405" y="4588337"/>
              <a:ext cx="771253" cy="1314206"/>
            </a:xfrm>
            <a:prstGeom prst="rect">
              <a:avLst/>
            </a:prstGeom>
            <a:noFill/>
            <a:ln>
              <a:noFill/>
            </a:ln>
            <a:effectLst>
              <a:outerShdw blurRad="57785" dist="33020" dir="3180000" algn="ctr">
                <a:srgbClr val="000000">
                  <a:alpha val="30000"/>
                </a:srgbClr>
              </a:outerShdw>
            </a:effectLst>
            <a:sp3d prstMaterial="metal">
              <a:bevelT w="38100" h="57150" prst="angle"/>
            </a:sp3d>
          </p:spPr>
          <p:txBody>
            <a:bodyPr wrap="square" rtlCol="0" anchor="t">
              <a:spAutoFit/>
            </a:bodyPr>
            <a:lstStyle/>
            <a:p>
              <a:pPr algn="ctr" defTabSz="609585">
                <a:lnSpc>
                  <a:spcPct val="150000"/>
                </a:lnSpc>
              </a:pPr>
              <a:r>
                <a:rPr lang="en-US" altLang="zh-CN" sz="6000" b="1" dirty="0" smtClean="0">
                  <a:solidFill>
                    <a:srgbClr val="00A78B"/>
                  </a:solidFill>
                  <a:effectLst>
                    <a:outerShdw blurRad="38100" dist="38100" dir="2700000" algn="tl">
                      <a:srgbClr val="000000">
                        <a:alpha val="43137"/>
                      </a:srgbClr>
                    </a:outerShdw>
                  </a:effectLst>
                  <a:latin typeface="+mn-ea"/>
                  <a:cs typeface="+mn-ea"/>
                  <a:sym typeface="+mn-lt"/>
                </a:rPr>
                <a:t>O</a:t>
              </a:r>
              <a:endParaRPr lang="en-US" altLang="zh-CN" sz="6000" b="1" dirty="0">
                <a:solidFill>
                  <a:srgbClr val="00A78B"/>
                </a:solidFill>
                <a:effectLst>
                  <a:outerShdw blurRad="38100" dist="38100" dir="2700000" algn="tl">
                    <a:srgbClr val="000000">
                      <a:alpha val="43137"/>
                    </a:srgbClr>
                  </a:outerShdw>
                </a:effectLst>
                <a:latin typeface="+mn-ea"/>
                <a:cs typeface="+mn-ea"/>
                <a:sym typeface="+mn-lt"/>
              </a:endParaRPr>
            </a:p>
          </p:txBody>
        </p:sp>
      </p:grpSp>
      <p:grpSp>
        <p:nvGrpSpPr>
          <p:cNvPr id="50" name="组合 49"/>
          <p:cNvGrpSpPr/>
          <p:nvPr/>
        </p:nvGrpSpPr>
        <p:grpSpPr>
          <a:xfrm>
            <a:off x="6392291" y="4755034"/>
            <a:ext cx="1364077" cy="1458108"/>
            <a:chOff x="6429710" y="4542819"/>
            <a:chExt cx="1364077" cy="1458108"/>
          </a:xfrm>
          <a:scene3d>
            <a:camera prst="orthographicFront">
              <a:rot lat="0" lon="0" rev="0"/>
            </a:camera>
            <a:lightRig rig="brightRoom" dir="t">
              <a:rot lat="0" lon="0" rev="600000"/>
            </a:lightRig>
          </a:scene3d>
        </p:grpSpPr>
        <p:sp>
          <p:nvSpPr>
            <p:cNvPr id="26" name="椭圆 25"/>
            <p:cNvSpPr/>
            <p:nvPr/>
          </p:nvSpPr>
          <p:spPr>
            <a:xfrm>
              <a:off x="6429710" y="4636850"/>
              <a:ext cx="1364077" cy="1364077"/>
            </a:xfrm>
            <a:prstGeom prst="ellipse">
              <a:avLst/>
            </a:prstGeom>
            <a:solidFill>
              <a:schemeClr val="bg1">
                <a:lumMod val="85000"/>
              </a:schemeClr>
            </a:solidFill>
            <a:ln w="76200" cmpd="sng">
              <a:noFill/>
            </a:ln>
            <a:effectLst>
              <a:outerShdw blurRad="57785" dist="33020" dir="3180000" algn="ctr">
                <a:srgbClr val="000000">
                  <a:alpha val="30000"/>
                </a:srgbClr>
              </a:outerShdw>
            </a:effectLst>
            <a:sp3d prstMaterial="metal">
              <a:bevelT w="38100" h="57150" prst="angle"/>
            </a:sp3d>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cs typeface="+mn-ea"/>
                <a:sym typeface="+mn-lt"/>
              </a:endParaRPr>
            </a:p>
          </p:txBody>
        </p:sp>
        <p:sp>
          <p:nvSpPr>
            <p:cNvPr id="46" name="文本框 45"/>
            <p:cNvSpPr txBox="1"/>
            <p:nvPr/>
          </p:nvSpPr>
          <p:spPr>
            <a:xfrm>
              <a:off x="6757935" y="4542819"/>
              <a:ext cx="771253" cy="1314206"/>
            </a:xfrm>
            <a:prstGeom prst="rect">
              <a:avLst/>
            </a:prstGeom>
            <a:noFill/>
            <a:ln>
              <a:noFill/>
            </a:ln>
            <a:effectLst>
              <a:outerShdw blurRad="57785" dist="33020" dir="3180000" algn="ctr">
                <a:srgbClr val="000000">
                  <a:alpha val="30000"/>
                </a:srgbClr>
              </a:outerShdw>
            </a:effectLst>
            <a:sp3d prstMaterial="metal">
              <a:bevelT w="38100" h="57150" prst="angle"/>
            </a:sp3d>
          </p:spPr>
          <p:txBody>
            <a:bodyPr wrap="square" rtlCol="0" anchor="t">
              <a:spAutoFit/>
            </a:bodyPr>
            <a:lstStyle/>
            <a:p>
              <a:pPr algn="ctr" defTabSz="609585">
                <a:lnSpc>
                  <a:spcPct val="150000"/>
                </a:lnSpc>
              </a:pPr>
              <a:r>
                <a:rPr lang="en-US" altLang="zh-CN" sz="6000" b="1" dirty="0">
                  <a:solidFill>
                    <a:srgbClr val="00A78B"/>
                  </a:solidFill>
                  <a:effectLst>
                    <a:outerShdw blurRad="38100" dist="38100" dir="2700000" algn="tl">
                      <a:srgbClr val="000000">
                        <a:alpha val="43137"/>
                      </a:srgbClr>
                    </a:outerShdw>
                  </a:effectLst>
                  <a:latin typeface="+mn-ea"/>
                  <a:cs typeface="+mn-ea"/>
                  <a:sym typeface="+mn-lt"/>
                </a:rPr>
                <a:t>T</a:t>
              </a:r>
            </a:p>
          </p:txBody>
        </p:sp>
      </p:grpSp>
    </p:spTree>
    <p:extLst>
      <p:ext uri="{BB962C8B-B14F-4D97-AF65-F5344CB8AC3E}">
        <p14:creationId xmlns:p14="http://schemas.microsoft.com/office/powerpoint/2010/main" val="101323875"/>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58"/>
          <p:cNvSpPr/>
          <p:nvPr/>
        </p:nvSpPr>
        <p:spPr>
          <a:xfrm flipH="1">
            <a:off x="0" y="1173180"/>
            <a:ext cx="12192000" cy="16853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2" name="文本占位符 1"/>
          <p:cNvSpPr>
            <a:spLocks noGrp="1"/>
          </p:cNvSpPr>
          <p:nvPr>
            <p:ph type="body" sz="quarter" idx="10"/>
          </p:nvPr>
        </p:nvSpPr>
        <p:spPr/>
        <p:txBody>
          <a:bodyPr/>
          <a:lstStyle/>
          <a:p>
            <a:r>
              <a:rPr kumimoji="1" lang="en-US" altLang="zh-CN" dirty="0">
                <a:cs typeface="+mn-ea"/>
                <a:sym typeface="+mn-lt"/>
              </a:rPr>
              <a:t>SWOT</a:t>
            </a:r>
            <a:r>
              <a:rPr kumimoji="1" lang="zh-CN" altLang="en-US" dirty="0" smtClean="0">
                <a:cs typeface="+mn-ea"/>
                <a:sym typeface="+mn-lt"/>
              </a:rPr>
              <a:t>分析模型组合</a:t>
            </a:r>
            <a:endParaRPr kumimoji="1" lang="zh-CN" altLang="en-US" dirty="0">
              <a:cs typeface="+mn-ea"/>
              <a:sym typeface="+mn-lt"/>
            </a:endParaRPr>
          </a:p>
        </p:txBody>
      </p:sp>
      <p:sp>
        <p:nvSpPr>
          <p:cNvPr id="18" name="矩形 17"/>
          <p:cNvSpPr/>
          <p:nvPr/>
        </p:nvSpPr>
        <p:spPr>
          <a:xfrm>
            <a:off x="3747088" y="1372946"/>
            <a:ext cx="6732225" cy="1258358"/>
          </a:xfrm>
          <a:prstGeom prst="rect">
            <a:avLst/>
          </a:prstGeom>
        </p:spPr>
        <p:txBody>
          <a:bodyPr wrap="square">
            <a:spAutoFit/>
          </a:bodyPr>
          <a:lstStyle/>
          <a:p>
            <a:pPr>
              <a:lnSpc>
                <a:spcPct val="130000"/>
              </a:lnSpc>
            </a:pPr>
            <a:r>
              <a:rPr lang="en-US" altLang="zh-CN" sz="2000" dirty="0">
                <a:solidFill>
                  <a:schemeClr val="bg1"/>
                </a:solidFill>
                <a:latin typeface="arial" panose="020B0604020202020204" pitchFamily="34" charset="0"/>
              </a:rPr>
              <a:t>SWOT</a:t>
            </a:r>
            <a:r>
              <a:rPr lang="zh-CN" altLang="en-US" sz="2000" dirty="0">
                <a:solidFill>
                  <a:schemeClr val="bg1"/>
                </a:solidFill>
                <a:latin typeface="arial" panose="020B0604020202020204" pitchFamily="34" charset="0"/>
              </a:rPr>
              <a:t>分析有四种不同类型的组合</a:t>
            </a:r>
            <a:r>
              <a:rPr lang="zh-CN" altLang="en-US" sz="2000" dirty="0" smtClean="0">
                <a:solidFill>
                  <a:schemeClr val="bg1"/>
                </a:solidFill>
                <a:latin typeface="arial" panose="020B0604020202020204" pitchFamily="34" charset="0"/>
              </a:rPr>
              <a:t>：</a:t>
            </a:r>
            <a:endParaRPr lang="en-US" altLang="zh-CN" sz="2000" dirty="0" smtClean="0">
              <a:solidFill>
                <a:schemeClr val="bg1"/>
              </a:solidFill>
              <a:latin typeface="arial" panose="020B0604020202020204" pitchFamily="34" charset="0"/>
            </a:endParaRPr>
          </a:p>
          <a:p>
            <a:pPr>
              <a:lnSpc>
                <a:spcPct val="130000"/>
              </a:lnSpc>
            </a:pPr>
            <a:r>
              <a:rPr lang="zh-CN" altLang="en-US" sz="2000" dirty="0" smtClean="0">
                <a:solidFill>
                  <a:schemeClr val="bg1"/>
                </a:solidFill>
                <a:latin typeface="arial" panose="020B0604020202020204" pitchFamily="34" charset="0"/>
              </a:rPr>
              <a:t>优势</a:t>
            </a:r>
            <a:r>
              <a:rPr lang="en-US" altLang="zh-CN" sz="2000" dirty="0">
                <a:solidFill>
                  <a:schemeClr val="bg1"/>
                </a:solidFill>
                <a:latin typeface="arial" panose="020B0604020202020204" pitchFamily="34" charset="0"/>
              </a:rPr>
              <a:t>——</a:t>
            </a:r>
            <a:r>
              <a:rPr lang="zh-CN" altLang="en-US" sz="2000" dirty="0">
                <a:solidFill>
                  <a:schemeClr val="bg1"/>
                </a:solidFill>
                <a:latin typeface="arial" panose="020B0604020202020204" pitchFamily="34" charset="0"/>
              </a:rPr>
              <a:t>机会（</a:t>
            </a:r>
            <a:r>
              <a:rPr lang="en-US" altLang="zh-CN" sz="2000" dirty="0">
                <a:solidFill>
                  <a:schemeClr val="bg1"/>
                </a:solidFill>
                <a:latin typeface="arial" panose="020B0604020202020204" pitchFamily="34" charset="0"/>
              </a:rPr>
              <a:t>SO</a:t>
            </a:r>
            <a:r>
              <a:rPr lang="zh-CN" altLang="en-US" sz="2000" dirty="0" smtClean="0">
                <a:solidFill>
                  <a:schemeClr val="bg1"/>
                </a:solidFill>
                <a:latin typeface="arial" panose="020B0604020202020204" pitchFamily="34" charset="0"/>
              </a:rPr>
              <a:t>），弱点</a:t>
            </a:r>
            <a:r>
              <a:rPr lang="en-US" altLang="zh-CN" sz="2000" dirty="0">
                <a:solidFill>
                  <a:schemeClr val="bg1"/>
                </a:solidFill>
                <a:latin typeface="arial" panose="020B0604020202020204" pitchFamily="34" charset="0"/>
              </a:rPr>
              <a:t>——</a:t>
            </a:r>
            <a:r>
              <a:rPr lang="zh-CN" altLang="en-US" sz="2000" dirty="0">
                <a:solidFill>
                  <a:schemeClr val="bg1"/>
                </a:solidFill>
                <a:latin typeface="arial" panose="020B0604020202020204" pitchFamily="34" charset="0"/>
              </a:rPr>
              <a:t>机会（</a:t>
            </a:r>
            <a:r>
              <a:rPr lang="en-US" altLang="zh-CN" sz="2000" dirty="0">
                <a:solidFill>
                  <a:schemeClr val="bg1"/>
                </a:solidFill>
                <a:latin typeface="arial" panose="020B0604020202020204" pitchFamily="34" charset="0"/>
              </a:rPr>
              <a:t>WO</a:t>
            </a:r>
            <a:r>
              <a:rPr lang="zh-CN" altLang="en-US" sz="2000" dirty="0">
                <a:solidFill>
                  <a:schemeClr val="bg1"/>
                </a:solidFill>
                <a:latin typeface="arial" panose="020B0604020202020204" pitchFamily="34" charset="0"/>
              </a:rPr>
              <a:t>）</a:t>
            </a:r>
            <a:r>
              <a:rPr lang="zh-CN" altLang="en-US" sz="2000" dirty="0" smtClean="0">
                <a:solidFill>
                  <a:schemeClr val="bg1"/>
                </a:solidFill>
                <a:latin typeface="arial" panose="020B0604020202020204" pitchFamily="34" charset="0"/>
              </a:rPr>
              <a:t>组合</a:t>
            </a:r>
            <a:r>
              <a:rPr lang="zh-CN" altLang="en-US" sz="2000" dirty="0">
                <a:solidFill>
                  <a:schemeClr val="bg1"/>
                </a:solidFill>
                <a:latin typeface="arial" panose="020B0604020202020204" pitchFamily="34" charset="0"/>
              </a:rPr>
              <a:t>；</a:t>
            </a:r>
            <a:endParaRPr lang="en-US" altLang="zh-CN" sz="2000" dirty="0" smtClean="0">
              <a:solidFill>
                <a:schemeClr val="bg1"/>
              </a:solidFill>
              <a:latin typeface="arial" panose="020B0604020202020204" pitchFamily="34" charset="0"/>
            </a:endParaRPr>
          </a:p>
          <a:p>
            <a:pPr>
              <a:lnSpc>
                <a:spcPct val="130000"/>
              </a:lnSpc>
            </a:pPr>
            <a:r>
              <a:rPr lang="zh-CN" altLang="en-US" sz="2000" dirty="0" smtClean="0">
                <a:solidFill>
                  <a:schemeClr val="bg1"/>
                </a:solidFill>
                <a:latin typeface="arial" panose="020B0604020202020204" pitchFamily="34" charset="0"/>
              </a:rPr>
              <a:t>优势</a:t>
            </a:r>
            <a:r>
              <a:rPr lang="en-US" altLang="zh-CN" sz="2000" dirty="0">
                <a:solidFill>
                  <a:schemeClr val="bg1"/>
                </a:solidFill>
                <a:latin typeface="arial" panose="020B0604020202020204" pitchFamily="34" charset="0"/>
              </a:rPr>
              <a:t>——</a:t>
            </a:r>
            <a:r>
              <a:rPr lang="zh-CN" altLang="en-US" sz="2000" dirty="0">
                <a:solidFill>
                  <a:schemeClr val="bg1"/>
                </a:solidFill>
                <a:latin typeface="arial" panose="020B0604020202020204" pitchFamily="34" charset="0"/>
              </a:rPr>
              <a:t>威胁（</a:t>
            </a:r>
            <a:r>
              <a:rPr lang="en-US" altLang="zh-CN" sz="2000" dirty="0">
                <a:solidFill>
                  <a:schemeClr val="bg1"/>
                </a:solidFill>
                <a:latin typeface="arial" panose="020B0604020202020204" pitchFamily="34" charset="0"/>
              </a:rPr>
              <a:t>ST</a:t>
            </a:r>
            <a:r>
              <a:rPr lang="zh-CN" altLang="en-US" sz="2000" dirty="0" smtClean="0">
                <a:solidFill>
                  <a:schemeClr val="bg1"/>
                </a:solidFill>
                <a:latin typeface="arial" panose="020B0604020202020204" pitchFamily="34" charset="0"/>
              </a:rPr>
              <a:t>），弱点</a:t>
            </a:r>
            <a:r>
              <a:rPr lang="en-US" altLang="zh-CN" sz="2000" dirty="0">
                <a:solidFill>
                  <a:schemeClr val="bg1"/>
                </a:solidFill>
                <a:latin typeface="arial" panose="020B0604020202020204" pitchFamily="34" charset="0"/>
              </a:rPr>
              <a:t>——</a:t>
            </a:r>
            <a:r>
              <a:rPr lang="zh-CN" altLang="en-US" sz="2000" dirty="0">
                <a:solidFill>
                  <a:schemeClr val="bg1"/>
                </a:solidFill>
                <a:latin typeface="arial" panose="020B0604020202020204" pitchFamily="34" charset="0"/>
              </a:rPr>
              <a:t>威胁（</a:t>
            </a:r>
            <a:r>
              <a:rPr lang="en-US" altLang="zh-CN" sz="2000" dirty="0">
                <a:solidFill>
                  <a:schemeClr val="bg1"/>
                </a:solidFill>
                <a:latin typeface="arial" panose="020B0604020202020204" pitchFamily="34" charset="0"/>
              </a:rPr>
              <a:t>WT</a:t>
            </a:r>
            <a:r>
              <a:rPr lang="zh-CN" altLang="en-US" sz="2000" dirty="0">
                <a:solidFill>
                  <a:schemeClr val="bg1"/>
                </a:solidFill>
                <a:latin typeface="arial" panose="020B0604020202020204" pitchFamily="34" charset="0"/>
              </a:rPr>
              <a:t>）组合。</a:t>
            </a:r>
            <a:endParaRPr lang="zh-CN" altLang="en-US" sz="2000" dirty="0">
              <a:solidFill>
                <a:schemeClr val="bg1"/>
              </a:solidFill>
            </a:endParaRPr>
          </a:p>
        </p:txBody>
      </p:sp>
      <p:grpSp>
        <p:nvGrpSpPr>
          <p:cNvPr id="19" name="组合 18"/>
          <p:cNvGrpSpPr/>
          <p:nvPr/>
        </p:nvGrpSpPr>
        <p:grpSpPr>
          <a:xfrm>
            <a:off x="1687867" y="1571851"/>
            <a:ext cx="1328605" cy="988453"/>
            <a:chOff x="6233338" y="4924592"/>
            <a:chExt cx="808555" cy="601547"/>
          </a:xfrm>
          <a:solidFill>
            <a:schemeClr val="bg1"/>
          </a:solidFill>
        </p:grpSpPr>
        <p:sp>
          <p:nvSpPr>
            <p:cNvPr id="20" name="Freeform 389"/>
            <p:cNvSpPr>
              <a:spLocks noEditPoints="1"/>
            </p:cNvSpPr>
            <p:nvPr/>
          </p:nvSpPr>
          <p:spPr bwMode="auto">
            <a:xfrm>
              <a:off x="6795936" y="5282347"/>
              <a:ext cx="245957" cy="243792"/>
            </a:xfrm>
            <a:custGeom>
              <a:avLst/>
              <a:gdLst>
                <a:gd name="T0" fmla="*/ 128 w 144"/>
                <a:gd name="T1" fmla="*/ 65 h 143"/>
                <a:gd name="T2" fmla="*/ 144 w 144"/>
                <a:gd name="T3" fmla="*/ 57 h 143"/>
                <a:gd name="T4" fmla="*/ 139 w 144"/>
                <a:gd name="T5" fmla="*/ 43 h 143"/>
                <a:gd name="T6" fmla="*/ 121 w 144"/>
                <a:gd name="T7" fmla="*/ 45 h 143"/>
                <a:gd name="T8" fmla="*/ 115 w 144"/>
                <a:gd name="T9" fmla="*/ 35 h 143"/>
                <a:gd name="T10" fmla="*/ 121 w 144"/>
                <a:gd name="T11" fmla="*/ 18 h 143"/>
                <a:gd name="T12" fmla="*/ 111 w 144"/>
                <a:gd name="T13" fmla="*/ 10 h 143"/>
                <a:gd name="T14" fmla="*/ 97 w 144"/>
                <a:gd name="T15" fmla="*/ 23 h 143"/>
                <a:gd name="T16" fmla="*/ 85 w 144"/>
                <a:gd name="T17" fmla="*/ 19 h 143"/>
                <a:gd name="T18" fmla="*/ 80 w 144"/>
                <a:gd name="T19" fmla="*/ 0 h 143"/>
                <a:gd name="T20" fmla="*/ 65 w 144"/>
                <a:gd name="T21" fmla="*/ 0 h 143"/>
                <a:gd name="T22" fmla="*/ 60 w 144"/>
                <a:gd name="T23" fmla="*/ 19 h 143"/>
                <a:gd name="T24" fmla="*/ 47 w 144"/>
                <a:gd name="T25" fmla="*/ 21 h 143"/>
                <a:gd name="T26" fmla="*/ 34 w 144"/>
                <a:gd name="T27" fmla="*/ 10 h 143"/>
                <a:gd name="T28" fmla="*/ 23 w 144"/>
                <a:gd name="T29" fmla="*/ 19 h 143"/>
                <a:gd name="T30" fmla="*/ 29 w 144"/>
                <a:gd name="T31" fmla="*/ 36 h 143"/>
                <a:gd name="T32" fmla="*/ 24 w 144"/>
                <a:gd name="T33" fmla="*/ 43 h 143"/>
                <a:gd name="T34" fmla="*/ 4 w 144"/>
                <a:gd name="T35" fmla="*/ 43 h 143"/>
                <a:gd name="T36" fmla="*/ 0 w 144"/>
                <a:gd name="T37" fmla="*/ 54 h 143"/>
                <a:gd name="T38" fmla="*/ 17 w 144"/>
                <a:gd name="T39" fmla="*/ 64 h 143"/>
                <a:gd name="T40" fmla="*/ 16 w 144"/>
                <a:gd name="T41" fmla="*/ 76 h 143"/>
                <a:gd name="T42" fmla="*/ 0 w 144"/>
                <a:gd name="T43" fmla="*/ 87 h 143"/>
                <a:gd name="T44" fmla="*/ 5 w 144"/>
                <a:gd name="T45" fmla="*/ 100 h 143"/>
                <a:gd name="T46" fmla="*/ 23 w 144"/>
                <a:gd name="T47" fmla="*/ 98 h 143"/>
                <a:gd name="T48" fmla="*/ 29 w 144"/>
                <a:gd name="T49" fmla="*/ 108 h 143"/>
                <a:gd name="T50" fmla="*/ 23 w 144"/>
                <a:gd name="T51" fmla="*/ 125 h 143"/>
                <a:gd name="T52" fmla="*/ 34 w 144"/>
                <a:gd name="T53" fmla="*/ 133 h 143"/>
                <a:gd name="T54" fmla="*/ 49 w 144"/>
                <a:gd name="T55" fmla="*/ 122 h 143"/>
                <a:gd name="T56" fmla="*/ 60 w 144"/>
                <a:gd name="T57" fmla="*/ 126 h 143"/>
                <a:gd name="T58" fmla="*/ 65 w 144"/>
                <a:gd name="T59" fmla="*/ 143 h 143"/>
                <a:gd name="T60" fmla="*/ 78 w 144"/>
                <a:gd name="T61" fmla="*/ 143 h 143"/>
                <a:gd name="T62" fmla="*/ 83 w 144"/>
                <a:gd name="T63" fmla="*/ 125 h 143"/>
                <a:gd name="T64" fmla="*/ 97 w 144"/>
                <a:gd name="T65" fmla="*/ 122 h 143"/>
                <a:gd name="T66" fmla="*/ 109 w 144"/>
                <a:gd name="T67" fmla="*/ 133 h 143"/>
                <a:gd name="T68" fmla="*/ 120 w 144"/>
                <a:gd name="T69" fmla="*/ 125 h 143"/>
                <a:gd name="T70" fmla="*/ 114 w 144"/>
                <a:gd name="T71" fmla="*/ 108 h 143"/>
                <a:gd name="T72" fmla="*/ 121 w 144"/>
                <a:gd name="T73" fmla="*/ 100 h 143"/>
                <a:gd name="T74" fmla="*/ 140 w 144"/>
                <a:gd name="T75" fmla="*/ 100 h 143"/>
                <a:gd name="T76" fmla="*/ 144 w 144"/>
                <a:gd name="T77" fmla="*/ 87 h 143"/>
                <a:gd name="T78" fmla="*/ 128 w 144"/>
                <a:gd name="T79" fmla="*/ 78 h 143"/>
                <a:gd name="T80" fmla="*/ 128 w 144"/>
                <a:gd name="T81" fmla="*/ 65 h 143"/>
                <a:gd name="T82" fmla="*/ 72 w 144"/>
                <a:gd name="T83" fmla="*/ 101 h 143"/>
                <a:gd name="T84" fmla="*/ 43 w 144"/>
                <a:gd name="T85" fmla="*/ 72 h 143"/>
                <a:gd name="T86" fmla="*/ 72 w 144"/>
                <a:gd name="T87" fmla="*/ 43 h 143"/>
                <a:gd name="T88" fmla="*/ 101 w 144"/>
                <a:gd name="T89" fmla="*/ 72 h 143"/>
                <a:gd name="T90" fmla="*/ 72 w 144"/>
                <a:gd name="T91" fmla="*/ 10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4" h="143">
                  <a:moveTo>
                    <a:pt x="128" y="65"/>
                  </a:moveTo>
                  <a:cubicBezTo>
                    <a:pt x="144" y="57"/>
                    <a:pt x="144" y="57"/>
                    <a:pt x="144" y="57"/>
                  </a:cubicBezTo>
                  <a:cubicBezTo>
                    <a:pt x="139" y="43"/>
                    <a:pt x="139" y="43"/>
                    <a:pt x="139" y="43"/>
                  </a:cubicBezTo>
                  <a:cubicBezTo>
                    <a:pt x="121" y="45"/>
                    <a:pt x="121" y="45"/>
                    <a:pt x="121" y="45"/>
                  </a:cubicBezTo>
                  <a:cubicBezTo>
                    <a:pt x="115" y="35"/>
                    <a:pt x="115" y="35"/>
                    <a:pt x="115" y="35"/>
                  </a:cubicBezTo>
                  <a:cubicBezTo>
                    <a:pt x="121" y="18"/>
                    <a:pt x="121" y="18"/>
                    <a:pt x="121" y="18"/>
                  </a:cubicBezTo>
                  <a:cubicBezTo>
                    <a:pt x="111" y="10"/>
                    <a:pt x="111" y="10"/>
                    <a:pt x="111" y="10"/>
                  </a:cubicBezTo>
                  <a:cubicBezTo>
                    <a:pt x="97" y="23"/>
                    <a:pt x="97" y="23"/>
                    <a:pt x="97" y="23"/>
                  </a:cubicBezTo>
                  <a:cubicBezTo>
                    <a:pt x="85" y="19"/>
                    <a:pt x="85" y="19"/>
                    <a:pt x="85" y="19"/>
                  </a:cubicBezTo>
                  <a:cubicBezTo>
                    <a:pt x="80" y="0"/>
                    <a:pt x="80" y="0"/>
                    <a:pt x="80" y="0"/>
                  </a:cubicBezTo>
                  <a:cubicBezTo>
                    <a:pt x="65" y="0"/>
                    <a:pt x="65" y="0"/>
                    <a:pt x="65" y="0"/>
                  </a:cubicBezTo>
                  <a:cubicBezTo>
                    <a:pt x="60" y="19"/>
                    <a:pt x="60" y="19"/>
                    <a:pt x="60" y="19"/>
                  </a:cubicBezTo>
                  <a:cubicBezTo>
                    <a:pt x="47" y="21"/>
                    <a:pt x="47" y="21"/>
                    <a:pt x="47" y="21"/>
                  </a:cubicBezTo>
                  <a:cubicBezTo>
                    <a:pt x="34" y="10"/>
                    <a:pt x="34" y="10"/>
                    <a:pt x="34" y="10"/>
                  </a:cubicBezTo>
                  <a:cubicBezTo>
                    <a:pt x="23" y="19"/>
                    <a:pt x="23" y="19"/>
                    <a:pt x="23" y="19"/>
                  </a:cubicBezTo>
                  <a:cubicBezTo>
                    <a:pt x="29" y="36"/>
                    <a:pt x="29" y="36"/>
                    <a:pt x="29" y="36"/>
                  </a:cubicBezTo>
                  <a:cubicBezTo>
                    <a:pt x="24" y="43"/>
                    <a:pt x="24" y="43"/>
                    <a:pt x="24" y="43"/>
                  </a:cubicBezTo>
                  <a:cubicBezTo>
                    <a:pt x="4" y="43"/>
                    <a:pt x="4" y="43"/>
                    <a:pt x="4" y="43"/>
                  </a:cubicBezTo>
                  <a:cubicBezTo>
                    <a:pt x="0" y="54"/>
                    <a:pt x="0" y="54"/>
                    <a:pt x="0" y="54"/>
                  </a:cubicBezTo>
                  <a:cubicBezTo>
                    <a:pt x="17" y="64"/>
                    <a:pt x="17" y="64"/>
                    <a:pt x="17" y="64"/>
                  </a:cubicBezTo>
                  <a:cubicBezTo>
                    <a:pt x="16" y="76"/>
                    <a:pt x="16" y="76"/>
                    <a:pt x="16" y="76"/>
                  </a:cubicBezTo>
                  <a:cubicBezTo>
                    <a:pt x="0" y="87"/>
                    <a:pt x="0" y="87"/>
                    <a:pt x="0" y="87"/>
                  </a:cubicBezTo>
                  <a:cubicBezTo>
                    <a:pt x="5" y="100"/>
                    <a:pt x="5" y="100"/>
                    <a:pt x="5" y="100"/>
                  </a:cubicBezTo>
                  <a:cubicBezTo>
                    <a:pt x="23" y="98"/>
                    <a:pt x="23" y="98"/>
                    <a:pt x="23" y="98"/>
                  </a:cubicBezTo>
                  <a:cubicBezTo>
                    <a:pt x="29" y="108"/>
                    <a:pt x="29" y="108"/>
                    <a:pt x="29" y="108"/>
                  </a:cubicBezTo>
                  <a:cubicBezTo>
                    <a:pt x="23" y="125"/>
                    <a:pt x="23" y="125"/>
                    <a:pt x="23" y="125"/>
                  </a:cubicBezTo>
                  <a:cubicBezTo>
                    <a:pt x="34" y="133"/>
                    <a:pt x="34" y="133"/>
                    <a:pt x="34" y="133"/>
                  </a:cubicBezTo>
                  <a:cubicBezTo>
                    <a:pt x="49" y="122"/>
                    <a:pt x="49" y="122"/>
                    <a:pt x="49" y="122"/>
                  </a:cubicBezTo>
                  <a:cubicBezTo>
                    <a:pt x="60" y="126"/>
                    <a:pt x="60" y="126"/>
                    <a:pt x="60" y="126"/>
                  </a:cubicBezTo>
                  <a:cubicBezTo>
                    <a:pt x="65" y="143"/>
                    <a:pt x="65" y="143"/>
                    <a:pt x="65" y="143"/>
                  </a:cubicBezTo>
                  <a:cubicBezTo>
                    <a:pt x="78" y="143"/>
                    <a:pt x="78" y="143"/>
                    <a:pt x="78" y="143"/>
                  </a:cubicBezTo>
                  <a:cubicBezTo>
                    <a:pt x="83" y="125"/>
                    <a:pt x="83" y="125"/>
                    <a:pt x="83" y="125"/>
                  </a:cubicBezTo>
                  <a:cubicBezTo>
                    <a:pt x="97" y="122"/>
                    <a:pt x="97" y="122"/>
                    <a:pt x="97" y="122"/>
                  </a:cubicBezTo>
                  <a:cubicBezTo>
                    <a:pt x="109" y="133"/>
                    <a:pt x="109" y="133"/>
                    <a:pt x="109" y="133"/>
                  </a:cubicBezTo>
                  <a:cubicBezTo>
                    <a:pt x="120" y="125"/>
                    <a:pt x="120" y="125"/>
                    <a:pt x="120" y="125"/>
                  </a:cubicBezTo>
                  <a:cubicBezTo>
                    <a:pt x="114" y="108"/>
                    <a:pt x="114" y="108"/>
                    <a:pt x="114" y="108"/>
                  </a:cubicBezTo>
                  <a:cubicBezTo>
                    <a:pt x="121" y="100"/>
                    <a:pt x="121" y="100"/>
                    <a:pt x="121" y="100"/>
                  </a:cubicBezTo>
                  <a:cubicBezTo>
                    <a:pt x="140" y="100"/>
                    <a:pt x="140" y="100"/>
                    <a:pt x="140" y="100"/>
                  </a:cubicBezTo>
                  <a:cubicBezTo>
                    <a:pt x="144" y="87"/>
                    <a:pt x="144" y="87"/>
                    <a:pt x="144" y="87"/>
                  </a:cubicBezTo>
                  <a:cubicBezTo>
                    <a:pt x="128" y="78"/>
                    <a:pt x="128" y="78"/>
                    <a:pt x="128" y="78"/>
                  </a:cubicBezTo>
                  <a:lnTo>
                    <a:pt x="128" y="65"/>
                  </a:lnTo>
                  <a:close/>
                  <a:moveTo>
                    <a:pt x="72" y="101"/>
                  </a:moveTo>
                  <a:cubicBezTo>
                    <a:pt x="56" y="101"/>
                    <a:pt x="43" y="88"/>
                    <a:pt x="43" y="72"/>
                  </a:cubicBezTo>
                  <a:cubicBezTo>
                    <a:pt x="43" y="56"/>
                    <a:pt x="56" y="43"/>
                    <a:pt x="72" y="43"/>
                  </a:cubicBezTo>
                  <a:cubicBezTo>
                    <a:pt x="88" y="43"/>
                    <a:pt x="101" y="56"/>
                    <a:pt x="101" y="72"/>
                  </a:cubicBezTo>
                  <a:cubicBezTo>
                    <a:pt x="101" y="88"/>
                    <a:pt x="88" y="101"/>
                    <a:pt x="72"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90"/>
            <p:cNvSpPr>
              <a:spLocks noEditPoints="1"/>
            </p:cNvSpPr>
            <p:nvPr/>
          </p:nvSpPr>
          <p:spPr bwMode="auto">
            <a:xfrm>
              <a:off x="6875998" y="5362409"/>
              <a:ext cx="85832" cy="83668"/>
            </a:xfrm>
            <a:custGeom>
              <a:avLst/>
              <a:gdLst>
                <a:gd name="T0" fmla="*/ 25 w 50"/>
                <a:gd name="T1" fmla="*/ 0 h 49"/>
                <a:gd name="T2" fmla="*/ 0 w 50"/>
                <a:gd name="T3" fmla="*/ 25 h 49"/>
                <a:gd name="T4" fmla="*/ 25 w 50"/>
                <a:gd name="T5" fmla="*/ 49 h 49"/>
                <a:gd name="T6" fmla="*/ 50 w 50"/>
                <a:gd name="T7" fmla="*/ 25 h 49"/>
                <a:gd name="T8" fmla="*/ 25 w 50"/>
                <a:gd name="T9" fmla="*/ 0 h 49"/>
                <a:gd name="T10" fmla="*/ 25 w 50"/>
                <a:gd name="T11" fmla="*/ 43 h 49"/>
                <a:gd name="T12" fmla="*/ 6 w 50"/>
                <a:gd name="T13" fmla="*/ 25 h 49"/>
                <a:gd name="T14" fmla="*/ 25 w 50"/>
                <a:gd name="T15" fmla="*/ 6 h 49"/>
                <a:gd name="T16" fmla="*/ 44 w 50"/>
                <a:gd name="T17" fmla="*/ 25 h 49"/>
                <a:gd name="T18" fmla="*/ 25 w 50"/>
                <a:gd name="T19" fmla="*/ 4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49">
                  <a:moveTo>
                    <a:pt x="25" y="0"/>
                  </a:moveTo>
                  <a:cubicBezTo>
                    <a:pt x="11" y="0"/>
                    <a:pt x="0" y="11"/>
                    <a:pt x="0" y="25"/>
                  </a:cubicBezTo>
                  <a:cubicBezTo>
                    <a:pt x="0" y="38"/>
                    <a:pt x="11" y="49"/>
                    <a:pt x="25" y="49"/>
                  </a:cubicBezTo>
                  <a:cubicBezTo>
                    <a:pt x="39" y="49"/>
                    <a:pt x="50" y="38"/>
                    <a:pt x="50" y="25"/>
                  </a:cubicBezTo>
                  <a:cubicBezTo>
                    <a:pt x="50" y="11"/>
                    <a:pt x="39" y="0"/>
                    <a:pt x="25" y="0"/>
                  </a:cubicBezTo>
                  <a:close/>
                  <a:moveTo>
                    <a:pt x="25" y="43"/>
                  </a:moveTo>
                  <a:cubicBezTo>
                    <a:pt x="15" y="43"/>
                    <a:pt x="6" y="35"/>
                    <a:pt x="6" y="25"/>
                  </a:cubicBezTo>
                  <a:cubicBezTo>
                    <a:pt x="6" y="14"/>
                    <a:pt x="15" y="6"/>
                    <a:pt x="25" y="6"/>
                  </a:cubicBezTo>
                  <a:cubicBezTo>
                    <a:pt x="35" y="6"/>
                    <a:pt x="44" y="14"/>
                    <a:pt x="44" y="25"/>
                  </a:cubicBezTo>
                  <a:cubicBezTo>
                    <a:pt x="44" y="35"/>
                    <a:pt x="35" y="43"/>
                    <a:pt x="25"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91"/>
            <p:cNvSpPr>
              <a:spLocks noEditPoints="1"/>
            </p:cNvSpPr>
            <p:nvPr/>
          </p:nvSpPr>
          <p:spPr bwMode="auto">
            <a:xfrm>
              <a:off x="6233338" y="4924592"/>
              <a:ext cx="598662" cy="595056"/>
            </a:xfrm>
            <a:custGeom>
              <a:avLst/>
              <a:gdLst>
                <a:gd name="T0" fmla="*/ 341 w 351"/>
                <a:gd name="T1" fmla="*/ 243 h 349"/>
                <a:gd name="T2" fmla="*/ 351 w 351"/>
                <a:gd name="T3" fmla="*/ 213 h 349"/>
                <a:gd name="T4" fmla="*/ 313 w 351"/>
                <a:gd name="T5" fmla="*/ 189 h 349"/>
                <a:gd name="T6" fmla="*/ 313 w 351"/>
                <a:gd name="T7" fmla="*/ 159 h 349"/>
                <a:gd name="T8" fmla="*/ 351 w 351"/>
                <a:gd name="T9" fmla="*/ 137 h 349"/>
                <a:gd name="T10" fmla="*/ 339 w 351"/>
                <a:gd name="T11" fmla="*/ 106 h 349"/>
                <a:gd name="T12" fmla="*/ 295 w 351"/>
                <a:gd name="T13" fmla="*/ 109 h 349"/>
                <a:gd name="T14" fmla="*/ 280 w 351"/>
                <a:gd name="T15" fmla="*/ 86 h 349"/>
                <a:gd name="T16" fmla="*/ 295 w 351"/>
                <a:gd name="T17" fmla="*/ 42 h 349"/>
                <a:gd name="T18" fmla="*/ 270 w 351"/>
                <a:gd name="T19" fmla="*/ 23 h 349"/>
                <a:gd name="T20" fmla="*/ 236 w 351"/>
                <a:gd name="T21" fmla="*/ 55 h 349"/>
                <a:gd name="T22" fmla="*/ 206 w 351"/>
                <a:gd name="T23" fmla="*/ 47 h 349"/>
                <a:gd name="T24" fmla="*/ 194 w 351"/>
                <a:gd name="T25" fmla="*/ 0 h 349"/>
                <a:gd name="T26" fmla="*/ 159 w 351"/>
                <a:gd name="T27" fmla="*/ 0 h 349"/>
                <a:gd name="T28" fmla="*/ 147 w 351"/>
                <a:gd name="T29" fmla="*/ 46 h 349"/>
                <a:gd name="T30" fmla="*/ 115 w 351"/>
                <a:gd name="T31" fmla="*/ 51 h 349"/>
                <a:gd name="T32" fmla="*/ 84 w 351"/>
                <a:gd name="T33" fmla="*/ 23 h 349"/>
                <a:gd name="T34" fmla="*/ 55 w 351"/>
                <a:gd name="T35" fmla="*/ 47 h 349"/>
                <a:gd name="T36" fmla="*/ 71 w 351"/>
                <a:gd name="T37" fmla="*/ 87 h 349"/>
                <a:gd name="T38" fmla="*/ 57 w 351"/>
                <a:gd name="T39" fmla="*/ 106 h 349"/>
                <a:gd name="T40" fmla="*/ 10 w 351"/>
                <a:gd name="T41" fmla="*/ 104 h 349"/>
                <a:gd name="T42" fmla="*/ 0 w 351"/>
                <a:gd name="T43" fmla="*/ 132 h 349"/>
                <a:gd name="T44" fmla="*/ 41 w 351"/>
                <a:gd name="T45" fmla="*/ 156 h 349"/>
                <a:gd name="T46" fmla="*/ 38 w 351"/>
                <a:gd name="T47" fmla="*/ 186 h 349"/>
                <a:gd name="T48" fmla="*/ 0 w 351"/>
                <a:gd name="T49" fmla="*/ 211 h 349"/>
                <a:gd name="T50" fmla="*/ 12 w 351"/>
                <a:gd name="T51" fmla="*/ 244 h 349"/>
                <a:gd name="T52" fmla="*/ 55 w 351"/>
                <a:gd name="T53" fmla="*/ 239 h 349"/>
                <a:gd name="T54" fmla="*/ 69 w 351"/>
                <a:gd name="T55" fmla="*/ 264 h 349"/>
                <a:gd name="T56" fmla="*/ 55 w 351"/>
                <a:gd name="T57" fmla="*/ 304 h 349"/>
                <a:gd name="T58" fmla="*/ 84 w 351"/>
                <a:gd name="T59" fmla="*/ 324 h 349"/>
                <a:gd name="T60" fmla="*/ 119 w 351"/>
                <a:gd name="T61" fmla="*/ 296 h 349"/>
                <a:gd name="T62" fmla="*/ 146 w 351"/>
                <a:gd name="T63" fmla="*/ 307 h 349"/>
                <a:gd name="T64" fmla="*/ 158 w 351"/>
                <a:gd name="T65" fmla="*/ 349 h 349"/>
                <a:gd name="T66" fmla="*/ 190 w 351"/>
                <a:gd name="T67" fmla="*/ 349 h 349"/>
                <a:gd name="T68" fmla="*/ 202 w 351"/>
                <a:gd name="T69" fmla="*/ 305 h 349"/>
                <a:gd name="T70" fmla="*/ 236 w 351"/>
                <a:gd name="T71" fmla="*/ 297 h 349"/>
                <a:gd name="T72" fmla="*/ 266 w 351"/>
                <a:gd name="T73" fmla="*/ 324 h 349"/>
                <a:gd name="T74" fmla="*/ 293 w 351"/>
                <a:gd name="T75" fmla="*/ 306 h 349"/>
                <a:gd name="T76" fmla="*/ 277 w 351"/>
                <a:gd name="T77" fmla="*/ 265 h 349"/>
                <a:gd name="T78" fmla="*/ 296 w 351"/>
                <a:gd name="T79" fmla="*/ 243 h 349"/>
                <a:gd name="T80" fmla="*/ 341 w 351"/>
                <a:gd name="T81" fmla="*/ 243 h 349"/>
                <a:gd name="T82" fmla="*/ 175 w 351"/>
                <a:gd name="T83" fmla="*/ 246 h 349"/>
                <a:gd name="T84" fmla="*/ 104 w 351"/>
                <a:gd name="T85" fmla="*/ 175 h 349"/>
                <a:gd name="T86" fmla="*/ 175 w 351"/>
                <a:gd name="T87" fmla="*/ 103 h 349"/>
                <a:gd name="T88" fmla="*/ 247 w 351"/>
                <a:gd name="T89" fmla="*/ 175 h 349"/>
                <a:gd name="T90" fmla="*/ 175 w 351"/>
                <a:gd name="T91" fmla="*/ 246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1" h="349">
                  <a:moveTo>
                    <a:pt x="341" y="243"/>
                  </a:moveTo>
                  <a:cubicBezTo>
                    <a:pt x="351" y="213"/>
                    <a:pt x="351" y="213"/>
                    <a:pt x="351" y="213"/>
                  </a:cubicBezTo>
                  <a:cubicBezTo>
                    <a:pt x="313" y="189"/>
                    <a:pt x="313" y="189"/>
                    <a:pt x="313" y="189"/>
                  </a:cubicBezTo>
                  <a:cubicBezTo>
                    <a:pt x="313" y="159"/>
                    <a:pt x="313" y="159"/>
                    <a:pt x="313" y="159"/>
                  </a:cubicBezTo>
                  <a:cubicBezTo>
                    <a:pt x="351" y="137"/>
                    <a:pt x="351" y="137"/>
                    <a:pt x="351" y="137"/>
                  </a:cubicBezTo>
                  <a:cubicBezTo>
                    <a:pt x="339" y="106"/>
                    <a:pt x="339" y="106"/>
                    <a:pt x="339" y="106"/>
                  </a:cubicBezTo>
                  <a:cubicBezTo>
                    <a:pt x="295" y="109"/>
                    <a:pt x="295" y="109"/>
                    <a:pt x="295" y="109"/>
                  </a:cubicBezTo>
                  <a:cubicBezTo>
                    <a:pt x="280" y="86"/>
                    <a:pt x="280" y="86"/>
                    <a:pt x="280" y="86"/>
                  </a:cubicBezTo>
                  <a:cubicBezTo>
                    <a:pt x="295" y="42"/>
                    <a:pt x="295" y="42"/>
                    <a:pt x="295" y="42"/>
                  </a:cubicBezTo>
                  <a:cubicBezTo>
                    <a:pt x="270" y="23"/>
                    <a:pt x="270" y="23"/>
                    <a:pt x="270" y="23"/>
                  </a:cubicBezTo>
                  <a:cubicBezTo>
                    <a:pt x="236" y="55"/>
                    <a:pt x="236" y="55"/>
                    <a:pt x="236" y="55"/>
                  </a:cubicBezTo>
                  <a:cubicBezTo>
                    <a:pt x="206" y="47"/>
                    <a:pt x="206" y="47"/>
                    <a:pt x="206" y="47"/>
                  </a:cubicBezTo>
                  <a:cubicBezTo>
                    <a:pt x="194" y="0"/>
                    <a:pt x="194" y="0"/>
                    <a:pt x="194" y="0"/>
                  </a:cubicBezTo>
                  <a:cubicBezTo>
                    <a:pt x="159" y="0"/>
                    <a:pt x="159" y="0"/>
                    <a:pt x="159" y="0"/>
                  </a:cubicBezTo>
                  <a:cubicBezTo>
                    <a:pt x="147" y="46"/>
                    <a:pt x="147" y="46"/>
                    <a:pt x="147" y="46"/>
                  </a:cubicBezTo>
                  <a:cubicBezTo>
                    <a:pt x="115" y="51"/>
                    <a:pt x="115" y="51"/>
                    <a:pt x="115" y="51"/>
                  </a:cubicBezTo>
                  <a:cubicBezTo>
                    <a:pt x="84" y="23"/>
                    <a:pt x="84" y="23"/>
                    <a:pt x="84" y="23"/>
                  </a:cubicBezTo>
                  <a:cubicBezTo>
                    <a:pt x="55" y="47"/>
                    <a:pt x="55" y="47"/>
                    <a:pt x="55" y="47"/>
                  </a:cubicBezTo>
                  <a:cubicBezTo>
                    <a:pt x="71" y="87"/>
                    <a:pt x="71" y="87"/>
                    <a:pt x="71" y="87"/>
                  </a:cubicBezTo>
                  <a:cubicBezTo>
                    <a:pt x="57" y="106"/>
                    <a:pt x="57" y="106"/>
                    <a:pt x="57" y="106"/>
                  </a:cubicBezTo>
                  <a:cubicBezTo>
                    <a:pt x="10" y="104"/>
                    <a:pt x="10" y="104"/>
                    <a:pt x="10" y="104"/>
                  </a:cubicBezTo>
                  <a:cubicBezTo>
                    <a:pt x="0" y="132"/>
                    <a:pt x="0" y="132"/>
                    <a:pt x="0" y="132"/>
                  </a:cubicBezTo>
                  <a:cubicBezTo>
                    <a:pt x="41" y="156"/>
                    <a:pt x="41" y="156"/>
                    <a:pt x="41" y="156"/>
                  </a:cubicBezTo>
                  <a:cubicBezTo>
                    <a:pt x="38" y="186"/>
                    <a:pt x="38" y="186"/>
                    <a:pt x="38" y="186"/>
                  </a:cubicBezTo>
                  <a:cubicBezTo>
                    <a:pt x="0" y="211"/>
                    <a:pt x="0" y="211"/>
                    <a:pt x="0" y="211"/>
                  </a:cubicBezTo>
                  <a:cubicBezTo>
                    <a:pt x="12" y="244"/>
                    <a:pt x="12" y="244"/>
                    <a:pt x="12" y="244"/>
                  </a:cubicBezTo>
                  <a:cubicBezTo>
                    <a:pt x="55" y="239"/>
                    <a:pt x="55" y="239"/>
                    <a:pt x="55" y="239"/>
                  </a:cubicBezTo>
                  <a:cubicBezTo>
                    <a:pt x="69" y="264"/>
                    <a:pt x="69" y="264"/>
                    <a:pt x="69" y="264"/>
                  </a:cubicBezTo>
                  <a:cubicBezTo>
                    <a:pt x="55" y="304"/>
                    <a:pt x="55" y="304"/>
                    <a:pt x="55" y="304"/>
                  </a:cubicBezTo>
                  <a:cubicBezTo>
                    <a:pt x="84" y="324"/>
                    <a:pt x="84" y="324"/>
                    <a:pt x="84" y="324"/>
                  </a:cubicBezTo>
                  <a:cubicBezTo>
                    <a:pt x="119" y="296"/>
                    <a:pt x="119" y="296"/>
                    <a:pt x="119" y="296"/>
                  </a:cubicBezTo>
                  <a:cubicBezTo>
                    <a:pt x="146" y="307"/>
                    <a:pt x="146" y="307"/>
                    <a:pt x="146" y="307"/>
                  </a:cubicBezTo>
                  <a:cubicBezTo>
                    <a:pt x="158" y="349"/>
                    <a:pt x="158" y="349"/>
                    <a:pt x="158" y="349"/>
                  </a:cubicBezTo>
                  <a:cubicBezTo>
                    <a:pt x="190" y="349"/>
                    <a:pt x="190" y="349"/>
                    <a:pt x="190" y="349"/>
                  </a:cubicBezTo>
                  <a:cubicBezTo>
                    <a:pt x="202" y="305"/>
                    <a:pt x="202" y="305"/>
                    <a:pt x="202" y="305"/>
                  </a:cubicBezTo>
                  <a:cubicBezTo>
                    <a:pt x="236" y="297"/>
                    <a:pt x="236" y="297"/>
                    <a:pt x="236" y="297"/>
                  </a:cubicBezTo>
                  <a:cubicBezTo>
                    <a:pt x="266" y="324"/>
                    <a:pt x="266" y="324"/>
                    <a:pt x="266" y="324"/>
                  </a:cubicBezTo>
                  <a:cubicBezTo>
                    <a:pt x="293" y="306"/>
                    <a:pt x="293" y="306"/>
                    <a:pt x="293" y="306"/>
                  </a:cubicBezTo>
                  <a:cubicBezTo>
                    <a:pt x="277" y="265"/>
                    <a:pt x="277" y="265"/>
                    <a:pt x="277" y="265"/>
                  </a:cubicBezTo>
                  <a:cubicBezTo>
                    <a:pt x="296" y="243"/>
                    <a:pt x="296" y="243"/>
                    <a:pt x="296" y="243"/>
                  </a:cubicBezTo>
                  <a:lnTo>
                    <a:pt x="341" y="243"/>
                  </a:lnTo>
                  <a:close/>
                  <a:moveTo>
                    <a:pt x="175" y="246"/>
                  </a:moveTo>
                  <a:cubicBezTo>
                    <a:pt x="136" y="246"/>
                    <a:pt x="104" y="214"/>
                    <a:pt x="104" y="175"/>
                  </a:cubicBezTo>
                  <a:cubicBezTo>
                    <a:pt x="104" y="135"/>
                    <a:pt x="136" y="103"/>
                    <a:pt x="175" y="103"/>
                  </a:cubicBezTo>
                  <a:cubicBezTo>
                    <a:pt x="215" y="103"/>
                    <a:pt x="247" y="135"/>
                    <a:pt x="247" y="175"/>
                  </a:cubicBezTo>
                  <a:cubicBezTo>
                    <a:pt x="247" y="214"/>
                    <a:pt x="215" y="246"/>
                    <a:pt x="175" y="2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392"/>
            <p:cNvSpPr>
              <a:spLocks noEditPoints="1"/>
            </p:cNvSpPr>
            <p:nvPr/>
          </p:nvSpPr>
          <p:spPr bwMode="auto">
            <a:xfrm>
              <a:off x="6429526" y="5118616"/>
              <a:ext cx="206286" cy="206286"/>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06 h 121"/>
                <a:gd name="T12" fmla="*/ 15 w 121"/>
                <a:gd name="T13" fmla="*/ 61 h 121"/>
                <a:gd name="T14" fmla="*/ 60 w 121"/>
                <a:gd name="T15" fmla="*/ 15 h 121"/>
                <a:gd name="T16" fmla="*/ 106 w 121"/>
                <a:gd name="T17" fmla="*/ 61 h 121"/>
                <a:gd name="T18" fmla="*/ 60 w 121"/>
                <a:gd name="T19" fmla="*/ 10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06"/>
                  </a:moveTo>
                  <a:cubicBezTo>
                    <a:pt x="35" y="106"/>
                    <a:pt x="15" y="86"/>
                    <a:pt x="15" y="61"/>
                  </a:cubicBezTo>
                  <a:cubicBezTo>
                    <a:pt x="15" y="35"/>
                    <a:pt x="35" y="15"/>
                    <a:pt x="60" y="15"/>
                  </a:cubicBezTo>
                  <a:cubicBezTo>
                    <a:pt x="86" y="15"/>
                    <a:pt x="106" y="35"/>
                    <a:pt x="106" y="61"/>
                  </a:cubicBezTo>
                  <a:cubicBezTo>
                    <a:pt x="106" y="86"/>
                    <a:pt x="86" y="106"/>
                    <a:pt x="60"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矩形 23"/>
          <p:cNvSpPr/>
          <p:nvPr/>
        </p:nvSpPr>
        <p:spPr>
          <a:xfrm>
            <a:off x="684243" y="5145524"/>
            <a:ext cx="2540000" cy="1532727"/>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SO</a:t>
            </a:r>
            <a:r>
              <a:rPr lang="zh-CN" altLang="en-US" dirty="0">
                <a:solidFill>
                  <a:srgbClr val="00A78B"/>
                </a:solidFill>
                <a:latin typeface="arial" panose="020B0604020202020204" pitchFamily="34" charset="0"/>
              </a:rPr>
              <a:t>是一种发展企业内部优势与利用外部机会的战略，是一种理想的战略模式。</a:t>
            </a:r>
          </a:p>
        </p:txBody>
      </p:sp>
      <p:sp>
        <p:nvSpPr>
          <p:cNvPr id="25" name="矩形 24"/>
          <p:cNvSpPr/>
          <p:nvPr/>
        </p:nvSpPr>
        <p:spPr>
          <a:xfrm>
            <a:off x="3452286" y="5145524"/>
            <a:ext cx="2654158" cy="1532727"/>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WO</a:t>
            </a:r>
            <a:r>
              <a:rPr lang="zh-CN" altLang="en-US" dirty="0">
                <a:solidFill>
                  <a:srgbClr val="00A78B"/>
                </a:solidFill>
                <a:latin typeface="arial" panose="020B0604020202020204" pitchFamily="34" charset="0"/>
              </a:rPr>
              <a:t>是利用外部机会来弥补内部弱点，使企业改劣势而获取优势的战略。</a:t>
            </a:r>
          </a:p>
        </p:txBody>
      </p:sp>
      <p:sp>
        <p:nvSpPr>
          <p:cNvPr id="26" name="矩形 25"/>
          <p:cNvSpPr/>
          <p:nvPr/>
        </p:nvSpPr>
        <p:spPr>
          <a:xfrm>
            <a:off x="6334487" y="5145524"/>
            <a:ext cx="2591423" cy="1172629"/>
          </a:xfrm>
          <a:prstGeom prst="rect">
            <a:avLst/>
          </a:prstGeom>
        </p:spPr>
        <p:txBody>
          <a:bodyPr wrap="square">
            <a:spAutoFit/>
          </a:bodyPr>
          <a:lstStyle/>
          <a:p>
            <a:pPr>
              <a:lnSpc>
                <a:spcPct val="130000"/>
              </a:lnSpc>
            </a:pPr>
            <a:r>
              <a:rPr lang="en-US" altLang="zh-CN" dirty="0">
                <a:solidFill>
                  <a:srgbClr val="00A78B"/>
                </a:solidFill>
                <a:latin typeface="arial" panose="020B0604020202020204" pitchFamily="34" charset="0"/>
              </a:rPr>
              <a:t>ST</a:t>
            </a:r>
            <a:r>
              <a:rPr lang="zh-CN" altLang="en-US" dirty="0">
                <a:solidFill>
                  <a:srgbClr val="00A78B"/>
                </a:solidFill>
                <a:latin typeface="arial" panose="020B0604020202020204" pitchFamily="34" charset="0"/>
              </a:rPr>
              <a:t>指企业利用自身优势，回避或减轻外部威胁所造成的影响。</a:t>
            </a:r>
          </a:p>
        </p:txBody>
      </p:sp>
      <p:sp>
        <p:nvSpPr>
          <p:cNvPr id="27" name="矩形 26"/>
          <p:cNvSpPr/>
          <p:nvPr/>
        </p:nvSpPr>
        <p:spPr>
          <a:xfrm>
            <a:off x="9153952" y="5145524"/>
            <a:ext cx="2409371" cy="1142236"/>
          </a:xfrm>
          <a:prstGeom prst="rect">
            <a:avLst/>
          </a:prstGeom>
        </p:spPr>
        <p:txBody>
          <a:bodyPr wrap="square">
            <a:spAutoFit/>
          </a:bodyPr>
          <a:lstStyle/>
          <a:p>
            <a:pPr>
              <a:lnSpc>
                <a:spcPct val="130000"/>
              </a:lnSpc>
            </a:pPr>
            <a:r>
              <a:rPr lang="en-US" altLang="zh-CN" dirty="0" smtClean="0">
                <a:solidFill>
                  <a:srgbClr val="00A78B"/>
                </a:solidFill>
                <a:latin typeface="arial" panose="020B0604020202020204" pitchFamily="34" charset="0"/>
              </a:rPr>
              <a:t>WT</a:t>
            </a:r>
            <a:r>
              <a:rPr lang="zh-CN" altLang="en-US" dirty="0" smtClean="0">
                <a:solidFill>
                  <a:srgbClr val="00A78B"/>
                </a:solidFill>
                <a:latin typeface="arial" panose="020B0604020202020204" pitchFamily="34" charset="0"/>
              </a:rPr>
              <a:t>是一</a:t>
            </a:r>
            <a:r>
              <a:rPr lang="zh-CN" altLang="en-US" dirty="0">
                <a:solidFill>
                  <a:srgbClr val="00A78B"/>
                </a:solidFill>
                <a:latin typeface="arial" panose="020B0604020202020204" pitchFamily="34" charset="0"/>
              </a:rPr>
              <a:t>种旨在减少内部弱点，回避外部环境威胁的防御性技术。</a:t>
            </a:r>
            <a:endParaRPr lang="zh-CN" altLang="en-US" dirty="0">
              <a:solidFill>
                <a:srgbClr val="00A78B"/>
              </a:solidFill>
            </a:endParaRPr>
          </a:p>
        </p:txBody>
      </p:sp>
      <p:grpSp>
        <p:nvGrpSpPr>
          <p:cNvPr id="60" name="组合 59"/>
          <p:cNvGrpSpPr/>
          <p:nvPr/>
        </p:nvGrpSpPr>
        <p:grpSpPr>
          <a:xfrm>
            <a:off x="1141781" y="3332280"/>
            <a:ext cx="1539116" cy="1539116"/>
            <a:chOff x="1141781" y="3336463"/>
            <a:chExt cx="1539116" cy="1539116"/>
          </a:xfrm>
        </p:grpSpPr>
        <p:grpSp>
          <p:nvGrpSpPr>
            <p:cNvPr id="31" name="组合 30"/>
            <p:cNvGrpSpPr/>
            <p:nvPr/>
          </p:nvGrpSpPr>
          <p:grpSpPr>
            <a:xfrm>
              <a:off x="1381921" y="3720581"/>
              <a:ext cx="1109662" cy="825500"/>
              <a:chOff x="4203700" y="15481300"/>
              <a:chExt cx="1109662" cy="825500"/>
            </a:xfrm>
            <a:solidFill>
              <a:srgbClr val="00A78B"/>
            </a:solidFill>
          </p:grpSpPr>
          <p:sp>
            <p:nvSpPr>
              <p:cNvPr id="32" name="Freeform 493"/>
              <p:cNvSpPr>
                <a:spLocks/>
              </p:cNvSpPr>
              <p:nvPr/>
            </p:nvSpPr>
            <p:spPr bwMode="auto">
              <a:xfrm>
                <a:off x="5021262" y="15481300"/>
                <a:ext cx="292100" cy="769937"/>
              </a:xfrm>
              <a:custGeom>
                <a:avLst/>
                <a:gdLst>
                  <a:gd name="T0" fmla="*/ 0 w 78"/>
                  <a:gd name="T1" fmla="*/ 187 h 205"/>
                  <a:gd name="T2" fmla="*/ 6 w 78"/>
                  <a:gd name="T3" fmla="*/ 16 h 205"/>
                  <a:gd name="T4" fmla="*/ 23 w 78"/>
                  <a:gd name="T5" fmla="*/ 0 h 205"/>
                  <a:gd name="T6" fmla="*/ 16 w 78"/>
                  <a:gd name="T7" fmla="*/ 205 h 205"/>
                  <a:gd name="T8" fmla="*/ 0 w 78"/>
                  <a:gd name="T9" fmla="*/ 187 h 205"/>
                  <a:gd name="T10" fmla="*/ 0 w 78"/>
                  <a:gd name="T11" fmla="*/ 187 h 205"/>
                </a:gdLst>
                <a:ahLst/>
                <a:cxnLst>
                  <a:cxn ang="0">
                    <a:pos x="T0" y="T1"/>
                  </a:cxn>
                  <a:cxn ang="0">
                    <a:pos x="T2" y="T3"/>
                  </a:cxn>
                  <a:cxn ang="0">
                    <a:pos x="T4" y="T5"/>
                  </a:cxn>
                  <a:cxn ang="0">
                    <a:pos x="T6" y="T7"/>
                  </a:cxn>
                  <a:cxn ang="0">
                    <a:pos x="T8" y="T9"/>
                  </a:cxn>
                  <a:cxn ang="0">
                    <a:pos x="T10" y="T11"/>
                  </a:cxn>
                </a:cxnLst>
                <a:rect l="0" t="0" r="r" b="b"/>
                <a:pathLst>
                  <a:path w="78" h="205">
                    <a:moveTo>
                      <a:pt x="0" y="187"/>
                    </a:moveTo>
                    <a:cubicBezTo>
                      <a:pt x="49" y="142"/>
                      <a:pt x="51" y="65"/>
                      <a:pt x="6" y="16"/>
                    </a:cubicBezTo>
                    <a:cubicBezTo>
                      <a:pt x="23" y="0"/>
                      <a:pt x="23" y="0"/>
                      <a:pt x="23" y="0"/>
                    </a:cubicBezTo>
                    <a:cubicBezTo>
                      <a:pt x="78" y="58"/>
                      <a:pt x="75" y="150"/>
                      <a:pt x="16" y="205"/>
                    </a:cubicBezTo>
                    <a:cubicBezTo>
                      <a:pt x="0" y="187"/>
                      <a:pt x="0" y="187"/>
                      <a:pt x="0" y="187"/>
                    </a:cubicBezTo>
                    <a:cubicBezTo>
                      <a:pt x="0" y="187"/>
                      <a:pt x="0" y="187"/>
                      <a:pt x="0" y="1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94"/>
              <p:cNvSpPr>
                <a:spLocks/>
              </p:cNvSpPr>
              <p:nvPr/>
            </p:nvSpPr>
            <p:spPr bwMode="auto">
              <a:xfrm>
                <a:off x="4938712" y="15579725"/>
                <a:ext cx="214313" cy="566737"/>
              </a:xfrm>
              <a:custGeom>
                <a:avLst/>
                <a:gdLst>
                  <a:gd name="T0" fmla="*/ 0 w 57"/>
                  <a:gd name="T1" fmla="*/ 137 h 151"/>
                  <a:gd name="T2" fmla="*/ 4 w 57"/>
                  <a:gd name="T3" fmla="*/ 12 h 151"/>
                  <a:gd name="T4" fmla="*/ 4 w 57"/>
                  <a:gd name="T5" fmla="*/ 12 h 151"/>
                  <a:gd name="T6" fmla="*/ 17 w 57"/>
                  <a:gd name="T7" fmla="*/ 0 h 151"/>
                  <a:gd name="T8" fmla="*/ 17 w 57"/>
                  <a:gd name="T9" fmla="*/ 0 h 151"/>
                  <a:gd name="T10" fmla="*/ 12 w 57"/>
                  <a:gd name="T11" fmla="*/ 151 h 151"/>
                  <a:gd name="T12" fmla="*/ 0 w 57"/>
                  <a:gd name="T13" fmla="*/ 137 h 151"/>
                </a:gdLst>
                <a:ahLst/>
                <a:cxnLst>
                  <a:cxn ang="0">
                    <a:pos x="T0" y="T1"/>
                  </a:cxn>
                  <a:cxn ang="0">
                    <a:pos x="T2" y="T3"/>
                  </a:cxn>
                  <a:cxn ang="0">
                    <a:pos x="T4" y="T5"/>
                  </a:cxn>
                  <a:cxn ang="0">
                    <a:pos x="T6" y="T7"/>
                  </a:cxn>
                  <a:cxn ang="0">
                    <a:pos x="T8" y="T9"/>
                  </a:cxn>
                  <a:cxn ang="0">
                    <a:pos x="T10" y="T11"/>
                  </a:cxn>
                  <a:cxn ang="0">
                    <a:pos x="T12" y="T13"/>
                  </a:cxn>
                </a:cxnLst>
                <a:rect l="0" t="0" r="r" b="b"/>
                <a:pathLst>
                  <a:path w="57" h="151">
                    <a:moveTo>
                      <a:pt x="0" y="137"/>
                    </a:moveTo>
                    <a:cubicBezTo>
                      <a:pt x="35" y="104"/>
                      <a:pt x="37" y="48"/>
                      <a:pt x="4" y="12"/>
                    </a:cubicBezTo>
                    <a:cubicBezTo>
                      <a:pt x="4" y="12"/>
                      <a:pt x="4" y="12"/>
                      <a:pt x="4" y="12"/>
                    </a:cubicBezTo>
                    <a:cubicBezTo>
                      <a:pt x="17" y="0"/>
                      <a:pt x="17" y="0"/>
                      <a:pt x="17" y="0"/>
                    </a:cubicBezTo>
                    <a:cubicBezTo>
                      <a:pt x="17" y="0"/>
                      <a:pt x="17" y="0"/>
                      <a:pt x="17" y="0"/>
                    </a:cubicBezTo>
                    <a:cubicBezTo>
                      <a:pt x="57" y="43"/>
                      <a:pt x="55" y="110"/>
                      <a:pt x="12" y="151"/>
                    </a:cubicBezTo>
                    <a:lnTo>
                      <a:pt x="0"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5"/>
              <p:cNvSpPr>
                <a:spLocks/>
              </p:cNvSpPr>
              <p:nvPr/>
            </p:nvSpPr>
            <p:spPr bwMode="auto">
              <a:xfrm>
                <a:off x="4848225" y="15668625"/>
                <a:ext cx="157163" cy="376237"/>
              </a:xfrm>
              <a:custGeom>
                <a:avLst/>
                <a:gdLst>
                  <a:gd name="T0" fmla="*/ 15 w 42"/>
                  <a:gd name="T1" fmla="*/ 0 h 100"/>
                  <a:gd name="T2" fmla="*/ 12 w 42"/>
                  <a:gd name="T3" fmla="*/ 100 h 100"/>
                  <a:gd name="T4" fmla="*/ 0 w 42"/>
                  <a:gd name="T5" fmla="*/ 87 h 100"/>
                  <a:gd name="T6" fmla="*/ 2 w 42"/>
                  <a:gd name="T7" fmla="*/ 13 h 100"/>
                  <a:gd name="T8" fmla="*/ 2 w 42"/>
                  <a:gd name="T9" fmla="*/ 12 h 100"/>
                  <a:gd name="T10" fmla="*/ 15 w 42"/>
                  <a:gd name="T11" fmla="*/ 0 h 100"/>
                  <a:gd name="T12" fmla="*/ 15 w 42"/>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42" h="100">
                    <a:moveTo>
                      <a:pt x="15" y="0"/>
                    </a:moveTo>
                    <a:cubicBezTo>
                      <a:pt x="42" y="29"/>
                      <a:pt x="40" y="74"/>
                      <a:pt x="12" y="100"/>
                    </a:cubicBezTo>
                    <a:cubicBezTo>
                      <a:pt x="0" y="87"/>
                      <a:pt x="0" y="87"/>
                      <a:pt x="0" y="87"/>
                    </a:cubicBezTo>
                    <a:cubicBezTo>
                      <a:pt x="21" y="67"/>
                      <a:pt x="22" y="34"/>
                      <a:pt x="2" y="13"/>
                    </a:cubicBezTo>
                    <a:cubicBezTo>
                      <a:pt x="2" y="12"/>
                      <a:pt x="2" y="12"/>
                      <a:pt x="2" y="12"/>
                    </a:cubicBezTo>
                    <a:cubicBezTo>
                      <a:pt x="15" y="0"/>
                      <a:pt x="15" y="0"/>
                      <a:pt x="15" y="0"/>
                    </a:cubicBezTo>
                    <a:cubicBezTo>
                      <a:pt x="15" y="0"/>
                      <a:pt x="15" y="0"/>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96"/>
              <p:cNvSpPr>
                <a:spLocks noEditPoints="1"/>
              </p:cNvSpPr>
              <p:nvPr/>
            </p:nvSpPr>
            <p:spPr bwMode="auto">
              <a:xfrm>
                <a:off x="4203700" y="15500350"/>
                <a:ext cx="622300" cy="806450"/>
              </a:xfrm>
              <a:custGeom>
                <a:avLst/>
                <a:gdLst>
                  <a:gd name="T0" fmla="*/ 112 w 166"/>
                  <a:gd name="T1" fmla="*/ 98 h 215"/>
                  <a:gd name="T2" fmla="*/ 110 w 166"/>
                  <a:gd name="T3" fmla="*/ 90 h 215"/>
                  <a:gd name="T4" fmla="*/ 125 w 166"/>
                  <a:gd name="T5" fmla="*/ 75 h 215"/>
                  <a:gd name="T6" fmla="*/ 140 w 166"/>
                  <a:gd name="T7" fmla="*/ 90 h 215"/>
                  <a:gd name="T8" fmla="*/ 138 w 166"/>
                  <a:gd name="T9" fmla="*/ 98 h 215"/>
                  <a:gd name="T10" fmla="*/ 138 w 166"/>
                  <a:gd name="T11" fmla="*/ 101 h 215"/>
                  <a:gd name="T12" fmla="*/ 138 w 166"/>
                  <a:gd name="T13" fmla="*/ 108 h 215"/>
                  <a:gd name="T14" fmla="*/ 148 w 166"/>
                  <a:gd name="T15" fmla="*/ 90 h 215"/>
                  <a:gd name="T16" fmla="*/ 125 w 166"/>
                  <a:gd name="T17" fmla="*/ 67 h 215"/>
                  <a:gd name="T18" fmla="*/ 102 w 166"/>
                  <a:gd name="T19" fmla="*/ 90 h 215"/>
                  <a:gd name="T20" fmla="*/ 112 w 166"/>
                  <a:gd name="T21" fmla="*/ 108 h 215"/>
                  <a:gd name="T22" fmla="*/ 112 w 166"/>
                  <a:gd name="T23" fmla="*/ 101 h 215"/>
                  <a:gd name="T24" fmla="*/ 112 w 166"/>
                  <a:gd name="T25" fmla="*/ 98 h 215"/>
                  <a:gd name="T26" fmla="*/ 50 w 166"/>
                  <a:gd name="T27" fmla="*/ 132 h 215"/>
                  <a:gd name="T28" fmla="*/ 41 w 166"/>
                  <a:gd name="T29" fmla="*/ 141 h 215"/>
                  <a:gd name="T30" fmla="*/ 41 w 166"/>
                  <a:gd name="T31" fmla="*/ 148 h 215"/>
                  <a:gd name="T32" fmla="*/ 50 w 166"/>
                  <a:gd name="T33" fmla="*/ 157 h 215"/>
                  <a:gd name="T34" fmla="*/ 61 w 166"/>
                  <a:gd name="T35" fmla="*/ 157 h 215"/>
                  <a:gd name="T36" fmla="*/ 64 w 166"/>
                  <a:gd name="T37" fmla="*/ 156 h 215"/>
                  <a:gd name="T38" fmla="*/ 74 w 166"/>
                  <a:gd name="T39" fmla="*/ 157 h 215"/>
                  <a:gd name="T40" fmla="*/ 133 w 166"/>
                  <a:gd name="T41" fmla="*/ 98 h 215"/>
                  <a:gd name="T42" fmla="*/ 119 w 166"/>
                  <a:gd name="T43" fmla="*/ 98 h 215"/>
                  <a:gd name="T44" fmla="*/ 74 w 166"/>
                  <a:gd name="T45" fmla="*/ 144 h 215"/>
                  <a:gd name="T46" fmla="*/ 70 w 166"/>
                  <a:gd name="T47" fmla="*/ 143 h 215"/>
                  <a:gd name="T48" fmla="*/ 70 w 166"/>
                  <a:gd name="T49" fmla="*/ 141 h 215"/>
                  <a:gd name="T50" fmla="*/ 61 w 166"/>
                  <a:gd name="T51" fmla="*/ 132 h 215"/>
                  <a:gd name="T52" fmla="*/ 50 w 166"/>
                  <a:gd name="T53" fmla="*/ 132 h 215"/>
                  <a:gd name="T54" fmla="*/ 69 w 166"/>
                  <a:gd name="T55" fmla="*/ 189 h 215"/>
                  <a:gd name="T56" fmla="*/ 44 w 166"/>
                  <a:gd name="T57" fmla="*/ 180 h 215"/>
                  <a:gd name="T58" fmla="*/ 40 w 166"/>
                  <a:gd name="T59" fmla="*/ 162 h 215"/>
                  <a:gd name="T60" fmla="*/ 38 w 166"/>
                  <a:gd name="T61" fmla="*/ 154 h 215"/>
                  <a:gd name="T62" fmla="*/ 31 w 166"/>
                  <a:gd name="T63" fmla="*/ 145 h 215"/>
                  <a:gd name="T64" fmla="*/ 13 w 166"/>
                  <a:gd name="T65" fmla="*/ 145 h 215"/>
                  <a:gd name="T66" fmla="*/ 4 w 166"/>
                  <a:gd name="T67" fmla="*/ 133 h 215"/>
                  <a:gd name="T68" fmla="*/ 22 w 166"/>
                  <a:gd name="T69" fmla="*/ 104 h 215"/>
                  <a:gd name="T70" fmla="*/ 20 w 166"/>
                  <a:gd name="T71" fmla="*/ 60 h 215"/>
                  <a:gd name="T72" fmla="*/ 140 w 166"/>
                  <a:gd name="T73" fmla="*/ 19 h 215"/>
                  <a:gd name="T74" fmla="*/ 165 w 166"/>
                  <a:gd name="T75" fmla="*/ 68 h 215"/>
                  <a:gd name="T76" fmla="*/ 162 w 166"/>
                  <a:gd name="T77" fmla="*/ 113 h 215"/>
                  <a:gd name="T78" fmla="*/ 164 w 166"/>
                  <a:gd name="T79" fmla="*/ 171 h 215"/>
                  <a:gd name="T80" fmla="*/ 100 w 166"/>
                  <a:gd name="T81" fmla="*/ 215 h 215"/>
                  <a:gd name="T82" fmla="*/ 100 w 166"/>
                  <a:gd name="T83" fmla="*/ 198 h 215"/>
                  <a:gd name="T84" fmla="*/ 94 w 166"/>
                  <a:gd name="T85" fmla="*/ 182 h 215"/>
                  <a:gd name="T86" fmla="*/ 69 w 166"/>
                  <a:gd name="T87" fmla="*/ 189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215">
                    <a:moveTo>
                      <a:pt x="112" y="98"/>
                    </a:moveTo>
                    <a:cubicBezTo>
                      <a:pt x="111" y="96"/>
                      <a:pt x="110" y="93"/>
                      <a:pt x="110" y="90"/>
                    </a:cubicBezTo>
                    <a:cubicBezTo>
                      <a:pt x="110" y="82"/>
                      <a:pt x="117" y="75"/>
                      <a:pt x="125" y="75"/>
                    </a:cubicBezTo>
                    <a:cubicBezTo>
                      <a:pt x="133" y="75"/>
                      <a:pt x="140" y="82"/>
                      <a:pt x="140" y="90"/>
                    </a:cubicBezTo>
                    <a:cubicBezTo>
                      <a:pt x="140" y="93"/>
                      <a:pt x="140" y="96"/>
                      <a:pt x="138" y="98"/>
                    </a:cubicBezTo>
                    <a:cubicBezTo>
                      <a:pt x="138" y="99"/>
                      <a:pt x="138" y="100"/>
                      <a:pt x="138" y="101"/>
                    </a:cubicBezTo>
                    <a:cubicBezTo>
                      <a:pt x="138" y="108"/>
                      <a:pt x="138" y="108"/>
                      <a:pt x="138" y="108"/>
                    </a:cubicBezTo>
                    <a:cubicBezTo>
                      <a:pt x="144" y="104"/>
                      <a:pt x="148" y="98"/>
                      <a:pt x="148" y="90"/>
                    </a:cubicBezTo>
                    <a:cubicBezTo>
                      <a:pt x="148" y="78"/>
                      <a:pt x="138" y="67"/>
                      <a:pt x="125" y="67"/>
                    </a:cubicBezTo>
                    <a:cubicBezTo>
                      <a:pt x="113" y="67"/>
                      <a:pt x="102" y="78"/>
                      <a:pt x="102" y="90"/>
                    </a:cubicBezTo>
                    <a:cubicBezTo>
                      <a:pt x="102" y="98"/>
                      <a:pt x="106" y="104"/>
                      <a:pt x="112" y="108"/>
                    </a:cubicBezTo>
                    <a:cubicBezTo>
                      <a:pt x="112" y="101"/>
                      <a:pt x="112" y="101"/>
                      <a:pt x="112" y="101"/>
                    </a:cubicBezTo>
                    <a:cubicBezTo>
                      <a:pt x="112" y="100"/>
                      <a:pt x="112" y="99"/>
                      <a:pt x="112" y="98"/>
                    </a:cubicBezTo>
                    <a:close/>
                    <a:moveTo>
                      <a:pt x="50" y="132"/>
                    </a:moveTo>
                    <a:cubicBezTo>
                      <a:pt x="45" y="132"/>
                      <a:pt x="41" y="136"/>
                      <a:pt x="41" y="141"/>
                    </a:cubicBezTo>
                    <a:cubicBezTo>
                      <a:pt x="41" y="148"/>
                      <a:pt x="41" y="148"/>
                      <a:pt x="41" y="148"/>
                    </a:cubicBezTo>
                    <a:cubicBezTo>
                      <a:pt x="41" y="153"/>
                      <a:pt x="45" y="157"/>
                      <a:pt x="50" y="157"/>
                    </a:cubicBezTo>
                    <a:cubicBezTo>
                      <a:pt x="61" y="157"/>
                      <a:pt x="61" y="157"/>
                      <a:pt x="61" y="157"/>
                    </a:cubicBezTo>
                    <a:cubicBezTo>
                      <a:pt x="62" y="157"/>
                      <a:pt x="63" y="157"/>
                      <a:pt x="64" y="156"/>
                    </a:cubicBezTo>
                    <a:cubicBezTo>
                      <a:pt x="67" y="157"/>
                      <a:pt x="70" y="157"/>
                      <a:pt x="74" y="157"/>
                    </a:cubicBezTo>
                    <a:cubicBezTo>
                      <a:pt x="106" y="157"/>
                      <a:pt x="133" y="130"/>
                      <a:pt x="133" y="98"/>
                    </a:cubicBezTo>
                    <a:cubicBezTo>
                      <a:pt x="119" y="98"/>
                      <a:pt x="119" y="98"/>
                      <a:pt x="119" y="98"/>
                    </a:cubicBezTo>
                    <a:cubicBezTo>
                      <a:pt x="119" y="123"/>
                      <a:pt x="99" y="144"/>
                      <a:pt x="74" y="144"/>
                    </a:cubicBezTo>
                    <a:cubicBezTo>
                      <a:pt x="72" y="144"/>
                      <a:pt x="71" y="144"/>
                      <a:pt x="70" y="143"/>
                    </a:cubicBezTo>
                    <a:cubicBezTo>
                      <a:pt x="70" y="141"/>
                      <a:pt x="70" y="141"/>
                      <a:pt x="70" y="141"/>
                    </a:cubicBezTo>
                    <a:cubicBezTo>
                      <a:pt x="70" y="136"/>
                      <a:pt x="66" y="132"/>
                      <a:pt x="61" y="132"/>
                    </a:cubicBezTo>
                    <a:lnTo>
                      <a:pt x="50" y="132"/>
                    </a:lnTo>
                    <a:close/>
                    <a:moveTo>
                      <a:pt x="69" y="189"/>
                    </a:moveTo>
                    <a:cubicBezTo>
                      <a:pt x="50" y="195"/>
                      <a:pt x="44" y="180"/>
                      <a:pt x="44" y="180"/>
                    </a:cubicBezTo>
                    <a:cubicBezTo>
                      <a:pt x="40" y="162"/>
                      <a:pt x="40" y="162"/>
                      <a:pt x="40" y="162"/>
                    </a:cubicBezTo>
                    <a:cubicBezTo>
                      <a:pt x="38" y="154"/>
                      <a:pt x="38" y="154"/>
                      <a:pt x="38" y="154"/>
                    </a:cubicBezTo>
                    <a:cubicBezTo>
                      <a:pt x="31" y="145"/>
                      <a:pt x="31" y="145"/>
                      <a:pt x="31" y="145"/>
                    </a:cubicBezTo>
                    <a:cubicBezTo>
                      <a:pt x="31" y="145"/>
                      <a:pt x="26" y="145"/>
                      <a:pt x="13" y="145"/>
                    </a:cubicBezTo>
                    <a:cubicBezTo>
                      <a:pt x="0" y="145"/>
                      <a:pt x="4" y="133"/>
                      <a:pt x="4" y="133"/>
                    </a:cubicBezTo>
                    <a:cubicBezTo>
                      <a:pt x="22" y="104"/>
                      <a:pt x="22" y="104"/>
                      <a:pt x="22" y="104"/>
                    </a:cubicBezTo>
                    <a:cubicBezTo>
                      <a:pt x="21" y="90"/>
                      <a:pt x="19" y="75"/>
                      <a:pt x="20" y="60"/>
                    </a:cubicBezTo>
                    <a:cubicBezTo>
                      <a:pt x="24" y="9"/>
                      <a:pt x="104" y="0"/>
                      <a:pt x="140" y="19"/>
                    </a:cubicBezTo>
                    <a:cubicBezTo>
                      <a:pt x="158" y="29"/>
                      <a:pt x="164" y="48"/>
                      <a:pt x="165" y="68"/>
                    </a:cubicBezTo>
                    <a:cubicBezTo>
                      <a:pt x="166" y="83"/>
                      <a:pt x="164" y="99"/>
                      <a:pt x="162" y="113"/>
                    </a:cubicBezTo>
                    <a:cubicBezTo>
                      <a:pt x="159" y="145"/>
                      <a:pt x="164" y="171"/>
                      <a:pt x="164" y="171"/>
                    </a:cubicBezTo>
                    <a:cubicBezTo>
                      <a:pt x="166" y="206"/>
                      <a:pt x="100" y="215"/>
                      <a:pt x="100" y="215"/>
                    </a:cubicBezTo>
                    <a:cubicBezTo>
                      <a:pt x="100" y="198"/>
                      <a:pt x="100" y="198"/>
                      <a:pt x="100" y="198"/>
                    </a:cubicBezTo>
                    <a:cubicBezTo>
                      <a:pt x="94" y="182"/>
                      <a:pt x="94" y="182"/>
                      <a:pt x="94" y="182"/>
                    </a:cubicBezTo>
                    <a:lnTo>
                      <a:pt x="69"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497"/>
              <p:cNvSpPr>
                <a:spLocks noEditPoints="1"/>
              </p:cNvSpPr>
              <p:nvPr/>
            </p:nvSpPr>
            <p:spPr bwMode="auto">
              <a:xfrm>
                <a:off x="4383087" y="16014700"/>
                <a:ext cx="44450" cy="44450"/>
              </a:xfrm>
              <a:custGeom>
                <a:avLst/>
                <a:gdLst>
                  <a:gd name="T0" fmla="*/ 6 w 12"/>
                  <a:gd name="T1" fmla="*/ 3 h 12"/>
                  <a:gd name="T2" fmla="*/ 3 w 12"/>
                  <a:gd name="T3" fmla="*/ 6 h 12"/>
                  <a:gd name="T4" fmla="*/ 6 w 12"/>
                  <a:gd name="T5" fmla="*/ 9 h 12"/>
                  <a:gd name="T6" fmla="*/ 9 w 12"/>
                  <a:gd name="T7" fmla="*/ 6 h 12"/>
                  <a:gd name="T8" fmla="*/ 6 w 12"/>
                  <a:gd name="T9" fmla="*/ 3 h 12"/>
                  <a:gd name="T10" fmla="*/ 6 w 12"/>
                  <a:gd name="T11" fmla="*/ 12 h 12"/>
                  <a:gd name="T12" fmla="*/ 0 w 12"/>
                  <a:gd name="T13" fmla="*/ 6 h 12"/>
                  <a:gd name="T14" fmla="*/ 6 w 12"/>
                  <a:gd name="T15" fmla="*/ 0 h 12"/>
                  <a:gd name="T16" fmla="*/ 12 w 12"/>
                  <a:gd name="T17" fmla="*/ 6 h 12"/>
                  <a:gd name="T18" fmla="*/ 6 w 12"/>
                  <a:gd name="T1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3"/>
                    </a:moveTo>
                    <a:cubicBezTo>
                      <a:pt x="4" y="3"/>
                      <a:pt x="3" y="4"/>
                      <a:pt x="3" y="6"/>
                    </a:cubicBezTo>
                    <a:cubicBezTo>
                      <a:pt x="3" y="8"/>
                      <a:pt x="4" y="9"/>
                      <a:pt x="6" y="9"/>
                    </a:cubicBezTo>
                    <a:cubicBezTo>
                      <a:pt x="8" y="9"/>
                      <a:pt x="9" y="8"/>
                      <a:pt x="9" y="6"/>
                    </a:cubicBezTo>
                    <a:cubicBezTo>
                      <a:pt x="9" y="4"/>
                      <a:pt x="8" y="3"/>
                      <a:pt x="6" y="3"/>
                    </a:cubicBezTo>
                    <a:close/>
                    <a:moveTo>
                      <a:pt x="6" y="12"/>
                    </a:moveTo>
                    <a:cubicBezTo>
                      <a:pt x="3" y="12"/>
                      <a:pt x="0" y="9"/>
                      <a:pt x="0" y="6"/>
                    </a:cubicBezTo>
                    <a:cubicBezTo>
                      <a:pt x="0" y="3"/>
                      <a:pt x="3" y="0"/>
                      <a:pt x="6" y="0"/>
                    </a:cubicBezTo>
                    <a:cubicBezTo>
                      <a:pt x="9" y="0"/>
                      <a:pt x="12" y="3"/>
                      <a:pt x="12" y="6"/>
                    </a:cubicBezTo>
                    <a:cubicBezTo>
                      <a:pt x="12" y="9"/>
                      <a:pt x="9" y="12"/>
                      <a:pt x="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6" name="椭圆 55"/>
            <p:cNvSpPr/>
            <p:nvPr/>
          </p:nvSpPr>
          <p:spPr>
            <a:xfrm>
              <a:off x="1141781" y="3336463"/>
              <a:ext cx="1539116" cy="1539116"/>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3892595" y="3332280"/>
            <a:ext cx="1539116" cy="1539116"/>
            <a:chOff x="3871197" y="3342277"/>
            <a:chExt cx="1539116" cy="1539116"/>
          </a:xfrm>
        </p:grpSpPr>
        <p:grpSp>
          <p:nvGrpSpPr>
            <p:cNvPr id="43" name="组合 42"/>
            <p:cNvGrpSpPr/>
            <p:nvPr/>
          </p:nvGrpSpPr>
          <p:grpSpPr>
            <a:xfrm>
              <a:off x="4243387" y="3584480"/>
              <a:ext cx="777875" cy="960437"/>
              <a:chOff x="2840037" y="16743362"/>
              <a:chExt cx="777875" cy="960437"/>
            </a:xfrm>
            <a:solidFill>
              <a:srgbClr val="00A78B"/>
            </a:solidFill>
          </p:grpSpPr>
          <p:sp>
            <p:nvSpPr>
              <p:cNvPr id="44" name="Freeform 515"/>
              <p:cNvSpPr>
                <a:spLocks/>
              </p:cNvSpPr>
              <p:nvPr/>
            </p:nvSpPr>
            <p:spPr bwMode="auto">
              <a:xfrm>
                <a:off x="3208337" y="16743362"/>
                <a:ext cx="390525" cy="242887"/>
              </a:xfrm>
              <a:custGeom>
                <a:avLst/>
                <a:gdLst>
                  <a:gd name="T0" fmla="*/ 97 w 246"/>
                  <a:gd name="T1" fmla="*/ 127 h 153"/>
                  <a:gd name="T2" fmla="*/ 69 w 246"/>
                  <a:gd name="T3" fmla="*/ 153 h 153"/>
                  <a:gd name="T4" fmla="*/ 31 w 246"/>
                  <a:gd name="T5" fmla="*/ 127 h 153"/>
                  <a:gd name="T6" fmla="*/ 14 w 246"/>
                  <a:gd name="T7" fmla="*/ 127 h 153"/>
                  <a:gd name="T8" fmla="*/ 10 w 246"/>
                  <a:gd name="T9" fmla="*/ 127 h 153"/>
                  <a:gd name="T10" fmla="*/ 0 w 246"/>
                  <a:gd name="T11" fmla="*/ 134 h 153"/>
                  <a:gd name="T12" fmla="*/ 21 w 246"/>
                  <a:gd name="T13" fmla="*/ 0 h 153"/>
                  <a:gd name="T14" fmla="*/ 246 w 246"/>
                  <a:gd name="T15" fmla="*/ 49 h 153"/>
                  <a:gd name="T16" fmla="*/ 225 w 246"/>
                  <a:gd name="T17" fmla="*/ 144 h 153"/>
                  <a:gd name="T18" fmla="*/ 215 w 246"/>
                  <a:gd name="T19" fmla="*/ 153 h 153"/>
                  <a:gd name="T20" fmla="*/ 189 w 246"/>
                  <a:gd name="T21" fmla="*/ 127 h 153"/>
                  <a:gd name="T22" fmla="*/ 168 w 246"/>
                  <a:gd name="T23" fmla="*/ 127 h 153"/>
                  <a:gd name="T24" fmla="*/ 140 w 246"/>
                  <a:gd name="T25" fmla="*/ 153 h 153"/>
                  <a:gd name="T26" fmla="*/ 114 w 246"/>
                  <a:gd name="T27" fmla="*/ 127 h 153"/>
                  <a:gd name="T28" fmla="*/ 97 w 246"/>
                  <a:gd name="T29" fmla="*/ 12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53">
                    <a:moveTo>
                      <a:pt x="97" y="127"/>
                    </a:moveTo>
                    <a:lnTo>
                      <a:pt x="69" y="153"/>
                    </a:lnTo>
                    <a:lnTo>
                      <a:pt x="31" y="127"/>
                    </a:lnTo>
                    <a:lnTo>
                      <a:pt x="14" y="127"/>
                    </a:lnTo>
                    <a:lnTo>
                      <a:pt x="10" y="127"/>
                    </a:lnTo>
                    <a:lnTo>
                      <a:pt x="0" y="134"/>
                    </a:lnTo>
                    <a:lnTo>
                      <a:pt x="21" y="0"/>
                    </a:lnTo>
                    <a:lnTo>
                      <a:pt x="246" y="49"/>
                    </a:lnTo>
                    <a:lnTo>
                      <a:pt x="225" y="144"/>
                    </a:lnTo>
                    <a:lnTo>
                      <a:pt x="215" y="153"/>
                    </a:lnTo>
                    <a:lnTo>
                      <a:pt x="189" y="127"/>
                    </a:lnTo>
                    <a:lnTo>
                      <a:pt x="168" y="127"/>
                    </a:lnTo>
                    <a:lnTo>
                      <a:pt x="140" y="153"/>
                    </a:lnTo>
                    <a:lnTo>
                      <a:pt x="114" y="127"/>
                    </a:lnTo>
                    <a:lnTo>
                      <a:pt x="97" y="1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16"/>
              <p:cNvSpPr>
                <a:spLocks noEditPoints="1"/>
              </p:cNvSpPr>
              <p:nvPr/>
            </p:nvSpPr>
            <p:spPr bwMode="auto">
              <a:xfrm>
                <a:off x="2840037" y="16975137"/>
                <a:ext cx="777875" cy="728662"/>
              </a:xfrm>
              <a:custGeom>
                <a:avLst/>
                <a:gdLst>
                  <a:gd name="T0" fmla="*/ 159 w 207"/>
                  <a:gd name="T1" fmla="*/ 36 h 194"/>
                  <a:gd name="T2" fmla="*/ 152 w 207"/>
                  <a:gd name="T3" fmla="*/ 43 h 194"/>
                  <a:gd name="T4" fmla="*/ 160 w 207"/>
                  <a:gd name="T5" fmla="*/ 51 h 194"/>
                  <a:gd name="T6" fmla="*/ 162 w 207"/>
                  <a:gd name="T7" fmla="*/ 51 h 194"/>
                  <a:gd name="T8" fmla="*/ 106 w 207"/>
                  <a:gd name="T9" fmla="*/ 90 h 194"/>
                  <a:gd name="T10" fmla="*/ 51 w 207"/>
                  <a:gd name="T11" fmla="*/ 51 h 194"/>
                  <a:gd name="T12" fmla="*/ 52 w 207"/>
                  <a:gd name="T13" fmla="*/ 51 h 194"/>
                  <a:gd name="T14" fmla="*/ 60 w 207"/>
                  <a:gd name="T15" fmla="*/ 43 h 194"/>
                  <a:gd name="T16" fmla="*/ 53 w 207"/>
                  <a:gd name="T17" fmla="*/ 36 h 194"/>
                  <a:gd name="T18" fmla="*/ 53 w 207"/>
                  <a:gd name="T19" fmla="*/ 41 h 194"/>
                  <a:gd name="T20" fmla="*/ 38 w 207"/>
                  <a:gd name="T21" fmla="*/ 41 h 194"/>
                  <a:gd name="T22" fmla="*/ 38 w 207"/>
                  <a:gd name="T23" fmla="*/ 36 h 194"/>
                  <a:gd name="T24" fmla="*/ 32 w 207"/>
                  <a:gd name="T25" fmla="*/ 43 h 194"/>
                  <a:gd name="T26" fmla="*/ 39 w 207"/>
                  <a:gd name="T27" fmla="*/ 51 h 194"/>
                  <a:gd name="T28" fmla="*/ 43 w 207"/>
                  <a:gd name="T29" fmla="*/ 51 h 194"/>
                  <a:gd name="T30" fmla="*/ 106 w 207"/>
                  <a:gd name="T31" fmla="*/ 98 h 194"/>
                  <a:gd name="T32" fmla="*/ 170 w 207"/>
                  <a:gd name="T33" fmla="*/ 51 h 194"/>
                  <a:gd name="T34" fmla="*/ 173 w 207"/>
                  <a:gd name="T35" fmla="*/ 51 h 194"/>
                  <a:gd name="T36" fmla="*/ 180 w 207"/>
                  <a:gd name="T37" fmla="*/ 43 h 194"/>
                  <a:gd name="T38" fmla="*/ 174 w 207"/>
                  <a:gd name="T39" fmla="*/ 36 h 194"/>
                  <a:gd name="T40" fmla="*/ 174 w 207"/>
                  <a:gd name="T41" fmla="*/ 41 h 194"/>
                  <a:gd name="T42" fmla="*/ 159 w 207"/>
                  <a:gd name="T43" fmla="*/ 41 h 194"/>
                  <a:gd name="T44" fmla="*/ 159 w 207"/>
                  <a:gd name="T45" fmla="*/ 36 h 194"/>
                  <a:gd name="T46" fmla="*/ 127 w 207"/>
                  <a:gd name="T47" fmla="*/ 12 h 194"/>
                  <a:gd name="T48" fmla="*/ 139 w 207"/>
                  <a:gd name="T49" fmla="*/ 0 h 194"/>
                  <a:gd name="T50" fmla="*/ 146 w 207"/>
                  <a:gd name="T51" fmla="*/ 0 h 194"/>
                  <a:gd name="T52" fmla="*/ 157 w 207"/>
                  <a:gd name="T53" fmla="*/ 12 h 194"/>
                  <a:gd name="T54" fmla="*/ 169 w 207"/>
                  <a:gd name="T55" fmla="*/ 0 h 194"/>
                  <a:gd name="T56" fmla="*/ 178 w 207"/>
                  <a:gd name="T57" fmla="*/ 0 h 194"/>
                  <a:gd name="T58" fmla="*/ 189 w 207"/>
                  <a:gd name="T59" fmla="*/ 12 h 194"/>
                  <a:gd name="T60" fmla="*/ 200 w 207"/>
                  <a:gd name="T61" fmla="*/ 0 h 194"/>
                  <a:gd name="T62" fmla="*/ 207 w 207"/>
                  <a:gd name="T63" fmla="*/ 0 h 194"/>
                  <a:gd name="T64" fmla="*/ 190 w 207"/>
                  <a:gd name="T65" fmla="*/ 194 h 194"/>
                  <a:gd name="T66" fmla="*/ 156 w 207"/>
                  <a:gd name="T67" fmla="*/ 194 h 194"/>
                  <a:gd name="T68" fmla="*/ 52 w 207"/>
                  <a:gd name="T69" fmla="*/ 194 h 194"/>
                  <a:gd name="T70" fmla="*/ 17 w 207"/>
                  <a:gd name="T71" fmla="*/ 194 h 194"/>
                  <a:gd name="T72" fmla="*/ 0 w 207"/>
                  <a:gd name="T73" fmla="*/ 0 h 194"/>
                  <a:gd name="T74" fmla="*/ 6 w 207"/>
                  <a:gd name="T75" fmla="*/ 0 h 194"/>
                  <a:gd name="T76" fmla="*/ 14 w 207"/>
                  <a:gd name="T77" fmla="*/ 12 h 194"/>
                  <a:gd name="T78" fmla="*/ 25 w 207"/>
                  <a:gd name="T79" fmla="*/ 0 h 194"/>
                  <a:gd name="T80" fmla="*/ 35 w 207"/>
                  <a:gd name="T81" fmla="*/ 0 h 194"/>
                  <a:gd name="T82" fmla="*/ 49 w 207"/>
                  <a:gd name="T83" fmla="*/ 12 h 194"/>
                  <a:gd name="T84" fmla="*/ 64 w 207"/>
                  <a:gd name="T85" fmla="*/ 0 h 194"/>
                  <a:gd name="T86" fmla="*/ 72 w 207"/>
                  <a:gd name="T87" fmla="*/ 0 h 194"/>
                  <a:gd name="T88" fmla="*/ 87 w 207"/>
                  <a:gd name="T89" fmla="*/ 12 h 194"/>
                  <a:gd name="T90" fmla="*/ 102 w 207"/>
                  <a:gd name="T91" fmla="*/ 0 h 194"/>
                  <a:gd name="T92" fmla="*/ 104 w 207"/>
                  <a:gd name="T93" fmla="*/ 0 h 194"/>
                  <a:gd name="T94" fmla="*/ 111 w 207"/>
                  <a:gd name="T95" fmla="*/ 0 h 194"/>
                  <a:gd name="T96" fmla="*/ 127 w 207"/>
                  <a:gd name="T97" fmla="*/ 1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7" h="194">
                    <a:moveTo>
                      <a:pt x="159" y="36"/>
                    </a:moveTo>
                    <a:cubicBezTo>
                      <a:pt x="155" y="36"/>
                      <a:pt x="152" y="39"/>
                      <a:pt x="152" y="43"/>
                    </a:cubicBezTo>
                    <a:cubicBezTo>
                      <a:pt x="152" y="47"/>
                      <a:pt x="155" y="51"/>
                      <a:pt x="160" y="51"/>
                    </a:cubicBezTo>
                    <a:cubicBezTo>
                      <a:pt x="162" y="51"/>
                      <a:pt x="162" y="51"/>
                      <a:pt x="162" y="51"/>
                    </a:cubicBezTo>
                    <a:cubicBezTo>
                      <a:pt x="156" y="73"/>
                      <a:pt x="134" y="90"/>
                      <a:pt x="106" y="90"/>
                    </a:cubicBezTo>
                    <a:cubicBezTo>
                      <a:pt x="79" y="90"/>
                      <a:pt x="57" y="73"/>
                      <a:pt x="51" y="51"/>
                    </a:cubicBezTo>
                    <a:cubicBezTo>
                      <a:pt x="52" y="51"/>
                      <a:pt x="52" y="51"/>
                      <a:pt x="52" y="51"/>
                    </a:cubicBezTo>
                    <a:cubicBezTo>
                      <a:pt x="57" y="51"/>
                      <a:pt x="60" y="47"/>
                      <a:pt x="60" y="43"/>
                    </a:cubicBezTo>
                    <a:cubicBezTo>
                      <a:pt x="60" y="40"/>
                      <a:pt x="57" y="37"/>
                      <a:pt x="53" y="36"/>
                    </a:cubicBezTo>
                    <a:cubicBezTo>
                      <a:pt x="53" y="41"/>
                      <a:pt x="53" y="41"/>
                      <a:pt x="53" y="41"/>
                    </a:cubicBezTo>
                    <a:cubicBezTo>
                      <a:pt x="38" y="41"/>
                      <a:pt x="38" y="41"/>
                      <a:pt x="38" y="41"/>
                    </a:cubicBezTo>
                    <a:cubicBezTo>
                      <a:pt x="38" y="36"/>
                      <a:pt x="38" y="36"/>
                      <a:pt x="38" y="36"/>
                    </a:cubicBezTo>
                    <a:cubicBezTo>
                      <a:pt x="34" y="37"/>
                      <a:pt x="32" y="40"/>
                      <a:pt x="32" y="43"/>
                    </a:cubicBezTo>
                    <a:cubicBezTo>
                      <a:pt x="32" y="47"/>
                      <a:pt x="35" y="51"/>
                      <a:pt x="39" y="51"/>
                    </a:cubicBezTo>
                    <a:cubicBezTo>
                      <a:pt x="43" y="51"/>
                      <a:pt x="43" y="51"/>
                      <a:pt x="43" y="51"/>
                    </a:cubicBezTo>
                    <a:cubicBezTo>
                      <a:pt x="49" y="78"/>
                      <a:pt x="75" y="98"/>
                      <a:pt x="106" y="98"/>
                    </a:cubicBezTo>
                    <a:cubicBezTo>
                      <a:pt x="138" y="98"/>
                      <a:pt x="164" y="78"/>
                      <a:pt x="170" y="51"/>
                    </a:cubicBezTo>
                    <a:cubicBezTo>
                      <a:pt x="173" y="51"/>
                      <a:pt x="173" y="51"/>
                      <a:pt x="173" y="51"/>
                    </a:cubicBezTo>
                    <a:cubicBezTo>
                      <a:pt x="177" y="51"/>
                      <a:pt x="180" y="47"/>
                      <a:pt x="180" y="43"/>
                    </a:cubicBezTo>
                    <a:cubicBezTo>
                      <a:pt x="180" y="40"/>
                      <a:pt x="178" y="37"/>
                      <a:pt x="174" y="36"/>
                    </a:cubicBezTo>
                    <a:cubicBezTo>
                      <a:pt x="174" y="41"/>
                      <a:pt x="174" y="41"/>
                      <a:pt x="174" y="41"/>
                    </a:cubicBezTo>
                    <a:cubicBezTo>
                      <a:pt x="159" y="41"/>
                      <a:pt x="159" y="41"/>
                      <a:pt x="159" y="41"/>
                    </a:cubicBezTo>
                    <a:lnTo>
                      <a:pt x="159" y="36"/>
                    </a:lnTo>
                    <a:close/>
                    <a:moveTo>
                      <a:pt x="127" y="12"/>
                    </a:moveTo>
                    <a:cubicBezTo>
                      <a:pt x="139" y="0"/>
                      <a:pt x="139" y="0"/>
                      <a:pt x="139" y="0"/>
                    </a:cubicBezTo>
                    <a:cubicBezTo>
                      <a:pt x="146" y="0"/>
                      <a:pt x="146" y="0"/>
                      <a:pt x="146" y="0"/>
                    </a:cubicBezTo>
                    <a:cubicBezTo>
                      <a:pt x="157" y="12"/>
                      <a:pt x="157" y="12"/>
                      <a:pt x="157" y="12"/>
                    </a:cubicBezTo>
                    <a:cubicBezTo>
                      <a:pt x="169" y="0"/>
                      <a:pt x="169" y="0"/>
                      <a:pt x="169" y="0"/>
                    </a:cubicBezTo>
                    <a:cubicBezTo>
                      <a:pt x="178" y="0"/>
                      <a:pt x="178" y="0"/>
                      <a:pt x="178" y="0"/>
                    </a:cubicBezTo>
                    <a:cubicBezTo>
                      <a:pt x="189" y="12"/>
                      <a:pt x="189" y="12"/>
                      <a:pt x="189" y="12"/>
                    </a:cubicBezTo>
                    <a:cubicBezTo>
                      <a:pt x="200" y="0"/>
                      <a:pt x="200" y="0"/>
                      <a:pt x="200" y="0"/>
                    </a:cubicBezTo>
                    <a:cubicBezTo>
                      <a:pt x="207" y="0"/>
                      <a:pt x="207" y="0"/>
                      <a:pt x="207" y="0"/>
                    </a:cubicBezTo>
                    <a:cubicBezTo>
                      <a:pt x="190" y="194"/>
                      <a:pt x="190" y="194"/>
                      <a:pt x="190" y="194"/>
                    </a:cubicBezTo>
                    <a:cubicBezTo>
                      <a:pt x="156" y="194"/>
                      <a:pt x="156" y="194"/>
                      <a:pt x="156" y="194"/>
                    </a:cubicBezTo>
                    <a:cubicBezTo>
                      <a:pt x="52" y="194"/>
                      <a:pt x="52" y="194"/>
                      <a:pt x="52" y="194"/>
                    </a:cubicBezTo>
                    <a:cubicBezTo>
                      <a:pt x="17" y="194"/>
                      <a:pt x="17" y="194"/>
                      <a:pt x="17" y="194"/>
                    </a:cubicBezTo>
                    <a:cubicBezTo>
                      <a:pt x="0" y="0"/>
                      <a:pt x="0" y="0"/>
                      <a:pt x="0" y="0"/>
                    </a:cubicBezTo>
                    <a:cubicBezTo>
                      <a:pt x="6" y="0"/>
                      <a:pt x="6" y="0"/>
                      <a:pt x="6" y="0"/>
                    </a:cubicBezTo>
                    <a:cubicBezTo>
                      <a:pt x="14" y="12"/>
                      <a:pt x="14" y="12"/>
                      <a:pt x="14" y="12"/>
                    </a:cubicBezTo>
                    <a:cubicBezTo>
                      <a:pt x="25" y="0"/>
                      <a:pt x="25" y="0"/>
                      <a:pt x="25" y="0"/>
                    </a:cubicBezTo>
                    <a:cubicBezTo>
                      <a:pt x="35" y="0"/>
                      <a:pt x="35" y="0"/>
                      <a:pt x="35" y="0"/>
                    </a:cubicBezTo>
                    <a:cubicBezTo>
                      <a:pt x="49" y="12"/>
                      <a:pt x="49" y="12"/>
                      <a:pt x="49" y="12"/>
                    </a:cubicBezTo>
                    <a:cubicBezTo>
                      <a:pt x="64" y="0"/>
                      <a:pt x="64" y="0"/>
                      <a:pt x="64" y="0"/>
                    </a:cubicBezTo>
                    <a:cubicBezTo>
                      <a:pt x="72" y="0"/>
                      <a:pt x="72" y="0"/>
                      <a:pt x="72" y="0"/>
                    </a:cubicBezTo>
                    <a:cubicBezTo>
                      <a:pt x="87" y="12"/>
                      <a:pt x="87" y="12"/>
                      <a:pt x="87" y="12"/>
                    </a:cubicBezTo>
                    <a:cubicBezTo>
                      <a:pt x="102" y="0"/>
                      <a:pt x="102" y="0"/>
                      <a:pt x="102" y="0"/>
                    </a:cubicBezTo>
                    <a:cubicBezTo>
                      <a:pt x="104" y="0"/>
                      <a:pt x="104" y="0"/>
                      <a:pt x="104" y="0"/>
                    </a:cubicBezTo>
                    <a:cubicBezTo>
                      <a:pt x="111" y="0"/>
                      <a:pt x="111" y="0"/>
                      <a:pt x="111" y="0"/>
                    </a:cubicBezTo>
                    <a:lnTo>
                      <a:pt x="127"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17"/>
              <p:cNvSpPr>
                <a:spLocks/>
              </p:cNvSpPr>
              <p:nvPr/>
            </p:nvSpPr>
            <p:spPr bwMode="auto">
              <a:xfrm>
                <a:off x="2908300" y="16821150"/>
                <a:ext cx="233363" cy="165100"/>
              </a:xfrm>
              <a:custGeom>
                <a:avLst/>
                <a:gdLst>
                  <a:gd name="T0" fmla="*/ 0 w 62"/>
                  <a:gd name="T1" fmla="*/ 31 h 44"/>
                  <a:gd name="T2" fmla="*/ 21 w 62"/>
                  <a:gd name="T3" fmla="*/ 7 h 44"/>
                  <a:gd name="T4" fmla="*/ 21 w 62"/>
                  <a:gd name="T5" fmla="*/ 0 h 44"/>
                  <a:gd name="T6" fmla="*/ 41 w 62"/>
                  <a:gd name="T7" fmla="*/ 0 h 44"/>
                  <a:gd name="T8" fmla="*/ 41 w 62"/>
                  <a:gd name="T9" fmla="*/ 7 h 44"/>
                  <a:gd name="T10" fmla="*/ 62 w 62"/>
                  <a:gd name="T11" fmla="*/ 31 h 44"/>
                  <a:gd name="T12" fmla="*/ 62 w 62"/>
                  <a:gd name="T13" fmla="*/ 38 h 44"/>
                  <a:gd name="T14" fmla="*/ 54 w 62"/>
                  <a:gd name="T15" fmla="*/ 32 h 44"/>
                  <a:gd name="T16" fmla="*/ 46 w 62"/>
                  <a:gd name="T17" fmla="*/ 32 h 44"/>
                  <a:gd name="T18" fmla="*/ 31 w 62"/>
                  <a:gd name="T19" fmla="*/ 44 h 44"/>
                  <a:gd name="T20" fmla="*/ 17 w 62"/>
                  <a:gd name="T21" fmla="*/ 32 h 44"/>
                  <a:gd name="T22" fmla="*/ 7 w 62"/>
                  <a:gd name="T23" fmla="*/ 32 h 44"/>
                  <a:gd name="T24" fmla="*/ 0 w 62"/>
                  <a:gd name="T25" fmla="*/ 40 h 44"/>
                  <a:gd name="T26" fmla="*/ 0 w 62"/>
                  <a:gd name="T27" fmla="*/ 3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44">
                    <a:moveTo>
                      <a:pt x="0" y="31"/>
                    </a:moveTo>
                    <a:cubicBezTo>
                      <a:pt x="0" y="18"/>
                      <a:pt x="9" y="8"/>
                      <a:pt x="21" y="7"/>
                    </a:cubicBezTo>
                    <a:cubicBezTo>
                      <a:pt x="21" y="0"/>
                      <a:pt x="21" y="0"/>
                      <a:pt x="21" y="0"/>
                    </a:cubicBezTo>
                    <a:cubicBezTo>
                      <a:pt x="41" y="0"/>
                      <a:pt x="41" y="0"/>
                      <a:pt x="41" y="0"/>
                    </a:cubicBezTo>
                    <a:cubicBezTo>
                      <a:pt x="41" y="7"/>
                      <a:pt x="41" y="7"/>
                      <a:pt x="41" y="7"/>
                    </a:cubicBezTo>
                    <a:cubicBezTo>
                      <a:pt x="53" y="8"/>
                      <a:pt x="62" y="18"/>
                      <a:pt x="62" y="31"/>
                    </a:cubicBezTo>
                    <a:cubicBezTo>
                      <a:pt x="62" y="38"/>
                      <a:pt x="62" y="38"/>
                      <a:pt x="62" y="38"/>
                    </a:cubicBezTo>
                    <a:cubicBezTo>
                      <a:pt x="54" y="32"/>
                      <a:pt x="54" y="32"/>
                      <a:pt x="54" y="32"/>
                    </a:cubicBezTo>
                    <a:cubicBezTo>
                      <a:pt x="46" y="32"/>
                      <a:pt x="46" y="32"/>
                      <a:pt x="46" y="32"/>
                    </a:cubicBezTo>
                    <a:cubicBezTo>
                      <a:pt x="31" y="44"/>
                      <a:pt x="31" y="44"/>
                      <a:pt x="31" y="44"/>
                    </a:cubicBezTo>
                    <a:cubicBezTo>
                      <a:pt x="17" y="32"/>
                      <a:pt x="17" y="32"/>
                      <a:pt x="17" y="32"/>
                    </a:cubicBezTo>
                    <a:cubicBezTo>
                      <a:pt x="7" y="32"/>
                      <a:pt x="7" y="32"/>
                      <a:pt x="7" y="32"/>
                    </a:cubicBezTo>
                    <a:cubicBezTo>
                      <a:pt x="0" y="40"/>
                      <a:pt x="0" y="40"/>
                      <a:pt x="0" y="40"/>
                    </a:cubicBezTo>
                    <a:lnTo>
                      <a:pt x="0"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518"/>
              <p:cNvSpPr>
                <a:spLocks noChangeArrowheads="1"/>
              </p:cNvSpPr>
              <p:nvPr/>
            </p:nvSpPr>
            <p:spPr bwMode="auto">
              <a:xfrm>
                <a:off x="2960687" y="16743362"/>
                <a:ext cx="127000" cy="555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7" name="椭圆 56"/>
            <p:cNvSpPr/>
            <p:nvPr/>
          </p:nvSpPr>
          <p:spPr>
            <a:xfrm>
              <a:off x="3871197" y="3342277"/>
              <a:ext cx="1539116" cy="1539116"/>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3" name="组合 62"/>
          <p:cNvGrpSpPr/>
          <p:nvPr/>
        </p:nvGrpSpPr>
        <p:grpSpPr>
          <a:xfrm>
            <a:off x="6643409" y="3332280"/>
            <a:ext cx="1539116" cy="1539116"/>
            <a:chOff x="6735459" y="3078525"/>
            <a:chExt cx="1539116" cy="1539116"/>
          </a:xfrm>
        </p:grpSpPr>
        <p:grpSp>
          <p:nvGrpSpPr>
            <p:cNvPr id="37" name="组合 36"/>
            <p:cNvGrpSpPr/>
            <p:nvPr/>
          </p:nvGrpSpPr>
          <p:grpSpPr>
            <a:xfrm>
              <a:off x="7049029" y="3315320"/>
              <a:ext cx="971551" cy="954087"/>
              <a:chOff x="13341350" y="16738600"/>
              <a:chExt cx="971551" cy="954087"/>
            </a:xfrm>
            <a:solidFill>
              <a:srgbClr val="00A78B"/>
            </a:solidFill>
          </p:grpSpPr>
          <p:sp>
            <p:nvSpPr>
              <p:cNvPr id="38" name="Freeform 488"/>
              <p:cNvSpPr>
                <a:spLocks/>
              </p:cNvSpPr>
              <p:nvPr/>
            </p:nvSpPr>
            <p:spPr bwMode="auto">
              <a:xfrm>
                <a:off x="14012863" y="17286287"/>
                <a:ext cx="300038" cy="300037"/>
              </a:xfrm>
              <a:custGeom>
                <a:avLst/>
                <a:gdLst>
                  <a:gd name="T0" fmla="*/ 40 w 80"/>
                  <a:gd name="T1" fmla="*/ 71 h 80"/>
                  <a:gd name="T2" fmla="*/ 71 w 80"/>
                  <a:gd name="T3" fmla="*/ 40 h 80"/>
                  <a:gd name="T4" fmla="*/ 70 w 80"/>
                  <a:gd name="T5" fmla="*/ 32 h 80"/>
                  <a:gd name="T6" fmla="*/ 78 w 80"/>
                  <a:gd name="T7" fmla="*/ 27 h 80"/>
                  <a:gd name="T8" fmla="*/ 80 w 80"/>
                  <a:gd name="T9" fmla="*/ 40 h 80"/>
                  <a:gd name="T10" fmla="*/ 40 w 80"/>
                  <a:gd name="T11" fmla="*/ 80 h 80"/>
                  <a:gd name="T12" fmla="*/ 0 w 80"/>
                  <a:gd name="T13" fmla="*/ 40 h 80"/>
                  <a:gd name="T14" fmla="*/ 40 w 80"/>
                  <a:gd name="T15" fmla="*/ 0 h 80"/>
                  <a:gd name="T16" fmla="*/ 67 w 80"/>
                  <a:gd name="T17" fmla="*/ 10 h 80"/>
                  <a:gd name="T18" fmla="*/ 58 w 80"/>
                  <a:gd name="T19" fmla="*/ 15 h 80"/>
                  <a:gd name="T20" fmla="*/ 40 w 80"/>
                  <a:gd name="T21" fmla="*/ 9 h 80"/>
                  <a:gd name="T22" fmla="*/ 9 w 80"/>
                  <a:gd name="T23" fmla="*/ 40 h 80"/>
                  <a:gd name="T24" fmla="*/ 40 w 80"/>
                  <a:gd name="T25"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80">
                    <a:moveTo>
                      <a:pt x="40" y="71"/>
                    </a:moveTo>
                    <a:cubicBezTo>
                      <a:pt x="57" y="71"/>
                      <a:pt x="71" y="57"/>
                      <a:pt x="71" y="40"/>
                    </a:cubicBezTo>
                    <a:cubicBezTo>
                      <a:pt x="71" y="37"/>
                      <a:pt x="71" y="35"/>
                      <a:pt x="70" y="32"/>
                    </a:cubicBezTo>
                    <a:cubicBezTo>
                      <a:pt x="78" y="27"/>
                      <a:pt x="78" y="27"/>
                      <a:pt x="78" y="27"/>
                    </a:cubicBezTo>
                    <a:cubicBezTo>
                      <a:pt x="79" y="31"/>
                      <a:pt x="80" y="36"/>
                      <a:pt x="80" y="40"/>
                    </a:cubicBezTo>
                    <a:cubicBezTo>
                      <a:pt x="80" y="62"/>
                      <a:pt x="62" y="80"/>
                      <a:pt x="40" y="80"/>
                    </a:cubicBezTo>
                    <a:cubicBezTo>
                      <a:pt x="18" y="80"/>
                      <a:pt x="0" y="62"/>
                      <a:pt x="0" y="40"/>
                    </a:cubicBezTo>
                    <a:cubicBezTo>
                      <a:pt x="0" y="18"/>
                      <a:pt x="18" y="0"/>
                      <a:pt x="40" y="0"/>
                    </a:cubicBezTo>
                    <a:cubicBezTo>
                      <a:pt x="50" y="0"/>
                      <a:pt x="59" y="4"/>
                      <a:pt x="67" y="10"/>
                    </a:cubicBezTo>
                    <a:cubicBezTo>
                      <a:pt x="58" y="15"/>
                      <a:pt x="58" y="15"/>
                      <a:pt x="58" y="15"/>
                    </a:cubicBezTo>
                    <a:cubicBezTo>
                      <a:pt x="53" y="12"/>
                      <a:pt x="47" y="9"/>
                      <a:pt x="40" y="9"/>
                    </a:cubicBezTo>
                    <a:cubicBezTo>
                      <a:pt x="23" y="9"/>
                      <a:pt x="9" y="23"/>
                      <a:pt x="9" y="40"/>
                    </a:cubicBezTo>
                    <a:cubicBezTo>
                      <a:pt x="9" y="57"/>
                      <a:pt x="23" y="71"/>
                      <a:pt x="40"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89"/>
              <p:cNvSpPr>
                <a:spLocks/>
              </p:cNvSpPr>
              <p:nvPr/>
            </p:nvSpPr>
            <p:spPr bwMode="auto">
              <a:xfrm>
                <a:off x="14087475" y="17316450"/>
                <a:ext cx="214313" cy="206375"/>
              </a:xfrm>
              <a:custGeom>
                <a:avLst/>
                <a:gdLst>
                  <a:gd name="T0" fmla="*/ 57 w 57"/>
                  <a:gd name="T1" fmla="*/ 0 h 55"/>
                  <a:gd name="T2" fmla="*/ 21 w 57"/>
                  <a:gd name="T3" fmla="*/ 55 h 55"/>
                  <a:gd name="T4" fmla="*/ 0 w 57"/>
                  <a:gd name="T5" fmla="*/ 18 h 55"/>
                  <a:gd name="T6" fmla="*/ 21 w 57"/>
                  <a:gd name="T7" fmla="*/ 33 h 55"/>
                  <a:gd name="T8" fmla="*/ 57 w 57"/>
                  <a:gd name="T9" fmla="*/ 0 h 55"/>
                </a:gdLst>
                <a:ahLst/>
                <a:cxnLst>
                  <a:cxn ang="0">
                    <a:pos x="T0" y="T1"/>
                  </a:cxn>
                  <a:cxn ang="0">
                    <a:pos x="T2" y="T3"/>
                  </a:cxn>
                  <a:cxn ang="0">
                    <a:pos x="T4" y="T5"/>
                  </a:cxn>
                  <a:cxn ang="0">
                    <a:pos x="T6" y="T7"/>
                  </a:cxn>
                  <a:cxn ang="0">
                    <a:pos x="T8" y="T9"/>
                  </a:cxn>
                </a:cxnLst>
                <a:rect l="0" t="0" r="r" b="b"/>
                <a:pathLst>
                  <a:path w="57" h="55">
                    <a:moveTo>
                      <a:pt x="57" y="0"/>
                    </a:moveTo>
                    <a:cubicBezTo>
                      <a:pt x="41" y="13"/>
                      <a:pt x="21" y="54"/>
                      <a:pt x="21" y="55"/>
                    </a:cubicBezTo>
                    <a:cubicBezTo>
                      <a:pt x="0" y="18"/>
                      <a:pt x="0" y="18"/>
                      <a:pt x="0" y="18"/>
                    </a:cubicBezTo>
                    <a:cubicBezTo>
                      <a:pt x="21" y="33"/>
                      <a:pt x="21" y="33"/>
                      <a:pt x="21" y="33"/>
                    </a:cubicBezTo>
                    <a:cubicBezTo>
                      <a:pt x="26" y="24"/>
                      <a:pt x="50" y="5"/>
                      <a:pt x="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90"/>
              <p:cNvSpPr>
                <a:spLocks noEditPoints="1"/>
              </p:cNvSpPr>
              <p:nvPr/>
            </p:nvSpPr>
            <p:spPr bwMode="auto">
              <a:xfrm>
                <a:off x="13341350" y="17200562"/>
                <a:ext cx="855663" cy="492125"/>
              </a:xfrm>
              <a:custGeom>
                <a:avLst/>
                <a:gdLst>
                  <a:gd name="T0" fmla="*/ 73 w 228"/>
                  <a:gd name="T1" fmla="*/ 18 h 131"/>
                  <a:gd name="T2" fmla="*/ 75 w 228"/>
                  <a:gd name="T3" fmla="*/ 117 h 131"/>
                  <a:gd name="T4" fmla="*/ 82 w 228"/>
                  <a:gd name="T5" fmla="*/ 114 h 131"/>
                  <a:gd name="T6" fmla="*/ 81 w 228"/>
                  <a:gd name="T7" fmla="*/ 15 h 131"/>
                  <a:gd name="T8" fmla="*/ 104 w 228"/>
                  <a:gd name="T9" fmla="*/ 14 h 131"/>
                  <a:gd name="T10" fmla="*/ 99 w 228"/>
                  <a:gd name="T11" fmla="*/ 114 h 131"/>
                  <a:gd name="T12" fmla="*/ 104 w 228"/>
                  <a:gd name="T13" fmla="*/ 118 h 131"/>
                  <a:gd name="T14" fmla="*/ 108 w 228"/>
                  <a:gd name="T15" fmla="*/ 18 h 131"/>
                  <a:gd name="T16" fmla="*/ 104 w 228"/>
                  <a:gd name="T17" fmla="*/ 14 h 131"/>
                  <a:gd name="T18" fmla="*/ 171 w 228"/>
                  <a:gd name="T19" fmla="*/ 63 h 131"/>
                  <a:gd name="T20" fmla="*/ 228 w 228"/>
                  <a:gd name="T21" fmla="*/ 110 h 131"/>
                  <a:gd name="T22" fmla="*/ 0 w 228"/>
                  <a:gd name="T23" fmla="*/ 131 h 131"/>
                  <a:gd name="T24" fmla="*/ 228 w 228"/>
                  <a:gd name="T25" fmla="*/ 0 h 131"/>
                  <a:gd name="T26" fmla="*/ 219 w 228"/>
                  <a:gd name="T27" fmla="*/ 15 h 131"/>
                  <a:gd name="T28" fmla="*/ 20 w 228"/>
                  <a:gd name="T29" fmla="*/ 18 h 131"/>
                  <a:gd name="T30" fmla="*/ 22 w 228"/>
                  <a:gd name="T31" fmla="*/ 117 h 131"/>
                  <a:gd name="T32" fmla="*/ 29 w 228"/>
                  <a:gd name="T33" fmla="*/ 114 h 131"/>
                  <a:gd name="T34" fmla="*/ 28 w 228"/>
                  <a:gd name="T35" fmla="*/ 15 h 131"/>
                  <a:gd name="T36" fmla="*/ 54 w 228"/>
                  <a:gd name="T37" fmla="*/ 15 h 131"/>
                  <a:gd name="T38" fmla="*/ 46 w 228"/>
                  <a:gd name="T39" fmla="*/ 18 h 131"/>
                  <a:gd name="T40" fmla="*/ 47 w 228"/>
                  <a:gd name="T41" fmla="*/ 117 h 131"/>
                  <a:gd name="T42" fmla="*/ 55 w 228"/>
                  <a:gd name="T43" fmla="*/ 114 h 131"/>
                  <a:gd name="T44" fmla="*/ 54 w 228"/>
                  <a:gd name="T45" fmla="*/ 15 h 131"/>
                  <a:gd name="T46" fmla="*/ 128 w 228"/>
                  <a:gd name="T47" fmla="*/ 13 h 131"/>
                  <a:gd name="T48" fmla="*/ 123 w 228"/>
                  <a:gd name="T49" fmla="*/ 113 h 131"/>
                  <a:gd name="T50" fmla="*/ 128 w 228"/>
                  <a:gd name="T51" fmla="*/ 118 h 131"/>
                  <a:gd name="T52" fmla="*/ 132 w 228"/>
                  <a:gd name="T53" fmla="*/ 17 h 131"/>
                  <a:gd name="T54" fmla="*/ 158 w 228"/>
                  <a:gd name="T55" fmla="*/ 113 h 131"/>
                  <a:gd name="T56" fmla="*/ 157 w 228"/>
                  <a:gd name="T57" fmla="*/ 14 h 131"/>
                  <a:gd name="T58" fmla="*/ 149 w 228"/>
                  <a:gd name="T59" fmla="*/ 17 h 131"/>
                  <a:gd name="T60" fmla="*/ 150 w 228"/>
                  <a:gd name="T61" fmla="*/ 116 h 131"/>
                  <a:gd name="T62" fmla="*/ 158 w 228"/>
                  <a:gd name="T63" fmla="*/ 113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8" h="131">
                    <a:moveTo>
                      <a:pt x="78" y="14"/>
                    </a:moveTo>
                    <a:cubicBezTo>
                      <a:pt x="75" y="14"/>
                      <a:pt x="73" y="16"/>
                      <a:pt x="73" y="18"/>
                    </a:cubicBezTo>
                    <a:cubicBezTo>
                      <a:pt x="73" y="114"/>
                      <a:pt x="73" y="114"/>
                      <a:pt x="73" y="114"/>
                    </a:cubicBezTo>
                    <a:cubicBezTo>
                      <a:pt x="73" y="115"/>
                      <a:pt x="74" y="116"/>
                      <a:pt x="75" y="117"/>
                    </a:cubicBezTo>
                    <a:cubicBezTo>
                      <a:pt x="75" y="118"/>
                      <a:pt x="77" y="118"/>
                      <a:pt x="78" y="118"/>
                    </a:cubicBezTo>
                    <a:cubicBezTo>
                      <a:pt x="80" y="118"/>
                      <a:pt x="82" y="116"/>
                      <a:pt x="82" y="114"/>
                    </a:cubicBezTo>
                    <a:cubicBezTo>
                      <a:pt x="82" y="18"/>
                      <a:pt x="82" y="18"/>
                      <a:pt x="82" y="18"/>
                    </a:cubicBezTo>
                    <a:cubicBezTo>
                      <a:pt x="82" y="17"/>
                      <a:pt x="82" y="16"/>
                      <a:pt x="81" y="15"/>
                    </a:cubicBezTo>
                    <a:cubicBezTo>
                      <a:pt x="80" y="14"/>
                      <a:pt x="79" y="14"/>
                      <a:pt x="78" y="14"/>
                    </a:cubicBezTo>
                    <a:close/>
                    <a:moveTo>
                      <a:pt x="104" y="14"/>
                    </a:moveTo>
                    <a:cubicBezTo>
                      <a:pt x="101" y="14"/>
                      <a:pt x="99" y="16"/>
                      <a:pt x="99" y="18"/>
                    </a:cubicBezTo>
                    <a:cubicBezTo>
                      <a:pt x="99" y="114"/>
                      <a:pt x="99" y="114"/>
                      <a:pt x="99" y="114"/>
                    </a:cubicBezTo>
                    <a:cubicBezTo>
                      <a:pt x="99" y="115"/>
                      <a:pt x="100" y="116"/>
                      <a:pt x="101" y="117"/>
                    </a:cubicBezTo>
                    <a:cubicBezTo>
                      <a:pt x="101" y="118"/>
                      <a:pt x="103" y="118"/>
                      <a:pt x="104" y="118"/>
                    </a:cubicBezTo>
                    <a:cubicBezTo>
                      <a:pt x="106" y="118"/>
                      <a:pt x="108" y="116"/>
                      <a:pt x="108" y="114"/>
                    </a:cubicBezTo>
                    <a:cubicBezTo>
                      <a:pt x="108" y="18"/>
                      <a:pt x="108" y="18"/>
                      <a:pt x="108" y="18"/>
                    </a:cubicBezTo>
                    <a:cubicBezTo>
                      <a:pt x="108" y="17"/>
                      <a:pt x="108" y="16"/>
                      <a:pt x="107" y="15"/>
                    </a:cubicBezTo>
                    <a:cubicBezTo>
                      <a:pt x="106" y="14"/>
                      <a:pt x="105" y="14"/>
                      <a:pt x="104" y="14"/>
                    </a:cubicBezTo>
                    <a:close/>
                    <a:moveTo>
                      <a:pt x="219" y="15"/>
                    </a:moveTo>
                    <a:cubicBezTo>
                      <a:pt x="193" y="15"/>
                      <a:pt x="171" y="37"/>
                      <a:pt x="171" y="63"/>
                    </a:cubicBezTo>
                    <a:cubicBezTo>
                      <a:pt x="171" y="90"/>
                      <a:pt x="193" y="111"/>
                      <a:pt x="219" y="111"/>
                    </a:cubicBezTo>
                    <a:cubicBezTo>
                      <a:pt x="222" y="111"/>
                      <a:pt x="225" y="111"/>
                      <a:pt x="228" y="110"/>
                    </a:cubicBezTo>
                    <a:cubicBezTo>
                      <a:pt x="228" y="131"/>
                      <a:pt x="228" y="131"/>
                      <a:pt x="228" y="131"/>
                    </a:cubicBezTo>
                    <a:cubicBezTo>
                      <a:pt x="0" y="131"/>
                      <a:pt x="0" y="131"/>
                      <a:pt x="0" y="131"/>
                    </a:cubicBezTo>
                    <a:cubicBezTo>
                      <a:pt x="0" y="0"/>
                      <a:pt x="0" y="0"/>
                      <a:pt x="0" y="0"/>
                    </a:cubicBezTo>
                    <a:cubicBezTo>
                      <a:pt x="228" y="0"/>
                      <a:pt x="228" y="0"/>
                      <a:pt x="228" y="0"/>
                    </a:cubicBezTo>
                    <a:cubicBezTo>
                      <a:pt x="228" y="16"/>
                      <a:pt x="228" y="16"/>
                      <a:pt x="228" y="16"/>
                    </a:cubicBezTo>
                    <a:cubicBezTo>
                      <a:pt x="225" y="16"/>
                      <a:pt x="222" y="15"/>
                      <a:pt x="219" y="15"/>
                    </a:cubicBezTo>
                    <a:close/>
                    <a:moveTo>
                      <a:pt x="25" y="14"/>
                    </a:moveTo>
                    <a:cubicBezTo>
                      <a:pt x="22" y="14"/>
                      <a:pt x="20" y="16"/>
                      <a:pt x="20" y="18"/>
                    </a:cubicBezTo>
                    <a:cubicBezTo>
                      <a:pt x="20" y="114"/>
                      <a:pt x="20" y="114"/>
                      <a:pt x="20" y="114"/>
                    </a:cubicBezTo>
                    <a:cubicBezTo>
                      <a:pt x="20" y="115"/>
                      <a:pt x="21" y="116"/>
                      <a:pt x="22" y="117"/>
                    </a:cubicBezTo>
                    <a:cubicBezTo>
                      <a:pt x="22" y="118"/>
                      <a:pt x="24" y="118"/>
                      <a:pt x="25" y="118"/>
                    </a:cubicBezTo>
                    <a:cubicBezTo>
                      <a:pt x="27" y="118"/>
                      <a:pt x="29" y="116"/>
                      <a:pt x="29" y="114"/>
                    </a:cubicBezTo>
                    <a:cubicBezTo>
                      <a:pt x="29" y="18"/>
                      <a:pt x="29" y="18"/>
                      <a:pt x="29" y="18"/>
                    </a:cubicBezTo>
                    <a:cubicBezTo>
                      <a:pt x="29" y="17"/>
                      <a:pt x="29" y="16"/>
                      <a:pt x="28" y="15"/>
                    </a:cubicBezTo>
                    <a:cubicBezTo>
                      <a:pt x="27" y="14"/>
                      <a:pt x="26" y="14"/>
                      <a:pt x="25" y="14"/>
                    </a:cubicBezTo>
                    <a:close/>
                    <a:moveTo>
                      <a:pt x="54" y="15"/>
                    </a:moveTo>
                    <a:cubicBezTo>
                      <a:pt x="53" y="14"/>
                      <a:pt x="52" y="14"/>
                      <a:pt x="51" y="14"/>
                    </a:cubicBezTo>
                    <a:cubicBezTo>
                      <a:pt x="48" y="14"/>
                      <a:pt x="46" y="16"/>
                      <a:pt x="46" y="18"/>
                    </a:cubicBezTo>
                    <a:cubicBezTo>
                      <a:pt x="46" y="114"/>
                      <a:pt x="46" y="114"/>
                      <a:pt x="46" y="114"/>
                    </a:cubicBezTo>
                    <a:cubicBezTo>
                      <a:pt x="46" y="115"/>
                      <a:pt x="47" y="116"/>
                      <a:pt x="47" y="117"/>
                    </a:cubicBezTo>
                    <a:cubicBezTo>
                      <a:pt x="48" y="118"/>
                      <a:pt x="49" y="118"/>
                      <a:pt x="51" y="118"/>
                    </a:cubicBezTo>
                    <a:cubicBezTo>
                      <a:pt x="53" y="118"/>
                      <a:pt x="55" y="116"/>
                      <a:pt x="55" y="114"/>
                    </a:cubicBezTo>
                    <a:cubicBezTo>
                      <a:pt x="55" y="18"/>
                      <a:pt x="55" y="18"/>
                      <a:pt x="55" y="18"/>
                    </a:cubicBezTo>
                    <a:cubicBezTo>
                      <a:pt x="55" y="17"/>
                      <a:pt x="55" y="16"/>
                      <a:pt x="54" y="15"/>
                    </a:cubicBezTo>
                    <a:close/>
                    <a:moveTo>
                      <a:pt x="131" y="14"/>
                    </a:moveTo>
                    <a:cubicBezTo>
                      <a:pt x="130" y="14"/>
                      <a:pt x="129" y="13"/>
                      <a:pt x="128" y="13"/>
                    </a:cubicBezTo>
                    <a:cubicBezTo>
                      <a:pt x="125" y="13"/>
                      <a:pt x="123" y="15"/>
                      <a:pt x="123" y="17"/>
                    </a:cubicBezTo>
                    <a:cubicBezTo>
                      <a:pt x="123" y="113"/>
                      <a:pt x="123" y="113"/>
                      <a:pt x="123" y="113"/>
                    </a:cubicBezTo>
                    <a:cubicBezTo>
                      <a:pt x="123" y="115"/>
                      <a:pt x="124" y="116"/>
                      <a:pt x="125" y="116"/>
                    </a:cubicBezTo>
                    <a:cubicBezTo>
                      <a:pt x="125" y="117"/>
                      <a:pt x="126" y="118"/>
                      <a:pt x="128" y="118"/>
                    </a:cubicBezTo>
                    <a:cubicBezTo>
                      <a:pt x="130" y="118"/>
                      <a:pt x="132" y="116"/>
                      <a:pt x="132" y="113"/>
                    </a:cubicBezTo>
                    <a:cubicBezTo>
                      <a:pt x="132" y="17"/>
                      <a:pt x="132" y="17"/>
                      <a:pt x="132" y="17"/>
                    </a:cubicBezTo>
                    <a:cubicBezTo>
                      <a:pt x="132" y="16"/>
                      <a:pt x="132" y="15"/>
                      <a:pt x="131" y="14"/>
                    </a:cubicBezTo>
                    <a:close/>
                    <a:moveTo>
                      <a:pt x="158" y="113"/>
                    </a:moveTo>
                    <a:cubicBezTo>
                      <a:pt x="158" y="17"/>
                      <a:pt x="158" y="17"/>
                      <a:pt x="158" y="17"/>
                    </a:cubicBezTo>
                    <a:cubicBezTo>
                      <a:pt x="158" y="16"/>
                      <a:pt x="158" y="15"/>
                      <a:pt x="157" y="14"/>
                    </a:cubicBezTo>
                    <a:cubicBezTo>
                      <a:pt x="156" y="14"/>
                      <a:pt x="155" y="13"/>
                      <a:pt x="154" y="13"/>
                    </a:cubicBezTo>
                    <a:cubicBezTo>
                      <a:pt x="151" y="13"/>
                      <a:pt x="149" y="15"/>
                      <a:pt x="149" y="17"/>
                    </a:cubicBezTo>
                    <a:cubicBezTo>
                      <a:pt x="149" y="113"/>
                      <a:pt x="149" y="113"/>
                      <a:pt x="149" y="113"/>
                    </a:cubicBezTo>
                    <a:cubicBezTo>
                      <a:pt x="149" y="115"/>
                      <a:pt x="150" y="116"/>
                      <a:pt x="150" y="116"/>
                    </a:cubicBezTo>
                    <a:cubicBezTo>
                      <a:pt x="151" y="117"/>
                      <a:pt x="152" y="118"/>
                      <a:pt x="154" y="118"/>
                    </a:cubicBezTo>
                    <a:cubicBezTo>
                      <a:pt x="156" y="118"/>
                      <a:pt x="158" y="116"/>
                      <a:pt x="158" y="1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91"/>
              <p:cNvSpPr>
                <a:spLocks/>
              </p:cNvSpPr>
              <p:nvPr/>
            </p:nvSpPr>
            <p:spPr bwMode="auto">
              <a:xfrm>
                <a:off x="13341350" y="17110075"/>
                <a:ext cx="855663" cy="68262"/>
              </a:xfrm>
              <a:custGeom>
                <a:avLst/>
                <a:gdLst>
                  <a:gd name="T0" fmla="*/ 66 w 228"/>
                  <a:gd name="T1" fmla="*/ 0 h 18"/>
                  <a:gd name="T2" fmla="*/ 71 w 228"/>
                  <a:gd name="T3" fmla="*/ 11 h 18"/>
                  <a:gd name="T4" fmla="*/ 86 w 228"/>
                  <a:gd name="T5" fmla="*/ 8 h 18"/>
                  <a:gd name="T6" fmla="*/ 91 w 228"/>
                  <a:gd name="T7" fmla="*/ 0 h 18"/>
                  <a:gd name="T8" fmla="*/ 137 w 228"/>
                  <a:gd name="T9" fmla="*/ 0 h 18"/>
                  <a:gd name="T10" fmla="*/ 143 w 228"/>
                  <a:gd name="T11" fmla="*/ 8 h 18"/>
                  <a:gd name="T12" fmla="*/ 158 w 228"/>
                  <a:gd name="T13" fmla="*/ 12 h 18"/>
                  <a:gd name="T14" fmla="*/ 163 w 228"/>
                  <a:gd name="T15" fmla="*/ 0 h 18"/>
                  <a:gd name="T16" fmla="*/ 171 w 228"/>
                  <a:gd name="T17" fmla="*/ 0 h 18"/>
                  <a:gd name="T18" fmla="*/ 228 w 228"/>
                  <a:gd name="T19" fmla="*/ 18 h 18"/>
                  <a:gd name="T20" fmla="*/ 114 w 228"/>
                  <a:gd name="T21" fmla="*/ 18 h 18"/>
                  <a:gd name="T22" fmla="*/ 0 w 228"/>
                  <a:gd name="T23" fmla="*/ 18 h 18"/>
                  <a:gd name="T24" fmla="*/ 57 w 228"/>
                  <a:gd name="T25" fmla="*/ 0 h 18"/>
                  <a:gd name="T26" fmla="*/ 66 w 228"/>
                  <a:gd name="T2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8" h="18">
                    <a:moveTo>
                      <a:pt x="66" y="0"/>
                    </a:moveTo>
                    <a:cubicBezTo>
                      <a:pt x="65" y="4"/>
                      <a:pt x="67" y="9"/>
                      <a:pt x="71" y="11"/>
                    </a:cubicBezTo>
                    <a:cubicBezTo>
                      <a:pt x="76" y="15"/>
                      <a:pt x="83" y="13"/>
                      <a:pt x="86" y="8"/>
                    </a:cubicBezTo>
                    <a:cubicBezTo>
                      <a:pt x="91" y="0"/>
                      <a:pt x="91" y="0"/>
                      <a:pt x="91" y="0"/>
                    </a:cubicBezTo>
                    <a:cubicBezTo>
                      <a:pt x="137" y="0"/>
                      <a:pt x="137" y="0"/>
                      <a:pt x="137" y="0"/>
                    </a:cubicBezTo>
                    <a:cubicBezTo>
                      <a:pt x="143" y="8"/>
                      <a:pt x="143" y="8"/>
                      <a:pt x="143" y="8"/>
                    </a:cubicBezTo>
                    <a:cubicBezTo>
                      <a:pt x="146" y="13"/>
                      <a:pt x="153" y="15"/>
                      <a:pt x="158" y="12"/>
                    </a:cubicBezTo>
                    <a:cubicBezTo>
                      <a:pt x="163" y="9"/>
                      <a:pt x="164" y="4"/>
                      <a:pt x="163" y="0"/>
                    </a:cubicBezTo>
                    <a:cubicBezTo>
                      <a:pt x="171" y="0"/>
                      <a:pt x="171" y="0"/>
                      <a:pt x="171" y="0"/>
                    </a:cubicBezTo>
                    <a:cubicBezTo>
                      <a:pt x="228" y="18"/>
                      <a:pt x="228" y="18"/>
                      <a:pt x="228" y="18"/>
                    </a:cubicBezTo>
                    <a:cubicBezTo>
                      <a:pt x="114" y="18"/>
                      <a:pt x="114" y="18"/>
                      <a:pt x="114" y="18"/>
                    </a:cubicBezTo>
                    <a:cubicBezTo>
                      <a:pt x="0" y="18"/>
                      <a:pt x="0" y="18"/>
                      <a:pt x="0" y="18"/>
                    </a:cubicBezTo>
                    <a:cubicBezTo>
                      <a:pt x="57" y="0"/>
                      <a:pt x="57" y="0"/>
                      <a:pt x="57" y="0"/>
                    </a:cubicBez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92"/>
              <p:cNvSpPr>
                <a:spLocks noEditPoints="1"/>
              </p:cNvSpPr>
              <p:nvPr/>
            </p:nvSpPr>
            <p:spPr bwMode="auto">
              <a:xfrm>
                <a:off x="13611225" y="16738600"/>
                <a:ext cx="319088" cy="398462"/>
              </a:xfrm>
              <a:custGeom>
                <a:avLst/>
                <a:gdLst>
                  <a:gd name="T0" fmla="*/ 49 w 85"/>
                  <a:gd name="T1" fmla="*/ 11 h 106"/>
                  <a:gd name="T2" fmla="*/ 36 w 85"/>
                  <a:gd name="T3" fmla="*/ 11 h 106"/>
                  <a:gd name="T4" fmla="*/ 29 w 85"/>
                  <a:gd name="T5" fmla="*/ 22 h 106"/>
                  <a:gd name="T6" fmla="*/ 36 w 85"/>
                  <a:gd name="T7" fmla="*/ 34 h 106"/>
                  <a:gd name="T8" fmla="*/ 49 w 85"/>
                  <a:gd name="T9" fmla="*/ 34 h 106"/>
                  <a:gd name="T10" fmla="*/ 55 w 85"/>
                  <a:gd name="T11" fmla="*/ 22 h 106"/>
                  <a:gd name="T12" fmla="*/ 49 w 85"/>
                  <a:gd name="T13" fmla="*/ 11 h 106"/>
                  <a:gd name="T14" fmla="*/ 84 w 85"/>
                  <a:gd name="T15" fmla="*/ 99 h 106"/>
                  <a:gd name="T16" fmla="*/ 82 w 85"/>
                  <a:gd name="T17" fmla="*/ 104 h 106"/>
                  <a:gd name="T18" fmla="*/ 77 w 85"/>
                  <a:gd name="T19" fmla="*/ 103 h 106"/>
                  <a:gd name="T20" fmla="*/ 42 w 85"/>
                  <a:gd name="T21" fmla="*/ 48 h 106"/>
                  <a:gd name="T22" fmla="*/ 8 w 85"/>
                  <a:gd name="T23" fmla="*/ 103 h 106"/>
                  <a:gd name="T24" fmla="*/ 3 w 85"/>
                  <a:gd name="T25" fmla="*/ 104 h 106"/>
                  <a:gd name="T26" fmla="*/ 1 w 85"/>
                  <a:gd name="T27" fmla="*/ 98 h 106"/>
                  <a:gd name="T28" fmla="*/ 35 w 85"/>
                  <a:gd name="T29" fmla="*/ 44 h 106"/>
                  <a:gd name="T30" fmla="*/ 30 w 85"/>
                  <a:gd name="T31" fmla="*/ 44 h 106"/>
                  <a:gd name="T32" fmla="*/ 17 w 85"/>
                  <a:gd name="T33" fmla="*/ 22 h 106"/>
                  <a:gd name="T34" fmla="*/ 30 w 85"/>
                  <a:gd name="T35" fmla="*/ 0 h 106"/>
                  <a:gd name="T36" fmla="*/ 55 w 85"/>
                  <a:gd name="T37" fmla="*/ 0 h 106"/>
                  <a:gd name="T38" fmla="*/ 68 w 85"/>
                  <a:gd name="T39" fmla="*/ 22 h 106"/>
                  <a:gd name="T40" fmla="*/ 55 w 85"/>
                  <a:gd name="T41" fmla="*/ 44 h 106"/>
                  <a:gd name="T42" fmla="*/ 50 w 85"/>
                  <a:gd name="T43" fmla="*/ 44 h 106"/>
                  <a:gd name="T44" fmla="*/ 84 w 85"/>
                  <a:gd name="T45"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 h="106">
                    <a:moveTo>
                      <a:pt x="49" y="11"/>
                    </a:moveTo>
                    <a:cubicBezTo>
                      <a:pt x="36" y="11"/>
                      <a:pt x="36" y="11"/>
                      <a:pt x="36" y="11"/>
                    </a:cubicBezTo>
                    <a:cubicBezTo>
                      <a:pt x="29" y="22"/>
                      <a:pt x="29" y="22"/>
                      <a:pt x="29" y="22"/>
                    </a:cubicBezTo>
                    <a:cubicBezTo>
                      <a:pt x="36" y="34"/>
                      <a:pt x="36" y="34"/>
                      <a:pt x="36" y="34"/>
                    </a:cubicBezTo>
                    <a:cubicBezTo>
                      <a:pt x="49" y="34"/>
                      <a:pt x="49" y="34"/>
                      <a:pt x="49" y="34"/>
                    </a:cubicBezTo>
                    <a:cubicBezTo>
                      <a:pt x="55" y="22"/>
                      <a:pt x="55" y="22"/>
                      <a:pt x="55" y="22"/>
                    </a:cubicBezTo>
                    <a:lnTo>
                      <a:pt x="49" y="11"/>
                    </a:lnTo>
                    <a:close/>
                    <a:moveTo>
                      <a:pt x="84" y="99"/>
                    </a:moveTo>
                    <a:cubicBezTo>
                      <a:pt x="85" y="101"/>
                      <a:pt x="84" y="103"/>
                      <a:pt x="82" y="104"/>
                    </a:cubicBezTo>
                    <a:cubicBezTo>
                      <a:pt x="80" y="106"/>
                      <a:pt x="78" y="105"/>
                      <a:pt x="77" y="103"/>
                    </a:cubicBezTo>
                    <a:cubicBezTo>
                      <a:pt x="42" y="48"/>
                      <a:pt x="42" y="48"/>
                      <a:pt x="42" y="48"/>
                    </a:cubicBezTo>
                    <a:cubicBezTo>
                      <a:pt x="8" y="103"/>
                      <a:pt x="8" y="103"/>
                      <a:pt x="8" y="103"/>
                    </a:cubicBezTo>
                    <a:cubicBezTo>
                      <a:pt x="7" y="105"/>
                      <a:pt x="5" y="105"/>
                      <a:pt x="3" y="104"/>
                    </a:cubicBezTo>
                    <a:cubicBezTo>
                      <a:pt x="1" y="103"/>
                      <a:pt x="0" y="100"/>
                      <a:pt x="1" y="98"/>
                    </a:cubicBezTo>
                    <a:cubicBezTo>
                      <a:pt x="35" y="44"/>
                      <a:pt x="35" y="44"/>
                      <a:pt x="35" y="44"/>
                    </a:cubicBezTo>
                    <a:cubicBezTo>
                      <a:pt x="30" y="44"/>
                      <a:pt x="30" y="44"/>
                      <a:pt x="30" y="44"/>
                    </a:cubicBezTo>
                    <a:cubicBezTo>
                      <a:pt x="17" y="22"/>
                      <a:pt x="17" y="22"/>
                      <a:pt x="17" y="22"/>
                    </a:cubicBezTo>
                    <a:cubicBezTo>
                      <a:pt x="30" y="0"/>
                      <a:pt x="30" y="0"/>
                      <a:pt x="30" y="0"/>
                    </a:cubicBezTo>
                    <a:cubicBezTo>
                      <a:pt x="55" y="0"/>
                      <a:pt x="55" y="0"/>
                      <a:pt x="55" y="0"/>
                    </a:cubicBezTo>
                    <a:cubicBezTo>
                      <a:pt x="68" y="22"/>
                      <a:pt x="68" y="22"/>
                      <a:pt x="68" y="22"/>
                    </a:cubicBezTo>
                    <a:cubicBezTo>
                      <a:pt x="55" y="44"/>
                      <a:pt x="55" y="44"/>
                      <a:pt x="55" y="44"/>
                    </a:cubicBezTo>
                    <a:cubicBezTo>
                      <a:pt x="50" y="44"/>
                      <a:pt x="50" y="44"/>
                      <a:pt x="50" y="44"/>
                    </a:cubicBezTo>
                    <a:lnTo>
                      <a:pt x="84"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1" name="椭圆 60"/>
            <p:cNvSpPr/>
            <p:nvPr/>
          </p:nvSpPr>
          <p:spPr>
            <a:xfrm>
              <a:off x="6735459" y="3078525"/>
              <a:ext cx="1539116" cy="1539116"/>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a:off x="9394222" y="3332280"/>
            <a:ext cx="1539116" cy="1539116"/>
            <a:chOff x="9709755" y="3057543"/>
            <a:chExt cx="1539116" cy="1539116"/>
          </a:xfrm>
        </p:grpSpPr>
        <p:grpSp>
          <p:nvGrpSpPr>
            <p:cNvPr id="48" name="组合 47"/>
            <p:cNvGrpSpPr/>
            <p:nvPr/>
          </p:nvGrpSpPr>
          <p:grpSpPr>
            <a:xfrm>
              <a:off x="9953850" y="3418150"/>
              <a:ext cx="1050926" cy="889000"/>
              <a:chOff x="5761037" y="18094325"/>
              <a:chExt cx="1050926" cy="889000"/>
            </a:xfrm>
            <a:solidFill>
              <a:srgbClr val="00A78B"/>
            </a:solidFill>
          </p:grpSpPr>
          <p:sp>
            <p:nvSpPr>
              <p:cNvPr id="49" name="Freeform 481"/>
              <p:cNvSpPr>
                <a:spLocks noEditPoints="1"/>
              </p:cNvSpPr>
              <p:nvPr/>
            </p:nvSpPr>
            <p:spPr bwMode="auto">
              <a:xfrm>
                <a:off x="6386512" y="18443575"/>
                <a:ext cx="417513" cy="509587"/>
              </a:xfrm>
              <a:custGeom>
                <a:avLst/>
                <a:gdLst>
                  <a:gd name="T0" fmla="*/ 84 w 111"/>
                  <a:gd name="T1" fmla="*/ 36 h 136"/>
                  <a:gd name="T2" fmla="*/ 36 w 111"/>
                  <a:gd name="T3" fmla="*/ 25 h 136"/>
                  <a:gd name="T4" fmla="*/ 24 w 111"/>
                  <a:gd name="T5" fmla="*/ 73 h 136"/>
                  <a:gd name="T6" fmla="*/ 73 w 111"/>
                  <a:gd name="T7" fmla="*/ 84 h 136"/>
                  <a:gd name="T8" fmla="*/ 84 w 111"/>
                  <a:gd name="T9" fmla="*/ 36 h 136"/>
                  <a:gd name="T10" fmla="*/ 74 w 111"/>
                  <a:gd name="T11" fmla="*/ 98 h 136"/>
                  <a:gd name="T12" fmla="*/ 13 w 111"/>
                  <a:gd name="T13" fmla="*/ 79 h 136"/>
                  <a:gd name="T14" fmla="*/ 29 w 111"/>
                  <a:gd name="T15" fmla="*/ 14 h 136"/>
                  <a:gd name="T16" fmla="*/ 95 w 111"/>
                  <a:gd name="T17" fmla="*/ 29 h 136"/>
                  <a:gd name="T18" fmla="*/ 84 w 111"/>
                  <a:gd name="T19" fmla="*/ 92 h 136"/>
                  <a:gd name="T20" fmla="*/ 86 w 111"/>
                  <a:gd name="T21" fmla="*/ 95 h 136"/>
                  <a:gd name="T22" fmla="*/ 87 w 111"/>
                  <a:gd name="T23" fmla="*/ 95 h 136"/>
                  <a:gd name="T24" fmla="*/ 94 w 111"/>
                  <a:gd name="T25" fmla="*/ 95 h 136"/>
                  <a:gd name="T26" fmla="*/ 110 w 111"/>
                  <a:gd name="T27" fmla="*/ 120 h 136"/>
                  <a:gd name="T28" fmla="*/ 107 w 111"/>
                  <a:gd name="T29" fmla="*/ 127 h 136"/>
                  <a:gd name="T30" fmla="*/ 95 w 111"/>
                  <a:gd name="T31" fmla="*/ 134 h 136"/>
                  <a:gd name="T32" fmla="*/ 88 w 111"/>
                  <a:gd name="T33" fmla="*/ 134 h 136"/>
                  <a:gd name="T34" fmla="*/ 72 w 111"/>
                  <a:gd name="T35" fmla="*/ 109 h 136"/>
                  <a:gd name="T36" fmla="*/ 75 w 111"/>
                  <a:gd name="T37" fmla="*/ 102 h 136"/>
                  <a:gd name="T38" fmla="*/ 76 w 111"/>
                  <a:gd name="T39" fmla="*/ 101 h 136"/>
                  <a:gd name="T40" fmla="*/ 74 w 111"/>
                  <a:gd name="T41" fmla="*/ 9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36">
                    <a:moveTo>
                      <a:pt x="84" y="36"/>
                    </a:moveTo>
                    <a:cubicBezTo>
                      <a:pt x="74" y="20"/>
                      <a:pt x="52" y="15"/>
                      <a:pt x="36" y="25"/>
                    </a:cubicBezTo>
                    <a:cubicBezTo>
                      <a:pt x="20" y="35"/>
                      <a:pt x="14" y="56"/>
                      <a:pt x="24" y="73"/>
                    </a:cubicBezTo>
                    <a:cubicBezTo>
                      <a:pt x="35" y="89"/>
                      <a:pt x="56" y="94"/>
                      <a:pt x="73" y="84"/>
                    </a:cubicBezTo>
                    <a:cubicBezTo>
                      <a:pt x="89" y="74"/>
                      <a:pt x="94" y="53"/>
                      <a:pt x="84" y="36"/>
                    </a:cubicBezTo>
                    <a:close/>
                    <a:moveTo>
                      <a:pt x="74" y="98"/>
                    </a:moveTo>
                    <a:cubicBezTo>
                      <a:pt x="52" y="108"/>
                      <a:pt x="26" y="100"/>
                      <a:pt x="13" y="79"/>
                    </a:cubicBezTo>
                    <a:cubicBezTo>
                      <a:pt x="0" y="57"/>
                      <a:pt x="7" y="27"/>
                      <a:pt x="29" y="14"/>
                    </a:cubicBezTo>
                    <a:cubicBezTo>
                      <a:pt x="52" y="0"/>
                      <a:pt x="81" y="7"/>
                      <a:pt x="95" y="29"/>
                    </a:cubicBezTo>
                    <a:cubicBezTo>
                      <a:pt x="107" y="50"/>
                      <a:pt x="102" y="77"/>
                      <a:pt x="84" y="92"/>
                    </a:cubicBezTo>
                    <a:cubicBezTo>
                      <a:pt x="86" y="95"/>
                      <a:pt x="86" y="95"/>
                      <a:pt x="86" y="95"/>
                    </a:cubicBezTo>
                    <a:cubicBezTo>
                      <a:pt x="87" y="95"/>
                      <a:pt x="87" y="95"/>
                      <a:pt x="87" y="95"/>
                    </a:cubicBezTo>
                    <a:cubicBezTo>
                      <a:pt x="90" y="93"/>
                      <a:pt x="93" y="93"/>
                      <a:pt x="94" y="95"/>
                    </a:cubicBezTo>
                    <a:cubicBezTo>
                      <a:pt x="110" y="120"/>
                      <a:pt x="110" y="120"/>
                      <a:pt x="110" y="120"/>
                    </a:cubicBezTo>
                    <a:cubicBezTo>
                      <a:pt x="111" y="122"/>
                      <a:pt x="109" y="125"/>
                      <a:pt x="107" y="127"/>
                    </a:cubicBezTo>
                    <a:cubicBezTo>
                      <a:pt x="95" y="134"/>
                      <a:pt x="95" y="134"/>
                      <a:pt x="95" y="134"/>
                    </a:cubicBezTo>
                    <a:cubicBezTo>
                      <a:pt x="92" y="136"/>
                      <a:pt x="89" y="136"/>
                      <a:pt x="88" y="134"/>
                    </a:cubicBezTo>
                    <a:cubicBezTo>
                      <a:pt x="72" y="109"/>
                      <a:pt x="72" y="109"/>
                      <a:pt x="72" y="109"/>
                    </a:cubicBezTo>
                    <a:cubicBezTo>
                      <a:pt x="71" y="107"/>
                      <a:pt x="72" y="104"/>
                      <a:pt x="75" y="102"/>
                    </a:cubicBezTo>
                    <a:cubicBezTo>
                      <a:pt x="76" y="101"/>
                      <a:pt x="76" y="101"/>
                      <a:pt x="76" y="101"/>
                    </a:cubicBezTo>
                    <a:lnTo>
                      <a:pt x="74"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82"/>
              <p:cNvSpPr>
                <a:spLocks/>
              </p:cNvSpPr>
              <p:nvPr/>
            </p:nvSpPr>
            <p:spPr bwMode="auto">
              <a:xfrm>
                <a:off x="6740525" y="18923000"/>
                <a:ext cx="71438" cy="60325"/>
              </a:xfrm>
              <a:custGeom>
                <a:avLst/>
                <a:gdLst>
                  <a:gd name="T0" fmla="*/ 13 w 19"/>
                  <a:gd name="T1" fmla="*/ 13 h 16"/>
                  <a:gd name="T2" fmla="*/ 0 w 19"/>
                  <a:gd name="T3" fmla="*/ 10 h 16"/>
                  <a:gd name="T4" fmla="*/ 16 w 19"/>
                  <a:gd name="T5" fmla="*/ 0 h 16"/>
                  <a:gd name="T6" fmla="*/ 13 w 19"/>
                  <a:gd name="T7" fmla="*/ 13 h 16"/>
                </a:gdLst>
                <a:ahLst/>
                <a:cxnLst>
                  <a:cxn ang="0">
                    <a:pos x="T0" y="T1"/>
                  </a:cxn>
                  <a:cxn ang="0">
                    <a:pos x="T2" y="T3"/>
                  </a:cxn>
                  <a:cxn ang="0">
                    <a:pos x="T4" y="T5"/>
                  </a:cxn>
                  <a:cxn ang="0">
                    <a:pos x="T6" y="T7"/>
                  </a:cxn>
                </a:cxnLst>
                <a:rect l="0" t="0" r="r" b="b"/>
                <a:pathLst>
                  <a:path w="19" h="16">
                    <a:moveTo>
                      <a:pt x="13" y="13"/>
                    </a:moveTo>
                    <a:cubicBezTo>
                      <a:pt x="9" y="16"/>
                      <a:pt x="3" y="14"/>
                      <a:pt x="0" y="10"/>
                    </a:cubicBezTo>
                    <a:cubicBezTo>
                      <a:pt x="16" y="0"/>
                      <a:pt x="16" y="0"/>
                      <a:pt x="16" y="0"/>
                    </a:cubicBezTo>
                    <a:cubicBezTo>
                      <a:pt x="19" y="4"/>
                      <a:pt x="18" y="10"/>
                      <a:pt x="13"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83"/>
              <p:cNvSpPr>
                <a:spLocks/>
              </p:cNvSpPr>
              <p:nvPr/>
            </p:nvSpPr>
            <p:spPr bwMode="auto">
              <a:xfrm>
                <a:off x="6391275" y="18094325"/>
                <a:ext cx="349250" cy="146050"/>
              </a:xfrm>
              <a:custGeom>
                <a:avLst/>
                <a:gdLst>
                  <a:gd name="T0" fmla="*/ 220 w 220"/>
                  <a:gd name="T1" fmla="*/ 0 h 92"/>
                  <a:gd name="T2" fmla="*/ 158 w 220"/>
                  <a:gd name="T3" fmla="*/ 92 h 92"/>
                  <a:gd name="T4" fmla="*/ 0 w 220"/>
                  <a:gd name="T5" fmla="*/ 52 h 92"/>
                  <a:gd name="T6" fmla="*/ 21 w 220"/>
                  <a:gd name="T7" fmla="*/ 11 h 92"/>
                  <a:gd name="T8" fmla="*/ 220 w 220"/>
                  <a:gd name="T9" fmla="*/ 0 h 92"/>
                </a:gdLst>
                <a:ahLst/>
                <a:cxnLst>
                  <a:cxn ang="0">
                    <a:pos x="T0" y="T1"/>
                  </a:cxn>
                  <a:cxn ang="0">
                    <a:pos x="T2" y="T3"/>
                  </a:cxn>
                  <a:cxn ang="0">
                    <a:pos x="T4" y="T5"/>
                  </a:cxn>
                  <a:cxn ang="0">
                    <a:pos x="T6" y="T7"/>
                  </a:cxn>
                  <a:cxn ang="0">
                    <a:pos x="T8" y="T9"/>
                  </a:cxn>
                </a:cxnLst>
                <a:rect l="0" t="0" r="r" b="b"/>
                <a:pathLst>
                  <a:path w="220" h="92">
                    <a:moveTo>
                      <a:pt x="220" y="0"/>
                    </a:moveTo>
                    <a:lnTo>
                      <a:pt x="158" y="92"/>
                    </a:lnTo>
                    <a:lnTo>
                      <a:pt x="0" y="52"/>
                    </a:lnTo>
                    <a:lnTo>
                      <a:pt x="21" y="11"/>
                    </a:lnTo>
                    <a:lnTo>
                      <a:pt x="2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84"/>
              <p:cNvSpPr>
                <a:spLocks noEditPoints="1"/>
              </p:cNvSpPr>
              <p:nvPr/>
            </p:nvSpPr>
            <p:spPr bwMode="auto">
              <a:xfrm>
                <a:off x="5902325" y="18273712"/>
                <a:ext cx="714375" cy="646112"/>
              </a:xfrm>
              <a:custGeom>
                <a:avLst/>
                <a:gdLst>
                  <a:gd name="T0" fmla="*/ 47 w 190"/>
                  <a:gd name="T1" fmla="*/ 77 h 172"/>
                  <a:gd name="T2" fmla="*/ 54 w 190"/>
                  <a:gd name="T3" fmla="*/ 77 h 172"/>
                  <a:gd name="T4" fmla="*/ 54 w 190"/>
                  <a:gd name="T5" fmla="*/ 94 h 172"/>
                  <a:gd name="T6" fmla="*/ 70 w 190"/>
                  <a:gd name="T7" fmla="*/ 94 h 172"/>
                  <a:gd name="T8" fmla="*/ 70 w 190"/>
                  <a:gd name="T9" fmla="*/ 77 h 172"/>
                  <a:gd name="T10" fmla="*/ 77 w 190"/>
                  <a:gd name="T11" fmla="*/ 77 h 172"/>
                  <a:gd name="T12" fmla="*/ 62 w 190"/>
                  <a:gd name="T13" fmla="*/ 58 h 172"/>
                  <a:gd name="T14" fmla="*/ 47 w 190"/>
                  <a:gd name="T15" fmla="*/ 77 h 172"/>
                  <a:gd name="T16" fmla="*/ 45 w 190"/>
                  <a:gd name="T17" fmla="*/ 77 h 172"/>
                  <a:gd name="T18" fmla="*/ 30 w 190"/>
                  <a:gd name="T19" fmla="*/ 58 h 172"/>
                  <a:gd name="T20" fmla="*/ 15 w 190"/>
                  <a:gd name="T21" fmla="*/ 77 h 172"/>
                  <a:gd name="T22" fmla="*/ 22 w 190"/>
                  <a:gd name="T23" fmla="*/ 77 h 172"/>
                  <a:gd name="T24" fmla="*/ 22 w 190"/>
                  <a:gd name="T25" fmla="*/ 94 h 172"/>
                  <a:gd name="T26" fmla="*/ 38 w 190"/>
                  <a:gd name="T27" fmla="*/ 94 h 172"/>
                  <a:gd name="T28" fmla="*/ 38 w 190"/>
                  <a:gd name="T29" fmla="*/ 77 h 172"/>
                  <a:gd name="T30" fmla="*/ 45 w 190"/>
                  <a:gd name="T31" fmla="*/ 77 h 172"/>
                  <a:gd name="T32" fmla="*/ 190 w 190"/>
                  <a:gd name="T33" fmla="*/ 163 h 172"/>
                  <a:gd name="T34" fmla="*/ 190 w 190"/>
                  <a:gd name="T35" fmla="*/ 172 h 172"/>
                  <a:gd name="T36" fmla="*/ 0 w 190"/>
                  <a:gd name="T37" fmla="*/ 172 h 172"/>
                  <a:gd name="T38" fmla="*/ 0 w 190"/>
                  <a:gd name="T39" fmla="*/ 0 h 172"/>
                  <a:gd name="T40" fmla="*/ 190 w 190"/>
                  <a:gd name="T41" fmla="*/ 0 h 172"/>
                  <a:gd name="T42" fmla="*/ 190 w 190"/>
                  <a:gd name="T43" fmla="*/ 39 h 172"/>
                  <a:gd name="T44" fmla="*/ 183 w 190"/>
                  <a:gd name="T45" fmla="*/ 39 h 172"/>
                  <a:gd name="T46" fmla="*/ 121 w 190"/>
                  <a:gd name="T47" fmla="*/ 101 h 172"/>
                  <a:gd name="T48" fmla="*/ 183 w 190"/>
                  <a:gd name="T49" fmla="*/ 163 h 172"/>
                  <a:gd name="T50" fmla="*/ 190 w 190"/>
                  <a:gd name="T51" fmla="*/ 163 h 172"/>
                  <a:gd name="T52" fmla="*/ 77 w 190"/>
                  <a:gd name="T53" fmla="*/ 122 h 172"/>
                  <a:gd name="T54" fmla="*/ 77 w 190"/>
                  <a:gd name="T55" fmla="*/ 117 h 172"/>
                  <a:gd name="T56" fmla="*/ 15 w 190"/>
                  <a:gd name="T57" fmla="*/ 117 h 172"/>
                  <a:gd name="T58" fmla="*/ 15 w 190"/>
                  <a:gd name="T59" fmla="*/ 122 h 172"/>
                  <a:gd name="T60" fmla="*/ 77 w 190"/>
                  <a:gd name="T61" fmla="*/ 122 h 172"/>
                  <a:gd name="T62" fmla="*/ 77 w 190"/>
                  <a:gd name="T63" fmla="*/ 108 h 172"/>
                  <a:gd name="T64" fmla="*/ 77 w 190"/>
                  <a:gd name="T65" fmla="*/ 102 h 172"/>
                  <a:gd name="T66" fmla="*/ 15 w 190"/>
                  <a:gd name="T67" fmla="*/ 102 h 172"/>
                  <a:gd name="T68" fmla="*/ 15 w 190"/>
                  <a:gd name="T69" fmla="*/ 108 h 172"/>
                  <a:gd name="T70" fmla="*/ 77 w 190"/>
                  <a:gd name="T71" fmla="*/ 108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0" h="172">
                    <a:moveTo>
                      <a:pt x="47" y="77"/>
                    </a:moveTo>
                    <a:cubicBezTo>
                      <a:pt x="54" y="77"/>
                      <a:pt x="54" y="77"/>
                      <a:pt x="54" y="77"/>
                    </a:cubicBezTo>
                    <a:cubicBezTo>
                      <a:pt x="54" y="94"/>
                      <a:pt x="54" y="94"/>
                      <a:pt x="54" y="94"/>
                    </a:cubicBezTo>
                    <a:cubicBezTo>
                      <a:pt x="70" y="94"/>
                      <a:pt x="70" y="94"/>
                      <a:pt x="70" y="94"/>
                    </a:cubicBezTo>
                    <a:cubicBezTo>
                      <a:pt x="70" y="77"/>
                      <a:pt x="70" y="77"/>
                      <a:pt x="70" y="77"/>
                    </a:cubicBezTo>
                    <a:cubicBezTo>
                      <a:pt x="77" y="77"/>
                      <a:pt x="77" y="77"/>
                      <a:pt x="77" y="77"/>
                    </a:cubicBezTo>
                    <a:cubicBezTo>
                      <a:pt x="62" y="58"/>
                      <a:pt x="62" y="58"/>
                      <a:pt x="62" y="58"/>
                    </a:cubicBezTo>
                    <a:lnTo>
                      <a:pt x="47" y="77"/>
                    </a:lnTo>
                    <a:close/>
                    <a:moveTo>
                      <a:pt x="45" y="77"/>
                    </a:moveTo>
                    <a:cubicBezTo>
                      <a:pt x="30" y="58"/>
                      <a:pt x="30" y="58"/>
                      <a:pt x="30" y="58"/>
                    </a:cubicBezTo>
                    <a:cubicBezTo>
                      <a:pt x="15" y="77"/>
                      <a:pt x="15" y="77"/>
                      <a:pt x="15" y="77"/>
                    </a:cubicBezTo>
                    <a:cubicBezTo>
                      <a:pt x="22" y="77"/>
                      <a:pt x="22" y="77"/>
                      <a:pt x="22" y="77"/>
                    </a:cubicBezTo>
                    <a:cubicBezTo>
                      <a:pt x="22" y="94"/>
                      <a:pt x="22" y="94"/>
                      <a:pt x="22" y="94"/>
                    </a:cubicBezTo>
                    <a:cubicBezTo>
                      <a:pt x="38" y="94"/>
                      <a:pt x="38" y="94"/>
                      <a:pt x="38" y="94"/>
                    </a:cubicBezTo>
                    <a:cubicBezTo>
                      <a:pt x="38" y="77"/>
                      <a:pt x="38" y="77"/>
                      <a:pt x="38" y="77"/>
                    </a:cubicBezTo>
                    <a:lnTo>
                      <a:pt x="45" y="77"/>
                    </a:lnTo>
                    <a:close/>
                    <a:moveTo>
                      <a:pt x="190" y="163"/>
                    </a:moveTo>
                    <a:cubicBezTo>
                      <a:pt x="190" y="172"/>
                      <a:pt x="190" y="172"/>
                      <a:pt x="190" y="172"/>
                    </a:cubicBezTo>
                    <a:cubicBezTo>
                      <a:pt x="0" y="172"/>
                      <a:pt x="0" y="172"/>
                      <a:pt x="0" y="172"/>
                    </a:cubicBezTo>
                    <a:cubicBezTo>
                      <a:pt x="0" y="0"/>
                      <a:pt x="0" y="0"/>
                      <a:pt x="0" y="0"/>
                    </a:cubicBezTo>
                    <a:cubicBezTo>
                      <a:pt x="190" y="0"/>
                      <a:pt x="190" y="0"/>
                      <a:pt x="190" y="0"/>
                    </a:cubicBezTo>
                    <a:cubicBezTo>
                      <a:pt x="190" y="39"/>
                      <a:pt x="190" y="39"/>
                      <a:pt x="190" y="39"/>
                    </a:cubicBezTo>
                    <a:cubicBezTo>
                      <a:pt x="188" y="39"/>
                      <a:pt x="186" y="39"/>
                      <a:pt x="183" y="39"/>
                    </a:cubicBezTo>
                    <a:cubicBezTo>
                      <a:pt x="149" y="39"/>
                      <a:pt x="121" y="67"/>
                      <a:pt x="121" y="101"/>
                    </a:cubicBezTo>
                    <a:cubicBezTo>
                      <a:pt x="121" y="136"/>
                      <a:pt x="149" y="163"/>
                      <a:pt x="183" y="163"/>
                    </a:cubicBezTo>
                    <a:cubicBezTo>
                      <a:pt x="186" y="163"/>
                      <a:pt x="188" y="163"/>
                      <a:pt x="190" y="163"/>
                    </a:cubicBezTo>
                    <a:close/>
                    <a:moveTo>
                      <a:pt x="77" y="122"/>
                    </a:moveTo>
                    <a:cubicBezTo>
                      <a:pt x="77" y="117"/>
                      <a:pt x="77" y="117"/>
                      <a:pt x="77" y="117"/>
                    </a:cubicBezTo>
                    <a:cubicBezTo>
                      <a:pt x="15" y="117"/>
                      <a:pt x="15" y="117"/>
                      <a:pt x="15" y="117"/>
                    </a:cubicBezTo>
                    <a:cubicBezTo>
                      <a:pt x="15" y="122"/>
                      <a:pt x="15" y="122"/>
                      <a:pt x="15" y="122"/>
                    </a:cubicBezTo>
                    <a:lnTo>
                      <a:pt x="77" y="122"/>
                    </a:lnTo>
                    <a:close/>
                    <a:moveTo>
                      <a:pt x="77" y="108"/>
                    </a:moveTo>
                    <a:cubicBezTo>
                      <a:pt x="77" y="102"/>
                      <a:pt x="77" y="102"/>
                      <a:pt x="77" y="102"/>
                    </a:cubicBezTo>
                    <a:cubicBezTo>
                      <a:pt x="15" y="102"/>
                      <a:pt x="15" y="102"/>
                      <a:pt x="15" y="102"/>
                    </a:cubicBezTo>
                    <a:cubicBezTo>
                      <a:pt x="15" y="108"/>
                      <a:pt x="15" y="108"/>
                      <a:pt x="15" y="108"/>
                    </a:cubicBezTo>
                    <a:lnTo>
                      <a:pt x="77"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85"/>
              <p:cNvSpPr>
                <a:spLocks/>
              </p:cNvSpPr>
              <p:nvPr/>
            </p:nvSpPr>
            <p:spPr bwMode="auto">
              <a:xfrm>
                <a:off x="6338887" y="18180050"/>
                <a:ext cx="277813" cy="74612"/>
              </a:xfrm>
              <a:custGeom>
                <a:avLst/>
                <a:gdLst>
                  <a:gd name="T0" fmla="*/ 175 w 175"/>
                  <a:gd name="T1" fmla="*/ 47 h 47"/>
                  <a:gd name="T2" fmla="*/ 0 w 175"/>
                  <a:gd name="T3" fmla="*/ 47 h 47"/>
                  <a:gd name="T4" fmla="*/ 0 w 175"/>
                  <a:gd name="T5" fmla="*/ 33 h 47"/>
                  <a:gd name="T6" fmla="*/ 66 w 175"/>
                  <a:gd name="T7" fmla="*/ 33 h 47"/>
                  <a:gd name="T8" fmla="*/ 7 w 175"/>
                  <a:gd name="T9" fmla="*/ 12 h 47"/>
                  <a:gd name="T10" fmla="*/ 11 w 175"/>
                  <a:gd name="T11" fmla="*/ 0 h 47"/>
                  <a:gd name="T12" fmla="*/ 175 w 175"/>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175" h="47">
                    <a:moveTo>
                      <a:pt x="175" y="47"/>
                    </a:moveTo>
                    <a:lnTo>
                      <a:pt x="0" y="47"/>
                    </a:lnTo>
                    <a:lnTo>
                      <a:pt x="0" y="33"/>
                    </a:lnTo>
                    <a:lnTo>
                      <a:pt x="66" y="33"/>
                    </a:lnTo>
                    <a:lnTo>
                      <a:pt x="7" y="12"/>
                    </a:lnTo>
                    <a:lnTo>
                      <a:pt x="11" y="0"/>
                    </a:lnTo>
                    <a:lnTo>
                      <a:pt x="175"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486"/>
              <p:cNvSpPr>
                <a:spLocks/>
              </p:cNvSpPr>
              <p:nvPr/>
            </p:nvSpPr>
            <p:spPr bwMode="auto">
              <a:xfrm>
                <a:off x="5902325" y="18176875"/>
                <a:ext cx="454025" cy="77787"/>
              </a:xfrm>
              <a:custGeom>
                <a:avLst/>
                <a:gdLst>
                  <a:gd name="T0" fmla="*/ 225 w 286"/>
                  <a:gd name="T1" fmla="*/ 14 h 49"/>
                  <a:gd name="T2" fmla="*/ 168 w 286"/>
                  <a:gd name="T3" fmla="*/ 14 h 49"/>
                  <a:gd name="T4" fmla="*/ 109 w 286"/>
                  <a:gd name="T5" fmla="*/ 35 h 49"/>
                  <a:gd name="T6" fmla="*/ 175 w 286"/>
                  <a:gd name="T7" fmla="*/ 35 h 49"/>
                  <a:gd name="T8" fmla="*/ 275 w 286"/>
                  <a:gd name="T9" fmla="*/ 35 h 49"/>
                  <a:gd name="T10" fmla="*/ 275 w 286"/>
                  <a:gd name="T11" fmla="*/ 49 h 49"/>
                  <a:gd name="T12" fmla="*/ 225 w 286"/>
                  <a:gd name="T13" fmla="*/ 49 h 49"/>
                  <a:gd name="T14" fmla="*/ 0 w 286"/>
                  <a:gd name="T15" fmla="*/ 49 h 49"/>
                  <a:gd name="T16" fmla="*/ 168 w 286"/>
                  <a:gd name="T17" fmla="*/ 0 h 49"/>
                  <a:gd name="T18" fmla="*/ 190 w 286"/>
                  <a:gd name="T19" fmla="*/ 0 h 49"/>
                  <a:gd name="T20" fmla="*/ 260 w 286"/>
                  <a:gd name="T21" fmla="*/ 0 h 49"/>
                  <a:gd name="T22" fmla="*/ 282 w 286"/>
                  <a:gd name="T23" fmla="*/ 0 h 49"/>
                  <a:gd name="T24" fmla="*/ 286 w 286"/>
                  <a:gd name="T25" fmla="*/ 2 h 49"/>
                  <a:gd name="T26" fmla="*/ 282 w 286"/>
                  <a:gd name="T27" fmla="*/ 14 h 49"/>
                  <a:gd name="T28" fmla="*/ 225 w 286"/>
                  <a:gd name="T29" fmla="*/ 1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6" h="49">
                    <a:moveTo>
                      <a:pt x="225" y="14"/>
                    </a:moveTo>
                    <a:lnTo>
                      <a:pt x="168" y="14"/>
                    </a:lnTo>
                    <a:lnTo>
                      <a:pt x="109" y="35"/>
                    </a:lnTo>
                    <a:lnTo>
                      <a:pt x="175" y="35"/>
                    </a:lnTo>
                    <a:lnTo>
                      <a:pt x="275" y="35"/>
                    </a:lnTo>
                    <a:lnTo>
                      <a:pt x="275" y="49"/>
                    </a:lnTo>
                    <a:lnTo>
                      <a:pt x="225" y="49"/>
                    </a:lnTo>
                    <a:lnTo>
                      <a:pt x="0" y="49"/>
                    </a:lnTo>
                    <a:lnTo>
                      <a:pt x="168" y="0"/>
                    </a:lnTo>
                    <a:lnTo>
                      <a:pt x="190" y="0"/>
                    </a:lnTo>
                    <a:lnTo>
                      <a:pt x="260" y="0"/>
                    </a:lnTo>
                    <a:lnTo>
                      <a:pt x="282" y="0"/>
                    </a:lnTo>
                    <a:lnTo>
                      <a:pt x="286" y="2"/>
                    </a:lnTo>
                    <a:lnTo>
                      <a:pt x="282" y="14"/>
                    </a:lnTo>
                    <a:lnTo>
                      <a:pt x="225"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487"/>
              <p:cNvSpPr>
                <a:spLocks/>
              </p:cNvSpPr>
              <p:nvPr/>
            </p:nvSpPr>
            <p:spPr bwMode="auto">
              <a:xfrm>
                <a:off x="5761037" y="18094325"/>
                <a:ext cx="347663" cy="146050"/>
              </a:xfrm>
              <a:custGeom>
                <a:avLst/>
                <a:gdLst>
                  <a:gd name="T0" fmla="*/ 198 w 219"/>
                  <a:gd name="T1" fmla="*/ 11 h 92"/>
                  <a:gd name="T2" fmla="*/ 219 w 219"/>
                  <a:gd name="T3" fmla="*/ 52 h 92"/>
                  <a:gd name="T4" fmla="*/ 61 w 219"/>
                  <a:gd name="T5" fmla="*/ 92 h 92"/>
                  <a:gd name="T6" fmla="*/ 0 w 219"/>
                  <a:gd name="T7" fmla="*/ 0 h 92"/>
                  <a:gd name="T8" fmla="*/ 198 w 219"/>
                  <a:gd name="T9" fmla="*/ 11 h 92"/>
                </a:gdLst>
                <a:ahLst/>
                <a:cxnLst>
                  <a:cxn ang="0">
                    <a:pos x="T0" y="T1"/>
                  </a:cxn>
                  <a:cxn ang="0">
                    <a:pos x="T2" y="T3"/>
                  </a:cxn>
                  <a:cxn ang="0">
                    <a:pos x="T4" y="T5"/>
                  </a:cxn>
                  <a:cxn ang="0">
                    <a:pos x="T6" y="T7"/>
                  </a:cxn>
                  <a:cxn ang="0">
                    <a:pos x="T8" y="T9"/>
                  </a:cxn>
                </a:cxnLst>
                <a:rect l="0" t="0" r="r" b="b"/>
                <a:pathLst>
                  <a:path w="219" h="92">
                    <a:moveTo>
                      <a:pt x="198" y="11"/>
                    </a:moveTo>
                    <a:lnTo>
                      <a:pt x="219" y="52"/>
                    </a:lnTo>
                    <a:lnTo>
                      <a:pt x="61" y="92"/>
                    </a:lnTo>
                    <a:lnTo>
                      <a:pt x="0" y="0"/>
                    </a:lnTo>
                    <a:lnTo>
                      <a:pt x="198"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2" name="椭圆 61"/>
            <p:cNvSpPr/>
            <p:nvPr/>
          </p:nvSpPr>
          <p:spPr>
            <a:xfrm>
              <a:off x="9709755" y="3057543"/>
              <a:ext cx="1539116" cy="1539116"/>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604765404"/>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文本框 163"/>
          <p:cNvSpPr txBox="1"/>
          <p:nvPr/>
        </p:nvSpPr>
        <p:spPr>
          <a:xfrm>
            <a:off x="4072073" y="307236"/>
            <a:ext cx="4064860" cy="1077218"/>
          </a:xfrm>
          <a:prstGeom prst="rect">
            <a:avLst/>
          </a:prstGeom>
          <a:noFill/>
        </p:spPr>
        <p:txBody>
          <a:bodyPr wrap="square" rtlCol="0">
            <a:spAutoFit/>
          </a:bodyPr>
          <a:lstStyle/>
          <a:p>
            <a:r>
              <a:rPr kumimoji="1" lang="en-US" altLang="zh-CN" sz="6400" b="1" dirty="0" smtClean="0">
                <a:solidFill>
                  <a:schemeClr val="accent1"/>
                </a:solidFill>
                <a:cs typeface="+mn-ea"/>
                <a:sym typeface="+mn-lt"/>
              </a:rPr>
              <a:t>CONTENTS</a:t>
            </a:r>
            <a:endParaRPr kumimoji="1" lang="zh-CN" altLang="en-US" sz="6400" b="1" dirty="0">
              <a:solidFill>
                <a:schemeClr val="accent1"/>
              </a:solidFill>
              <a:cs typeface="+mn-ea"/>
              <a:sym typeface="+mn-lt"/>
            </a:endParaRPr>
          </a:p>
        </p:txBody>
      </p:sp>
      <p:sp>
        <p:nvSpPr>
          <p:cNvPr id="167" name="文本框 166"/>
          <p:cNvSpPr txBox="1"/>
          <p:nvPr/>
        </p:nvSpPr>
        <p:spPr>
          <a:xfrm>
            <a:off x="4213494" y="3618078"/>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2</a:t>
            </a:r>
            <a:r>
              <a:rPr lang="zh-CN" altLang="en-US" sz="2800" b="1" dirty="0" smtClean="0">
                <a:solidFill>
                  <a:schemeClr val="bg1"/>
                </a:solidFill>
                <a:latin typeface="+mn-ea"/>
                <a:cs typeface="+mn-ea"/>
                <a:sym typeface="+mn-lt"/>
              </a:rPr>
              <a:t>、５Ｗ２Ｈ</a:t>
            </a:r>
            <a:endParaRPr lang="en-US" altLang="zh-CN" sz="2800" b="1" dirty="0">
              <a:solidFill>
                <a:schemeClr val="bg1"/>
              </a:solidFill>
              <a:latin typeface="+mn-ea"/>
              <a:cs typeface="+mn-ea"/>
              <a:sym typeface="+mn-lt"/>
            </a:endParaRPr>
          </a:p>
        </p:txBody>
      </p:sp>
      <p:sp>
        <p:nvSpPr>
          <p:cNvPr id="169" name="文本框 168"/>
          <p:cNvSpPr txBox="1"/>
          <p:nvPr/>
        </p:nvSpPr>
        <p:spPr>
          <a:xfrm>
            <a:off x="7612208" y="3642426"/>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5</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SWOT</a:t>
            </a:r>
            <a:endParaRPr lang="en-US" altLang="zh-CN" sz="2800" b="1" dirty="0">
              <a:solidFill>
                <a:schemeClr val="bg1"/>
              </a:solidFill>
              <a:latin typeface="+mn-ea"/>
              <a:cs typeface="+mn-ea"/>
              <a:sym typeface="+mn-lt"/>
            </a:endParaRPr>
          </a:p>
        </p:txBody>
      </p:sp>
      <p:sp>
        <p:nvSpPr>
          <p:cNvPr id="171" name="文本框 170"/>
          <p:cNvSpPr txBox="1"/>
          <p:nvPr/>
        </p:nvSpPr>
        <p:spPr>
          <a:xfrm>
            <a:off x="7613362" y="4528743"/>
            <a:ext cx="2784502" cy="662554"/>
          </a:xfrm>
          <a:prstGeom prst="rect">
            <a:avLst/>
          </a:prstGeom>
          <a:noFill/>
        </p:spPr>
        <p:txBody>
          <a:bodyPr wrap="square" rtlCol="0" anchor="t">
            <a:spAutoFit/>
          </a:bodyPr>
          <a:lstStyle/>
          <a:p>
            <a:pPr defTabSz="609585">
              <a:lnSpc>
                <a:spcPct val="150000"/>
              </a:lnSpc>
            </a:pPr>
            <a:r>
              <a:rPr lang="en-US" altLang="zh-CN" sz="2800" b="1" dirty="0" smtClean="0">
                <a:solidFill>
                  <a:srgbClr val="FFFF00"/>
                </a:solidFill>
                <a:latin typeface="+mn-ea"/>
                <a:cs typeface="+mn-ea"/>
                <a:sym typeface="+mn-lt"/>
              </a:rPr>
              <a:t>6</a:t>
            </a:r>
            <a:r>
              <a:rPr lang="zh-CN" altLang="en-US" sz="2800" b="1" dirty="0" smtClean="0">
                <a:solidFill>
                  <a:srgbClr val="FFFF00"/>
                </a:solidFill>
                <a:latin typeface="+mn-ea"/>
                <a:cs typeface="+mn-ea"/>
                <a:sym typeface="+mn-lt"/>
              </a:rPr>
              <a:t>、</a:t>
            </a:r>
            <a:r>
              <a:rPr lang="en-US" altLang="zh-CN" sz="2800" b="1" dirty="0" smtClean="0">
                <a:solidFill>
                  <a:srgbClr val="FFFF00"/>
                </a:solidFill>
                <a:latin typeface="+mn-ea"/>
                <a:cs typeface="+mn-ea"/>
                <a:sym typeface="+mn-lt"/>
              </a:rPr>
              <a:t>GROW</a:t>
            </a:r>
            <a:endParaRPr lang="en-US" altLang="zh-CN" sz="2800" b="1" dirty="0">
              <a:solidFill>
                <a:srgbClr val="FFFF00"/>
              </a:solidFill>
              <a:latin typeface="+mn-ea"/>
              <a:cs typeface="+mn-ea"/>
              <a:sym typeface="+mn-lt"/>
            </a:endParaRPr>
          </a:p>
        </p:txBody>
      </p:sp>
      <p:sp>
        <p:nvSpPr>
          <p:cNvPr id="172" name="文本框 171"/>
          <p:cNvSpPr txBox="1"/>
          <p:nvPr/>
        </p:nvSpPr>
        <p:spPr>
          <a:xfrm>
            <a:off x="7613362" y="2756109"/>
            <a:ext cx="2784502"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4</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STAR</a:t>
            </a:r>
            <a:endParaRPr lang="en-US" altLang="zh-CN" sz="2800" b="1" dirty="0">
              <a:solidFill>
                <a:schemeClr val="bg1"/>
              </a:solidFill>
              <a:latin typeface="+mn-ea"/>
              <a:cs typeface="+mn-ea"/>
              <a:sym typeface="+mn-lt"/>
            </a:endParaRPr>
          </a:p>
        </p:txBody>
      </p:sp>
      <p:sp>
        <p:nvSpPr>
          <p:cNvPr id="174" name="文本框 173"/>
          <p:cNvSpPr txBox="1"/>
          <p:nvPr/>
        </p:nvSpPr>
        <p:spPr>
          <a:xfrm>
            <a:off x="4213494" y="4528743"/>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3</a:t>
            </a:r>
            <a:r>
              <a:rPr lang="zh-CN" altLang="en-US" sz="2800" b="1" dirty="0" smtClean="0">
                <a:solidFill>
                  <a:schemeClr val="bg1"/>
                </a:solidFill>
                <a:latin typeface="+mn-ea"/>
                <a:cs typeface="+mn-ea"/>
                <a:sym typeface="+mn-lt"/>
              </a:rPr>
              <a:t>、</a:t>
            </a:r>
            <a:r>
              <a:rPr lang="en-US" altLang="zh-CN" sz="2800" b="1" dirty="0" smtClean="0">
                <a:solidFill>
                  <a:schemeClr val="bg1"/>
                </a:solidFill>
                <a:latin typeface="+mn-ea"/>
                <a:cs typeface="+mn-ea"/>
                <a:sym typeface="+mn-lt"/>
              </a:rPr>
              <a:t>SMART</a:t>
            </a:r>
            <a:endParaRPr lang="en-US" altLang="zh-CN" sz="2800" b="1" dirty="0">
              <a:solidFill>
                <a:schemeClr val="bg1"/>
              </a:solidFill>
              <a:latin typeface="+mn-ea"/>
              <a:cs typeface="+mn-ea"/>
              <a:sym typeface="+mn-lt"/>
            </a:endParaRPr>
          </a:p>
        </p:txBody>
      </p:sp>
      <p:sp>
        <p:nvSpPr>
          <p:cNvPr id="175" name="文本框 174"/>
          <p:cNvSpPr txBox="1"/>
          <p:nvPr/>
        </p:nvSpPr>
        <p:spPr>
          <a:xfrm>
            <a:off x="4213494" y="2756109"/>
            <a:ext cx="2672633" cy="738664"/>
          </a:xfrm>
          <a:prstGeom prst="rect">
            <a:avLst/>
          </a:prstGeom>
          <a:noFill/>
        </p:spPr>
        <p:txBody>
          <a:bodyPr wrap="square" rtlCol="0" anchor="t">
            <a:spAutoFit/>
          </a:bodyPr>
          <a:lstStyle/>
          <a:p>
            <a:pPr defTabSz="609585">
              <a:lnSpc>
                <a:spcPct val="150000"/>
              </a:lnSpc>
            </a:pPr>
            <a:r>
              <a:rPr lang="en-US" altLang="zh-CN" sz="2800" b="1" dirty="0" smtClean="0">
                <a:solidFill>
                  <a:schemeClr val="bg1"/>
                </a:solidFill>
                <a:latin typeface="+mn-ea"/>
                <a:cs typeface="+mn-ea"/>
                <a:sym typeface="+mn-lt"/>
              </a:rPr>
              <a:t>1</a:t>
            </a:r>
            <a:r>
              <a:rPr lang="zh-CN" altLang="en-US" sz="2800" b="1" dirty="0">
                <a:solidFill>
                  <a:schemeClr val="bg1"/>
                </a:solidFill>
                <a:latin typeface="+mn-ea"/>
                <a:cs typeface="+mn-ea"/>
                <a:sym typeface="+mn-lt"/>
              </a:rPr>
              <a:t>、</a:t>
            </a:r>
            <a:r>
              <a:rPr lang="zh-CN" altLang="en-US" sz="2800" b="1" dirty="0" smtClean="0">
                <a:solidFill>
                  <a:schemeClr val="bg1"/>
                </a:solidFill>
                <a:latin typeface="+mn-ea"/>
                <a:cs typeface="+mn-ea"/>
                <a:sym typeface="+mn-lt"/>
              </a:rPr>
              <a:t>ＰＤＣＡ</a:t>
            </a:r>
            <a:endParaRPr lang="en-US" altLang="zh-CN" sz="2800" b="1" dirty="0">
              <a:solidFill>
                <a:schemeClr val="bg1"/>
              </a:solidFill>
              <a:latin typeface="+mn-ea"/>
              <a:cs typeface="+mn-ea"/>
              <a:sym typeface="+mn-lt"/>
            </a:endParaRPr>
          </a:p>
        </p:txBody>
      </p:sp>
      <p:cxnSp>
        <p:nvCxnSpPr>
          <p:cNvPr id="176" name="直线连接符 150"/>
          <p:cNvCxnSpPr/>
          <p:nvPr/>
        </p:nvCxnSpPr>
        <p:spPr>
          <a:xfrm>
            <a:off x="6945514" y="2731697"/>
            <a:ext cx="0" cy="279098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77" name="图片 17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818" y="2909162"/>
            <a:ext cx="1892415" cy="2205192"/>
          </a:xfrm>
          <a:prstGeom prst="rect">
            <a:avLst/>
          </a:prstGeom>
        </p:spPr>
      </p:pic>
    </p:spTree>
    <p:extLst>
      <p:ext uri="{BB962C8B-B14F-4D97-AF65-F5344CB8AC3E}">
        <p14:creationId xmlns:p14="http://schemas.microsoft.com/office/powerpoint/2010/main" val="39431721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4294967295"/>
          </p:nvPr>
        </p:nvSpPr>
        <p:spPr>
          <a:xfrm>
            <a:off x="571500" y="258763"/>
            <a:ext cx="3877280" cy="528637"/>
          </a:xfrm>
          <a:prstGeom prst="rect">
            <a:avLst/>
          </a:prstGeom>
        </p:spPr>
        <p:txBody>
          <a:bodyPr/>
          <a:lstStyle/>
          <a:p>
            <a:pPr marL="0" indent="0">
              <a:buNone/>
            </a:pPr>
            <a:r>
              <a:rPr lang="en-US" altLang="zh-CN" sz="2400" b="1" dirty="0">
                <a:solidFill>
                  <a:srgbClr val="00A78B"/>
                </a:solidFill>
              </a:rPr>
              <a:t>GROW</a:t>
            </a:r>
            <a:r>
              <a:rPr lang="zh-CN" altLang="en-US" sz="2400" b="1" dirty="0">
                <a:solidFill>
                  <a:srgbClr val="00A78B"/>
                </a:solidFill>
              </a:rPr>
              <a:t>教练</a:t>
            </a:r>
            <a:r>
              <a:rPr lang="zh-CN" altLang="en-US" sz="2400" b="1" dirty="0" smtClean="0">
                <a:solidFill>
                  <a:srgbClr val="00A78B"/>
                </a:solidFill>
              </a:rPr>
              <a:t>模型的意义</a:t>
            </a:r>
            <a:endParaRPr lang="zh-CN" altLang="en-US" sz="2400" b="1" dirty="0">
              <a:solidFill>
                <a:srgbClr val="00A78B"/>
              </a:solidFill>
            </a:endParaRPr>
          </a:p>
        </p:txBody>
      </p:sp>
      <p:sp>
        <p:nvSpPr>
          <p:cNvPr id="3" name="矩形 2"/>
          <p:cNvSpPr/>
          <p:nvPr/>
        </p:nvSpPr>
        <p:spPr>
          <a:xfrm>
            <a:off x="704925" y="2145197"/>
            <a:ext cx="4384328" cy="1710084"/>
          </a:xfrm>
          <a:prstGeom prst="rect">
            <a:avLst/>
          </a:prstGeom>
        </p:spPr>
        <p:txBody>
          <a:bodyPr wrap="square">
            <a:spAutoFit/>
          </a:bodyPr>
          <a:lstStyle/>
          <a:p>
            <a:pPr>
              <a:lnSpc>
                <a:spcPct val="150000"/>
              </a:lnSpc>
            </a:pPr>
            <a:r>
              <a:rPr lang="zh-CN" altLang="en-US" dirty="0" smtClean="0">
                <a:solidFill>
                  <a:srgbClr val="00A78B"/>
                </a:solidFill>
              </a:rPr>
              <a:t> </a:t>
            </a:r>
            <a:r>
              <a:rPr lang="en-US" altLang="zh-CN" dirty="0">
                <a:solidFill>
                  <a:srgbClr val="00A78B"/>
                </a:solidFill>
              </a:rPr>
              <a:t>GROW</a:t>
            </a:r>
            <a:r>
              <a:rPr lang="zh-CN" altLang="en-US" dirty="0">
                <a:solidFill>
                  <a:srgbClr val="00A78B"/>
                </a:solidFill>
              </a:rPr>
              <a:t>模型是教练技术中最常用</a:t>
            </a:r>
            <a:r>
              <a:rPr lang="zh-CN" altLang="en-US" dirty="0" smtClean="0">
                <a:solidFill>
                  <a:srgbClr val="00A78B"/>
                </a:solidFill>
              </a:rPr>
              <a:t>的工具</a:t>
            </a:r>
            <a:r>
              <a:rPr lang="zh-CN" altLang="en-US" dirty="0">
                <a:solidFill>
                  <a:srgbClr val="00A78B"/>
                </a:solidFill>
              </a:rPr>
              <a:t>之一，</a:t>
            </a:r>
            <a:r>
              <a:rPr lang="zh-CN" altLang="en-US" dirty="0" smtClean="0">
                <a:solidFill>
                  <a:srgbClr val="00A78B"/>
                </a:solidFill>
              </a:rPr>
              <a:t>用来辅导他人成长</a:t>
            </a:r>
            <a:r>
              <a:rPr lang="zh-CN" altLang="en-US" dirty="0">
                <a:solidFill>
                  <a:srgbClr val="00A78B"/>
                </a:solidFill>
              </a:rPr>
              <a:t>，是围绕设定目标和寻找解决方案的有效工具，是很多世界</a:t>
            </a:r>
            <a:r>
              <a:rPr lang="en-US" altLang="zh-CN" dirty="0">
                <a:solidFill>
                  <a:srgbClr val="00A78B"/>
                </a:solidFill>
              </a:rPr>
              <a:t>500</a:t>
            </a:r>
            <a:r>
              <a:rPr lang="zh-CN" altLang="en-US" dirty="0">
                <a:solidFill>
                  <a:srgbClr val="00A78B"/>
                </a:solidFill>
              </a:rPr>
              <a:t>强的管理者必学的思维模式之一。</a:t>
            </a:r>
            <a:endParaRPr lang="en-US" altLang="zh-CN" dirty="0" smtClean="0">
              <a:solidFill>
                <a:srgbClr val="00A78B"/>
              </a:solidFill>
            </a:endParaRPr>
          </a:p>
        </p:txBody>
      </p:sp>
      <p:sp>
        <p:nvSpPr>
          <p:cNvPr id="4" name="矩形 3"/>
          <p:cNvSpPr/>
          <p:nvPr/>
        </p:nvSpPr>
        <p:spPr>
          <a:xfrm>
            <a:off x="6884367" y="2145197"/>
            <a:ext cx="4274009" cy="1710084"/>
          </a:xfrm>
          <a:prstGeom prst="rect">
            <a:avLst/>
          </a:prstGeom>
        </p:spPr>
        <p:txBody>
          <a:bodyPr wrap="square">
            <a:spAutoFit/>
          </a:bodyPr>
          <a:lstStyle/>
          <a:p>
            <a:pPr>
              <a:lnSpc>
                <a:spcPct val="150000"/>
              </a:lnSpc>
            </a:pPr>
            <a:r>
              <a:rPr lang="en-US" altLang="zh-CN" dirty="0" smtClean="0">
                <a:solidFill>
                  <a:schemeClr val="bg1"/>
                </a:solidFill>
                <a:latin typeface="微软雅黑" panose="020B0503020204020204" pitchFamily="34" charset="-122"/>
                <a:ea typeface="微软雅黑" panose="020B0503020204020204" pitchFamily="34" charset="-122"/>
              </a:rPr>
              <a:t>GROW</a:t>
            </a:r>
            <a:r>
              <a:rPr lang="zh-CN" altLang="en-US" dirty="0" smtClean="0">
                <a:solidFill>
                  <a:schemeClr val="bg1"/>
                </a:solidFill>
                <a:latin typeface="微软雅黑" panose="020B0503020204020204" pitchFamily="34" charset="-122"/>
                <a:ea typeface="微软雅黑" panose="020B0503020204020204" pitchFamily="34" charset="-122"/>
              </a:rPr>
              <a:t>模型不仅可以</a:t>
            </a:r>
            <a:r>
              <a:rPr lang="zh-CN" altLang="en-US" dirty="0">
                <a:solidFill>
                  <a:schemeClr val="bg1"/>
                </a:solidFill>
                <a:latin typeface="微软雅黑" panose="020B0503020204020204" pitchFamily="34" charset="-122"/>
                <a:ea typeface="微软雅黑" panose="020B0503020204020204" pitchFamily="34" charset="-122"/>
              </a:rPr>
              <a:t>用于</a:t>
            </a:r>
            <a:r>
              <a:rPr lang="zh-CN" altLang="en-US" dirty="0" smtClean="0">
                <a:solidFill>
                  <a:schemeClr val="bg1"/>
                </a:solidFill>
                <a:latin typeface="微软雅黑" panose="020B0503020204020204" pitchFamily="34" charset="-122"/>
                <a:ea typeface="微软雅黑" panose="020B0503020204020204" pitchFamily="34" charset="-122"/>
              </a:rPr>
              <a:t>企业管理</a:t>
            </a:r>
            <a:r>
              <a:rPr lang="zh-CN" altLang="en-US" dirty="0">
                <a:solidFill>
                  <a:schemeClr val="bg1"/>
                </a:solidFill>
                <a:latin typeface="微软雅黑" panose="020B0503020204020204" pitchFamily="34" charset="-122"/>
                <a:ea typeface="微软雅黑" panose="020B0503020204020204" pitchFamily="34" charset="-122"/>
              </a:rPr>
              <a:t>中，还</a:t>
            </a:r>
            <a:r>
              <a:rPr lang="zh-CN" altLang="en-US" dirty="0" smtClean="0">
                <a:solidFill>
                  <a:schemeClr val="bg1"/>
                </a:solidFill>
                <a:latin typeface="微软雅黑" panose="020B0503020204020204" pitchFamily="34" charset="-122"/>
                <a:ea typeface="微软雅黑" panose="020B0503020204020204" pitchFamily="34" charset="-122"/>
              </a:rPr>
              <a:t>可以运用转换</a:t>
            </a:r>
            <a:r>
              <a:rPr lang="zh-CN" altLang="en-US" dirty="0">
                <a:solidFill>
                  <a:schemeClr val="bg1"/>
                </a:solidFill>
                <a:latin typeface="微软雅黑" panose="020B0503020204020204" pitchFamily="34" charset="-122"/>
                <a:ea typeface="微软雅黑" panose="020B0503020204020204" pitchFamily="34" charset="-122"/>
              </a:rPr>
              <a:t>行业</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职业中，</a:t>
            </a:r>
            <a:r>
              <a:rPr lang="zh-CN" altLang="en-US" dirty="0" smtClean="0">
                <a:solidFill>
                  <a:schemeClr val="bg1"/>
                </a:solidFill>
                <a:latin typeface="微软雅黑" panose="020B0503020204020204" pitchFamily="34" charset="-122"/>
                <a:ea typeface="微软雅黑" panose="020B0503020204020204" pitchFamily="34" charset="-122"/>
              </a:rPr>
              <a:t>以及</a:t>
            </a:r>
            <a:r>
              <a:rPr lang="zh-CN" altLang="en-US" dirty="0">
                <a:solidFill>
                  <a:schemeClr val="bg1"/>
                </a:solidFill>
                <a:latin typeface="微软雅黑" panose="020B0503020204020204" pitchFamily="34" charset="-122"/>
                <a:ea typeface="微软雅黑" panose="020B0503020204020204" pitchFamily="34" charset="-122"/>
              </a:rPr>
              <a:t>帮助</a:t>
            </a:r>
            <a:r>
              <a:rPr lang="zh-CN" altLang="en-US" dirty="0" smtClean="0">
                <a:solidFill>
                  <a:schemeClr val="bg1"/>
                </a:solidFill>
                <a:latin typeface="微软雅黑" panose="020B0503020204020204" pitchFamily="34" charset="-122"/>
                <a:ea typeface="微软雅黑" panose="020B0503020204020204" pitchFamily="34" charset="-122"/>
              </a:rPr>
              <a:t>解决</a:t>
            </a:r>
            <a:r>
              <a:rPr lang="zh-CN" altLang="en-US" dirty="0">
                <a:solidFill>
                  <a:schemeClr val="bg1"/>
                </a:solidFill>
                <a:latin typeface="微软雅黑" panose="020B0503020204020204" pitchFamily="34" charset="-122"/>
                <a:ea typeface="微软雅黑" panose="020B0503020204020204" pitchFamily="34" charset="-122"/>
              </a:rPr>
              <a:t>日常生活中所遇到的各种</a:t>
            </a:r>
            <a:r>
              <a:rPr lang="zh-CN" altLang="en-US" dirty="0" smtClean="0">
                <a:solidFill>
                  <a:schemeClr val="bg1"/>
                </a:solidFill>
                <a:latin typeface="微软雅黑" panose="020B0503020204020204" pitchFamily="34" charset="-122"/>
                <a:ea typeface="微软雅黑" panose="020B0503020204020204" pitchFamily="34" charset="-122"/>
              </a:rPr>
              <a:t>问题，在会议，谈话中也有广泛的应用。</a:t>
            </a:r>
            <a:endParaRPr lang="zh-CN" altLang="en-US" dirty="0">
              <a:solidFill>
                <a:schemeClr val="bg1"/>
              </a:solidFill>
            </a:endParaRPr>
          </a:p>
        </p:txBody>
      </p:sp>
      <p:cxnSp>
        <p:nvCxnSpPr>
          <p:cNvPr id="122" name="直接连接符 121"/>
          <p:cNvCxnSpPr/>
          <p:nvPr/>
        </p:nvCxnSpPr>
        <p:spPr>
          <a:xfrm>
            <a:off x="656587" y="2000821"/>
            <a:ext cx="4553893" cy="0"/>
          </a:xfrm>
          <a:prstGeom prst="line">
            <a:avLst/>
          </a:prstGeom>
          <a:ln>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656587" y="4072550"/>
            <a:ext cx="4553893" cy="0"/>
          </a:xfrm>
          <a:prstGeom prst="line">
            <a:avLst/>
          </a:prstGeom>
          <a:ln>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6712116" y="2000821"/>
            <a:ext cx="4553893" cy="0"/>
          </a:xfrm>
          <a:prstGeom prst="line">
            <a:avLst/>
          </a:prstGeom>
          <a:ln>
            <a:solidFill>
              <a:schemeClr val="bg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6712115" y="4072550"/>
            <a:ext cx="4553893" cy="0"/>
          </a:xfrm>
          <a:prstGeom prst="line">
            <a:avLst/>
          </a:prstGeom>
          <a:ln>
            <a:solidFill>
              <a:schemeClr val="bg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1" name="组合 120"/>
          <p:cNvGrpSpPr/>
          <p:nvPr/>
        </p:nvGrpSpPr>
        <p:grpSpPr>
          <a:xfrm>
            <a:off x="7959260" y="4454282"/>
            <a:ext cx="2124222" cy="2124222"/>
            <a:chOff x="7599909" y="4454282"/>
            <a:chExt cx="2124222" cy="2124222"/>
          </a:xfrm>
        </p:grpSpPr>
        <p:grpSp>
          <p:nvGrpSpPr>
            <p:cNvPr id="129" name="组合 128"/>
            <p:cNvGrpSpPr/>
            <p:nvPr/>
          </p:nvGrpSpPr>
          <p:grpSpPr>
            <a:xfrm>
              <a:off x="8076233" y="4735756"/>
              <a:ext cx="1165225" cy="1501775"/>
              <a:chOff x="3052309" y="250826"/>
              <a:chExt cx="1165225" cy="1501775"/>
            </a:xfrm>
            <a:solidFill>
              <a:schemeClr val="bg1"/>
            </a:solidFill>
          </p:grpSpPr>
          <p:sp>
            <p:nvSpPr>
              <p:cNvPr id="130" name="Freeform 12"/>
              <p:cNvSpPr>
                <a:spLocks/>
              </p:cNvSpPr>
              <p:nvPr/>
            </p:nvSpPr>
            <p:spPr bwMode="auto">
              <a:xfrm>
                <a:off x="3763509" y="1141413"/>
                <a:ext cx="454025" cy="611188"/>
              </a:xfrm>
              <a:custGeom>
                <a:avLst/>
                <a:gdLst>
                  <a:gd name="T0" fmla="*/ 161 w 286"/>
                  <a:gd name="T1" fmla="*/ 6 h 385"/>
                  <a:gd name="T2" fmla="*/ 161 w 286"/>
                  <a:gd name="T3" fmla="*/ 6 h 385"/>
                  <a:gd name="T4" fmla="*/ 131 w 286"/>
                  <a:gd name="T5" fmla="*/ 4 h 385"/>
                  <a:gd name="T6" fmla="*/ 53 w 286"/>
                  <a:gd name="T7" fmla="*/ 0 h 385"/>
                  <a:gd name="T8" fmla="*/ 53 w 286"/>
                  <a:gd name="T9" fmla="*/ 0 h 385"/>
                  <a:gd name="T10" fmla="*/ 51 w 286"/>
                  <a:gd name="T11" fmla="*/ 54 h 385"/>
                  <a:gd name="T12" fmla="*/ 49 w 286"/>
                  <a:gd name="T13" fmla="*/ 107 h 385"/>
                  <a:gd name="T14" fmla="*/ 45 w 286"/>
                  <a:gd name="T15" fmla="*/ 161 h 385"/>
                  <a:gd name="T16" fmla="*/ 38 w 286"/>
                  <a:gd name="T17" fmla="*/ 213 h 385"/>
                  <a:gd name="T18" fmla="*/ 32 w 286"/>
                  <a:gd name="T19" fmla="*/ 260 h 385"/>
                  <a:gd name="T20" fmla="*/ 21 w 286"/>
                  <a:gd name="T21" fmla="*/ 305 h 385"/>
                  <a:gd name="T22" fmla="*/ 12 w 286"/>
                  <a:gd name="T23" fmla="*/ 348 h 385"/>
                  <a:gd name="T24" fmla="*/ 0 w 286"/>
                  <a:gd name="T25" fmla="*/ 385 h 385"/>
                  <a:gd name="T26" fmla="*/ 0 w 286"/>
                  <a:gd name="T27" fmla="*/ 385 h 385"/>
                  <a:gd name="T28" fmla="*/ 55 w 286"/>
                  <a:gd name="T29" fmla="*/ 380 h 385"/>
                  <a:gd name="T30" fmla="*/ 107 w 286"/>
                  <a:gd name="T31" fmla="*/ 374 h 385"/>
                  <a:gd name="T32" fmla="*/ 157 w 286"/>
                  <a:gd name="T33" fmla="*/ 365 h 385"/>
                  <a:gd name="T34" fmla="*/ 200 w 286"/>
                  <a:gd name="T35" fmla="*/ 354 h 385"/>
                  <a:gd name="T36" fmla="*/ 234 w 286"/>
                  <a:gd name="T37" fmla="*/ 342 h 385"/>
                  <a:gd name="T38" fmla="*/ 249 w 286"/>
                  <a:gd name="T39" fmla="*/ 333 h 385"/>
                  <a:gd name="T40" fmla="*/ 262 w 286"/>
                  <a:gd name="T41" fmla="*/ 327 h 385"/>
                  <a:gd name="T42" fmla="*/ 273 w 286"/>
                  <a:gd name="T43" fmla="*/ 316 h 385"/>
                  <a:gd name="T44" fmla="*/ 279 w 286"/>
                  <a:gd name="T45" fmla="*/ 307 h 385"/>
                  <a:gd name="T46" fmla="*/ 283 w 286"/>
                  <a:gd name="T47" fmla="*/ 299 h 385"/>
                  <a:gd name="T48" fmla="*/ 286 w 286"/>
                  <a:gd name="T49" fmla="*/ 288 h 385"/>
                  <a:gd name="T50" fmla="*/ 286 w 286"/>
                  <a:gd name="T51" fmla="*/ 131 h 385"/>
                  <a:gd name="T52" fmla="*/ 286 w 286"/>
                  <a:gd name="T53" fmla="*/ 131 h 385"/>
                  <a:gd name="T54" fmla="*/ 283 w 286"/>
                  <a:gd name="T55" fmla="*/ 105 h 385"/>
                  <a:gd name="T56" fmla="*/ 275 w 286"/>
                  <a:gd name="T57" fmla="*/ 81 h 385"/>
                  <a:gd name="T58" fmla="*/ 264 w 286"/>
                  <a:gd name="T59" fmla="*/ 62 h 385"/>
                  <a:gd name="T60" fmla="*/ 249 w 286"/>
                  <a:gd name="T61" fmla="*/ 43 h 385"/>
                  <a:gd name="T62" fmla="*/ 230 w 286"/>
                  <a:gd name="T63" fmla="*/ 28 h 385"/>
                  <a:gd name="T64" fmla="*/ 210 w 286"/>
                  <a:gd name="T65" fmla="*/ 17 h 385"/>
                  <a:gd name="T66" fmla="*/ 187 w 286"/>
                  <a:gd name="T67" fmla="*/ 8 h 385"/>
                  <a:gd name="T68" fmla="*/ 161 w 286"/>
                  <a:gd name="T69" fmla="*/ 6 h 385"/>
                  <a:gd name="T70" fmla="*/ 161 w 286"/>
                  <a:gd name="T71" fmla="*/ 6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385">
                    <a:moveTo>
                      <a:pt x="161" y="6"/>
                    </a:moveTo>
                    <a:lnTo>
                      <a:pt x="161" y="6"/>
                    </a:lnTo>
                    <a:lnTo>
                      <a:pt x="131" y="4"/>
                    </a:lnTo>
                    <a:lnTo>
                      <a:pt x="53" y="0"/>
                    </a:lnTo>
                    <a:lnTo>
                      <a:pt x="53" y="0"/>
                    </a:lnTo>
                    <a:lnTo>
                      <a:pt x="51" y="54"/>
                    </a:lnTo>
                    <a:lnTo>
                      <a:pt x="49" y="107"/>
                    </a:lnTo>
                    <a:lnTo>
                      <a:pt x="45" y="161"/>
                    </a:lnTo>
                    <a:lnTo>
                      <a:pt x="38" y="213"/>
                    </a:lnTo>
                    <a:lnTo>
                      <a:pt x="32" y="260"/>
                    </a:lnTo>
                    <a:lnTo>
                      <a:pt x="21" y="305"/>
                    </a:lnTo>
                    <a:lnTo>
                      <a:pt x="12" y="348"/>
                    </a:lnTo>
                    <a:lnTo>
                      <a:pt x="0" y="385"/>
                    </a:lnTo>
                    <a:lnTo>
                      <a:pt x="0" y="385"/>
                    </a:lnTo>
                    <a:lnTo>
                      <a:pt x="55" y="380"/>
                    </a:lnTo>
                    <a:lnTo>
                      <a:pt x="107" y="374"/>
                    </a:lnTo>
                    <a:lnTo>
                      <a:pt x="157" y="365"/>
                    </a:lnTo>
                    <a:lnTo>
                      <a:pt x="200" y="354"/>
                    </a:lnTo>
                    <a:lnTo>
                      <a:pt x="234" y="342"/>
                    </a:lnTo>
                    <a:lnTo>
                      <a:pt x="249" y="333"/>
                    </a:lnTo>
                    <a:lnTo>
                      <a:pt x="262" y="327"/>
                    </a:lnTo>
                    <a:lnTo>
                      <a:pt x="273" y="316"/>
                    </a:lnTo>
                    <a:lnTo>
                      <a:pt x="279" y="307"/>
                    </a:lnTo>
                    <a:lnTo>
                      <a:pt x="283" y="299"/>
                    </a:lnTo>
                    <a:lnTo>
                      <a:pt x="286" y="288"/>
                    </a:lnTo>
                    <a:lnTo>
                      <a:pt x="286" y="131"/>
                    </a:lnTo>
                    <a:lnTo>
                      <a:pt x="286" y="131"/>
                    </a:lnTo>
                    <a:lnTo>
                      <a:pt x="283" y="105"/>
                    </a:lnTo>
                    <a:lnTo>
                      <a:pt x="275" y="81"/>
                    </a:lnTo>
                    <a:lnTo>
                      <a:pt x="264" y="62"/>
                    </a:lnTo>
                    <a:lnTo>
                      <a:pt x="249" y="43"/>
                    </a:lnTo>
                    <a:lnTo>
                      <a:pt x="230" y="28"/>
                    </a:lnTo>
                    <a:lnTo>
                      <a:pt x="210" y="17"/>
                    </a:lnTo>
                    <a:lnTo>
                      <a:pt x="187" y="8"/>
                    </a:lnTo>
                    <a:lnTo>
                      <a:pt x="161" y="6"/>
                    </a:lnTo>
                    <a:lnTo>
                      <a:pt x="16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3"/>
              <p:cNvSpPr>
                <a:spLocks/>
              </p:cNvSpPr>
              <p:nvPr/>
            </p:nvSpPr>
            <p:spPr bwMode="auto">
              <a:xfrm>
                <a:off x="3052309" y="1141413"/>
                <a:ext cx="450850" cy="606425"/>
              </a:xfrm>
              <a:custGeom>
                <a:avLst/>
                <a:gdLst>
                  <a:gd name="T0" fmla="*/ 123 w 284"/>
                  <a:gd name="T1" fmla="*/ 6 h 382"/>
                  <a:gd name="T2" fmla="*/ 123 w 284"/>
                  <a:gd name="T3" fmla="*/ 6 h 382"/>
                  <a:gd name="T4" fmla="*/ 99 w 284"/>
                  <a:gd name="T5" fmla="*/ 8 h 382"/>
                  <a:gd name="T6" fmla="*/ 76 w 284"/>
                  <a:gd name="T7" fmla="*/ 17 h 382"/>
                  <a:gd name="T8" fmla="*/ 54 w 284"/>
                  <a:gd name="T9" fmla="*/ 28 h 382"/>
                  <a:gd name="T10" fmla="*/ 35 w 284"/>
                  <a:gd name="T11" fmla="*/ 43 h 382"/>
                  <a:gd name="T12" fmla="*/ 20 w 284"/>
                  <a:gd name="T13" fmla="*/ 62 h 382"/>
                  <a:gd name="T14" fmla="*/ 9 w 284"/>
                  <a:gd name="T15" fmla="*/ 81 h 382"/>
                  <a:gd name="T16" fmla="*/ 3 w 284"/>
                  <a:gd name="T17" fmla="*/ 105 h 382"/>
                  <a:gd name="T18" fmla="*/ 0 w 284"/>
                  <a:gd name="T19" fmla="*/ 131 h 382"/>
                  <a:gd name="T20" fmla="*/ 0 w 284"/>
                  <a:gd name="T21" fmla="*/ 288 h 382"/>
                  <a:gd name="T22" fmla="*/ 0 w 284"/>
                  <a:gd name="T23" fmla="*/ 288 h 382"/>
                  <a:gd name="T24" fmla="*/ 0 w 284"/>
                  <a:gd name="T25" fmla="*/ 296 h 382"/>
                  <a:gd name="T26" fmla="*/ 7 w 284"/>
                  <a:gd name="T27" fmla="*/ 307 h 382"/>
                  <a:gd name="T28" fmla="*/ 13 w 284"/>
                  <a:gd name="T29" fmla="*/ 316 h 382"/>
                  <a:gd name="T30" fmla="*/ 24 w 284"/>
                  <a:gd name="T31" fmla="*/ 324 h 382"/>
                  <a:gd name="T32" fmla="*/ 35 w 284"/>
                  <a:gd name="T33" fmla="*/ 333 h 382"/>
                  <a:gd name="T34" fmla="*/ 50 w 284"/>
                  <a:gd name="T35" fmla="*/ 339 h 382"/>
                  <a:gd name="T36" fmla="*/ 86 w 284"/>
                  <a:gd name="T37" fmla="*/ 354 h 382"/>
                  <a:gd name="T38" fmla="*/ 129 w 284"/>
                  <a:gd name="T39" fmla="*/ 365 h 382"/>
                  <a:gd name="T40" fmla="*/ 177 w 284"/>
                  <a:gd name="T41" fmla="*/ 372 h 382"/>
                  <a:gd name="T42" fmla="*/ 230 w 284"/>
                  <a:gd name="T43" fmla="*/ 378 h 382"/>
                  <a:gd name="T44" fmla="*/ 284 w 284"/>
                  <a:gd name="T45" fmla="*/ 382 h 382"/>
                  <a:gd name="T46" fmla="*/ 284 w 284"/>
                  <a:gd name="T47" fmla="*/ 382 h 382"/>
                  <a:gd name="T48" fmla="*/ 273 w 284"/>
                  <a:gd name="T49" fmla="*/ 346 h 382"/>
                  <a:gd name="T50" fmla="*/ 263 w 284"/>
                  <a:gd name="T51" fmla="*/ 305 h 382"/>
                  <a:gd name="T52" fmla="*/ 254 w 284"/>
                  <a:gd name="T53" fmla="*/ 260 h 382"/>
                  <a:gd name="T54" fmla="*/ 245 w 284"/>
                  <a:gd name="T55" fmla="*/ 213 h 382"/>
                  <a:gd name="T56" fmla="*/ 239 w 284"/>
                  <a:gd name="T57" fmla="*/ 161 h 382"/>
                  <a:gd name="T58" fmla="*/ 235 w 284"/>
                  <a:gd name="T59" fmla="*/ 107 h 382"/>
                  <a:gd name="T60" fmla="*/ 233 w 284"/>
                  <a:gd name="T61" fmla="*/ 54 h 382"/>
                  <a:gd name="T62" fmla="*/ 230 w 284"/>
                  <a:gd name="T63" fmla="*/ 0 h 382"/>
                  <a:gd name="T64" fmla="*/ 230 w 284"/>
                  <a:gd name="T65" fmla="*/ 0 h 382"/>
                  <a:gd name="T66" fmla="*/ 153 w 284"/>
                  <a:gd name="T67" fmla="*/ 4 h 382"/>
                  <a:gd name="T68" fmla="*/ 123 w 284"/>
                  <a:gd name="T69" fmla="*/ 6 h 382"/>
                  <a:gd name="T70" fmla="*/ 123 w 284"/>
                  <a:gd name="T71" fmla="*/ 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4" h="382">
                    <a:moveTo>
                      <a:pt x="123" y="6"/>
                    </a:moveTo>
                    <a:lnTo>
                      <a:pt x="123" y="6"/>
                    </a:lnTo>
                    <a:lnTo>
                      <a:pt x="99" y="8"/>
                    </a:lnTo>
                    <a:lnTo>
                      <a:pt x="76" y="17"/>
                    </a:lnTo>
                    <a:lnTo>
                      <a:pt x="54" y="28"/>
                    </a:lnTo>
                    <a:lnTo>
                      <a:pt x="35" y="43"/>
                    </a:lnTo>
                    <a:lnTo>
                      <a:pt x="20" y="62"/>
                    </a:lnTo>
                    <a:lnTo>
                      <a:pt x="9" y="81"/>
                    </a:lnTo>
                    <a:lnTo>
                      <a:pt x="3" y="105"/>
                    </a:lnTo>
                    <a:lnTo>
                      <a:pt x="0" y="131"/>
                    </a:lnTo>
                    <a:lnTo>
                      <a:pt x="0" y="288"/>
                    </a:lnTo>
                    <a:lnTo>
                      <a:pt x="0" y="288"/>
                    </a:lnTo>
                    <a:lnTo>
                      <a:pt x="0" y="296"/>
                    </a:lnTo>
                    <a:lnTo>
                      <a:pt x="7" y="307"/>
                    </a:lnTo>
                    <a:lnTo>
                      <a:pt x="13" y="316"/>
                    </a:lnTo>
                    <a:lnTo>
                      <a:pt x="24" y="324"/>
                    </a:lnTo>
                    <a:lnTo>
                      <a:pt x="35" y="333"/>
                    </a:lnTo>
                    <a:lnTo>
                      <a:pt x="50" y="339"/>
                    </a:lnTo>
                    <a:lnTo>
                      <a:pt x="86" y="354"/>
                    </a:lnTo>
                    <a:lnTo>
                      <a:pt x="129" y="365"/>
                    </a:lnTo>
                    <a:lnTo>
                      <a:pt x="177" y="372"/>
                    </a:lnTo>
                    <a:lnTo>
                      <a:pt x="230" y="378"/>
                    </a:lnTo>
                    <a:lnTo>
                      <a:pt x="284" y="382"/>
                    </a:lnTo>
                    <a:lnTo>
                      <a:pt x="284" y="382"/>
                    </a:lnTo>
                    <a:lnTo>
                      <a:pt x="273" y="346"/>
                    </a:lnTo>
                    <a:lnTo>
                      <a:pt x="263" y="305"/>
                    </a:lnTo>
                    <a:lnTo>
                      <a:pt x="254" y="260"/>
                    </a:lnTo>
                    <a:lnTo>
                      <a:pt x="245" y="213"/>
                    </a:lnTo>
                    <a:lnTo>
                      <a:pt x="239" y="161"/>
                    </a:lnTo>
                    <a:lnTo>
                      <a:pt x="235" y="107"/>
                    </a:lnTo>
                    <a:lnTo>
                      <a:pt x="233" y="54"/>
                    </a:lnTo>
                    <a:lnTo>
                      <a:pt x="230" y="0"/>
                    </a:lnTo>
                    <a:lnTo>
                      <a:pt x="230" y="0"/>
                    </a:lnTo>
                    <a:lnTo>
                      <a:pt x="153" y="4"/>
                    </a:lnTo>
                    <a:lnTo>
                      <a:pt x="123" y="6"/>
                    </a:lnTo>
                    <a:lnTo>
                      <a:pt x="12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14"/>
              <p:cNvSpPr>
                <a:spLocks noEditPoints="1"/>
              </p:cNvSpPr>
              <p:nvPr/>
            </p:nvSpPr>
            <p:spPr bwMode="auto">
              <a:xfrm>
                <a:off x="3152321" y="250826"/>
                <a:ext cx="971550" cy="863600"/>
              </a:xfrm>
              <a:custGeom>
                <a:avLst/>
                <a:gdLst>
                  <a:gd name="T0" fmla="*/ 471 w 612"/>
                  <a:gd name="T1" fmla="*/ 481 h 544"/>
                  <a:gd name="T2" fmla="*/ 567 w 612"/>
                  <a:gd name="T3" fmla="*/ 483 h 544"/>
                  <a:gd name="T4" fmla="*/ 595 w 612"/>
                  <a:gd name="T5" fmla="*/ 471 h 544"/>
                  <a:gd name="T6" fmla="*/ 610 w 612"/>
                  <a:gd name="T7" fmla="*/ 449 h 544"/>
                  <a:gd name="T8" fmla="*/ 612 w 612"/>
                  <a:gd name="T9" fmla="*/ 430 h 544"/>
                  <a:gd name="T10" fmla="*/ 597 w 612"/>
                  <a:gd name="T11" fmla="*/ 367 h 544"/>
                  <a:gd name="T12" fmla="*/ 559 w 612"/>
                  <a:gd name="T13" fmla="*/ 275 h 544"/>
                  <a:gd name="T14" fmla="*/ 526 w 612"/>
                  <a:gd name="T15" fmla="*/ 174 h 544"/>
                  <a:gd name="T16" fmla="*/ 496 w 612"/>
                  <a:gd name="T17" fmla="*/ 94 h 544"/>
                  <a:gd name="T18" fmla="*/ 456 w 612"/>
                  <a:gd name="T19" fmla="*/ 45 h 544"/>
                  <a:gd name="T20" fmla="*/ 408 w 612"/>
                  <a:gd name="T21" fmla="*/ 17 h 544"/>
                  <a:gd name="T22" fmla="*/ 333 w 612"/>
                  <a:gd name="T23" fmla="*/ 0 h 544"/>
                  <a:gd name="T24" fmla="*/ 279 w 612"/>
                  <a:gd name="T25" fmla="*/ 0 h 544"/>
                  <a:gd name="T26" fmla="*/ 204 w 612"/>
                  <a:gd name="T27" fmla="*/ 17 h 544"/>
                  <a:gd name="T28" fmla="*/ 157 w 612"/>
                  <a:gd name="T29" fmla="*/ 45 h 544"/>
                  <a:gd name="T30" fmla="*/ 118 w 612"/>
                  <a:gd name="T31" fmla="*/ 94 h 544"/>
                  <a:gd name="T32" fmla="*/ 86 w 612"/>
                  <a:gd name="T33" fmla="*/ 174 h 544"/>
                  <a:gd name="T34" fmla="*/ 54 w 612"/>
                  <a:gd name="T35" fmla="*/ 275 h 544"/>
                  <a:gd name="T36" fmla="*/ 15 w 612"/>
                  <a:gd name="T37" fmla="*/ 367 h 544"/>
                  <a:gd name="T38" fmla="*/ 0 w 612"/>
                  <a:gd name="T39" fmla="*/ 430 h 544"/>
                  <a:gd name="T40" fmla="*/ 2 w 612"/>
                  <a:gd name="T41" fmla="*/ 449 h 544"/>
                  <a:gd name="T42" fmla="*/ 17 w 612"/>
                  <a:gd name="T43" fmla="*/ 468 h 544"/>
                  <a:gd name="T44" fmla="*/ 43 w 612"/>
                  <a:gd name="T45" fmla="*/ 481 h 544"/>
                  <a:gd name="T46" fmla="*/ 135 w 612"/>
                  <a:gd name="T47" fmla="*/ 481 h 544"/>
                  <a:gd name="T48" fmla="*/ 191 w 612"/>
                  <a:gd name="T49" fmla="*/ 490 h 544"/>
                  <a:gd name="T50" fmla="*/ 238 w 612"/>
                  <a:gd name="T51" fmla="*/ 526 h 544"/>
                  <a:gd name="T52" fmla="*/ 286 w 612"/>
                  <a:gd name="T53" fmla="*/ 544 h 544"/>
                  <a:gd name="T54" fmla="*/ 318 w 612"/>
                  <a:gd name="T55" fmla="*/ 544 h 544"/>
                  <a:gd name="T56" fmla="*/ 367 w 612"/>
                  <a:gd name="T57" fmla="*/ 524 h 544"/>
                  <a:gd name="T58" fmla="*/ 413 w 612"/>
                  <a:gd name="T59" fmla="*/ 488 h 544"/>
                  <a:gd name="T60" fmla="*/ 301 w 612"/>
                  <a:gd name="T61" fmla="*/ 496 h 544"/>
                  <a:gd name="T62" fmla="*/ 277 w 612"/>
                  <a:gd name="T63" fmla="*/ 492 h 544"/>
                  <a:gd name="T64" fmla="*/ 241 w 612"/>
                  <a:gd name="T65" fmla="*/ 471 h 544"/>
                  <a:gd name="T66" fmla="*/ 206 w 612"/>
                  <a:gd name="T67" fmla="*/ 436 h 544"/>
                  <a:gd name="T68" fmla="*/ 180 w 612"/>
                  <a:gd name="T69" fmla="*/ 387 h 544"/>
                  <a:gd name="T70" fmla="*/ 163 w 612"/>
                  <a:gd name="T71" fmla="*/ 331 h 544"/>
                  <a:gd name="T72" fmla="*/ 161 w 612"/>
                  <a:gd name="T73" fmla="*/ 288 h 544"/>
                  <a:gd name="T74" fmla="*/ 170 w 612"/>
                  <a:gd name="T75" fmla="*/ 208 h 544"/>
                  <a:gd name="T76" fmla="*/ 185 w 612"/>
                  <a:gd name="T77" fmla="*/ 178 h 544"/>
                  <a:gd name="T78" fmla="*/ 202 w 612"/>
                  <a:gd name="T79" fmla="*/ 182 h 544"/>
                  <a:gd name="T80" fmla="*/ 225 w 612"/>
                  <a:gd name="T81" fmla="*/ 204 h 544"/>
                  <a:gd name="T82" fmla="*/ 260 w 612"/>
                  <a:gd name="T83" fmla="*/ 232 h 544"/>
                  <a:gd name="T84" fmla="*/ 344 w 612"/>
                  <a:gd name="T85" fmla="*/ 260 h 544"/>
                  <a:gd name="T86" fmla="*/ 443 w 612"/>
                  <a:gd name="T87" fmla="*/ 275 h 544"/>
                  <a:gd name="T88" fmla="*/ 443 w 612"/>
                  <a:gd name="T89" fmla="*/ 288 h 544"/>
                  <a:gd name="T90" fmla="*/ 436 w 612"/>
                  <a:gd name="T91" fmla="*/ 350 h 544"/>
                  <a:gd name="T92" fmla="*/ 415 w 612"/>
                  <a:gd name="T93" fmla="*/ 404 h 544"/>
                  <a:gd name="T94" fmla="*/ 387 w 612"/>
                  <a:gd name="T95" fmla="*/ 449 h 544"/>
                  <a:gd name="T96" fmla="*/ 350 w 612"/>
                  <a:gd name="T97" fmla="*/ 481 h 544"/>
                  <a:gd name="T98" fmla="*/ 314 w 612"/>
                  <a:gd name="T99" fmla="*/ 49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12" h="544">
                    <a:moveTo>
                      <a:pt x="428" y="473"/>
                    </a:moveTo>
                    <a:lnTo>
                      <a:pt x="428" y="473"/>
                    </a:lnTo>
                    <a:lnTo>
                      <a:pt x="471" y="481"/>
                    </a:lnTo>
                    <a:lnTo>
                      <a:pt x="509" y="486"/>
                    </a:lnTo>
                    <a:lnTo>
                      <a:pt x="542" y="486"/>
                    </a:lnTo>
                    <a:lnTo>
                      <a:pt x="567" y="483"/>
                    </a:lnTo>
                    <a:lnTo>
                      <a:pt x="578" y="479"/>
                    </a:lnTo>
                    <a:lnTo>
                      <a:pt x="587" y="475"/>
                    </a:lnTo>
                    <a:lnTo>
                      <a:pt x="595" y="471"/>
                    </a:lnTo>
                    <a:lnTo>
                      <a:pt x="602" y="464"/>
                    </a:lnTo>
                    <a:lnTo>
                      <a:pt x="606" y="455"/>
                    </a:lnTo>
                    <a:lnTo>
                      <a:pt x="610" y="449"/>
                    </a:lnTo>
                    <a:lnTo>
                      <a:pt x="612" y="440"/>
                    </a:lnTo>
                    <a:lnTo>
                      <a:pt x="612" y="430"/>
                    </a:lnTo>
                    <a:lnTo>
                      <a:pt x="612" y="430"/>
                    </a:lnTo>
                    <a:lnTo>
                      <a:pt x="610" y="408"/>
                    </a:lnTo>
                    <a:lnTo>
                      <a:pt x="606" y="389"/>
                    </a:lnTo>
                    <a:lnTo>
                      <a:pt x="597" y="367"/>
                    </a:lnTo>
                    <a:lnTo>
                      <a:pt x="587" y="342"/>
                    </a:lnTo>
                    <a:lnTo>
                      <a:pt x="574" y="314"/>
                    </a:lnTo>
                    <a:lnTo>
                      <a:pt x="559" y="275"/>
                    </a:lnTo>
                    <a:lnTo>
                      <a:pt x="544" y="230"/>
                    </a:lnTo>
                    <a:lnTo>
                      <a:pt x="526" y="174"/>
                    </a:lnTo>
                    <a:lnTo>
                      <a:pt x="526" y="174"/>
                    </a:lnTo>
                    <a:lnTo>
                      <a:pt x="518" y="144"/>
                    </a:lnTo>
                    <a:lnTo>
                      <a:pt x="507" y="118"/>
                    </a:lnTo>
                    <a:lnTo>
                      <a:pt x="496" y="94"/>
                    </a:lnTo>
                    <a:lnTo>
                      <a:pt x="483" y="75"/>
                    </a:lnTo>
                    <a:lnTo>
                      <a:pt x="468" y="58"/>
                    </a:lnTo>
                    <a:lnTo>
                      <a:pt x="456" y="45"/>
                    </a:lnTo>
                    <a:lnTo>
                      <a:pt x="440" y="34"/>
                    </a:lnTo>
                    <a:lnTo>
                      <a:pt x="425" y="23"/>
                    </a:lnTo>
                    <a:lnTo>
                      <a:pt x="408" y="17"/>
                    </a:lnTo>
                    <a:lnTo>
                      <a:pt x="393" y="10"/>
                    </a:lnTo>
                    <a:lnTo>
                      <a:pt x="363" y="4"/>
                    </a:lnTo>
                    <a:lnTo>
                      <a:pt x="333" y="0"/>
                    </a:lnTo>
                    <a:lnTo>
                      <a:pt x="307" y="0"/>
                    </a:lnTo>
                    <a:lnTo>
                      <a:pt x="307" y="0"/>
                    </a:lnTo>
                    <a:lnTo>
                      <a:pt x="279" y="0"/>
                    </a:lnTo>
                    <a:lnTo>
                      <a:pt x="251" y="4"/>
                    </a:lnTo>
                    <a:lnTo>
                      <a:pt x="219" y="10"/>
                    </a:lnTo>
                    <a:lnTo>
                      <a:pt x="204" y="17"/>
                    </a:lnTo>
                    <a:lnTo>
                      <a:pt x="189" y="23"/>
                    </a:lnTo>
                    <a:lnTo>
                      <a:pt x="172" y="34"/>
                    </a:lnTo>
                    <a:lnTo>
                      <a:pt x="157" y="45"/>
                    </a:lnTo>
                    <a:lnTo>
                      <a:pt x="144" y="58"/>
                    </a:lnTo>
                    <a:lnTo>
                      <a:pt x="129" y="75"/>
                    </a:lnTo>
                    <a:lnTo>
                      <a:pt x="118" y="94"/>
                    </a:lnTo>
                    <a:lnTo>
                      <a:pt x="105" y="118"/>
                    </a:lnTo>
                    <a:lnTo>
                      <a:pt x="94" y="144"/>
                    </a:lnTo>
                    <a:lnTo>
                      <a:pt x="86" y="174"/>
                    </a:lnTo>
                    <a:lnTo>
                      <a:pt x="86" y="174"/>
                    </a:lnTo>
                    <a:lnTo>
                      <a:pt x="71" y="230"/>
                    </a:lnTo>
                    <a:lnTo>
                      <a:pt x="54" y="275"/>
                    </a:lnTo>
                    <a:lnTo>
                      <a:pt x="41" y="314"/>
                    </a:lnTo>
                    <a:lnTo>
                      <a:pt x="26" y="342"/>
                    </a:lnTo>
                    <a:lnTo>
                      <a:pt x="15" y="367"/>
                    </a:lnTo>
                    <a:lnTo>
                      <a:pt x="6" y="389"/>
                    </a:lnTo>
                    <a:lnTo>
                      <a:pt x="2" y="408"/>
                    </a:lnTo>
                    <a:lnTo>
                      <a:pt x="0" y="430"/>
                    </a:lnTo>
                    <a:lnTo>
                      <a:pt x="0" y="430"/>
                    </a:lnTo>
                    <a:lnTo>
                      <a:pt x="0" y="438"/>
                    </a:lnTo>
                    <a:lnTo>
                      <a:pt x="2" y="449"/>
                    </a:lnTo>
                    <a:lnTo>
                      <a:pt x="6" y="455"/>
                    </a:lnTo>
                    <a:lnTo>
                      <a:pt x="11" y="464"/>
                    </a:lnTo>
                    <a:lnTo>
                      <a:pt x="17" y="468"/>
                    </a:lnTo>
                    <a:lnTo>
                      <a:pt x="23" y="475"/>
                    </a:lnTo>
                    <a:lnTo>
                      <a:pt x="32" y="479"/>
                    </a:lnTo>
                    <a:lnTo>
                      <a:pt x="43" y="481"/>
                    </a:lnTo>
                    <a:lnTo>
                      <a:pt x="69" y="486"/>
                    </a:lnTo>
                    <a:lnTo>
                      <a:pt x="99" y="486"/>
                    </a:lnTo>
                    <a:lnTo>
                      <a:pt x="135" y="481"/>
                    </a:lnTo>
                    <a:lnTo>
                      <a:pt x="178" y="473"/>
                    </a:lnTo>
                    <a:lnTo>
                      <a:pt x="178" y="473"/>
                    </a:lnTo>
                    <a:lnTo>
                      <a:pt x="191" y="490"/>
                    </a:lnTo>
                    <a:lnTo>
                      <a:pt x="206" y="503"/>
                    </a:lnTo>
                    <a:lnTo>
                      <a:pt x="221" y="516"/>
                    </a:lnTo>
                    <a:lnTo>
                      <a:pt x="238" y="526"/>
                    </a:lnTo>
                    <a:lnTo>
                      <a:pt x="253" y="533"/>
                    </a:lnTo>
                    <a:lnTo>
                      <a:pt x="271" y="539"/>
                    </a:lnTo>
                    <a:lnTo>
                      <a:pt x="286" y="544"/>
                    </a:lnTo>
                    <a:lnTo>
                      <a:pt x="301" y="544"/>
                    </a:lnTo>
                    <a:lnTo>
                      <a:pt x="301" y="544"/>
                    </a:lnTo>
                    <a:lnTo>
                      <a:pt x="318" y="544"/>
                    </a:lnTo>
                    <a:lnTo>
                      <a:pt x="333" y="539"/>
                    </a:lnTo>
                    <a:lnTo>
                      <a:pt x="350" y="533"/>
                    </a:lnTo>
                    <a:lnTo>
                      <a:pt x="367" y="524"/>
                    </a:lnTo>
                    <a:lnTo>
                      <a:pt x="382" y="516"/>
                    </a:lnTo>
                    <a:lnTo>
                      <a:pt x="397" y="503"/>
                    </a:lnTo>
                    <a:lnTo>
                      <a:pt x="413" y="488"/>
                    </a:lnTo>
                    <a:lnTo>
                      <a:pt x="428" y="473"/>
                    </a:lnTo>
                    <a:lnTo>
                      <a:pt x="428" y="473"/>
                    </a:lnTo>
                    <a:close/>
                    <a:moveTo>
                      <a:pt x="301" y="496"/>
                    </a:moveTo>
                    <a:lnTo>
                      <a:pt x="301" y="496"/>
                    </a:lnTo>
                    <a:lnTo>
                      <a:pt x="290" y="496"/>
                    </a:lnTo>
                    <a:lnTo>
                      <a:pt x="277" y="492"/>
                    </a:lnTo>
                    <a:lnTo>
                      <a:pt x="264" y="488"/>
                    </a:lnTo>
                    <a:lnTo>
                      <a:pt x="253" y="481"/>
                    </a:lnTo>
                    <a:lnTo>
                      <a:pt x="241" y="471"/>
                    </a:lnTo>
                    <a:lnTo>
                      <a:pt x="230" y="462"/>
                    </a:lnTo>
                    <a:lnTo>
                      <a:pt x="217" y="449"/>
                    </a:lnTo>
                    <a:lnTo>
                      <a:pt x="206" y="436"/>
                    </a:lnTo>
                    <a:lnTo>
                      <a:pt x="198" y="421"/>
                    </a:lnTo>
                    <a:lnTo>
                      <a:pt x="189" y="404"/>
                    </a:lnTo>
                    <a:lnTo>
                      <a:pt x="180" y="387"/>
                    </a:lnTo>
                    <a:lnTo>
                      <a:pt x="174" y="369"/>
                    </a:lnTo>
                    <a:lnTo>
                      <a:pt x="167" y="350"/>
                    </a:lnTo>
                    <a:lnTo>
                      <a:pt x="163" y="331"/>
                    </a:lnTo>
                    <a:lnTo>
                      <a:pt x="161" y="309"/>
                    </a:lnTo>
                    <a:lnTo>
                      <a:pt x="161" y="288"/>
                    </a:lnTo>
                    <a:lnTo>
                      <a:pt x="161" y="288"/>
                    </a:lnTo>
                    <a:lnTo>
                      <a:pt x="161" y="260"/>
                    </a:lnTo>
                    <a:lnTo>
                      <a:pt x="165" y="234"/>
                    </a:lnTo>
                    <a:lnTo>
                      <a:pt x="170" y="208"/>
                    </a:lnTo>
                    <a:lnTo>
                      <a:pt x="176" y="185"/>
                    </a:lnTo>
                    <a:lnTo>
                      <a:pt x="176" y="185"/>
                    </a:lnTo>
                    <a:lnTo>
                      <a:pt x="185" y="178"/>
                    </a:lnTo>
                    <a:lnTo>
                      <a:pt x="191" y="178"/>
                    </a:lnTo>
                    <a:lnTo>
                      <a:pt x="195" y="178"/>
                    </a:lnTo>
                    <a:lnTo>
                      <a:pt x="202" y="182"/>
                    </a:lnTo>
                    <a:lnTo>
                      <a:pt x="208" y="187"/>
                    </a:lnTo>
                    <a:lnTo>
                      <a:pt x="225" y="204"/>
                    </a:lnTo>
                    <a:lnTo>
                      <a:pt x="225" y="204"/>
                    </a:lnTo>
                    <a:lnTo>
                      <a:pt x="232" y="213"/>
                    </a:lnTo>
                    <a:lnTo>
                      <a:pt x="238" y="219"/>
                    </a:lnTo>
                    <a:lnTo>
                      <a:pt x="260" y="232"/>
                    </a:lnTo>
                    <a:lnTo>
                      <a:pt x="286" y="243"/>
                    </a:lnTo>
                    <a:lnTo>
                      <a:pt x="314" y="251"/>
                    </a:lnTo>
                    <a:lnTo>
                      <a:pt x="344" y="260"/>
                    </a:lnTo>
                    <a:lnTo>
                      <a:pt x="378" y="266"/>
                    </a:lnTo>
                    <a:lnTo>
                      <a:pt x="410" y="271"/>
                    </a:lnTo>
                    <a:lnTo>
                      <a:pt x="443" y="275"/>
                    </a:lnTo>
                    <a:lnTo>
                      <a:pt x="443" y="275"/>
                    </a:lnTo>
                    <a:lnTo>
                      <a:pt x="443" y="288"/>
                    </a:lnTo>
                    <a:lnTo>
                      <a:pt x="443" y="288"/>
                    </a:lnTo>
                    <a:lnTo>
                      <a:pt x="443" y="309"/>
                    </a:lnTo>
                    <a:lnTo>
                      <a:pt x="440" y="331"/>
                    </a:lnTo>
                    <a:lnTo>
                      <a:pt x="436" y="350"/>
                    </a:lnTo>
                    <a:lnTo>
                      <a:pt x="430" y="369"/>
                    </a:lnTo>
                    <a:lnTo>
                      <a:pt x="423" y="387"/>
                    </a:lnTo>
                    <a:lnTo>
                      <a:pt x="415" y="404"/>
                    </a:lnTo>
                    <a:lnTo>
                      <a:pt x="406" y="421"/>
                    </a:lnTo>
                    <a:lnTo>
                      <a:pt x="397" y="436"/>
                    </a:lnTo>
                    <a:lnTo>
                      <a:pt x="387" y="449"/>
                    </a:lnTo>
                    <a:lnTo>
                      <a:pt x="374" y="462"/>
                    </a:lnTo>
                    <a:lnTo>
                      <a:pt x="363" y="471"/>
                    </a:lnTo>
                    <a:lnTo>
                      <a:pt x="350" y="481"/>
                    </a:lnTo>
                    <a:lnTo>
                      <a:pt x="339" y="488"/>
                    </a:lnTo>
                    <a:lnTo>
                      <a:pt x="327" y="492"/>
                    </a:lnTo>
                    <a:lnTo>
                      <a:pt x="314" y="496"/>
                    </a:lnTo>
                    <a:lnTo>
                      <a:pt x="301" y="496"/>
                    </a:lnTo>
                    <a:lnTo>
                      <a:pt x="301" y="4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椭圆 117"/>
            <p:cNvSpPr/>
            <p:nvPr/>
          </p:nvSpPr>
          <p:spPr>
            <a:xfrm>
              <a:off x="7599909" y="4454282"/>
              <a:ext cx="2124222" cy="212422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834978" y="4382062"/>
            <a:ext cx="2124222" cy="2124222"/>
            <a:chOff x="3768991" y="4733778"/>
            <a:chExt cx="2124222" cy="2124222"/>
          </a:xfrm>
        </p:grpSpPr>
        <p:grpSp>
          <p:nvGrpSpPr>
            <p:cNvPr id="126" name="组合 125"/>
            <p:cNvGrpSpPr/>
            <p:nvPr/>
          </p:nvGrpSpPr>
          <p:grpSpPr>
            <a:xfrm>
              <a:off x="4228646" y="5004509"/>
              <a:ext cx="1204913" cy="1501775"/>
              <a:chOff x="571046" y="250826"/>
              <a:chExt cx="1204913" cy="1501775"/>
            </a:xfrm>
            <a:solidFill>
              <a:srgbClr val="00A78B"/>
            </a:solidFill>
          </p:grpSpPr>
          <p:sp>
            <p:nvSpPr>
              <p:cNvPr id="127" name="Freeform 10"/>
              <p:cNvSpPr>
                <a:spLocks/>
              </p:cNvSpPr>
              <p:nvPr/>
            </p:nvSpPr>
            <p:spPr bwMode="auto">
              <a:xfrm>
                <a:off x="571046" y="1114426"/>
                <a:ext cx="1204913" cy="638175"/>
              </a:xfrm>
              <a:custGeom>
                <a:avLst/>
                <a:gdLst>
                  <a:gd name="T0" fmla="*/ 633 w 759"/>
                  <a:gd name="T1" fmla="*/ 8 h 402"/>
                  <a:gd name="T2" fmla="*/ 521 w 759"/>
                  <a:gd name="T3" fmla="*/ 0 h 402"/>
                  <a:gd name="T4" fmla="*/ 519 w 759"/>
                  <a:gd name="T5" fmla="*/ 71 h 402"/>
                  <a:gd name="T6" fmla="*/ 504 w 759"/>
                  <a:gd name="T7" fmla="*/ 189 h 402"/>
                  <a:gd name="T8" fmla="*/ 486 w 759"/>
                  <a:gd name="T9" fmla="*/ 260 h 402"/>
                  <a:gd name="T10" fmla="*/ 471 w 759"/>
                  <a:gd name="T11" fmla="*/ 296 h 402"/>
                  <a:gd name="T12" fmla="*/ 452 w 759"/>
                  <a:gd name="T13" fmla="*/ 324 h 402"/>
                  <a:gd name="T14" fmla="*/ 430 w 759"/>
                  <a:gd name="T15" fmla="*/ 346 h 402"/>
                  <a:gd name="T16" fmla="*/ 418 w 759"/>
                  <a:gd name="T17" fmla="*/ 146 h 402"/>
                  <a:gd name="T18" fmla="*/ 428 w 759"/>
                  <a:gd name="T19" fmla="*/ 144 h 402"/>
                  <a:gd name="T20" fmla="*/ 443 w 759"/>
                  <a:gd name="T21" fmla="*/ 126 h 402"/>
                  <a:gd name="T22" fmla="*/ 445 w 759"/>
                  <a:gd name="T23" fmla="*/ 86 h 402"/>
                  <a:gd name="T24" fmla="*/ 443 w 759"/>
                  <a:gd name="T25" fmla="*/ 73 h 402"/>
                  <a:gd name="T26" fmla="*/ 426 w 759"/>
                  <a:gd name="T27" fmla="*/ 58 h 402"/>
                  <a:gd name="T28" fmla="*/ 347 w 759"/>
                  <a:gd name="T29" fmla="*/ 55 h 402"/>
                  <a:gd name="T30" fmla="*/ 334 w 759"/>
                  <a:gd name="T31" fmla="*/ 58 h 402"/>
                  <a:gd name="T32" fmla="*/ 319 w 759"/>
                  <a:gd name="T33" fmla="*/ 73 h 402"/>
                  <a:gd name="T34" fmla="*/ 314 w 759"/>
                  <a:gd name="T35" fmla="*/ 116 h 402"/>
                  <a:gd name="T36" fmla="*/ 316 w 759"/>
                  <a:gd name="T37" fmla="*/ 126 h 402"/>
                  <a:gd name="T38" fmla="*/ 332 w 759"/>
                  <a:gd name="T39" fmla="*/ 144 h 402"/>
                  <a:gd name="T40" fmla="*/ 342 w 759"/>
                  <a:gd name="T41" fmla="*/ 354 h 402"/>
                  <a:gd name="T42" fmla="*/ 329 w 759"/>
                  <a:gd name="T43" fmla="*/ 346 h 402"/>
                  <a:gd name="T44" fmla="*/ 308 w 759"/>
                  <a:gd name="T45" fmla="*/ 324 h 402"/>
                  <a:gd name="T46" fmla="*/ 291 w 759"/>
                  <a:gd name="T47" fmla="*/ 296 h 402"/>
                  <a:gd name="T48" fmla="*/ 273 w 759"/>
                  <a:gd name="T49" fmla="*/ 260 h 402"/>
                  <a:gd name="T50" fmla="*/ 256 w 759"/>
                  <a:gd name="T51" fmla="*/ 189 h 402"/>
                  <a:gd name="T52" fmla="*/ 243 w 759"/>
                  <a:gd name="T53" fmla="*/ 71 h 402"/>
                  <a:gd name="T54" fmla="*/ 241 w 759"/>
                  <a:gd name="T55" fmla="*/ 0 h 402"/>
                  <a:gd name="T56" fmla="*/ 129 w 759"/>
                  <a:gd name="T57" fmla="*/ 8 h 402"/>
                  <a:gd name="T58" fmla="*/ 117 w 759"/>
                  <a:gd name="T59" fmla="*/ 10 h 402"/>
                  <a:gd name="T60" fmla="*/ 80 w 759"/>
                  <a:gd name="T61" fmla="*/ 19 h 402"/>
                  <a:gd name="T62" fmla="*/ 39 w 759"/>
                  <a:gd name="T63" fmla="*/ 47 h 402"/>
                  <a:gd name="T64" fmla="*/ 11 w 759"/>
                  <a:gd name="T65" fmla="*/ 88 h 402"/>
                  <a:gd name="T66" fmla="*/ 3 w 759"/>
                  <a:gd name="T67" fmla="*/ 124 h 402"/>
                  <a:gd name="T68" fmla="*/ 0 w 759"/>
                  <a:gd name="T69" fmla="*/ 298 h 402"/>
                  <a:gd name="T70" fmla="*/ 3 w 759"/>
                  <a:gd name="T71" fmla="*/ 311 h 402"/>
                  <a:gd name="T72" fmla="*/ 20 w 759"/>
                  <a:gd name="T73" fmla="*/ 335 h 402"/>
                  <a:gd name="T74" fmla="*/ 52 w 759"/>
                  <a:gd name="T75" fmla="*/ 354 h 402"/>
                  <a:gd name="T76" fmla="*/ 97 w 759"/>
                  <a:gd name="T77" fmla="*/ 369 h 402"/>
                  <a:gd name="T78" fmla="*/ 181 w 759"/>
                  <a:gd name="T79" fmla="*/ 387 h 402"/>
                  <a:gd name="T80" fmla="*/ 314 w 759"/>
                  <a:gd name="T81" fmla="*/ 399 h 402"/>
                  <a:gd name="T82" fmla="*/ 385 w 759"/>
                  <a:gd name="T83" fmla="*/ 402 h 402"/>
                  <a:gd name="T84" fmla="*/ 521 w 759"/>
                  <a:gd name="T85" fmla="*/ 395 h 402"/>
                  <a:gd name="T86" fmla="*/ 641 w 759"/>
                  <a:gd name="T87" fmla="*/ 376 h 402"/>
                  <a:gd name="T88" fmla="*/ 691 w 759"/>
                  <a:gd name="T89" fmla="*/ 363 h 402"/>
                  <a:gd name="T90" fmla="*/ 727 w 759"/>
                  <a:gd name="T91" fmla="*/ 344 h 402"/>
                  <a:gd name="T92" fmla="*/ 751 w 759"/>
                  <a:gd name="T93" fmla="*/ 324 h 402"/>
                  <a:gd name="T94" fmla="*/ 759 w 759"/>
                  <a:gd name="T95" fmla="*/ 298 h 402"/>
                  <a:gd name="T96" fmla="*/ 759 w 759"/>
                  <a:gd name="T97" fmla="*/ 137 h 402"/>
                  <a:gd name="T98" fmla="*/ 757 w 759"/>
                  <a:gd name="T99" fmla="*/ 111 h 402"/>
                  <a:gd name="T100" fmla="*/ 738 w 759"/>
                  <a:gd name="T101" fmla="*/ 64 h 402"/>
                  <a:gd name="T102" fmla="*/ 703 w 759"/>
                  <a:gd name="T103" fmla="*/ 30 h 402"/>
                  <a:gd name="T104" fmla="*/ 658 w 759"/>
                  <a:gd name="T105" fmla="*/ 10 h 402"/>
                  <a:gd name="T106" fmla="*/ 633 w 759"/>
                  <a:gd name="T107" fmla="*/ 8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9" h="402">
                    <a:moveTo>
                      <a:pt x="633" y="8"/>
                    </a:moveTo>
                    <a:lnTo>
                      <a:pt x="633" y="8"/>
                    </a:lnTo>
                    <a:lnTo>
                      <a:pt x="600" y="6"/>
                    </a:lnTo>
                    <a:lnTo>
                      <a:pt x="521" y="0"/>
                    </a:lnTo>
                    <a:lnTo>
                      <a:pt x="521" y="0"/>
                    </a:lnTo>
                    <a:lnTo>
                      <a:pt x="519" y="71"/>
                    </a:lnTo>
                    <a:lnTo>
                      <a:pt x="512" y="133"/>
                    </a:lnTo>
                    <a:lnTo>
                      <a:pt x="504" y="189"/>
                    </a:lnTo>
                    <a:lnTo>
                      <a:pt x="493" y="238"/>
                    </a:lnTo>
                    <a:lnTo>
                      <a:pt x="486" y="260"/>
                    </a:lnTo>
                    <a:lnTo>
                      <a:pt x="480" y="279"/>
                    </a:lnTo>
                    <a:lnTo>
                      <a:pt x="471" y="296"/>
                    </a:lnTo>
                    <a:lnTo>
                      <a:pt x="463" y="311"/>
                    </a:lnTo>
                    <a:lnTo>
                      <a:pt x="452" y="324"/>
                    </a:lnTo>
                    <a:lnTo>
                      <a:pt x="441" y="337"/>
                    </a:lnTo>
                    <a:lnTo>
                      <a:pt x="430" y="346"/>
                    </a:lnTo>
                    <a:lnTo>
                      <a:pt x="418" y="354"/>
                    </a:lnTo>
                    <a:lnTo>
                      <a:pt x="418" y="146"/>
                    </a:lnTo>
                    <a:lnTo>
                      <a:pt x="418" y="146"/>
                    </a:lnTo>
                    <a:lnTo>
                      <a:pt x="428" y="144"/>
                    </a:lnTo>
                    <a:lnTo>
                      <a:pt x="437" y="137"/>
                    </a:lnTo>
                    <a:lnTo>
                      <a:pt x="443" y="126"/>
                    </a:lnTo>
                    <a:lnTo>
                      <a:pt x="445" y="116"/>
                    </a:lnTo>
                    <a:lnTo>
                      <a:pt x="445" y="86"/>
                    </a:lnTo>
                    <a:lnTo>
                      <a:pt x="445" y="86"/>
                    </a:lnTo>
                    <a:lnTo>
                      <a:pt x="443" y="73"/>
                    </a:lnTo>
                    <a:lnTo>
                      <a:pt x="437" y="64"/>
                    </a:lnTo>
                    <a:lnTo>
                      <a:pt x="426" y="58"/>
                    </a:lnTo>
                    <a:lnTo>
                      <a:pt x="415" y="55"/>
                    </a:lnTo>
                    <a:lnTo>
                      <a:pt x="347" y="55"/>
                    </a:lnTo>
                    <a:lnTo>
                      <a:pt x="347" y="55"/>
                    </a:lnTo>
                    <a:lnTo>
                      <a:pt x="334" y="58"/>
                    </a:lnTo>
                    <a:lnTo>
                      <a:pt x="325" y="64"/>
                    </a:lnTo>
                    <a:lnTo>
                      <a:pt x="319" y="73"/>
                    </a:lnTo>
                    <a:lnTo>
                      <a:pt x="314" y="86"/>
                    </a:lnTo>
                    <a:lnTo>
                      <a:pt x="314" y="116"/>
                    </a:lnTo>
                    <a:lnTo>
                      <a:pt x="314" y="116"/>
                    </a:lnTo>
                    <a:lnTo>
                      <a:pt x="316" y="126"/>
                    </a:lnTo>
                    <a:lnTo>
                      <a:pt x="323" y="137"/>
                    </a:lnTo>
                    <a:lnTo>
                      <a:pt x="332" y="144"/>
                    </a:lnTo>
                    <a:lnTo>
                      <a:pt x="342" y="146"/>
                    </a:lnTo>
                    <a:lnTo>
                      <a:pt x="342" y="354"/>
                    </a:lnTo>
                    <a:lnTo>
                      <a:pt x="342" y="354"/>
                    </a:lnTo>
                    <a:lnTo>
                      <a:pt x="329" y="346"/>
                    </a:lnTo>
                    <a:lnTo>
                      <a:pt x="319" y="337"/>
                    </a:lnTo>
                    <a:lnTo>
                      <a:pt x="308" y="324"/>
                    </a:lnTo>
                    <a:lnTo>
                      <a:pt x="299" y="311"/>
                    </a:lnTo>
                    <a:lnTo>
                      <a:pt x="291" y="296"/>
                    </a:lnTo>
                    <a:lnTo>
                      <a:pt x="282" y="279"/>
                    </a:lnTo>
                    <a:lnTo>
                      <a:pt x="273" y="260"/>
                    </a:lnTo>
                    <a:lnTo>
                      <a:pt x="267" y="238"/>
                    </a:lnTo>
                    <a:lnTo>
                      <a:pt x="256" y="189"/>
                    </a:lnTo>
                    <a:lnTo>
                      <a:pt x="248" y="133"/>
                    </a:lnTo>
                    <a:lnTo>
                      <a:pt x="243" y="71"/>
                    </a:lnTo>
                    <a:lnTo>
                      <a:pt x="241" y="0"/>
                    </a:lnTo>
                    <a:lnTo>
                      <a:pt x="241" y="0"/>
                    </a:lnTo>
                    <a:lnTo>
                      <a:pt x="162" y="6"/>
                    </a:lnTo>
                    <a:lnTo>
                      <a:pt x="129" y="8"/>
                    </a:lnTo>
                    <a:lnTo>
                      <a:pt x="129" y="8"/>
                    </a:lnTo>
                    <a:lnTo>
                      <a:pt x="117" y="10"/>
                    </a:lnTo>
                    <a:lnTo>
                      <a:pt x="104" y="10"/>
                    </a:lnTo>
                    <a:lnTo>
                      <a:pt x="80" y="19"/>
                    </a:lnTo>
                    <a:lnTo>
                      <a:pt x="58" y="30"/>
                    </a:lnTo>
                    <a:lnTo>
                      <a:pt x="39" y="47"/>
                    </a:lnTo>
                    <a:lnTo>
                      <a:pt x="22" y="64"/>
                    </a:lnTo>
                    <a:lnTo>
                      <a:pt x="11" y="88"/>
                    </a:lnTo>
                    <a:lnTo>
                      <a:pt x="5" y="111"/>
                    </a:lnTo>
                    <a:lnTo>
                      <a:pt x="3" y="124"/>
                    </a:lnTo>
                    <a:lnTo>
                      <a:pt x="0" y="137"/>
                    </a:lnTo>
                    <a:lnTo>
                      <a:pt x="0" y="298"/>
                    </a:lnTo>
                    <a:lnTo>
                      <a:pt x="0" y="298"/>
                    </a:lnTo>
                    <a:lnTo>
                      <a:pt x="3" y="311"/>
                    </a:lnTo>
                    <a:lnTo>
                      <a:pt x="9" y="324"/>
                    </a:lnTo>
                    <a:lnTo>
                      <a:pt x="20" y="335"/>
                    </a:lnTo>
                    <a:lnTo>
                      <a:pt x="35" y="344"/>
                    </a:lnTo>
                    <a:lnTo>
                      <a:pt x="52" y="354"/>
                    </a:lnTo>
                    <a:lnTo>
                      <a:pt x="74" y="363"/>
                    </a:lnTo>
                    <a:lnTo>
                      <a:pt x="97" y="369"/>
                    </a:lnTo>
                    <a:lnTo>
                      <a:pt x="123" y="376"/>
                    </a:lnTo>
                    <a:lnTo>
                      <a:pt x="181" y="387"/>
                    </a:lnTo>
                    <a:lnTo>
                      <a:pt x="246" y="395"/>
                    </a:lnTo>
                    <a:lnTo>
                      <a:pt x="314" y="399"/>
                    </a:lnTo>
                    <a:lnTo>
                      <a:pt x="385" y="402"/>
                    </a:lnTo>
                    <a:lnTo>
                      <a:pt x="385" y="402"/>
                    </a:lnTo>
                    <a:lnTo>
                      <a:pt x="454" y="399"/>
                    </a:lnTo>
                    <a:lnTo>
                      <a:pt x="521" y="395"/>
                    </a:lnTo>
                    <a:lnTo>
                      <a:pt x="585" y="387"/>
                    </a:lnTo>
                    <a:lnTo>
                      <a:pt x="641" y="376"/>
                    </a:lnTo>
                    <a:lnTo>
                      <a:pt x="667" y="369"/>
                    </a:lnTo>
                    <a:lnTo>
                      <a:pt x="691" y="363"/>
                    </a:lnTo>
                    <a:lnTo>
                      <a:pt x="710" y="354"/>
                    </a:lnTo>
                    <a:lnTo>
                      <a:pt x="727" y="344"/>
                    </a:lnTo>
                    <a:lnTo>
                      <a:pt x="740" y="335"/>
                    </a:lnTo>
                    <a:lnTo>
                      <a:pt x="751" y="324"/>
                    </a:lnTo>
                    <a:lnTo>
                      <a:pt x="757" y="311"/>
                    </a:lnTo>
                    <a:lnTo>
                      <a:pt x="759" y="298"/>
                    </a:lnTo>
                    <a:lnTo>
                      <a:pt x="759" y="137"/>
                    </a:lnTo>
                    <a:lnTo>
                      <a:pt x="759" y="137"/>
                    </a:lnTo>
                    <a:lnTo>
                      <a:pt x="759" y="124"/>
                    </a:lnTo>
                    <a:lnTo>
                      <a:pt x="757" y="111"/>
                    </a:lnTo>
                    <a:lnTo>
                      <a:pt x="749" y="88"/>
                    </a:lnTo>
                    <a:lnTo>
                      <a:pt x="738" y="64"/>
                    </a:lnTo>
                    <a:lnTo>
                      <a:pt x="723" y="47"/>
                    </a:lnTo>
                    <a:lnTo>
                      <a:pt x="703" y="30"/>
                    </a:lnTo>
                    <a:lnTo>
                      <a:pt x="682" y="19"/>
                    </a:lnTo>
                    <a:lnTo>
                      <a:pt x="658" y="10"/>
                    </a:lnTo>
                    <a:lnTo>
                      <a:pt x="645" y="10"/>
                    </a:lnTo>
                    <a:lnTo>
                      <a:pt x="633" y="8"/>
                    </a:lnTo>
                    <a:lnTo>
                      <a:pt x="633"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1"/>
              <p:cNvSpPr>
                <a:spLocks noEditPoints="1"/>
              </p:cNvSpPr>
              <p:nvPr/>
            </p:nvSpPr>
            <p:spPr bwMode="auto">
              <a:xfrm>
                <a:off x="810759" y="250826"/>
                <a:ext cx="730250" cy="876300"/>
              </a:xfrm>
              <a:custGeom>
                <a:avLst/>
                <a:gdLst>
                  <a:gd name="T0" fmla="*/ 247 w 460"/>
                  <a:gd name="T1" fmla="*/ 550 h 552"/>
                  <a:gd name="T2" fmla="*/ 303 w 460"/>
                  <a:gd name="T3" fmla="*/ 531 h 552"/>
                  <a:gd name="T4" fmla="*/ 361 w 460"/>
                  <a:gd name="T5" fmla="*/ 490 h 552"/>
                  <a:gd name="T6" fmla="*/ 411 w 460"/>
                  <a:gd name="T7" fmla="*/ 432 h 552"/>
                  <a:gd name="T8" fmla="*/ 445 w 460"/>
                  <a:gd name="T9" fmla="*/ 359 h 552"/>
                  <a:gd name="T10" fmla="*/ 460 w 460"/>
                  <a:gd name="T11" fmla="*/ 275 h 552"/>
                  <a:gd name="T12" fmla="*/ 456 w 460"/>
                  <a:gd name="T13" fmla="*/ 221 h 552"/>
                  <a:gd name="T14" fmla="*/ 432 w 460"/>
                  <a:gd name="T15" fmla="*/ 144 h 552"/>
                  <a:gd name="T16" fmla="*/ 391 w 460"/>
                  <a:gd name="T17" fmla="*/ 81 h 552"/>
                  <a:gd name="T18" fmla="*/ 340 w 460"/>
                  <a:gd name="T19" fmla="*/ 34 h 552"/>
                  <a:gd name="T20" fmla="*/ 275 w 460"/>
                  <a:gd name="T21" fmla="*/ 6 h 552"/>
                  <a:gd name="T22" fmla="*/ 230 w 460"/>
                  <a:gd name="T23" fmla="*/ 0 h 552"/>
                  <a:gd name="T24" fmla="*/ 161 w 460"/>
                  <a:gd name="T25" fmla="*/ 13 h 552"/>
                  <a:gd name="T26" fmla="*/ 101 w 460"/>
                  <a:gd name="T27" fmla="*/ 47 h 552"/>
                  <a:gd name="T28" fmla="*/ 52 w 460"/>
                  <a:gd name="T29" fmla="*/ 101 h 552"/>
                  <a:gd name="T30" fmla="*/ 17 w 460"/>
                  <a:gd name="T31" fmla="*/ 170 h 552"/>
                  <a:gd name="T32" fmla="*/ 0 w 460"/>
                  <a:gd name="T33" fmla="*/ 247 h 552"/>
                  <a:gd name="T34" fmla="*/ 0 w 460"/>
                  <a:gd name="T35" fmla="*/ 305 h 552"/>
                  <a:gd name="T36" fmla="*/ 24 w 460"/>
                  <a:gd name="T37" fmla="*/ 385 h 552"/>
                  <a:gd name="T38" fmla="*/ 64 w 460"/>
                  <a:gd name="T39" fmla="*/ 453 h 552"/>
                  <a:gd name="T40" fmla="*/ 116 w 460"/>
                  <a:gd name="T41" fmla="*/ 505 h 552"/>
                  <a:gd name="T42" fmla="*/ 174 w 460"/>
                  <a:gd name="T43" fmla="*/ 539 h 552"/>
                  <a:gd name="T44" fmla="*/ 230 w 460"/>
                  <a:gd name="T45" fmla="*/ 552 h 552"/>
                  <a:gd name="T46" fmla="*/ 58 w 460"/>
                  <a:gd name="T47" fmla="*/ 215 h 552"/>
                  <a:gd name="T48" fmla="*/ 90 w 460"/>
                  <a:gd name="T49" fmla="*/ 167 h 552"/>
                  <a:gd name="T50" fmla="*/ 114 w 460"/>
                  <a:gd name="T51" fmla="*/ 157 h 552"/>
                  <a:gd name="T52" fmla="*/ 146 w 460"/>
                  <a:gd name="T53" fmla="*/ 185 h 552"/>
                  <a:gd name="T54" fmla="*/ 163 w 460"/>
                  <a:gd name="T55" fmla="*/ 202 h 552"/>
                  <a:gd name="T56" fmla="*/ 219 w 460"/>
                  <a:gd name="T57" fmla="*/ 230 h 552"/>
                  <a:gd name="T58" fmla="*/ 333 w 460"/>
                  <a:gd name="T59" fmla="*/ 256 h 552"/>
                  <a:gd name="T60" fmla="*/ 408 w 460"/>
                  <a:gd name="T61" fmla="*/ 262 h 552"/>
                  <a:gd name="T62" fmla="*/ 406 w 460"/>
                  <a:gd name="T63" fmla="*/ 299 h 552"/>
                  <a:gd name="T64" fmla="*/ 389 w 460"/>
                  <a:gd name="T65" fmla="*/ 363 h 552"/>
                  <a:gd name="T66" fmla="*/ 357 w 460"/>
                  <a:gd name="T67" fmla="*/ 417 h 552"/>
                  <a:gd name="T68" fmla="*/ 316 w 460"/>
                  <a:gd name="T69" fmla="*/ 462 h 552"/>
                  <a:gd name="T70" fmla="*/ 271 w 460"/>
                  <a:gd name="T71" fmla="*/ 490 h 552"/>
                  <a:gd name="T72" fmla="*/ 230 w 460"/>
                  <a:gd name="T73" fmla="*/ 501 h 552"/>
                  <a:gd name="T74" fmla="*/ 202 w 460"/>
                  <a:gd name="T75" fmla="*/ 496 h 552"/>
                  <a:gd name="T76" fmla="*/ 157 w 460"/>
                  <a:gd name="T77" fmla="*/ 473 h 552"/>
                  <a:gd name="T78" fmla="*/ 114 w 460"/>
                  <a:gd name="T79" fmla="*/ 434 h 552"/>
                  <a:gd name="T80" fmla="*/ 77 w 460"/>
                  <a:gd name="T81" fmla="*/ 382 h 552"/>
                  <a:gd name="T82" fmla="*/ 56 w 460"/>
                  <a:gd name="T83" fmla="*/ 320 h 552"/>
                  <a:gd name="T84" fmla="*/ 52 w 460"/>
                  <a:gd name="T85" fmla="*/ 275 h 552"/>
                  <a:gd name="T86" fmla="*/ 58 w 460"/>
                  <a:gd name="T87" fmla="*/ 215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0" h="552">
                    <a:moveTo>
                      <a:pt x="230" y="552"/>
                    </a:moveTo>
                    <a:lnTo>
                      <a:pt x="230" y="552"/>
                    </a:lnTo>
                    <a:lnTo>
                      <a:pt x="247" y="550"/>
                    </a:lnTo>
                    <a:lnTo>
                      <a:pt x="264" y="546"/>
                    </a:lnTo>
                    <a:lnTo>
                      <a:pt x="284" y="539"/>
                    </a:lnTo>
                    <a:lnTo>
                      <a:pt x="303" y="531"/>
                    </a:lnTo>
                    <a:lnTo>
                      <a:pt x="322" y="520"/>
                    </a:lnTo>
                    <a:lnTo>
                      <a:pt x="342" y="505"/>
                    </a:lnTo>
                    <a:lnTo>
                      <a:pt x="361" y="490"/>
                    </a:lnTo>
                    <a:lnTo>
                      <a:pt x="378" y="473"/>
                    </a:lnTo>
                    <a:lnTo>
                      <a:pt x="396" y="453"/>
                    </a:lnTo>
                    <a:lnTo>
                      <a:pt x="411" y="432"/>
                    </a:lnTo>
                    <a:lnTo>
                      <a:pt x="423" y="410"/>
                    </a:lnTo>
                    <a:lnTo>
                      <a:pt x="436" y="385"/>
                    </a:lnTo>
                    <a:lnTo>
                      <a:pt x="445" y="359"/>
                    </a:lnTo>
                    <a:lnTo>
                      <a:pt x="454" y="333"/>
                    </a:lnTo>
                    <a:lnTo>
                      <a:pt x="458" y="305"/>
                    </a:lnTo>
                    <a:lnTo>
                      <a:pt x="460" y="275"/>
                    </a:lnTo>
                    <a:lnTo>
                      <a:pt x="460" y="275"/>
                    </a:lnTo>
                    <a:lnTo>
                      <a:pt x="458" y="247"/>
                    </a:lnTo>
                    <a:lnTo>
                      <a:pt x="456" y="221"/>
                    </a:lnTo>
                    <a:lnTo>
                      <a:pt x="449" y="193"/>
                    </a:lnTo>
                    <a:lnTo>
                      <a:pt x="441" y="170"/>
                    </a:lnTo>
                    <a:lnTo>
                      <a:pt x="432" y="144"/>
                    </a:lnTo>
                    <a:lnTo>
                      <a:pt x="419" y="122"/>
                    </a:lnTo>
                    <a:lnTo>
                      <a:pt x="406" y="101"/>
                    </a:lnTo>
                    <a:lnTo>
                      <a:pt x="391" y="81"/>
                    </a:lnTo>
                    <a:lnTo>
                      <a:pt x="376" y="62"/>
                    </a:lnTo>
                    <a:lnTo>
                      <a:pt x="359" y="47"/>
                    </a:lnTo>
                    <a:lnTo>
                      <a:pt x="340" y="34"/>
                    </a:lnTo>
                    <a:lnTo>
                      <a:pt x="318" y="21"/>
                    </a:lnTo>
                    <a:lnTo>
                      <a:pt x="299" y="13"/>
                    </a:lnTo>
                    <a:lnTo>
                      <a:pt x="275" y="6"/>
                    </a:lnTo>
                    <a:lnTo>
                      <a:pt x="254" y="2"/>
                    </a:lnTo>
                    <a:lnTo>
                      <a:pt x="230" y="0"/>
                    </a:lnTo>
                    <a:lnTo>
                      <a:pt x="230" y="0"/>
                    </a:lnTo>
                    <a:lnTo>
                      <a:pt x="206" y="2"/>
                    </a:lnTo>
                    <a:lnTo>
                      <a:pt x="183" y="6"/>
                    </a:lnTo>
                    <a:lnTo>
                      <a:pt x="161" y="13"/>
                    </a:lnTo>
                    <a:lnTo>
                      <a:pt x="140" y="21"/>
                    </a:lnTo>
                    <a:lnTo>
                      <a:pt x="120" y="34"/>
                    </a:lnTo>
                    <a:lnTo>
                      <a:pt x="101" y="47"/>
                    </a:lnTo>
                    <a:lnTo>
                      <a:pt x="84" y="62"/>
                    </a:lnTo>
                    <a:lnTo>
                      <a:pt x="67" y="81"/>
                    </a:lnTo>
                    <a:lnTo>
                      <a:pt x="52" y="101"/>
                    </a:lnTo>
                    <a:lnTo>
                      <a:pt x="39" y="122"/>
                    </a:lnTo>
                    <a:lnTo>
                      <a:pt x="28" y="144"/>
                    </a:lnTo>
                    <a:lnTo>
                      <a:pt x="17" y="170"/>
                    </a:lnTo>
                    <a:lnTo>
                      <a:pt x="11" y="193"/>
                    </a:lnTo>
                    <a:lnTo>
                      <a:pt x="4" y="221"/>
                    </a:lnTo>
                    <a:lnTo>
                      <a:pt x="0" y="247"/>
                    </a:lnTo>
                    <a:lnTo>
                      <a:pt x="0" y="275"/>
                    </a:lnTo>
                    <a:lnTo>
                      <a:pt x="0" y="275"/>
                    </a:lnTo>
                    <a:lnTo>
                      <a:pt x="0" y="305"/>
                    </a:lnTo>
                    <a:lnTo>
                      <a:pt x="6" y="333"/>
                    </a:lnTo>
                    <a:lnTo>
                      <a:pt x="13" y="359"/>
                    </a:lnTo>
                    <a:lnTo>
                      <a:pt x="24" y="385"/>
                    </a:lnTo>
                    <a:lnTo>
                      <a:pt x="34" y="410"/>
                    </a:lnTo>
                    <a:lnTo>
                      <a:pt x="47" y="432"/>
                    </a:lnTo>
                    <a:lnTo>
                      <a:pt x="64" y="453"/>
                    </a:lnTo>
                    <a:lnTo>
                      <a:pt x="79" y="473"/>
                    </a:lnTo>
                    <a:lnTo>
                      <a:pt x="99" y="490"/>
                    </a:lnTo>
                    <a:lnTo>
                      <a:pt x="116" y="505"/>
                    </a:lnTo>
                    <a:lnTo>
                      <a:pt x="135" y="520"/>
                    </a:lnTo>
                    <a:lnTo>
                      <a:pt x="155" y="531"/>
                    </a:lnTo>
                    <a:lnTo>
                      <a:pt x="174" y="539"/>
                    </a:lnTo>
                    <a:lnTo>
                      <a:pt x="193" y="546"/>
                    </a:lnTo>
                    <a:lnTo>
                      <a:pt x="213" y="550"/>
                    </a:lnTo>
                    <a:lnTo>
                      <a:pt x="230" y="552"/>
                    </a:lnTo>
                    <a:lnTo>
                      <a:pt x="230" y="552"/>
                    </a:lnTo>
                    <a:close/>
                    <a:moveTo>
                      <a:pt x="58" y="215"/>
                    </a:moveTo>
                    <a:lnTo>
                      <a:pt x="58" y="215"/>
                    </a:lnTo>
                    <a:lnTo>
                      <a:pt x="77" y="185"/>
                    </a:lnTo>
                    <a:lnTo>
                      <a:pt x="77" y="185"/>
                    </a:lnTo>
                    <a:lnTo>
                      <a:pt x="90" y="167"/>
                    </a:lnTo>
                    <a:lnTo>
                      <a:pt x="97" y="161"/>
                    </a:lnTo>
                    <a:lnTo>
                      <a:pt x="105" y="157"/>
                    </a:lnTo>
                    <a:lnTo>
                      <a:pt x="114" y="157"/>
                    </a:lnTo>
                    <a:lnTo>
                      <a:pt x="122" y="161"/>
                    </a:lnTo>
                    <a:lnTo>
                      <a:pt x="133" y="170"/>
                    </a:lnTo>
                    <a:lnTo>
                      <a:pt x="146" y="185"/>
                    </a:lnTo>
                    <a:lnTo>
                      <a:pt x="146" y="185"/>
                    </a:lnTo>
                    <a:lnTo>
                      <a:pt x="155" y="193"/>
                    </a:lnTo>
                    <a:lnTo>
                      <a:pt x="163" y="202"/>
                    </a:lnTo>
                    <a:lnTo>
                      <a:pt x="176" y="210"/>
                    </a:lnTo>
                    <a:lnTo>
                      <a:pt x="189" y="217"/>
                    </a:lnTo>
                    <a:lnTo>
                      <a:pt x="219" y="230"/>
                    </a:lnTo>
                    <a:lnTo>
                      <a:pt x="256" y="241"/>
                    </a:lnTo>
                    <a:lnTo>
                      <a:pt x="292" y="249"/>
                    </a:lnTo>
                    <a:lnTo>
                      <a:pt x="333" y="256"/>
                    </a:lnTo>
                    <a:lnTo>
                      <a:pt x="372" y="260"/>
                    </a:lnTo>
                    <a:lnTo>
                      <a:pt x="408" y="262"/>
                    </a:lnTo>
                    <a:lnTo>
                      <a:pt x="408" y="262"/>
                    </a:lnTo>
                    <a:lnTo>
                      <a:pt x="408" y="275"/>
                    </a:lnTo>
                    <a:lnTo>
                      <a:pt x="408" y="275"/>
                    </a:lnTo>
                    <a:lnTo>
                      <a:pt x="406" y="299"/>
                    </a:lnTo>
                    <a:lnTo>
                      <a:pt x="404" y="320"/>
                    </a:lnTo>
                    <a:lnTo>
                      <a:pt x="398" y="342"/>
                    </a:lnTo>
                    <a:lnTo>
                      <a:pt x="389" y="363"/>
                    </a:lnTo>
                    <a:lnTo>
                      <a:pt x="380" y="382"/>
                    </a:lnTo>
                    <a:lnTo>
                      <a:pt x="370" y="400"/>
                    </a:lnTo>
                    <a:lnTo>
                      <a:pt x="357" y="417"/>
                    </a:lnTo>
                    <a:lnTo>
                      <a:pt x="344" y="434"/>
                    </a:lnTo>
                    <a:lnTo>
                      <a:pt x="331" y="449"/>
                    </a:lnTo>
                    <a:lnTo>
                      <a:pt x="316" y="462"/>
                    </a:lnTo>
                    <a:lnTo>
                      <a:pt x="301" y="473"/>
                    </a:lnTo>
                    <a:lnTo>
                      <a:pt x="286" y="483"/>
                    </a:lnTo>
                    <a:lnTo>
                      <a:pt x="271" y="490"/>
                    </a:lnTo>
                    <a:lnTo>
                      <a:pt x="258" y="496"/>
                    </a:lnTo>
                    <a:lnTo>
                      <a:pt x="243" y="498"/>
                    </a:lnTo>
                    <a:lnTo>
                      <a:pt x="230" y="501"/>
                    </a:lnTo>
                    <a:lnTo>
                      <a:pt x="230" y="501"/>
                    </a:lnTo>
                    <a:lnTo>
                      <a:pt x="217" y="498"/>
                    </a:lnTo>
                    <a:lnTo>
                      <a:pt x="202" y="496"/>
                    </a:lnTo>
                    <a:lnTo>
                      <a:pt x="187" y="490"/>
                    </a:lnTo>
                    <a:lnTo>
                      <a:pt x="172" y="483"/>
                    </a:lnTo>
                    <a:lnTo>
                      <a:pt x="157" y="473"/>
                    </a:lnTo>
                    <a:lnTo>
                      <a:pt x="142" y="462"/>
                    </a:lnTo>
                    <a:lnTo>
                      <a:pt x="129" y="449"/>
                    </a:lnTo>
                    <a:lnTo>
                      <a:pt x="114" y="434"/>
                    </a:lnTo>
                    <a:lnTo>
                      <a:pt x="101" y="417"/>
                    </a:lnTo>
                    <a:lnTo>
                      <a:pt x="88" y="400"/>
                    </a:lnTo>
                    <a:lnTo>
                      <a:pt x="77" y="382"/>
                    </a:lnTo>
                    <a:lnTo>
                      <a:pt x="69" y="363"/>
                    </a:lnTo>
                    <a:lnTo>
                      <a:pt x="60" y="342"/>
                    </a:lnTo>
                    <a:lnTo>
                      <a:pt x="56" y="320"/>
                    </a:lnTo>
                    <a:lnTo>
                      <a:pt x="52" y="299"/>
                    </a:lnTo>
                    <a:lnTo>
                      <a:pt x="52" y="275"/>
                    </a:lnTo>
                    <a:lnTo>
                      <a:pt x="52" y="275"/>
                    </a:lnTo>
                    <a:lnTo>
                      <a:pt x="52" y="245"/>
                    </a:lnTo>
                    <a:lnTo>
                      <a:pt x="58" y="215"/>
                    </a:lnTo>
                    <a:lnTo>
                      <a:pt x="58" y="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椭圆 132"/>
            <p:cNvSpPr/>
            <p:nvPr/>
          </p:nvSpPr>
          <p:spPr>
            <a:xfrm>
              <a:off x="3768991" y="4733778"/>
              <a:ext cx="2124222" cy="2124222"/>
            </a:xfrm>
            <a:prstGeom prst="ellipse">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794948503"/>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521623" y="244862"/>
            <a:ext cx="4868117" cy="529569"/>
          </a:xfrm>
        </p:spPr>
        <p:txBody>
          <a:bodyPr/>
          <a:lstStyle/>
          <a:p>
            <a:r>
              <a:rPr lang="en-US" altLang="zh-CN" dirty="0">
                <a:solidFill>
                  <a:srgbClr val="00A78B"/>
                </a:solidFill>
              </a:rPr>
              <a:t>GROW</a:t>
            </a:r>
            <a:r>
              <a:rPr lang="zh-CN" altLang="en-US" dirty="0">
                <a:solidFill>
                  <a:srgbClr val="00A78B"/>
                </a:solidFill>
              </a:rPr>
              <a:t>教练</a:t>
            </a:r>
            <a:r>
              <a:rPr lang="zh-CN" altLang="en-US" dirty="0" smtClean="0">
                <a:solidFill>
                  <a:srgbClr val="00A78B"/>
                </a:solidFill>
              </a:rPr>
              <a:t>模型的内容</a:t>
            </a:r>
            <a:endParaRPr lang="zh-CN" altLang="en-US" dirty="0">
              <a:solidFill>
                <a:srgbClr val="00A78B"/>
              </a:solidFill>
            </a:endParaRPr>
          </a:p>
        </p:txBody>
      </p:sp>
      <p:grpSp>
        <p:nvGrpSpPr>
          <p:cNvPr id="15" name="组合 14"/>
          <p:cNvGrpSpPr/>
          <p:nvPr/>
        </p:nvGrpSpPr>
        <p:grpSpPr>
          <a:xfrm>
            <a:off x="6119653" y="4202012"/>
            <a:ext cx="5624513" cy="1971675"/>
            <a:chOff x="6243637" y="4202012"/>
            <a:chExt cx="5624513" cy="1971675"/>
          </a:xfrm>
        </p:grpSpPr>
        <p:sp>
          <p:nvSpPr>
            <p:cNvPr id="3" name="矩形 2"/>
            <p:cNvSpPr/>
            <p:nvPr/>
          </p:nvSpPr>
          <p:spPr>
            <a:xfrm>
              <a:off x="6438900" y="4361469"/>
              <a:ext cx="5429250" cy="1652760"/>
            </a:xfrm>
            <a:prstGeom prst="rect">
              <a:avLst/>
            </a:prstGeom>
          </p:spPr>
          <p:txBody>
            <a:bodyPr wrap="square">
              <a:spAutoFit/>
            </a:bodyPr>
            <a:lstStyle/>
            <a:p>
              <a:pPr>
                <a:lnSpc>
                  <a:spcPct val="130000"/>
                </a:lnSpc>
              </a:pPr>
              <a:r>
                <a:rPr lang="en-US" altLang="zh-CN" sz="2400" b="1" dirty="0" smtClean="0">
                  <a:solidFill>
                    <a:srgbClr val="00A78B"/>
                  </a:solidFill>
                  <a:latin typeface="微软雅黑" panose="020B0503020204020204" pitchFamily="34" charset="-122"/>
                  <a:ea typeface="微软雅黑" panose="020B0503020204020204" pitchFamily="34" charset="-122"/>
                </a:rPr>
                <a:t>Wrap-up</a:t>
              </a:r>
              <a:r>
                <a:rPr lang="en-US" altLang="zh-CN" sz="2400" b="1" dirty="0">
                  <a:solidFill>
                    <a:srgbClr val="00A78B"/>
                  </a:solidFill>
                  <a:latin typeface="微软雅黑" panose="020B0503020204020204" pitchFamily="34" charset="-122"/>
                  <a:ea typeface="微软雅黑" panose="020B0503020204020204" pitchFamily="34" charset="-122"/>
                </a:rPr>
                <a:t>/</a:t>
              </a:r>
              <a:r>
                <a:rPr lang="zh-CN" altLang="en-US" sz="2400" b="1" dirty="0" smtClean="0">
                  <a:solidFill>
                    <a:srgbClr val="00A78B"/>
                  </a:solidFill>
                  <a:latin typeface="微软雅黑" panose="020B0503020204020204" pitchFamily="34" charset="-122"/>
                  <a:ea typeface="微软雅黑" panose="020B0503020204020204" pitchFamily="34" charset="-122"/>
                </a:rPr>
                <a:t>总结</a:t>
              </a:r>
              <a:r>
                <a:rPr lang="zh-CN" altLang="en-US" sz="2400" b="1" dirty="0">
                  <a:solidFill>
                    <a:srgbClr val="00A78B"/>
                  </a:solidFill>
                  <a:latin typeface="微软雅黑" panose="020B0503020204020204" pitchFamily="34" charset="-122"/>
                  <a:ea typeface="微软雅黑" panose="020B0503020204020204" pitchFamily="34" charset="-122"/>
                </a:rPr>
                <a:t>和</a:t>
              </a:r>
              <a:r>
                <a:rPr lang="zh-CN" altLang="en-US" sz="2400" b="1" dirty="0" smtClean="0">
                  <a:solidFill>
                    <a:srgbClr val="00A78B"/>
                  </a:solidFill>
                  <a:latin typeface="微软雅黑" panose="020B0503020204020204" pitchFamily="34" charset="-122"/>
                  <a:ea typeface="微软雅黑" panose="020B0503020204020204" pitchFamily="34" charset="-122"/>
                </a:rPr>
                <a:t>具体</a:t>
              </a:r>
              <a:r>
                <a:rPr lang="zh-CN" altLang="en-US" sz="2400" b="1" dirty="0">
                  <a:solidFill>
                    <a:srgbClr val="00A78B"/>
                  </a:solidFill>
                  <a:latin typeface="微软雅黑" panose="020B0503020204020204" pitchFamily="34" charset="-122"/>
                  <a:ea typeface="微软雅黑" panose="020B0503020204020204" pitchFamily="34" charset="-122"/>
                </a:rPr>
                <a:t>行</a:t>
              </a:r>
              <a:r>
                <a:rPr lang="zh-CN" altLang="en-US" sz="2400" b="1" dirty="0" smtClean="0">
                  <a:solidFill>
                    <a:srgbClr val="00A78B"/>
                  </a:solidFill>
                  <a:latin typeface="微软雅黑" panose="020B0503020204020204" pitchFamily="34" charset="-122"/>
                  <a:ea typeface="微软雅黑" panose="020B0503020204020204" pitchFamily="34" charset="-122"/>
                </a:rPr>
                <a:t>劢</a:t>
              </a:r>
              <a:endParaRPr lang="en-US" altLang="zh-CN" sz="2400" b="1" dirty="0">
                <a:solidFill>
                  <a:srgbClr val="00A78B"/>
                </a:solidFill>
                <a:latin typeface="微软雅黑" panose="020B0503020204020204" pitchFamily="34" charset="-122"/>
                <a:ea typeface="微软雅黑" panose="020B0503020204020204" pitchFamily="34" charset="-122"/>
              </a:endParaRPr>
            </a:p>
            <a:p>
              <a:pPr>
                <a:lnSpc>
                  <a:spcPct val="130000"/>
                </a:lnSpc>
              </a:pPr>
              <a:r>
                <a:rPr lang="zh-CN" altLang="en-US" dirty="0" smtClean="0">
                  <a:latin typeface="微软雅黑" panose="020B0503020204020204" pitchFamily="34" charset="-122"/>
                  <a:ea typeface="微软雅黑" panose="020B0503020204020204" pitchFamily="34" charset="-122"/>
                </a:rPr>
                <a:t>在实际的辅导过程中，管理者将采取更多方法激发下属充满热情地去行劢，并予以支持和检查，再次迚行阶段性的辅导，直到达到最终目标。 </a:t>
              </a:r>
              <a:endParaRPr lang="zh-CN" altLang="en-US" dirty="0"/>
            </a:p>
          </p:txBody>
        </p:sp>
        <p:sp>
          <p:nvSpPr>
            <p:cNvPr id="6" name="矩形 5"/>
            <p:cNvSpPr/>
            <p:nvPr/>
          </p:nvSpPr>
          <p:spPr>
            <a:xfrm>
              <a:off x="6243637" y="4202012"/>
              <a:ext cx="5624513" cy="1971675"/>
            </a:xfrm>
            <a:prstGeom prst="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629440" y="1963637"/>
            <a:ext cx="5172075" cy="1971675"/>
            <a:chOff x="753424" y="1963637"/>
            <a:chExt cx="5172075" cy="1971675"/>
          </a:xfrm>
        </p:grpSpPr>
        <p:sp>
          <p:nvSpPr>
            <p:cNvPr id="5" name="矩形 4"/>
            <p:cNvSpPr/>
            <p:nvPr/>
          </p:nvSpPr>
          <p:spPr>
            <a:xfrm>
              <a:off x="753424" y="1963637"/>
              <a:ext cx="5172075" cy="1971675"/>
            </a:xfrm>
            <a:prstGeom prst="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42974" y="2303501"/>
              <a:ext cx="4772025" cy="1292662"/>
            </a:xfrm>
            <a:prstGeom prst="rect">
              <a:avLst/>
            </a:prstGeom>
          </p:spPr>
          <p:txBody>
            <a:bodyPr wrap="square">
              <a:spAutoFit/>
            </a:bodyPr>
            <a:lstStyle/>
            <a:p>
              <a:pPr>
                <a:lnSpc>
                  <a:spcPct val="130000"/>
                </a:lnSpc>
              </a:pPr>
              <a:r>
                <a:rPr lang="en-US" altLang="zh-CN" sz="2400" b="1" dirty="0" smtClean="0">
                  <a:solidFill>
                    <a:srgbClr val="00A78B"/>
                  </a:solidFill>
                  <a:latin typeface="微软雅黑" panose="020B0503020204020204" pitchFamily="34" charset="-122"/>
                  <a:ea typeface="微软雅黑" panose="020B0503020204020204" pitchFamily="34" charset="-122"/>
                </a:rPr>
                <a:t>Goal/</a:t>
              </a:r>
              <a:r>
                <a:rPr lang="zh-CN" altLang="en-US" sz="2400" b="1" dirty="0" smtClean="0">
                  <a:solidFill>
                    <a:srgbClr val="00A78B"/>
                  </a:solidFill>
                  <a:latin typeface="微软雅黑" panose="020B0503020204020204" pitchFamily="34" charset="-122"/>
                  <a:ea typeface="微软雅黑" panose="020B0503020204020204" pitchFamily="34" charset="-122"/>
                </a:rPr>
                <a:t>目标</a:t>
              </a:r>
              <a:endParaRPr lang="en-US" altLang="zh-CN" sz="2400" b="1" dirty="0" smtClean="0">
                <a:solidFill>
                  <a:srgbClr val="00A78B"/>
                </a:solidFill>
                <a:latin typeface="微软雅黑" panose="020B0503020204020204" pitchFamily="34" charset="-122"/>
                <a:ea typeface="微软雅黑" panose="020B0503020204020204" pitchFamily="34" charset="-122"/>
              </a:endParaRPr>
            </a:p>
            <a:p>
              <a:pPr>
                <a:lnSpc>
                  <a:spcPct val="130000"/>
                </a:lnSpc>
              </a:pPr>
              <a:r>
                <a:rPr lang="zh-CN" altLang="en-US" dirty="0" smtClean="0">
                  <a:latin typeface="微软雅黑" panose="020B0503020204020204" pitchFamily="34" charset="-122"/>
                  <a:ea typeface="微软雅黑" panose="020B0503020204020204" pitchFamily="34" charset="-122"/>
                </a:rPr>
                <a:t>管理</a:t>
              </a:r>
              <a:r>
                <a:rPr lang="zh-CN" altLang="en-US" dirty="0">
                  <a:latin typeface="微软雅黑" panose="020B0503020204020204" pitchFamily="34" charset="-122"/>
                  <a:ea typeface="微软雅黑" panose="020B0503020204020204" pitchFamily="34" charset="-122"/>
                </a:rPr>
                <a:t>者通过一系列启发式的问题帮劣下属找到自己真正期望的目标； </a:t>
              </a:r>
            </a:p>
          </p:txBody>
        </p:sp>
      </p:grpSp>
      <p:grpSp>
        <p:nvGrpSpPr>
          <p:cNvPr id="12" name="组合 11"/>
          <p:cNvGrpSpPr/>
          <p:nvPr/>
        </p:nvGrpSpPr>
        <p:grpSpPr>
          <a:xfrm>
            <a:off x="6119653" y="1963637"/>
            <a:ext cx="5624513" cy="1971675"/>
            <a:chOff x="6243637" y="1963637"/>
            <a:chExt cx="5624513" cy="1971675"/>
          </a:xfrm>
        </p:grpSpPr>
        <p:sp>
          <p:nvSpPr>
            <p:cNvPr id="4" name="矩形 3"/>
            <p:cNvSpPr/>
            <p:nvPr/>
          </p:nvSpPr>
          <p:spPr>
            <a:xfrm>
              <a:off x="6243637" y="1963637"/>
              <a:ext cx="5624513" cy="1971675"/>
            </a:xfrm>
            <a:prstGeom prst="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438899" y="2137382"/>
              <a:ext cx="5233988" cy="1652760"/>
            </a:xfrm>
            <a:prstGeom prst="rect">
              <a:avLst/>
            </a:prstGeom>
          </p:spPr>
          <p:txBody>
            <a:bodyPr wrap="square">
              <a:spAutoFit/>
            </a:bodyPr>
            <a:lstStyle/>
            <a:p>
              <a:pPr>
                <a:lnSpc>
                  <a:spcPct val="130000"/>
                </a:lnSpc>
              </a:pPr>
              <a:r>
                <a:rPr lang="en-US" altLang="zh-CN" sz="2400" b="1" dirty="0" smtClean="0">
                  <a:solidFill>
                    <a:srgbClr val="00A78B"/>
                  </a:solidFill>
                  <a:latin typeface="微软雅黑" panose="020B0503020204020204" pitchFamily="34" charset="-122"/>
                  <a:ea typeface="微软雅黑" panose="020B0503020204020204" pitchFamily="34" charset="-122"/>
                </a:rPr>
                <a:t>Reality</a:t>
              </a:r>
              <a:r>
                <a:rPr lang="en-US" altLang="zh-CN" sz="2400" b="1" dirty="0">
                  <a:solidFill>
                    <a:srgbClr val="00A78B"/>
                  </a:solidFill>
                  <a:latin typeface="微软雅黑" panose="020B0503020204020204" pitchFamily="34" charset="-122"/>
                  <a:ea typeface="微软雅黑" panose="020B0503020204020204" pitchFamily="34" charset="-122"/>
                </a:rPr>
                <a:t>/</a:t>
              </a:r>
              <a:r>
                <a:rPr lang="zh-CN" altLang="en-US" sz="2400" b="1" dirty="0">
                  <a:solidFill>
                    <a:srgbClr val="00A78B"/>
                  </a:solidFill>
                  <a:latin typeface="微软雅黑" panose="020B0503020204020204" pitchFamily="34" charset="-122"/>
                  <a:ea typeface="微软雅黑" panose="020B0503020204020204" pitchFamily="34" charset="-122"/>
                </a:rPr>
                <a:t>亊实</a:t>
              </a:r>
              <a:endParaRPr lang="en-US" altLang="zh-CN" sz="2400" b="1" dirty="0">
                <a:solidFill>
                  <a:srgbClr val="00A78B"/>
                </a:solidFill>
                <a:latin typeface="微软雅黑" panose="020B0503020204020204" pitchFamily="34" charset="-122"/>
                <a:ea typeface="微软雅黑" panose="020B0503020204020204" pitchFamily="34" charset="-122"/>
              </a:endParaRPr>
            </a:p>
            <a:p>
              <a:pPr>
                <a:lnSpc>
                  <a:spcPct val="130000"/>
                </a:lnSpc>
              </a:pPr>
              <a:r>
                <a:rPr lang="zh-CN" altLang="en-US" dirty="0" smtClean="0">
                  <a:latin typeface="微软雅黑" panose="020B0503020204020204" pitchFamily="34" charset="-122"/>
                  <a:ea typeface="微软雅黑" panose="020B0503020204020204" pitchFamily="34" charset="-122"/>
                </a:rPr>
                <a:t>围绕</a:t>
              </a:r>
              <a:r>
                <a:rPr lang="zh-CN" altLang="en-US" dirty="0">
                  <a:latin typeface="微软雅黑" panose="020B0503020204020204" pitchFamily="34" charset="-122"/>
                  <a:ea typeface="微软雅黑" panose="020B0503020204020204" pitchFamily="34" charset="-122"/>
                </a:rPr>
                <a:t>目标搜索相关亊实，有困难、有资源，这个过程需要管理者</a:t>
              </a:r>
              <a:r>
                <a:rPr lang="zh-CN" altLang="en-US" dirty="0" smtClean="0">
                  <a:latin typeface="微软雅黑" panose="020B0503020204020204" pitchFamily="34" charset="-122"/>
                  <a:ea typeface="微软雅黑" panose="020B0503020204020204" pitchFamily="34" charset="-122"/>
                </a:rPr>
                <a:t>帮下属</a:t>
              </a:r>
              <a:r>
                <a:rPr lang="zh-CN" altLang="en-US" dirty="0">
                  <a:latin typeface="微软雅黑" panose="020B0503020204020204" pitchFamily="34" charset="-122"/>
                  <a:ea typeface="微软雅黑" panose="020B0503020204020204" pitchFamily="34" charset="-122"/>
                </a:rPr>
                <a:t>拓展思路，找到超出自己目前所能看到的内容和维度，发现更多的</a:t>
              </a:r>
              <a:r>
                <a:rPr lang="zh-CN" altLang="en-US" dirty="0" smtClean="0">
                  <a:latin typeface="微软雅黑" panose="020B0503020204020204" pitchFamily="34" charset="-122"/>
                  <a:ea typeface="微软雅黑" panose="020B0503020204020204" pitchFamily="34" charset="-122"/>
                </a:rPr>
                <a:t>可能性。 </a:t>
              </a:r>
              <a:endParaRPr lang="zh-CN" altLang="en-US" dirty="0">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29440" y="4202012"/>
            <a:ext cx="5172075" cy="1971675"/>
            <a:chOff x="753424" y="4202012"/>
            <a:chExt cx="5172075" cy="1971675"/>
          </a:xfrm>
        </p:grpSpPr>
        <p:sp>
          <p:nvSpPr>
            <p:cNvPr id="7" name="矩形 6"/>
            <p:cNvSpPr/>
            <p:nvPr/>
          </p:nvSpPr>
          <p:spPr>
            <a:xfrm>
              <a:off x="753424" y="4202012"/>
              <a:ext cx="5172075" cy="1971675"/>
            </a:xfrm>
            <a:prstGeom prst="rect">
              <a:avLst/>
            </a:prstGeom>
            <a:noFill/>
            <a:ln>
              <a:solidFill>
                <a:srgbClr val="00A7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42975" y="4541518"/>
              <a:ext cx="4772024" cy="1292662"/>
            </a:xfrm>
            <a:prstGeom prst="rect">
              <a:avLst/>
            </a:prstGeom>
          </p:spPr>
          <p:txBody>
            <a:bodyPr wrap="square">
              <a:spAutoFit/>
            </a:bodyPr>
            <a:lstStyle/>
            <a:p>
              <a:pPr>
                <a:lnSpc>
                  <a:spcPct val="130000"/>
                </a:lnSpc>
              </a:pPr>
              <a:r>
                <a:rPr lang="en-US" altLang="zh-CN" sz="2400" b="1" dirty="0" smtClean="0">
                  <a:solidFill>
                    <a:srgbClr val="00A78B"/>
                  </a:solidFill>
                  <a:latin typeface="微软雅黑" panose="020B0503020204020204" pitchFamily="34" charset="-122"/>
                  <a:ea typeface="微软雅黑" panose="020B0503020204020204" pitchFamily="34" charset="-122"/>
                </a:rPr>
                <a:t>Option</a:t>
              </a:r>
              <a:r>
                <a:rPr lang="en-US" altLang="zh-CN" sz="2400" b="1" dirty="0">
                  <a:solidFill>
                    <a:srgbClr val="00A78B"/>
                  </a:solidFill>
                  <a:latin typeface="微软雅黑" panose="020B0503020204020204" pitchFamily="34" charset="-122"/>
                  <a:ea typeface="微软雅黑" panose="020B0503020204020204" pitchFamily="34" charset="-122"/>
                </a:rPr>
                <a:t>/</a:t>
              </a:r>
              <a:r>
                <a:rPr lang="zh-CN" altLang="en-US" sz="2400" b="1" dirty="0">
                  <a:solidFill>
                    <a:srgbClr val="00A78B"/>
                  </a:solidFill>
                  <a:latin typeface="微软雅黑" panose="020B0503020204020204" pitchFamily="34" charset="-122"/>
                  <a:ea typeface="微软雅黑" panose="020B0503020204020204" pitchFamily="34" charset="-122"/>
                </a:rPr>
                <a:t>方案的</a:t>
              </a:r>
              <a:r>
                <a:rPr lang="zh-CN" altLang="en-US" sz="2400" b="1" dirty="0" smtClean="0">
                  <a:solidFill>
                    <a:srgbClr val="00A78B"/>
                  </a:solidFill>
                  <a:latin typeface="微软雅黑" panose="020B0503020204020204" pitchFamily="34" charset="-122"/>
                  <a:ea typeface="微软雅黑" panose="020B0503020204020204" pitchFamily="34" charset="-122"/>
                </a:rPr>
                <a:t>选择</a:t>
              </a:r>
              <a:endParaRPr lang="en-US" altLang="zh-CN" sz="2400" b="1" dirty="0" smtClean="0">
                <a:solidFill>
                  <a:srgbClr val="00A78B"/>
                </a:solidFill>
                <a:latin typeface="微软雅黑" panose="020B0503020204020204" pitchFamily="34" charset="-122"/>
                <a:ea typeface="微软雅黑" panose="020B0503020204020204" pitchFamily="34" charset="-122"/>
              </a:endParaRPr>
            </a:p>
            <a:p>
              <a:pPr>
                <a:lnSpc>
                  <a:spcPct val="130000"/>
                </a:lnSpc>
              </a:pPr>
              <a:r>
                <a:rPr lang="zh-CN" altLang="en-US" dirty="0">
                  <a:latin typeface="微软雅黑" panose="020B0503020204020204" pitchFamily="34" charset="-122"/>
                  <a:ea typeface="微软雅黑" panose="020B0503020204020204" pitchFamily="34" charset="-122"/>
                </a:rPr>
                <a:t>帮下属看到了更多的可能性，便能够开启思路探索到更多的方案选择，从而找到最佳的方案； </a:t>
              </a:r>
            </a:p>
          </p:txBody>
        </p:sp>
      </p:grpSp>
    </p:spTree>
    <p:extLst>
      <p:ext uri="{BB962C8B-B14F-4D97-AF65-F5344CB8AC3E}">
        <p14:creationId xmlns:p14="http://schemas.microsoft.com/office/powerpoint/2010/main" val="152291331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864321" y="258233"/>
            <a:ext cx="4868117" cy="529569"/>
          </a:xfrm>
        </p:spPr>
        <p:txBody>
          <a:bodyPr/>
          <a:lstStyle/>
          <a:p>
            <a:r>
              <a:rPr kumimoji="1" lang="zh-CN" altLang="en-US" dirty="0" smtClean="0">
                <a:cs typeface="+mn-ea"/>
                <a:sym typeface="+mn-lt"/>
              </a:rPr>
              <a:t>如何掌握这些原则</a:t>
            </a:r>
            <a:endParaRPr kumimoji="1" lang="zh-CN" altLang="en-US" dirty="0">
              <a:cs typeface="+mn-ea"/>
              <a:sym typeface="+mn-lt"/>
            </a:endParaRPr>
          </a:p>
        </p:txBody>
      </p:sp>
      <p:grpSp>
        <p:nvGrpSpPr>
          <p:cNvPr id="470" name="组合 469"/>
          <p:cNvGrpSpPr/>
          <p:nvPr/>
        </p:nvGrpSpPr>
        <p:grpSpPr>
          <a:xfrm>
            <a:off x="4436196" y="1113761"/>
            <a:ext cx="3350474" cy="4900481"/>
            <a:chOff x="933391" y="992538"/>
            <a:chExt cx="3350474" cy="4900481"/>
          </a:xfrm>
        </p:grpSpPr>
        <p:sp>
          <p:nvSpPr>
            <p:cNvPr id="3" name="同侧圆角矩形 2"/>
            <p:cNvSpPr/>
            <p:nvPr/>
          </p:nvSpPr>
          <p:spPr>
            <a:xfrm>
              <a:off x="933391" y="2116344"/>
              <a:ext cx="3191501" cy="2510648"/>
            </a:xfrm>
            <a:prstGeom prst="round2SameRect">
              <a:avLst>
                <a:gd name="adj1" fmla="val 4881"/>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4" name="同侧圆角矩形 3"/>
            <p:cNvSpPr/>
            <p:nvPr/>
          </p:nvSpPr>
          <p:spPr>
            <a:xfrm>
              <a:off x="933391" y="4637696"/>
              <a:ext cx="3191501" cy="1255323"/>
            </a:xfrm>
            <a:prstGeom prst="round2SameRect">
              <a:avLst>
                <a:gd name="adj1" fmla="val 0"/>
                <a:gd name="adj2" fmla="val 6149"/>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5" name="TextBox 79"/>
            <p:cNvSpPr txBox="1"/>
            <p:nvPr/>
          </p:nvSpPr>
          <p:spPr>
            <a:xfrm>
              <a:off x="1092365" y="3003109"/>
              <a:ext cx="2862315" cy="410411"/>
            </a:xfrm>
            <a:prstGeom prst="rect">
              <a:avLst/>
            </a:prstGeom>
            <a:noFill/>
            <a:effectLst/>
          </p:spPr>
          <p:txBody>
            <a:bodyPr wrap="square" lIns="121899" tIns="60949" rIns="121899" bIns="60949" rtlCol="0">
              <a:spAutoFit/>
            </a:bodyPr>
            <a:lstStyle/>
            <a:p>
              <a:r>
                <a:rPr lang="zh-CN" altLang="en-US" sz="1867" b="1" dirty="0" smtClean="0">
                  <a:solidFill>
                    <a:schemeClr val="bg1"/>
                  </a:solidFill>
                  <a:cs typeface="+mn-ea"/>
                  <a:sym typeface="+mn-lt"/>
                </a:rPr>
                <a:t>案例演示</a:t>
              </a:r>
              <a:endParaRPr lang="zh-CN" altLang="en-US" sz="1867" b="1" dirty="0">
                <a:solidFill>
                  <a:schemeClr val="bg1"/>
                </a:solidFill>
                <a:cs typeface="+mn-ea"/>
                <a:sym typeface="+mn-lt"/>
              </a:endParaRPr>
            </a:p>
          </p:txBody>
        </p:sp>
        <p:cxnSp>
          <p:nvCxnSpPr>
            <p:cNvPr id="6" name="直接连接符 83"/>
            <p:cNvCxnSpPr/>
            <p:nvPr/>
          </p:nvCxnSpPr>
          <p:spPr>
            <a:xfrm>
              <a:off x="1234407" y="4158905"/>
              <a:ext cx="2592621" cy="0"/>
            </a:xfrm>
            <a:prstGeom prst="line">
              <a:avLst/>
            </a:prstGeom>
            <a:ln w="34925" cap="rnd">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84"/>
            <p:cNvCxnSpPr/>
            <p:nvPr/>
          </p:nvCxnSpPr>
          <p:spPr>
            <a:xfrm>
              <a:off x="1234408" y="4156783"/>
              <a:ext cx="1699001" cy="0"/>
            </a:xfrm>
            <a:prstGeom prst="line">
              <a:avLst/>
            </a:prstGeom>
            <a:ln w="57150" cap="rnd">
              <a:solidFill>
                <a:schemeClr val="bg1"/>
              </a:solidFill>
              <a:tailEnd type="oval" w="sm" len="sm"/>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146161" y="2246071"/>
              <a:ext cx="1164700" cy="861752"/>
            </a:xfrm>
            <a:prstGeom prst="rect">
              <a:avLst/>
            </a:prstGeom>
          </p:spPr>
          <p:txBody>
            <a:bodyPr wrap="none" lIns="121899" tIns="60949" rIns="121899" bIns="60949">
              <a:spAutoFit/>
            </a:bodyPr>
            <a:lstStyle/>
            <a:p>
              <a:r>
                <a:rPr lang="en-US" altLang="zh-CN" sz="4800" dirty="0" smtClean="0">
                  <a:solidFill>
                    <a:schemeClr val="bg1"/>
                  </a:solidFill>
                  <a:cs typeface="+mn-ea"/>
                  <a:sym typeface="+mn-lt"/>
                </a:rPr>
                <a:t>30</a:t>
              </a:r>
              <a:r>
                <a:rPr lang="en-US" altLang="zh-CN" sz="3200" dirty="0">
                  <a:solidFill>
                    <a:schemeClr val="bg1"/>
                  </a:solidFill>
                  <a:cs typeface="+mn-ea"/>
                  <a:sym typeface="+mn-lt"/>
                </a:rPr>
                <a:t>%</a:t>
              </a:r>
              <a:endParaRPr lang="zh-CN" altLang="en-US" sz="3200" dirty="0">
                <a:solidFill>
                  <a:schemeClr val="bg1"/>
                </a:solidFill>
                <a:cs typeface="+mn-ea"/>
                <a:sym typeface="+mn-lt"/>
              </a:endParaRPr>
            </a:p>
          </p:txBody>
        </p:sp>
        <p:grpSp>
          <p:nvGrpSpPr>
            <p:cNvPr id="9" name="组合 88"/>
            <p:cNvGrpSpPr/>
            <p:nvPr/>
          </p:nvGrpSpPr>
          <p:grpSpPr>
            <a:xfrm>
              <a:off x="1206990" y="4978121"/>
              <a:ext cx="534916" cy="534916"/>
              <a:chOff x="2654675" y="1308599"/>
              <a:chExt cx="452588" cy="452588"/>
            </a:xfrm>
          </p:grpSpPr>
          <p:sp>
            <p:nvSpPr>
              <p:cNvPr id="10" name="椭圆 9"/>
              <p:cNvSpPr/>
              <p:nvPr/>
            </p:nvSpPr>
            <p:spPr>
              <a:xfrm>
                <a:off x="2654675" y="1308599"/>
                <a:ext cx="452588" cy="452588"/>
              </a:xfrm>
              <a:prstGeom prst="ellipse">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1" name="组合 91"/>
              <p:cNvGrpSpPr/>
              <p:nvPr/>
            </p:nvGrpSpPr>
            <p:grpSpPr>
              <a:xfrm>
                <a:off x="2766793" y="1394572"/>
                <a:ext cx="228351" cy="261219"/>
                <a:chOff x="10856093" y="315913"/>
                <a:chExt cx="419100" cy="479425"/>
              </a:xfrm>
              <a:solidFill>
                <a:schemeClr val="tx1">
                  <a:lumMod val="75000"/>
                  <a:lumOff val="25000"/>
                </a:schemeClr>
              </a:solidFill>
            </p:grpSpPr>
            <p:sp>
              <p:nvSpPr>
                <p:cNvPr id="12"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sp>
          <p:nvSpPr>
            <p:cNvPr id="18" name="矩形 17"/>
            <p:cNvSpPr/>
            <p:nvPr/>
          </p:nvSpPr>
          <p:spPr>
            <a:xfrm>
              <a:off x="1874419" y="4803826"/>
              <a:ext cx="1957455" cy="923116"/>
            </a:xfrm>
            <a:prstGeom prst="rect">
              <a:avLst/>
            </a:prstGeom>
          </p:spPr>
          <p:txBody>
            <a:bodyPr wrap="square" lIns="121899" tIns="60949" rIns="121899" bIns="60949">
              <a:spAutoFit/>
            </a:bodyPr>
            <a:lstStyle/>
            <a:p>
              <a:pPr>
                <a:lnSpc>
                  <a:spcPct val="130000"/>
                </a:lnSpc>
                <a:spcBef>
                  <a:spcPts val="800"/>
                </a:spcBef>
              </a:pPr>
              <a:r>
                <a:rPr lang="zh-CN" altLang="en-US" sz="1333" dirty="0" smtClean="0">
                  <a:solidFill>
                    <a:schemeClr val="tx1">
                      <a:lumMod val="50000"/>
                      <a:lumOff val="50000"/>
                    </a:schemeClr>
                  </a:solidFill>
                  <a:cs typeface="+mn-ea"/>
                  <a:sym typeface="+mn-lt"/>
                </a:rPr>
                <a:t>老师用白板演示实际工作案例，帮助学员理解各原则</a:t>
              </a:r>
              <a:endParaRPr lang="zh-CN" altLang="en-US" sz="1333" dirty="0">
                <a:solidFill>
                  <a:schemeClr val="tx1">
                    <a:lumMod val="50000"/>
                    <a:lumOff val="50000"/>
                  </a:schemeClr>
                </a:solidFill>
                <a:cs typeface="+mn-ea"/>
                <a:sym typeface="+mn-lt"/>
              </a:endParaRPr>
            </a:p>
          </p:txBody>
        </p:sp>
        <p:grpSp>
          <p:nvGrpSpPr>
            <p:cNvPr id="51" name="组 50"/>
            <p:cNvGrpSpPr/>
            <p:nvPr/>
          </p:nvGrpSpPr>
          <p:grpSpPr>
            <a:xfrm flipV="1">
              <a:off x="2263388" y="992538"/>
              <a:ext cx="2020477" cy="2771196"/>
              <a:chOff x="788264" y="2904109"/>
              <a:chExt cx="1515358" cy="2078397"/>
            </a:xfrm>
            <a:effectLst>
              <a:outerShdw blurRad="50800" dist="76200" dir="2700000" algn="tl" rotWithShape="0">
                <a:prstClr val="black">
                  <a:alpha val="40000"/>
                </a:prstClr>
              </a:outerShdw>
            </a:effectLst>
          </p:grpSpPr>
          <p:sp>
            <p:nvSpPr>
              <p:cNvPr id="52" name="Freeform 56"/>
              <p:cNvSpPr>
                <a:spLocks/>
              </p:cNvSpPr>
              <p:nvPr/>
            </p:nvSpPr>
            <p:spPr bwMode="auto">
              <a:xfrm>
                <a:off x="803082" y="4018065"/>
                <a:ext cx="1500540" cy="383891"/>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3" name="Freeform 68"/>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4" name="Freeform 69"/>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5" name="Freeform 70"/>
              <p:cNvSpPr>
                <a:spLocks/>
              </p:cNvSpPr>
              <p:nvPr/>
            </p:nvSpPr>
            <p:spPr bwMode="auto">
              <a:xfrm>
                <a:off x="796346" y="3651686"/>
                <a:ext cx="22899" cy="6735"/>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6" name="Freeform 71"/>
              <p:cNvSpPr>
                <a:spLocks/>
              </p:cNvSpPr>
              <p:nvPr/>
            </p:nvSpPr>
            <p:spPr bwMode="auto">
              <a:xfrm>
                <a:off x="808470" y="3630134"/>
                <a:ext cx="505119" cy="41757"/>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7" name="Freeform 72"/>
              <p:cNvSpPr>
                <a:spLocks/>
              </p:cNvSpPr>
              <p:nvPr/>
            </p:nvSpPr>
            <p:spPr bwMode="auto">
              <a:xfrm>
                <a:off x="838103" y="3623399"/>
                <a:ext cx="452587" cy="53879"/>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8" name="Freeform 73"/>
              <p:cNvSpPr>
                <a:spLocks/>
              </p:cNvSpPr>
              <p:nvPr/>
            </p:nvSpPr>
            <p:spPr bwMode="auto">
              <a:xfrm>
                <a:off x="1100765" y="3622052"/>
                <a:ext cx="168373" cy="63309"/>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59" name="Freeform 74"/>
              <p:cNvSpPr>
                <a:spLocks noEditPoints="1"/>
              </p:cNvSpPr>
              <p:nvPr/>
            </p:nvSpPr>
            <p:spPr bwMode="auto">
              <a:xfrm>
                <a:off x="1394407" y="3554703"/>
                <a:ext cx="145474" cy="10506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0" name="Freeform 75"/>
              <p:cNvSpPr>
                <a:spLocks/>
              </p:cNvSpPr>
              <p:nvPr/>
            </p:nvSpPr>
            <p:spPr bwMode="auto">
              <a:xfrm>
                <a:off x="1417306" y="3584337"/>
                <a:ext cx="88901" cy="59267"/>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1" name="Freeform 76"/>
              <p:cNvSpPr>
                <a:spLocks/>
              </p:cNvSpPr>
              <p:nvPr/>
            </p:nvSpPr>
            <p:spPr bwMode="auto">
              <a:xfrm>
                <a:off x="1488696" y="3581643"/>
                <a:ext cx="6735" cy="8082"/>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2" name="Freeform 77"/>
              <p:cNvSpPr>
                <a:spLocks/>
              </p:cNvSpPr>
              <p:nvPr/>
            </p:nvSpPr>
            <p:spPr bwMode="auto">
              <a:xfrm>
                <a:off x="1422694" y="3574907"/>
                <a:ext cx="16164" cy="6735"/>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3" name="Freeform 78"/>
              <p:cNvSpPr>
                <a:spLocks/>
              </p:cNvSpPr>
              <p:nvPr/>
            </p:nvSpPr>
            <p:spPr bwMode="auto">
              <a:xfrm>
                <a:off x="1394407" y="3573561"/>
                <a:ext cx="145474" cy="86207"/>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4" name="Freeform 79"/>
              <p:cNvSpPr>
                <a:spLocks/>
              </p:cNvSpPr>
              <p:nvPr/>
            </p:nvSpPr>
            <p:spPr bwMode="auto">
              <a:xfrm>
                <a:off x="1441552" y="3573561"/>
                <a:ext cx="37716" cy="21552"/>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5" name="Freeform 80"/>
              <p:cNvSpPr>
                <a:spLocks/>
              </p:cNvSpPr>
              <p:nvPr/>
            </p:nvSpPr>
            <p:spPr bwMode="auto">
              <a:xfrm>
                <a:off x="1401143" y="3564131"/>
                <a:ext cx="10776" cy="6735"/>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6" name="Freeform 81"/>
              <p:cNvSpPr>
                <a:spLocks/>
              </p:cNvSpPr>
              <p:nvPr/>
            </p:nvSpPr>
            <p:spPr bwMode="auto">
              <a:xfrm>
                <a:off x="1411918" y="3554703"/>
                <a:ext cx="72737" cy="29634"/>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7" name="Freeform 82"/>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8" name="Freeform 83"/>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69" name="Freeform 84"/>
              <p:cNvSpPr>
                <a:spLocks noEditPoints="1"/>
              </p:cNvSpPr>
              <p:nvPr/>
            </p:nvSpPr>
            <p:spPr bwMode="auto">
              <a:xfrm>
                <a:off x="1150604" y="2955295"/>
                <a:ext cx="439117" cy="614225"/>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0" name="Freeform 85"/>
              <p:cNvSpPr>
                <a:spLocks/>
              </p:cNvSpPr>
              <p:nvPr/>
            </p:nvSpPr>
            <p:spPr bwMode="auto">
              <a:xfrm>
                <a:off x="1378243" y="3522375"/>
                <a:ext cx="48491" cy="17511"/>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1" name="Freeform 86"/>
              <p:cNvSpPr>
                <a:spLocks/>
              </p:cNvSpPr>
              <p:nvPr/>
            </p:nvSpPr>
            <p:spPr bwMode="auto">
              <a:xfrm>
                <a:off x="1150604" y="2955295"/>
                <a:ext cx="439117" cy="614225"/>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2" name="Freeform 87"/>
              <p:cNvSpPr>
                <a:spLocks noEditPoints="1"/>
              </p:cNvSpPr>
              <p:nvPr/>
            </p:nvSpPr>
            <p:spPr bwMode="auto">
              <a:xfrm>
                <a:off x="1347263" y="3498130"/>
                <a:ext cx="101024" cy="41757"/>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3" name="Freeform 88"/>
              <p:cNvSpPr>
                <a:spLocks/>
              </p:cNvSpPr>
              <p:nvPr/>
            </p:nvSpPr>
            <p:spPr bwMode="auto">
              <a:xfrm>
                <a:off x="1370162" y="3516987"/>
                <a:ext cx="71391" cy="22899"/>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4" name="Freeform 89"/>
              <p:cNvSpPr>
                <a:spLocks/>
              </p:cNvSpPr>
              <p:nvPr/>
            </p:nvSpPr>
            <p:spPr bwMode="auto">
              <a:xfrm>
                <a:off x="1347263" y="3498130"/>
                <a:ext cx="101024" cy="41757"/>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5" name="Freeform 90"/>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6" name="Freeform 91"/>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7" name="Freeform 92"/>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8" name="Freeform 93"/>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79" name="Freeform 94"/>
              <p:cNvSpPr>
                <a:spLocks/>
              </p:cNvSpPr>
              <p:nvPr/>
            </p:nvSpPr>
            <p:spPr bwMode="auto">
              <a:xfrm>
                <a:off x="1116929" y="3434821"/>
                <a:ext cx="428341" cy="56573"/>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0" name="Freeform 95"/>
              <p:cNvSpPr>
                <a:spLocks/>
              </p:cNvSpPr>
              <p:nvPr/>
            </p:nvSpPr>
            <p:spPr bwMode="auto">
              <a:xfrm>
                <a:off x="1110194" y="3429433"/>
                <a:ext cx="437770" cy="67349"/>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1" name="Freeform 96"/>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2" name="Freeform 97"/>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3" name="Freeform 98"/>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4" name="Freeform 99"/>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5" name="Freeform 100"/>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6" name="Freeform 101"/>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7" name="Freeform 102"/>
              <p:cNvSpPr>
                <a:spLocks/>
              </p:cNvSpPr>
              <p:nvPr/>
            </p:nvSpPr>
            <p:spPr bwMode="auto">
              <a:xfrm>
                <a:off x="1094030" y="3044196"/>
                <a:ext cx="447199" cy="196660"/>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8" name="Freeform 103"/>
              <p:cNvSpPr>
                <a:spLocks/>
              </p:cNvSpPr>
              <p:nvPr/>
            </p:nvSpPr>
            <p:spPr bwMode="auto">
              <a:xfrm>
                <a:off x="1094030" y="3056319"/>
                <a:ext cx="36369" cy="184537"/>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89" name="Freeform 104"/>
              <p:cNvSpPr>
                <a:spLocks/>
              </p:cNvSpPr>
              <p:nvPr/>
            </p:nvSpPr>
            <p:spPr bwMode="auto">
              <a:xfrm>
                <a:off x="1394407" y="2908151"/>
                <a:ext cx="44451" cy="583245"/>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0" name="Freeform 105"/>
              <p:cNvSpPr>
                <a:spLocks/>
              </p:cNvSpPr>
              <p:nvPr/>
            </p:nvSpPr>
            <p:spPr bwMode="auto">
              <a:xfrm>
                <a:off x="1411918" y="3436168"/>
                <a:ext cx="26940" cy="55227"/>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1" name="Freeform 106"/>
              <p:cNvSpPr>
                <a:spLocks/>
              </p:cNvSpPr>
              <p:nvPr/>
            </p:nvSpPr>
            <p:spPr bwMode="auto">
              <a:xfrm>
                <a:off x="1166767" y="3465802"/>
                <a:ext cx="30981" cy="55227"/>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2" name="Freeform 632"/>
              <p:cNvSpPr>
                <a:spLocks/>
              </p:cNvSpPr>
              <p:nvPr/>
            </p:nvSpPr>
            <p:spPr bwMode="auto">
              <a:xfrm>
                <a:off x="939127" y="3531804"/>
                <a:ext cx="216865" cy="292296"/>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3" name="Freeform 633"/>
              <p:cNvSpPr>
                <a:spLocks/>
              </p:cNvSpPr>
              <p:nvPr/>
            </p:nvSpPr>
            <p:spPr bwMode="auto">
              <a:xfrm>
                <a:off x="1721725" y="3763485"/>
                <a:ext cx="254580" cy="233029"/>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4" name="Freeform 634"/>
              <p:cNvSpPr>
                <a:spLocks/>
              </p:cNvSpPr>
              <p:nvPr/>
            </p:nvSpPr>
            <p:spPr bwMode="auto">
              <a:xfrm>
                <a:off x="1106153" y="4132559"/>
                <a:ext cx="763740" cy="400055"/>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5" name="Freeform 635"/>
              <p:cNvSpPr>
                <a:spLocks/>
              </p:cNvSpPr>
              <p:nvPr/>
            </p:nvSpPr>
            <p:spPr bwMode="auto">
              <a:xfrm>
                <a:off x="1743277" y="3793119"/>
                <a:ext cx="87554" cy="79472"/>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6" name="Freeform 636"/>
              <p:cNvSpPr>
                <a:spLocks/>
              </p:cNvSpPr>
              <p:nvPr/>
            </p:nvSpPr>
            <p:spPr bwMode="auto">
              <a:xfrm>
                <a:off x="1750011" y="3799854"/>
                <a:ext cx="75431" cy="66003"/>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7" name="Freeform 637"/>
              <p:cNvSpPr>
                <a:spLocks/>
              </p:cNvSpPr>
              <p:nvPr/>
            </p:nvSpPr>
            <p:spPr bwMode="auto">
              <a:xfrm>
                <a:off x="1566821" y="3802548"/>
                <a:ext cx="241111" cy="239763"/>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8" name="Freeform 638"/>
              <p:cNvSpPr>
                <a:spLocks/>
              </p:cNvSpPr>
              <p:nvPr/>
            </p:nvSpPr>
            <p:spPr bwMode="auto">
              <a:xfrm>
                <a:off x="1578944" y="3814670"/>
                <a:ext cx="216865" cy="216865"/>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pic>
            <p:nvPicPr>
              <p:cNvPr id="99" name="Picture 6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6251" y="3811976"/>
                <a:ext cx="223599" cy="223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 name="Freeform 640"/>
              <p:cNvSpPr>
                <a:spLocks/>
              </p:cNvSpPr>
              <p:nvPr/>
            </p:nvSpPr>
            <p:spPr bwMode="auto">
              <a:xfrm>
                <a:off x="788264" y="3771567"/>
                <a:ext cx="1334862" cy="1088363"/>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1" name="Freeform 641"/>
              <p:cNvSpPr>
                <a:spLocks/>
              </p:cNvSpPr>
              <p:nvPr/>
            </p:nvSpPr>
            <p:spPr bwMode="auto">
              <a:xfrm>
                <a:off x="1390367" y="4214725"/>
                <a:ext cx="149516" cy="5118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2" name="Freeform 642"/>
              <p:cNvSpPr>
                <a:spLocks/>
              </p:cNvSpPr>
              <p:nvPr/>
            </p:nvSpPr>
            <p:spPr bwMode="auto">
              <a:xfrm>
                <a:off x="1257015" y="4214725"/>
                <a:ext cx="402749" cy="545529"/>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3" name="Freeform 643"/>
              <p:cNvSpPr>
                <a:spLocks/>
              </p:cNvSpPr>
              <p:nvPr/>
            </p:nvSpPr>
            <p:spPr bwMode="auto">
              <a:xfrm>
                <a:off x="1052273" y="4331912"/>
                <a:ext cx="810884" cy="650594"/>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4" name="Freeform 644"/>
              <p:cNvSpPr>
                <a:spLocks/>
              </p:cNvSpPr>
              <p:nvPr/>
            </p:nvSpPr>
            <p:spPr bwMode="auto">
              <a:xfrm>
                <a:off x="1235463" y="4563594"/>
                <a:ext cx="449893" cy="160292"/>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5" name="Freeform 645"/>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6" name="Freeform 646"/>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7" name="Freeform 647"/>
              <p:cNvSpPr>
                <a:spLocks/>
              </p:cNvSpPr>
              <p:nvPr/>
            </p:nvSpPr>
            <p:spPr bwMode="auto">
              <a:xfrm>
                <a:off x="1778298" y="3456373"/>
                <a:ext cx="304418" cy="305766"/>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8" name="Freeform 648"/>
              <p:cNvSpPr>
                <a:spLocks/>
              </p:cNvSpPr>
              <p:nvPr/>
            </p:nvSpPr>
            <p:spPr bwMode="auto">
              <a:xfrm>
                <a:off x="1786380" y="3467149"/>
                <a:ext cx="288255" cy="285561"/>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09" name="Freeform 649"/>
              <p:cNvSpPr>
                <a:spLocks/>
              </p:cNvSpPr>
              <p:nvPr/>
            </p:nvSpPr>
            <p:spPr bwMode="auto">
              <a:xfrm>
                <a:off x="1828136" y="3508905"/>
                <a:ext cx="204742" cy="202048"/>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469" name="组合 468"/>
          <p:cNvGrpSpPr/>
          <p:nvPr/>
        </p:nvGrpSpPr>
        <p:grpSpPr>
          <a:xfrm>
            <a:off x="860297" y="1243782"/>
            <a:ext cx="3249864" cy="4770460"/>
            <a:chOff x="4476558" y="1122561"/>
            <a:chExt cx="3249864" cy="4770460"/>
          </a:xfrm>
        </p:grpSpPr>
        <p:sp>
          <p:nvSpPr>
            <p:cNvPr id="19" name="同侧圆角矩形 18"/>
            <p:cNvSpPr/>
            <p:nvPr/>
          </p:nvSpPr>
          <p:spPr>
            <a:xfrm>
              <a:off x="4476558" y="2116345"/>
              <a:ext cx="3191501" cy="2510648"/>
            </a:xfrm>
            <a:prstGeom prst="round2SameRect">
              <a:avLst>
                <a:gd name="adj1" fmla="val 4881"/>
                <a:gd name="adj2" fmla="val 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20" name="同侧圆角矩形 19"/>
            <p:cNvSpPr/>
            <p:nvPr/>
          </p:nvSpPr>
          <p:spPr>
            <a:xfrm>
              <a:off x="4476558" y="4637697"/>
              <a:ext cx="3191501" cy="1255324"/>
            </a:xfrm>
            <a:prstGeom prst="round2SameRect">
              <a:avLst>
                <a:gd name="adj1" fmla="val 0"/>
                <a:gd name="adj2" fmla="val 6149"/>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21" name="TextBox 102"/>
            <p:cNvSpPr txBox="1"/>
            <p:nvPr/>
          </p:nvSpPr>
          <p:spPr>
            <a:xfrm>
              <a:off x="4635533" y="3003109"/>
              <a:ext cx="2862316" cy="410411"/>
            </a:xfrm>
            <a:prstGeom prst="rect">
              <a:avLst/>
            </a:prstGeom>
            <a:noFill/>
            <a:effectLst/>
          </p:spPr>
          <p:txBody>
            <a:bodyPr wrap="square" lIns="121899" tIns="60949" rIns="121899" bIns="60949" rtlCol="0">
              <a:spAutoFit/>
            </a:bodyPr>
            <a:lstStyle/>
            <a:p>
              <a:r>
                <a:rPr lang="zh-CN" altLang="en-US" sz="1867" b="1" dirty="0" smtClean="0">
                  <a:solidFill>
                    <a:schemeClr val="bg1"/>
                  </a:solidFill>
                  <a:cs typeface="+mn-ea"/>
                  <a:sym typeface="+mn-lt"/>
                </a:rPr>
                <a:t>讲授解析</a:t>
              </a:r>
              <a:endParaRPr lang="zh-CN" altLang="en-US" sz="1867" b="1" dirty="0">
                <a:solidFill>
                  <a:schemeClr val="bg1"/>
                </a:solidFill>
                <a:cs typeface="+mn-ea"/>
                <a:sym typeface="+mn-lt"/>
              </a:endParaRPr>
            </a:p>
          </p:txBody>
        </p:sp>
        <p:cxnSp>
          <p:nvCxnSpPr>
            <p:cNvPr id="22" name="直接连接符 103"/>
            <p:cNvCxnSpPr/>
            <p:nvPr/>
          </p:nvCxnSpPr>
          <p:spPr>
            <a:xfrm>
              <a:off x="4777575" y="4158907"/>
              <a:ext cx="2592621" cy="0"/>
            </a:xfrm>
            <a:prstGeom prst="line">
              <a:avLst/>
            </a:prstGeom>
            <a:ln w="34925" cap="rnd">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104"/>
            <p:cNvCxnSpPr/>
            <p:nvPr/>
          </p:nvCxnSpPr>
          <p:spPr>
            <a:xfrm>
              <a:off x="4777567" y="4156784"/>
              <a:ext cx="1296311" cy="0"/>
            </a:xfrm>
            <a:prstGeom prst="line">
              <a:avLst/>
            </a:prstGeom>
            <a:ln w="57150" cap="rnd">
              <a:solidFill>
                <a:schemeClr val="bg1"/>
              </a:solidFill>
              <a:tailEnd type="oval" w="sm" len="sm"/>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4689334" y="2246067"/>
              <a:ext cx="1164700" cy="861752"/>
            </a:xfrm>
            <a:prstGeom prst="rect">
              <a:avLst/>
            </a:prstGeom>
          </p:spPr>
          <p:txBody>
            <a:bodyPr wrap="none" lIns="121899" tIns="60949" rIns="121899" bIns="60949">
              <a:spAutoFit/>
            </a:bodyPr>
            <a:lstStyle/>
            <a:p>
              <a:r>
                <a:rPr lang="en-US" altLang="zh-CN" sz="4800" dirty="0" smtClean="0">
                  <a:solidFill>
                    <a:schemeClr val="bg1"/>
                  </a:solidFill>
                  <a:cs typeface="+mn-ea"/>
                  <a:sym typeface="+mn-lt"/>
                </a:rPr>
                <a:t>20</a:t>
              </a:r>
              <a:r>
                <a:rPr lang="en-US" altLang="zh-CN" sz="3200" dirty="0">
                  <a:solidFill>
                    <a:schemeClr val="bg1"/>
                  </a:solidFill>
                  <a:cs typeface="+mn-ea"/>
                  <a:sym typeface="+mn-lt"/>
                </a:rPr>
                <a:t>%</a:t>
              </a:r>
              <a:endParaRPr lang="zh-CN" altLang="en-US" sz="3200" dirty="0">
                <a:solidFill>
                  <a:schemeClr val="bg1"/>
                </a:solidFill>
                <a:cs typeface="+mn-ea"/>
                <a:sym typeface="+mn-lt"/>
              </a:endParaRPr>
            </a:p>
          </p:txBody>
        </p:sp>
        <p:grpSp>
          <p:nvGrpSpPr>
            <p:cNvPr id="25" name="组合 133"/>
            <p:cNvGrpSpPr/>
            <p:nvPr/>
          </p:nvGrpSpPr>
          <p:grpSpPr>
            <a:xfrm>
              <a:off x="4750157" y="4978122"/>
              <a:ext cx="534916" cy="534916"/>
              <a:chOff x="2654675" y="1308599"/>
              <a:chExt cx="452588" cy="452588"/>
            </a:xfrm>
          </p:grpSpPr>
          <p:sp>
            <p:nvSpPr>
              <p:cNvPr id="26" name="椭圆 25"/>
              <p:cNvSpPr/>
              <p:nvPr/>
            </p:nvSpPr>
            <p:spPr>
              <a:xfrm>
                <a:off x="2654675" y="1308599"/>
                <a:ext cx="452588" cy="452588"/>
              </a:xfrm>
              <a:prstGeom prst="ellipse">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27" name="组合 136"/>
              <p:cNvGrpSpPr/>
              <p:nvPr/>
            </p:nvGrpSpPr>
            <p:grpSpPr>
              <a:xfrm>
                <a:off x="2766793" y="1394572"/>
                <a:ext cx="228351" cy="261219"/>
                <a:chOff x="10856093" y="315913"/>
                <a:chExt cx="419100" cy="479425"/>
              </a:xfrm>
              <a:solidFill>
                <a:schemeClr val="tx1">
                  <a:lumMod val="75000"/>
                  <a:lumOff val="25000"/>
                </a:schemeClr>
              </a:solidFill>
            </p:grpSpPr>
            <p:sp>
              <p:nvSpPr>
                <p:cNvPr id="28"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sp>
          <p:nvSpPr>
            <p:cNvPr id="34" name="矩形 33"/>
            <p:cNvSpPr/>
            <p:nvPr/>
          </p:nvSpPr>
          <p:spPr>
            <a:xfrm>
              <a:off x="5381036" y="4906270"/>
              <a:ext cx="1957456" cy="759032"/>
            </a:xfrm>
            <a:prstGeom prst="rect">
              <a:avLst/>
            </a:prstGeom>
          </p:spPr>
          <p:txBody>
            <a:bodyPr wrap="square" lIns="121899" tIns="60949" rIns="121899" bIns="60949">
              <a:spAutoFit/>
            </a:bodyPr>
            <a:lstStyle/>
            <a:p>
              <a:pPr>
                <a:lnSpc>
                  <a:spcPct val="130000"/>
                </a:lnSpc>
                <a:spcBef>
                  <a:spcPts val="800"/>
                </a:spcBef>
              </a:pPr>
              <a:r>
                <a:rPr lang="zh-CN" altLang="en-US" sz="1333" dirty="0" smtClean="0">
                  <a:solidFill>
                    <a:schemeClr val="tx1">
                      <a:lumMod val="50000"/>
                      <a:lumOff val="50000"/>
                    </a:schemeClr>
                  </a:solidFill>
                  <a:cs typeface="+mn-ea"/>
                  <a:sym typeface="+mn-lt"/>
                </a:rPr>
                <a:t>老师通过讲解各个原则</a:t>
              </a:r>
              <a:endParaRPr lang="en-US" altLang="zh-CN" sz="1333" dirty="0" smtClean="0">
                <a:solidFill>
                  <a:schemeClr val="tx1">
                    <a:lumMod val="50000"/>
                    <a:lumOff val="50000"/>
                  </a:schemeClr>
                </a:solidFill>
                <a:cs typeface="+mn-ea"/>
                <a:sym typeface="+mn-lt"/>
              </a:endParaRPr>
            </a:p>
            <a:p>
              <a:pPr>
                <a:lnSpc>
                  <a:spcPct val="130000"/>
                </a:lnSpc>
                <a:spcBef>
                  <a:spcPts val="800"/>
                </a:spcBef>
              </a:pPr>
              <a:r>
                <a:rPr lang="zh-CN" altLang="en-US" sz="1333" dirty="0" smtClean="0">
                  <a:solidFill>
                    <a:schemeClr val="tx1">
                      <a:lumMod val="50000"/>
                      <a:lumOff val="50000"/>
                    </a:schemeClr>
                  </a:solidFill>
                  <a:cs typeface="+mn-ea"/>
                  <a:sym typeface="+mn-lt"/>
                </a:rPr>
                <a:t>结合学员笔记记住内容</a:t>
              </a:r>
              <a:endParaRPr lang="en-US" altLang="zh-CN" sz="1333" dirty="0">
                <a:solidFill>
                  <a:schemeClr val="tx1">
                    <a:lumMod val="50000"/>
                    <a:lumOff val="50000"/>
                  </a:schemeClr>
                </a:solidFill>
                <a:cs typeface="+mn-ea"/>
                <a:sym typeface="+mn-lt"/>
              </a:endParaRPr>
            </a:p>
          </p:txBody>
        </p:sp>
        <p:grpSp>
          <p:nvGrpSpPr>
            <p:cNvPr id="110" name="组 109"/>
            <p:cNvGrpSpPr/>
            <p:nvPr/>
          </p:nvGrpSpPr>
          <p:grpSpPr>
            <a:xfrm flipV="1">
              <a:off x="5901707" y="1122561"/>
              <a:ext cx="1824715" cy="2676009"/>
              <a:chOff x="2256477" y="2877169"/>
              <a:chExt cx="1368536" cy="2007007"/>
            </a:xfrm>
            <a:effectLst>
              <a:outerShdw blurRad="50800" dist="76200" dir="2700000" algn="tl" rotWithShape="0">
                <a:prstClr val="black">
                  <a:alpha val="40000"/>
                </a:prstClr>
              </a:outerShdw>
            </a:effectLst>
          </p:grpSpPr>
          <p:sp>
            <p:nvSpPr>
              <p:cNvPr id="111"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2"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3"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4"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5"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6"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7"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8"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19"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0"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1"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2"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3"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4"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5"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6"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7"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8"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29"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0"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1"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2"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3"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4"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5"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6"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7"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8"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39"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0"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1"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2"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3"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4"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5"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6"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7"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8"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49"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0"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1"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2"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3"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4"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5"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6"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7"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8"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9"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0"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1"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2"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3"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4"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5"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6"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7"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8"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pic>
            <p:nvPicPr>
              <p:cNvPr id="169" name="Picture 2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9808" y="3371513"/>
                <a:ext cx="359645" cy="6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0"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1"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2"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3"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4"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5"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6"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7"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8"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79"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0"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1"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2"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3"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4"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5"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6"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7"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8"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89"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0"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1"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2"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3"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4"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5"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6"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7"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8"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99"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0"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1"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2"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3"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4"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5"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6"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7"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8"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09"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0"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1"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2"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3"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4"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5"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6"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7"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8"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19"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0"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1"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2"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3"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4"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5"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6"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7"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8"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29"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0"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1"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2"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3"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4"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5"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6"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7"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8"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39"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0"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1"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2"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3"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4"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5"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6"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7"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8"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49"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0"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1"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2"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3"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4"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5"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6"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7"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8"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59"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0"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1"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2"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3"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4"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5"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6"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7"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8"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69"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0"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471" name="组合 470"/>
          <p:cNvGrpSpPr/>
          <p:nvPr/>
        </p:nvGrpSpPr>
        <p:grpSpPr>
          <a:xfrm>
            <a:off x="8112704" y="1243783"/>
            <a:ext cx="3429214" cy="4770459"/>
            <a:chOff x="8019724" y="1122560"/>
            <a:chExt cx="3429214" cy="4770459"/>
          </a:xfrm>
        </p:grpSpPr>
        <p:sp>
          <p:nvSpPr>
            <p:cNvPr id="35" name="同侧圆角矩形 34"/>
            <p:cNvSpPr/>
            <p:nvPr/>
          </p:nvSpPr>
          <p:spPr>
            <a:xfrm>
              <a:off x="8019726" y="2116344"/>
              <a:ext cx="3191501" cy="2510648"/>
            </a:xfrm>
            <a:prstGeom prst="round2SameRect">
              <a:avLst>
                <a:gd name="adj1" fmla="val 4881"/>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36" name="同侧圆角矩形 35"/>
            <p:cNvSpPr/>
            <p:nvPr/>
          </p:nvSpPr>
          <p:spPr>
            <a:xfrm>
              <a:off x="8019724" y="4637696"/>
              <a:ext cx="3191501" cy="1255323"/>
            </a:xfrm>
            <a:prstGeom prst="round2SameRect">
              <a:avLst>
                <a:gd name="adj1" fmla="val 0"/>
                <a:gd name="adj2" fmla="val 6149"/>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cs typeface="+mn-ea"/>
                <a:sym typeface="+mn-lt"/>
              </a:endParaRPr>
            </a:p>
          </p:txBody>
        </p:sp>
        <p:sp>
          <p:nvSpPr>
            <p:cNvPr id="37" name="TextBox 148"/>
            <p:cNvSpPr txBox="1"/>
            <p:nvPr/>
          </p:nvSpPr>
          <p:spPr>
            <a:xfrm>
              <a:off x="8178700" y="3003109"/>
              <a:ext cx="2862315" cy="410411"/>
            </a:xfrm>
            <a:prstGeom prst="rect">
              <a:avLst/>
            </a:prstGeom>
            <a:noFill/>
            <a:effectLst/>
          </p:spPr>
          <p:txBody>
            <a:bodyPr wrap="square" lIns="121899" tIns="60949" rIns="121899" bIns="60949" rtlCol="0">
              <a:spAutoFit/>
            </a:bodyPr>
            <a:lstStyle/>
            <a:p>
              <a:r>
                <a:rPr lang="zh-CN" altLang="en-US" sz="1867" b="1" dirty="0" smtClean="0">
                  <a:solidFill>
                    <a:schemeClr val="bg1"/>
                  </a:solidFill>
                  <a:cs typeface="+mn-ea"/>
                  <a:sym typeface="+mn-lt"/>
                </a:rPr>
                <a:t>实战训练</a:t>
              </a:r>
              <a:endParaRPr lang="zh-CN" altLang="en-US" sz="1867" b="1" dirty="0">
                <a:solidFill>
                  <a:schemeClr val="bg1"/>
                </a:solidFill>
                <a:cs typeface="+mn-ea"/>
                <a:sym typeface="+mn-lt"/>
              </a:endParaRPr>
            </a:p>
          </p:txBody>
        </p:sp>
        <p:cxnSp>
          <p:nvCxnSpPr>
            <p:cNvPr id="38" name="直接连接符 150"/>
            <p:cNvCxnSpPr/>
            <p:nvPr/>
          </p:nvCxnSpPr>
          <p:spPr>
            <a:xfrm>
              <a:off x="8320740" y="4158905"/>
              <a:ext cx="2592621" cy="0"/>
            </a:xfrm>
            <a:prstGeom prst="line">
              <a:avLst/>
            </a:prstGeom>
            <a:ln w="34925" cap="rnd">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151"/>
            <p:cNvCxnSpPr/>
            <p:nvPr/>
          </p:nvCxnSpPr>
          <p:spPr>
            <a:xfrm>
              <a:off x="8320734" y="4156783"/>
              <a:ext cx="2379855" cy="0"/>
            </a:xfrm>
            <a:prstGeom prst="line">
              <a:avLst/>
            </a:prstGeom>
            <a:ln w="57150" cap="rnd">
              <a:solidFill>
                <a:schemeClr val="bg1"/>
              </a:solidFill>
              <a:tailEnd type="oval" w="sm" len="sm"/>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8232502" y="2246071"/>
              <a:ext cx="1164700" cy="861752"/>
            </a:xfrm>
            <a:prstGeom prst="rect">
              <a:avLst/>
            </a:prstGeom>
          </p:spPr>
          <p:txBody>
            <a:bodyPr wrap="none" lIns="121899" tIns="60949" rIns="121899" bIns="60949">
              <a:spAutoFit/>
            </a:bodyPr>
            <a:lstStyle/>
            <a:p>
              <a:r>
                <a:rPr lang="en-US" altLang="zh-CN" sz="4800" dirty="0" smtClean="0">
                  <a:solidFill>
                    <a:schemeClr val="bg1"/>
                  </a:solidFill>
                  <a:cs typeface="+mn-ea"/>
                  <a:sym typeface="+mn-lt"/>
                </a:rPr>
                <a:t>50</a:t>
              </a:r>
              <a:r>
                <a:rPr lang="en-US" altLang="zh-CN" sz="3200" dirty="0">
                  <a:solidFill>
                    <a:schemeClr val="bg1"/>
                  </a:solidFill>
                  <a:cs typeface="+mn-ea"/>
                  <a:sym typeface="+mn-lt"/>
                </a:rPr>
                <a:t>%</a:t>
              </a:r>
              <a:endParaRPr lang="zh-CN" altLang="en-US" sz="3200" dirty="0">
                <a:solidFill>
                  <a:schemeClr val="bg1"/>
                </a:solidFill>
                <a:cs typeface="+mn-ea"/>
                <a:sym typeface="+mn-lt"/>
              </a:endParaRPr>
            </a:p>
          </p:txBody>
        </p:sp>
        <p:grpSp>
          <p:nvGrpSpPr>
            <p:cNvPr id="41" name="组合 154"/>
            <p:cNvGrpSpPr/>
            <p:nvPr/>
          </p:nvGrpSpPr>
          <p:grpSpPr>
            <a:xfrm>
              <a:off x="8293327" y="4978121"/>
              <a:ext cx="534916" cy="534916"/>
              <a:chOff x="2654675" y="1308599"/>
              <a:chExt cx="452588" cy="452588"/>
            </a:xfrm>
          </p:grpSpPr>
          <p:sp>
            <p:nvSpPr>
              <p:cNvPr id="42" name="椭圆 41"/>
              <p:cNvSpPr/>
              <p:nvPr/>
            </p:nvSpPr>
            <p:spPr>
              <a:xfrm>
                <a:off x="2654675" y="1308599"/>
                <a:ext cx="452588" cy="452588"/>
              </a:xfrm>
              <a:prstGeom prst="ellipse">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43" name="组合 156"/>
              <p:cNvGrpSpPr/>
              <p:nvPr/>
            </p:nvGrpSpPr>
            <p:grpSpPr>
              <a:xfrm>
                <a:off x="2766793" y="1394572"/>
                <a:ext cx="228351" cy="261219"/>
                <a:chOff x="10856093" y="315913"/>
                <a:chExt cx="419100" cy="479425"/>
              </a:xfrm>
              <a:solidFill>
                <a:schemeClr val="tx1">
                  <a:lumMod val="75000"/>
                  <a:lumOff val="25000"/>
                </a:schemeClr>
              </a:solidFill>
            </p:grpSpPr>
            <p:sp>
              <p:nvSpPr>
                <p:cNvPr id="44"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7"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8"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9"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sp>
          <p:nvSpPr>
            <p:cNvPr id="50" name="矩形 49"/>
            <p:cNvSpPr/>
            <p:nvPr/>
          </p:nvSpPr>
          <p:spPr>
            <a:xfrm>
              <a:off x="9022458" y="4828142"/>
              <a:ext cx="1957456" cy="923116"/>
            </a:xfrm>
            <a:prstGeom prst="rect">
              <a:avLst/>
            </a:prstGeom>
          </p:spPr>
          <p:txBody>
            <a:bodyPr wrap="square" lIns="121899" tIns="60949" rIns="121899" bIns="60949">
              <a:spAutoFit/>
            </a:bodyPr>
            <a:lstStyle/>
            <a:p>
              <a:pPr>
                <a:lnSpc>
                  <a:spcPct val="130000"/>
                </a:lnSpc>
                <a:spcBef>
                  <a:spcPts val="800"/>
                </a:spcBef>
              </a:pPr>
              <a:r>
                <a:rPr lang="zh-CN" altLang="en-US" sz="1333" dirty="0" smtClean="0">
                  <a:solidFill>
                    <a:schemeClr val="tx1">
                      <a:lumMod val="50000"/>
                      <a:lumOff val="50000"/>
                    </a:schemeClr>
                  </a:solidFill>
                  <a:cs typeface="+mn-ea"/>
                  <a:sym typeface="+mn-lt"/>
                </a:rPr>
                <a:t>老师指导学员结合实际工作情景，使用所学原则</a:t>
              </a:r>
              <a:endParaRPr lang="en-US" altLang="zh-CN" sz="1333" dirty="0">
                <a:solidFill>
                  <a:schemeClr val="tx1">
                    <a:lumMod val="50000"/>
                    <a:lumOff val="50000"/>
                  </a:schemeClr>
                </a:solidFill>
                <a:cs typeface="+mn-ea"/>
                <a:sym typeface="+mn-lt"/>
              </a:endParaRPr>
            </a:p>
          </p:txBody>
        </p:sp>
        <p:grpSp>
          <p:nvGrpSpPr>
            <p:cNvPr id="271" name="组 270"/>
            <p:cNvGrpSpPr/>
            <p:nvPr/>
          </p:nvGrpSpPr>
          <p:grpSpPr>
            <a:xfrm>
              <a:off x="9609857" y="1122560"/>
              <a:ext cx="1839081" cy="2954387"/>
              <a:chOff x="3747589" y="272102"/>
              <a:chExt cx="1379311" cy="2215790"/>
            </a:xfrm>
            <a:effectLst>
              <a:outerShdw blurRad="50800" dist="76200" dir="2700000" algn="tl" rotWithShape="0">
                <a:prstClr val="black">
                  <a:alpha val="40000"/>
                </a:prstClr>
              </a:outerShdw>
            </a:effectLst>
          </p:grpSpPr>
          <p:sp>
            <p:nvSpPr>
              <p:cNvPr id="272" name="Freeform 58"/>
              <p:cNvSpPr>
                <a:spLocks/>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3"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4" name="Freeform 462"/>
              <p:cNvSpPr>
                <a:spLocks/>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5" name="Freeform 463"/>
              <p:cNvSpPr>
                <a:spLocks/>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6" name="Freeform 464"/>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7" name="Freeform 465"/>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8" name="Freeform 466"/>
              <p:cNvSpPr>
                <a:spLocks/>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79" name="Freeform 467"/>
              <p:cNvSpPr>
                <a:spLocks/>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0" name="Freeform 468"/>
              <p:cNvSpPr>
                <a:spLocks/>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1" name="Freeform 469"/>
              <p:cNvSpPr>
                <a:spLocks/>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2" name="Freeform 470"/>
              <p:cNvSpPr>
                <a:spLocks/>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3" name="Freeform 471"/>
              <p:cNvSpPr>
                <a:spLocks/>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4" name="Freeform 472"/>
              <p:cNvSpPr>
                <a:spLocks/>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5" name="Freeform 473"/>
              <p:cNvSpPr>
                <a:spLocks/>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6" name="Freeform 474"/>
              <p:cNvSpPr>
                <a:spLocks/>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7" name="Freeform 475"/>
              <p:cNvSpPr>
                <a:spLocks/>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8" name="Freeform 476"/>
              <p:cNvSpPr>
                <a:spLocks/>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89" name="Freeform 477"/>
              <p:cNvSpPr>
                <a:spLocks/>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0" name="Freeform 478"/>
              <p:cNvSpPr>
                <a:spLocks/>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1" name="Freeform 479"/>
              <p:cNvSpPr>
                <a:spLocks/>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2" name="Freeform 480"/>
              <p:cNvSpPr>
                <a:spLocks/>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3" name="Freeform 481"/>
              <p:cNvSpPr>
                <a:spLocks/>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4" name="Freeform 482"/>
              <p:cNvSpPr>
                <a:spLocks/>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5" name="Freeform 483"/>
              <p:cNvSpPr>
                <a:spLocks/>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6" name="Freeform 484"/>
              <p:cNvSpPr>
                <a:spLocks/>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7" name="Freeform 485"/>
              <p:cNvSpPr>
                <a:spLocks/>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8" name="Freeform 486"/>
              <p:cNvSpPr>
                <a:spLocks/>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299" name="Freeform 487"/>
              <p:cNvSpPr>
                <a:spLocks/>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0" name="Freeform 488"/>
              <p:cNvSpPr>
                <a:spLocks/>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1" name="Freeform 489"/>
              <p:cNvSpPr>
                <a:spLocks/>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2" name="Freeform 490"/>
              <p:cNvSpPr>
                <a:spLocks/>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3" name="Freeform 491"/>
              <p:cNvSpPr>
                <a:spLocks/>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4" name="Freeform 492"/>
              <p:cNvSpPr>
                <a:spLocks/>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5" name="Freeform 493"/>
              <p:cNvSpPr>
                <a:spLocks/>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6" name="Freeform 494"/>
              <p:cNvSpPr>
                <a:spLocks/>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7" name="Freeform 495"/>
              <p:cNvSpPr>
                <a:spLocks/>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8" name="Freeform 496"/>
              <p:cNvSpPr>
                <a:spLocks/>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09" name="Freeform 497"/>
              <p:cNvSpPr>
                <a:spLocks/>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0" name="Freeform 498"/>
              <p:cNvSpPr>
                <a:spLocks/>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1" name="Freeform 499"/>
              <p:cNvSpPr>
                <a:spLocks/>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2" name="Freeform 500"/>
              <p:cNvSpPr>
                <a:spLocks/>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3" name="Freeform 501"/>
              <p:cNvSpPr>
                <a:spLocks/>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4" name="Freeform 502"/>
              <p:cNvSpPr>
                <a:spLocks/>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5" name="Freeform 503"/>
              <p:cNvSpPr>
                <a:spLocks/>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6" name="Freeform 504"/>
              <p:cNvSpPr>
                <a:spLocks/>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7" name="Freeform 505"/>
              <p:cNvSpPr>
                <a:spLocks/>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8" name="Freeform 506"/>
              <p:cNvSpPr>
                <a:spLocks/>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19" name="Freeform 507"/>
              <p:cNvSpPr>
                <a:spLocks/>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0" name="Freeform 508"/>
              <p:cNvSpPr>
                <a:spLocks/>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1" name="Freeform 509"/>
              <p:cNvSpPr>
                <a:spLocks/>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2" name="Freeform 510"/>
              <p:cNvSpPr>
                <a:spLocks/>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3" name="Freeform 511"/>
              <p:cNvSpPr>
                <a:spLocks/>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4" name="Freeform 512"/>
              <p:cNvSpPr>
                <a:spLocks/>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5" name="Freeform 513"/>
              <p:cNvSpPr>
                <a:spLocks/>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6" name="Freeform 514"/>
              <p:cNvSpPr>
                <a:spLocks/>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7" name="Freeform 515"/>
              <p:cNvSpPr>
                <a:spLocks/>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8" name="Freeform 516"/>
              <p:cNvSpPr>
                <a:spLocks/>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29" name="Freeform 517"/>
              <p:cNvSpPr>
                <a:spLocks/>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0" name="Freeform 518"/>
              <p:cNvSpPr>
                <a:spLocks/>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1" name="Freeform 519"/>
              <p:cNvSpPr>
                <a:spLocks/>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2" name="Freeform 520"/>
              <p:cNvSpPr>
                <a:spLocks/>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3" name="Freeform 521"/>
              <p:cNvSpPr>
                <a:spLocks/>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4" name="Freeform 522"/>
              <p:cNvSpPr>
                <a:spLocks/>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5" name="Freeform 523"/>
              <p:cNvSpPr>
                <a:spLocks/>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6" name="Freeform 524"/>
              <p:cNvSpPr>
                <a:spLocks/>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7" name="Freeform 525"/>
              <p:cNvSpPr>
                <a:spLocks/>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8" name="Freeform 526"/>
              <p:cNvSpPr>
                <a:spLocks/>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39" name="Freeform 527"/>
              <p:cNvSpPr>
                <a:spLocks/>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0" name="Freeform 528"/>
              <p:cNvSpPr>
                <a:spLocks/>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1" name="Freeform 529"/>
              <p:cNvSpPr>
                <a:spLocks/>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2" name="Freeform 530"/>
              <p:cNvSpPr>
                <a:spLocks/>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3" name="Freeform 531"/>
              <p:cNvSpPr>
                <a:spLocks/>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4" name="Freeform 532"/>
              <p:cNvSpPr>
                <a:spLocks/>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5" name="Freeform 533"/>
              <p:cNvSpPr>
                <a:spLocks/>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6" name="Freeform 534"/>
              <p:cNvSpPr>
                <a:spLocks/>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7" name="Freeform 535"/>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8" name="Freeform 536"/>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49" name="Freeform 537"/>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0" name="Freeform 538"/>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1" name="Freeform 539"/>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2" name="Freeform 540"/>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3" name="Freeform 541"/>
              <p:cNvSpPr>
                <a:spLocks/>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4" name="Freeform 542"/>
              <p:cNvSpPr>
                <a:spLocks/>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5" name="Freeform 543"/>
              <p:cNvSpPr>
                <a:spLocks/>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6" name="Freeform 544"/>
              <p:cNvSpPr>
                <a:spLocks/>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7" name="Freeform 545"/>
              <p:cNvSpPr>
                <a:spLocks/>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8" name="Freeform 546"/>
              <p:cNvSpPr>
                <a:spLocks/>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59" name="Freeform 547"/>
              <p:cNvSpPr>
                <a:spLocks/>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0" name="Freeform 548"/>
              <p:cNvSpPr>
                <a:spLocks/>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1" name="Freeform 549"/>
              <p:cNvSpPr>
                <a:spLocks/>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2" name="Freeform 550"/>
              <p:cNvSpPr>
                <a:spLocks/>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3" name="Freeform 551"/>
              <p:cNvSpPr>
                <a:spLocks/>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4" name="Freeform 552"/>
              <p:cNvSpPr>
                <a:spLocks/>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5" name="Freeform 553"/>
              <p:cNvSpPr>
                <a:spLocks/>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6" name="Freeform 554"/>
              <p:cNvSpPr>
                <a:spLocks/>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7" name="Freeform 555"/>
              <p:cNvSpPr>
                <a:spLocks/>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8" name="Freeform 556"/>
              <p:cNvSpPr>
                <a:spLocks/>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69" name="Freeform 557"/>
              <p:cNvSpPr>
                <a:spLocks/>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0" name="Freeform 558"/>
              <p:cNvSpPr>
                <a:spLocks/>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1" name="Freeform 559"/>
              <p:cNvSpPr>
                <a:spLocks/>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2" name="Freeform 560"/>
              <p:cNvSpPr>
                <a:spLocks/>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3" name="Freeform 561"/>
              <p:cNvSpPr>
                <a:spLocks/>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4" name="Freeform 562"/>
              <p:cNvSpPr>
                <a:spLocks/>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5" name="Freeform 563"/>
              <p:cNvSpPr>
                <a:spLocks/>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6" name="Freeform 564"/>
              <p:cNvSpPr>
                <a:spLocks/>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7" name="Freeform 565"/>
              <p:cNvSpPr>
                <a:spLocks/>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8" name="Freeform 566"/>
              <p:cNvSpPr>
                <a:spLocks/>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79" name="Freeform 567"/>
              <p:cNvSpPr>
                <a:spLocks/>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0" name="Freeform 568"/>
              <p:cNvSpPr>
                <a:spLocks/>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1" name="Freeform 569"/>
              <p:cNvSpPr>
                <a:spLocks/>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2" name="Freeform 570"/>
              <p:cNvSpPr>
                <a:spLocks/>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3" name="Freeform 571"/>
              <p:cNvSpPr>
                <a:spLocks/>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4" name="Freeform 572"/>
              <p:cNvSpPr>
                <a:spLocks/>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5" name="Freeform 573"/>
              <p:cNvSpPr>
                <a:spLocks/>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6" name="Freeform 574"/>
              <p:cNvSpPr>
                <a:spLocks/>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7" name="Freeform 575"/>
              <p:cNvSpPr>
                <a:spLocks/>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8" name="Freeform 576"/>
              <p:cNvSpPr>
                <a:spLocks/>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89" name="Freeform 577"/>
              <p:cNvSpPr>
                <a:spLocks/>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0" name="Freeform 578"/>
              <p:cNvSpPr>
                <a:spLocks/>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1" name="Freeform 579"/>
              <p:cNvSpPr>
                <a:spLocks/>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2" name="Freeform 580"/>
              <p:cNvSpPr>
                <a:spLocks/>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3" name="Freeform 581"/>
              <p:cNvSpPr>
                <a:spLocks/>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4" name="Freeform 582"/>
              <p:cNvSpPr>
                <a:spLocks/>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5" name="Freeform 583"/>
              <p:cNvSpPr>
                <a:spLocks/>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6" name="Freeform 584"/>
              <p:cNvSpPr>
                <a:spLocks/>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7" name="Freeform 585"/>
              <p:cNvSpPr>
                <a:spLocks/>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8" name="Freeform 586"/>
              <p:cNvSpPr>
                <a:spLocks/>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399" name="Freeform 587"/>
              <p:cNvSpPr>
                <a:spLocks/>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0" name="Freeform 588"/>
              <p:cNvSpPr>
                <a:spLocks/>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1" name="Freeform 589"/>
              <p:cNvSpPr>
                <a:spLocks/>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2" name="Freeform 590"/>
              <p:cNvSpPr>
                <a:spLocks/>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3" name="Freeform 591"/>
              <p:cNvSpPr>
                <a:spLocks/>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4" name="Freeform 592"/>
              <p:cNvSpPr>
                <a:spLocks/>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5" name="Freeform 593"/>
              <p:cNvSpPr>
                <a:spLocks/>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6" name="Freeform 594"/>
              <p:cNvSpPr>
                <a:spLocks/>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7" name="Freeform 595"/>
              <p:cNvSpPr>
                <a:spLocks/>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8" name="Freeform 596"/>
              <p:cNvSpPr>
                <a:spLocks/>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09" name="Freeform 597"/>
              <p:cNvSpPr>
                <a:spLocks/>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0" name="Freeform 598"/>
              <p:cNvSpPr>
                <a:spLocks/>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1" name="Freeform 599"/>
              <p:cNvSpPr>
                <a:spLocks/>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2" name="Freeform 600"/>
              <p:cNvSpPr>
                <a:spLocks/>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3" name="Freeform 601"/>
              <p:cNvSpPr>
                <a:spLocks/>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4" name="Freeform 602"/>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5" name="Freeform 603"/>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6" name="Freeform 604"/>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7" name="Freeform 605"/>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8" name="Freeform 606"/>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19" name="Freeform 608"/>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0" name="Freeform 609"/>
              <p:cNvSpPr>
                <a:spLocks/>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1" name="Freeform 610"/>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2" name="Freeform 611"/>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3" name="Freeform 612"/>
              <p:cNvSpPr>
                <a:spLocks/>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4" name="Freeform 613"/>
              <p:cNvSpPr>
                <a:spLocks/>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5" name="Freeform 614"/>
              <p:cNvSpPr>
                <a:spLocks/>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6" name="Freeform 615"/>
              <p:cNvSpPr>
                <a:spLocks/>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7" name="Freeform 616"/>
              <p:cNvSpPr>
                <a:spLocks/>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28" name="Freeform 617"/>
              <p:cNvSpPr>
                <a:spLocks/>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pic>
            <p:nvPicPr>
              <p:cNvPr id="429" name="Picture 6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5800" y="1974690"/>
                <a:ext cx="218211" cy="218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 name="Freeform 619"/>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1" name="Freeform 620"/>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2" name="Freeform 621"/>
              <p:cNvSpPr>
                <a:spLocks/>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3" name="Freeform 622"/>
              <p:cNvSpPr>
                <a:spLocks/>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4" name="Freeform 623"/>
              <p:cNvSpPr>
                <a:spLocks/>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5" name="Freeform 624"/>
              <p:cNvSpPr>
                <a:spLocks/>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6" name="Freeform 625"/>
              <p:cNvSpPr>
                <a:spLocks/>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7" name="Freeform 707"/>
              <p:cNvSpPr>
                <a:spLocks/>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8" name="Freeform 708"/>
              <p:cNvSpPr>
                <a:spLocks/>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39" name="Freeform 709"/>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0" name="Freeform 710"/>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1" name="Freeform 711"/>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2" name="Freeform 712"/>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3" name="Freeform 713"/>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4" name="Freeform 714"/>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5" name="Freeform 715"/>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6" name="Freeform 716"/>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7" name="Freeform 717"/>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8" name="Freeform 718"/>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49" name="Freeform 719"/>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0" name="Freeform 720"/>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1" name="Freeform 721"/>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2" name="Freeform 722"/>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3" name="Freeform 723"/>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4" name="Freeform 724"/>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5" name="Freeform 725"/>
              <p:cNvSpPr>
                <a:spLocks/>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6" name="Freeform 726"/>
              <p:cNvSpPr>
                <a:spLocks/>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7" name="Freeform 727"/>
              <p:cNvSpPr>
                <a:spLocks/>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8" name="Freeform 728"/>
              <p:cNvSpPr>
                <a:spLocks/>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59" name="Freeform 729"/>
              <p:cNvSpPr>
                <a:spLocks/>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0" name="Freeform 730"/>
              <p:cNvSpPr>
                <a:spLocks/>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1" name="Freeform 731"/>
              <p:cNvSpPr>
                <a:spLocks/>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2" name="Freeform 732"/>
              <p:cNvSpPr>
                <a:spLocks/>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3" name="Freeform 733"/>
              <p:cNvSpPr>
                <a:spLocks/>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4" name="Freeform 734"/>
              <p:cNvSpPr>
                <a:spLocks/>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5" name="Freeform 735"/>
              <p:cNvSpPr>
                <a:spLocks/>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6" name="Freeform 736"/>
              <p:cNvSpPr>
                <a:spLocks/>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67" name="Freeform 737"/>
              <p:cNvSpPr>
                <a:spLocks/>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spTree>
    <p:extLst>
      <p:ext uri="{BB962C8B-B14F-4D97-AF65-F5344CB8AC3E}">
        <p14:creationId xmlns:p14="http://schemas.microsoft.com/office/powerpoint/2010/main" val="309112297"/>
      </p:ext>
    </p:extLst>
  </p:cSld>
  <p:clrMapOvr>
    <a:masterClrMapping/>
  </p:clrMapOvr>
  <p:transition spd="slow">
    <p:push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3" name="文本框 692"/>
          <p:cNvSpPr txBox="1"/>
          <p:nvPr/>
        </p:nvSpPr>
        <p:spPr>
          <a:xfrm>
            <a:off x="7139584" y="2292751"/>
            <a:ext cx="5227144" cy="995209"/>
          </a:xfrm>
          <a:prstGeom prst="rect">
            <a:avLst/>
          </a:prstGeom>
          <a:noFill/>
        </p:spPr>
        <p:txBody>
          <a:bodyPr wrap="square" rtlCol="0">
            <a:spAutoFit/>
          </a:bodyPr>
          <a:lstStyle/>
          <a:p>
            <a:r>
              <a:rPr kumimoji="1" lang="en-US" altLang="zh-CN" sz="5867" b="1" dirty="0" smtClean="0">
                <a:solidFill>
                  <a:schemeClr val="bg1"/>
                </a:solidFill>
                <a:cs typeface="+mn-ea"/>
                <a:sym typeface="+mn-lt"/>
              </a:rPr>
              <a:t>THANK</a:t>
            </a:r>
            <a:r>
              <a:rPr kumimoji="1" lang="zh-CN" altLang="en-US" sz="5867" b="1" dirty="0" smtClean="0">
                <a:solidFill>
                  <a:schemeClr val="bg1"/>
                </a:solidFill>
                <a:cs typeface="+mn-ea"/>
                <a:sym typeface="+mn-lt"/>
              </a:rPr>
              <a:t> </a:t>
            </a:r>
            <a:r>
              <a:rPr kumimoji="1" lang="en-US" altLang="zh-CN" sz="5867" b="1" dirty="0" smtClean="0">
                <a:solidFill>
                  <a:schemeClr val="bg1"/>
                </a:solidFill>
                <a:cs typeface="+mn-ea"/>
                <a:sym typeface="+mn-lt"/>
              </a:rPr>
              <a:t>YOU</a:t>
            </a:r>
            <a:endParaRPr kumimoji="1" lang="zh-CN" altLang="en-US" sz="5867" b="1" dirty="0">
              <a:solidFill>
                <a:schemeClr val="bg1"/>
              </a:solidFill>
              <a:cs typeface="+mn-ea"/>
              <a:sym typeface="+mn-lt"/>
            </a:endParaRPr>
          </a:p>
        </p:txBody>
      </p:sp>
      <p:grpSp>
        <p:nvGrpSpPr>
          <p:cNvPr id="697" name="组合 696"/>
          <p:cNvGrpSpPr/>
          <p:nvPr/>
        </p:nvGrpSpPr>
        <p:grpSpPr>
          <a:xfrm>
            <a:off x="1443038" y="725053"/>
            <a:ext cx="4786312" cy="4786312"/>
            <a:chOff x="1443038" y="725053"/>
            <a:chExt cx="4786312" cy="4786312"/>
          </a:xfrm>
          <a:effectLst>
            <a:outerShdw blurRad="50800" dist="38100" dir="5400000" algn="t" rotWithShape="0">
              <a:prstClr val="black">
                <a:alpha val="40000"/>
              </a:prstClr>
            </a:outerShdw>
          </a:effectLst>
        </p:grpSpPr>
        <p:sp>
          <p:nvSpPr>
            <p:cNvPr id="694" name="椭圆 693"/>
            <p:cNvSpPr/>
            <p:nvPr/>
          </p:nvSpPr>
          <p:spPr>
            <a:xfrm>
              <a:off x="1443038" y="725053"/>
              <a:ext cx="4786312" cy="4786312"/>
            </a:xfrm>
            <a:prstGeom prst="ellipse">
              <a:avLst/>
            </a:prstGeom>
            <a:solidFill>
              <a:srgbClr val="00A78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95" name="图片 69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96929" y="1825515"/>
              <a:ext cx="2803696" cy="2585388"/>
            </a:xfrm>
            <a:prstGeom prst="rect">
              <a:avLst/>
            </a:prstGeom>
          </p:spPr>
        </p:pic>
      </p:grpSp>
    </p:spTree>
    <p:extLst>
      <p:ext uri="{BB962C8B-B14F-4D97-AF65-F5344CB8AC3E}">
        <p14:creationId xmlns:p14="http://schemas.microsoft.com/office/powerpoint/2010/main" val="384370888"/>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56">
      <a:dk1>
        <a:srgbClr val="000000"/>
      </a:dk1>
      <a:lt1>
        <a:srgbClr val="FFFFFF"/>
      </a:lt1>
      <a:dk2>
        <a:srgbClr val="000000"/>
      </a:dk2>
      <a:lt2>
        <a:srgbClr val="FFFDFD"/>
      </a:lt2>
      <a:accent1>
        <a:srgbClr val="00A78B"/>
      </a:accent1>
      <a:accent2>
        <a:srgbClr val="91D140"/>
      </a:accent2>
      <a:accent3>
        <a:srgbClr val="FFA300"/>
      </a:accent3>
      <a:accent4>
        <a:srgbClr val="515151"/>
      </a:accent4>
      <a:accent5>
        <a:srgbClr val="919191"/>
      </a:accent5>
      <a:accent6>
        <a:srgbClr val="CACACA"/>
      </a:accent6>
      <a:hlink>
        <a:srgbClr val="0563C1"/>
      </a:hlink>
      <a:folHlink>
        <a:srgbClr val="954F72"/>
      </a:folHlink>
    </a:clrScheme>
    <a:fontScheme name="Temp">
      <a:majorFont>
        <a:latin typeface="Calibri"/>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1161</TotalTime>
  <Words>1659</Words>
  <Application>Microsoft Office PowerPoint</Application>
  <PresentationFormat>宽屏</PresentationFormat>
  <Paragraphs>213</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华康俪金黑W8(P)</vt:lpstr>
      <vt:lpstr>宋体</vt:lpstr>
      <vt:lpstr>微软雅黑</vt:lpstr>
      <vt:lpstr>Arial</vt:lpstr>
      <vt:lpstr>Arial</vt:lpstr>
      <vt:lpstr>Calibri</vt:lpstr>
      <vt:lpstr>Comic Sans MS</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OfficePLUS</dc:creator>
  <cp:keywords/>
  <dc:description/>
  <cp:lastModifiedBy>faith123</cp:lastModifiedBy>
  <cp:revision>166</cp:revision>
  <dcterms:created xsi:type="dcterms:W3CDTF">2015-08-18T02:51:41Z</dcterms:created>
  <dcterms:modified xsi:type="dcterms:W3CDTF">2018-09-13T02:06:53Z</dcterms:modified>
  <cp:category/>
</cp:coreProperties>
</file>