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B449"/>
    <a:srgbClr val="046538"/>
    <a:srgbClr val="A4CE52"/>
    <a:srgbClr val="E0E66A"/>
    <a:srgbClr val="119242"/>
    <a:srgbClr val="0A943F"/>
    <a:srgbClr val="E3E568"/>
    <a:srgbClr val="74C05E"/>
    <a:srgbClr val="27784F"/>
    <a:srgbClr val="55A6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54" autoAdjust="0"/>
  </p:normalViewPr>
  <p:slideViewPr>
    <p:cSldViewPr>
      <p:cViewPr varScale="1">
        <p:scale>
          <a:sx n="114" d="100"/>
          <a:sy n="114" d="100"/>
        </p:scale>
        <p:origin x="714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C9126-5299-4E7D-A324-CF052FD9DF03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F2352-BBA9-4ECD-B56F-CC51BFC633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379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505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769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688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599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956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52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3911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376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1127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301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98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6780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6679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6994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3460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1736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9691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0022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8932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8205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F2352-BBA9-4ECD-B56F-CC51BFC6336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463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26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365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560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00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076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14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9766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565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725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92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43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05F38-2B2D-4257-88BA-38509297082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7EA37-6B86-4B62-831C-E9030B8993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262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28300" y="2113095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家教创新创业计划书</a:t>
            </a:r>
            <a:r>
              <a:rPr lang="en-US" altLang="zh-CN" sz="2400" dirty="0" err="1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372316" y="2901016"/>
            <a:ext cx="2740343" cy="523220"/>
            <a:chOff x="2267744" y="3104967"/>
            <a:chExt cx="2740343" cy="523220"/>
          </a:xfrm>
        </p:grpSpPr>
        <p:sp>
          <p:nvSpPr>
            <p:cNvPr id="5" name="矩形 4"/>
            <p:cNvSpPr/>
            <p:nvPr/>
          </p:nvSpPr>
          <p:spPr>
            <a:xfrm>
              <a:off x="2267744" y="3144332"/>
              <a:ext cx="2448272" cy="435530"/>
            </a:xfrm>
            <a:prstGeom prst="rect">
              <a:avLst/>
            </a:prstGeom>
            <a:solidFill>
              <a:srgbClr val="34C05D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71783" y="3104967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BUSINESS PLAN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7" name="半闭框 6"/>
          <p:cNvSpPr/>
          <p:nvPr/>
        </p:nvSpPr>
        <p:spPr>
          <a:xfrm>
            <a:off x="1835696" y="1419622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半闭框 7"/>
          <p:cNvSpPr/>
          <p:nvPr/>
        </p:nvSpPr>
        <p:spPr>
          <a:xfrm rot="10800000">
            <a:off x="7035958" y="3191659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半闭框 8"/>
          <p:cNvSpPr/>
          <p:nvPr/>
        </p:nvSpPr>
        <p:spPr>
          <a:xfrm rot="16200000">
            <a:off x="1833830" y="31935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半闭框 9"/>
          <p:cNvSpPr/>
          <p:nvPr/>
        </p:nvSpPr>
        <p:spPr>
          <a:xfrm rot="5400000">
            <a:off x="7021592" y="14337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5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56687" y="411979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3914689" y="1060336"/>
            <a:ext cx="1115391" cy="338554"/>
            <a:chOff x="3995936" y="818297"/>
            <a:chExt cx="1115391" cy="338554"/>
          </a:xfrm>
        </p:grpSpPr>
        <p:sp>
          <p:nvSpPr>
            <p:cNvPr id="5" name="圆角矩形 4"/>
            <p:cNvSpPr/>
            <p:nvPr/>
          </p:nvSpPr>
          <p:spPr>
            <a:xfrm>
              <a:off x="3995936" y="843558"/>
              <a:ext cx="1080120" cy="288032"/>
            </a:xfrm>
            <a:prstGeom prst="roundRect">
              <a:avLst/>
            </a:prstGeom>
            <a:solidFill>
              <a:srgbClr val="34C05D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995936" y="818297"/>
              <a:ext cx="11153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</a:rPr>
                <a:t>CONTENTS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流程图: 联系 8"/>
          <p:cNvSpPr/>
          <p:nvPr/>
        </p:nvSpPr>
        <p:spPr>
          <a:xfrm>
            <a:off x="1071767" y="3330231"/>
            <a:ext cx="720080" cy="72008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932890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16867" y="1754437"/>
            <a:ext cx="1628565" cy="1384995"/>
            <a:chOff x="467545" y="1302844"/>
            <a:chExt cx="1628565" cy="1384995"/>
          </a:xfrm>
        </p:grpSpPr>
        <p:sp>
          <p:nvSpPr>
            <p:cNvPr id="11" name="矩形标注 10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74C05E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83941" y="1302844"/>
              <a:ext cx="1512169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投资亮点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我们的愿景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团队介绍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公司业务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15811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799788" y="1754437"/>
            <a:ext cx="1628565" cy="1384995"/>
            <a:chOff x="467545" y="1302844"/>
            <a:chExt cx="1628565" cy="1384995"/>
          </a:xfrm>
        </p:grpSpPr>
        <p:sp>
          <p:nvSpPr>
            <p:cNvPr id="22" name="矩形标注 21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39B449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67545" y="1302844"/>
              <a:ext cx="162856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商业模式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竞争对手分析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2.4.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发展计划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172261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956238" y="1754439"/>
            <a:ext cx="1584176" cy="1346907"/>
            <a:chOff x="467545" y="1302846"/>
            <a:chExt cx="1584176" cy="1346907"/>
          </a:xfrm>
        </p:grpSpPr>
        <p:sp>
          <p:nvSpPr>
            <p:cNvPr id="29" name="矩形标注 28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0A943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3172" y="1445384"/>
              <a:ext cx="1512169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市场分析一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市场分析二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市场分析三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7236295" y="40503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020272" y="1754439"/>
            <a:ext cx="1628565" cy="1346907"/>
            <a:chOff x="467545" y="1302846"/>
            <a:chExt cx="1628565" cy="1346907"/>
          </a:xfrm>
        </p:grpSpPr>
        <p:sp>
          <p:nvSpPr>
            <p:cNvPr id="36" name="矩形标注 35"/>
            <p:cNvSpPr/>
            <p:nvPr/>
          </p:nvSpPr>
          <p:spPr>
            <a:xfrm>
              <a:off x="467545" y="1302846"/>
              <a:ext cx="1584176" cy="1346907"/>
            </a:xfrm>
            <a:prstGeom prst="wedgeRectCallout">
              <a:avLst>
                <a:gd name="adj1" fmla="val -6927"/>
                <a:gd name="adj2" fmla="val 63554"/>
              </a:avLst>
            </a:prstGeom>
            <a:solidFill>
              <a:srgbClr val="04653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83941" y="1464426"/>
              <a:ext cx="1512169" cy="106182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4.1.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未来目标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4.2.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财务预测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4.3.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融资需求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47" y="3537871"/>
            <a:ext cx="304800" cy="304800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3154688" y="3330231"/>
            <a:ext cx="720080" cy="720080"/>
            <a:chOff x="3154688" y="3330231"/>
            <a:chExt cx="720080" cy="720080"/>
          </a:xfrm>
        </p:grpSpPr>
        <p:sp>
          <p:nvSpPr>
            <p:cNvPr id="18" name="流程图: 联系 17"/>
            <p:cNvSpPr/>
            <p:nvPr/>
          </p:nvSpPr>
          <p:spPr>
            <a:xfrm>
              <a:off x="315468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2328" y="3542671"/>
              <a:ext cx="304800" cy="304800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5311138" y="3330231"/>
            <a:ext cx="720080" cy="720080"/>
            <a:chOff x="5311138" y="3330231"/>
            <a:chExt cx="720080" cy="720080"/>
          </a:xfrm>
        </p:grpSpPr>
        <p:sp>
          <p:nvSpPr>
            <p:cNvPr id="25" name="流程图: 联系 24"/>
            <p:cNvSpPr/>
            <p:nvPr/>
          </p:nvSpPr>
          <p:spPr>
            <a:xfrm>
              <a:off x="531113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778" y="3540271"/>
              <a:ext cx="304800" cy="304800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7375172" y="3330231"/>
            <a:ext cx="720080" cy="720080"/>
            <a:chOff x="7375172" y="3330231"/>
            <a:chExt cx="720080" cy="720080"/>
          </a:xfrm>
        </p:grpSpPr>
        <p:sp>
          <p:nvSpPr>
            <p:cNvPr id="32" name="流程图: 联系 31"/>
            <p:cNvSpPr/>
            <p:nvPr/>
          </p:nvSpPr>
          <p:spPr>
            <a:xfrm>
              <a:off x="7375172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1752" y="3542671"/>
              <a:ext cx="381000" cy="304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712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731123" y="2078182"/>
            <a:ext cx="720080" cy="720080"/>
            <a:chOff x="1071767" y="3330231"/>
            <a:chExt cx="720080" cy="720080"/>
          </a:xfrm>
        </p:grpSpPr>
        <p:sp>
          <p:nvSpPr>
            <p:cNvPr id="6" name="流程图: 联系 5"/>
            <p:cNvSpPr/>
            <p:nvPr/>
          </p:nvSpPr>
          <p:spPr>
            <a:xfrm>
              <a:off x="1071767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4547" y="3537871"/>
              <a:ext cx="304800" cy="304800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项目简介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61935" y="2644980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投资亮点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我们的愿景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团队介绍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1.4.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公司业务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851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/>
          <p:nvPr/>
        </p:nvSpPr>
        <p:spPr>
          <a:xfrm rot="10800000">
            <a:off x="1615175" y="1491630"/>
            <a:ext cx="2016224" cy="201622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45" y="0"/>
            <a:ext cx="9163332" cy="5154374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>
            <a:off x="269327" y="1987700"/>
            <a:ext cx="2808311" cy="2024790"/>
            <a:chOff x="528437" y="1655216"/>
            <a:chExt cx="2808311" cy="2024790"/>
          </a:xfrm>
        </p:grpSpPr>
        <p:grpSp>
          <p:nvGrpSpPr>
            <p:cNvPr id="21" name="组合 20"/>
            <p:cNvGrpSpPr/>
            <p:nvPr/>
          </p:nvGrpSpPr>
          <p:grpSpPr>
            <a:xfrm>
              <a:off x="687956" y="1655216"/>
              <a:ext cx="927218" cy="742035"/>
              <a:chOff x="1188484" y="1645650"/>
              <a:chExt cx="1067240" cy="854092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188484" y="1645650"/>
                <a:ext cx="1067240" cy="854092"/>
                <a:chOff x="1083456" y="1491630"/>
                <a:chExt cx="2552440" cy="2042665"/>
              </a:xfrm>
            </p:grpSpPr>
            <p:grpSp>
              <p:nvGrpSpPr>
                <p:cNvPr id="10" name="组合 9"/>
                <p:cNvGrpSpPr/>
                <p:nvPr/>
              </p:nvGrpSpPr>
              <p:grpSpPr>
                <a:xfrm>
                  <a:off x="1083456" y="1491630"/>
                  <a:ext cx="2552440" cy="2016224"/>
                  <a:chOff x="1083456" y="1491630"/>
                  <a:chExt cx="2552440" cy="2016224"/>
                </a:xfrm>
              </p:grpSpPr>
              <p:sp>
                <p:nvSpPr>
                  <p:cNvPr id="4" name="直角三角形 3"/>
                  <p:cNvSpPr/>
                  <p:nvPr/>
                </p:nvSpPr>
                <p:spPr>
                  <a:xfrm>
                    <a:off x="1619672" y="1491630"/>
                    <a:ext cx="2016224" cy="2016224"/>
                  </a:xfrm>
                  <a:prstGeom prst="rtTriangle">
                    <a:avLst/>
                  </a:prstGeom>
                  <a:solidFill>
                    <a:srgbClr val="E3E56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" name="等腰三角形 6"/>
                  <p:cNvSpPr/>
                  <p:nvPr/>
                </p:nvSpPr>
                <p:spPr>
                  <a:xfrm rot="12572538">
                    <a:off x="1083456" y="1725762"/>
                    <a:ext cx="1414193" cy="1761642"/>
                  </a:xfrm>
                  <a:custGeom>
                    <a:avLst/>
                    <a:gdLst>
                      <a:gd name="connsiteX0" fmla="*/ 0 w 2003108"/>
                      <a:gd name="connsiteY0" fmla="*/ 1761642 h 1761642"/>
                      <a:gd name="connsiteX1" fmla="*/ 1001554 w 2003108"/>
                      <a:gd name="connsiteY1" fmla="*/ 0 h 1761642"/>
                      <a:gd name="connsiteX2" fmla="*/ 2003108 w 2003108"/>
                      <a:gd name="connsiteY2" fmla="*/ 1761642 h 1761642"/>
                      <a:gd name="connsiteX3" fmla="*/ 0 w 2003108"/>
                      <a:gd name="connsiteY3" fmla="*/ 1761642 h 1761642"/>
                      <a:gd name="connsiteX0" fmla="*/ 0 w 1278298"/>
                      <a:gd name="connsiteY0" fmla="*/ 1399181 h 1761642"/>
                      <a:gd name="connsiteX1" fmla="*/ 276744 w 1278298"/>
                      <a:gd name="connsiteY1" fmla="*/ 0 h 1761642"/>
                      <a:gd name="connsiteX2" fmla="*/ 1278298 w 1278298"/>
                      <a:gd name="connsiteY2" fmla="*/ 1761642 h 1761642"/>
                      <a:gd name="connsiteX3" fmla="*/ 0 w 1278298"/>
                      <a:gd name="connsiteY3" fmla="*/ 1399181 h 1761642"/>
                      <a:gd name="connsiteX0" fmla="*/ 0 w 1330421"/>
                      <a:gd name="connsiteY0" fmla="*/ 1392479 h 1761642"/>
                      <a:gd name="connsiteX1" fmla="*/ 328867 w 1330421"/>
                      <a:gd name="connsiteY1" fmla="*/ 0 h 1761642"/>
                      <a:gd name="connsiteX2" fmla="*/ 1330421 w 1330421"/>
                      <a:gd name="connsiteY2" fmla="*/ 1761642 h 1761642"/>
                      <a:gd name="connsiteX3" fmla="*/ 0 w 1330421"/>
                      <a:gd name="connsiteY3" fmla="*/ 1392479 h 1761642"/>
                      <a:gd name="connsiteX0" fmla="*/ 0 w 1297807"/>
                      <a:gd name="connsiteY0" fmla="*/ 1386075 h 1761642"/>
                      <a:gd name="connsiteX1" fmla="*/ 296253 w 1297807"/>
                      <a:gd name="connsiteY1" fmla="*/ 0 h 1761642"/>
                      <a:gd name="connsiteX2" fmla="*/ 1297807 w 1297807"/>
                      <a:gd name="connsiteY2" fmla="*/ 1761642 h 1761642"/>
                      <a:gd name="connsiteX3" fmla="*/ 0 w 1297807"/>
                      <a:gd name="connsiteY3" fmla="*/ 1386075 h 1761642"/>
                      <a:gd name="connsiteX0" fmla="*/ 0 w 1339565"/>
                      <a:gd name="connsiteY0" fmla="*/ 1397661 h 1761642"/>
                      <a:gd name="connsiteX1" fmla="*/ 338011 w 1339565"/>
                      <a:gd name="connsiteY1" fmla="*/ 0 h 1761642"/>
                      <a:gd name="connsiteX2" fmla="*/ 1339565 w 1339565"/>
                      <a:gd name="connsiteY2" fmla="*/ 1761642 h 1761642"/>
                      <a:gd name="connsiteX3" fmla="*/ 0 w 1339565"/>
                      <a:gd name="connsiteY3" fmla="*/ 1397661 h 1761642"/>
                      <a:gd name="connsiteX0" fmla="*/ 0 w 1377361"/>
                      <a:gd name="connsiteY0" fmla="*/ 1394920 h 1761642"/>
                      <a:gd name="connsiteX1" fmla="*/ 375807 w 1377361"/>
                      <a:gd name="connsiteY1" fmla="*/ 0 h 1761642"/>
                      <a:gd name="connsiteX2" fmla="*/ 1377361 w 1377361"/>
                      <a:gd name="connsiteY2" fmla="*/ 1761642 h 1761642"/>
                      <a:gd name="connsiteX3" fmla="*/ 0 w 1377361"/>
                      <a:gd name="connsiteY3" fmla="*/ 1394920 h 1761642"/>
                      <a:gd name="connsiteX0" fmla="*/ 0 w 1353890"/>
                      <a:gd name="connsiteY0" fmla="*/ 1393699 h 1761642"/>
                      <a:gd name="connsiteX1" fmla="*/ 352336 w 1353890"/>
                      <a:gd name="connsiteY1" fmla="*/ 0 h 1761642"/>
                      <a:gd name="connsiteX2" fmla="*/ 1353890 w 1353890"/>
                      <a:gd name="connsiteY2" fmla="*/ 1761642 h 1761642"/>
                      <a:gd name="connsiteX3" fmla="*/ 0 w 1353890"/>
                      <a:gd name="connsiteY3" fmla="*/ 1393699 h 1761642"/>
                      <a:gd name="connsiteX0" fmla="*/ 0 w 1409489"/>
                      <a:gd name="connsiteY0" fmla="*/ 1392319 h 1761642"/>
                      <a:gd name="connsiteX1" fmla="*/ 407935 w 1409489"/>
                      <a:gd name="connsiteY1" fmla="*/ 0 h 1761642"/>
                      <a:gd name="connsiteX2" fmla="*/ 1409489 w 1409489"/>
                      <a:gd name="connsiteY2" fmla="*/ 1761642 h 1761642"/>
                      <a:gd name="connsiteX3" fmla="*/ 0 w 1409489"/>
                      <a:gd name="connsiteY3" fmla="*/ 1392319 h 1761642"/>
                      <a:gd name="connsiteX0" fmla="*/ 0 w 1440194"/>
                      <a:gd name="connsiteY0" fmla="*/ 1376830 h 1761642"/>
                      <a:gd name="connsiteX1" fmla="*/ 438640 w 1440194"/>
                      <a:gd name="connsiteY1" fmla="*/ 0 h 1761642"/>
                      <a:gd name="connsiteX2" fmla="*/ 1440194 w 1440194"/>
                      <a:gd name="connsiteY2" fmla="*/ 1761642 h 1761642"/>
                      <a:gd name="connsiteX3" fmla="*/ 0 w 1440194"/>
                      <a:gd name="connsiteY3" fmla="*/ 1376830 h 1761642"/>
                      <a:gd name="connsiteX0" fmla="*/ 0 w 1414192"/>
                      <a:gd name="connsiteY0" fmla="*/ 1384020 h 1761642"/>
                      <a:gd name="connsiteX1" fmla="*/ 412638 w 1414192"/>
                      <a:gd name="connsiteY1" fmla="*/ 0 h 1761642"/>
                      <a:gd name="connsiteX2" fmla="*/ 1414192 w 1414192"/>
                      <a:gd name="connsiteY2" fmla="*/ 1761642 h 1761642"/>
                      <a:gd name="connsiteX3" fmla="*/ 0 w 1414192"/>
                      <a:gd name="connsiteY3" fmla="*/ 1384020 h 17616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14192" h="1761642">
                        <a:moveTo>
                          <a:pt x="0" y="1384020"/>
                        </a:moveTo>
                        <a:lnTo>
                          <a:pt x="412638" y="0"/>
                        </a:lnTo>
                        <a:lnTo>
                          <a:pt x="1414192" y="1761642"/>
                        </a:lnTo>
                        <a:lnTo>
                          <a:pt x="0" y="1384020"/>
                        </a:lnTo>
                        <a:close/>
                      </a:path>
                    </a:pathLst>
                  </a:custGeom>
                  <a:solidFill>
                    <a:srgbClr val="FEF656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pic>
              <p:nvPicPr>
                <p:cNvPr id="1029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10800000">
                  <a:off x="1591243" y="1497533"/>
                  <a:ext cx="2030413" cy="20367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sp>
            <p:nvSpPr>
              <p:cNvPr id="20" name="TextBox 19"/>
              <p:cNvSpPr txBox="1"/>
              <p:nvPr/>
            </p:nvSpPr>
            <p:spPr>
              <a:xfrm>
                <a:off x="1505491" y="1668745"/>
                <a:ext cx="63958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4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528437" y="2036266"/>
              <a:ext cx="2808311" cy="1643740"/>
              <a:chOff x="528437" y="2036266"/>
              <a:chExt cx="2808311" cy="1643740"/>
            </a:xfrm>
          </p:grpSpPr>
          <p:sp>
            <p:nvSpPr>
              <p:cNvPr id="41" name="TextBox 40"/>
              <p:cNvSpPr txBox="1"/>
              <p:nvPr/>
            </p:nvSpPr>
            <p:spPr>
              <a:xfrm>
                <a:off x="1615174" y="2036266"/>
                <a:ext cx="15166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39B44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投资亮点一</a:t>
                </a:r>
                <a:endParaRPr lang="zh-CN" altLang="en-US" sz="2000" b="1" dirty="0">
                  <a:solidFill>
                    <a:srgbClr val="39B44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528437" y="2479677"/>
                <a:ext cx="280831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文本此处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3267599" y="1986700"/>
            <a:ext cx="885909" cy="706026"/>
            <a:chOff x="816196" y="759111"/>
            <a:chExt cx="4099463" cy="3267075"/>
          </a:xfrm>
        </p:grpSpPr>
        <p:grpSp>
          <p:nvGrpSpPr>
            <p:cNvPr id="23" name="组合 22"/>
            <p:cNvGrpSpPr/>
            <p:nvPr/>
          </p:nvGrpSpPr>
          <p:grpSpPr>
            <a:xfrm>
              <a:off x="816196" y="771550"/>
              <a:ext cx="4099463" cy="3242198"/>
              <a:chOff x="1086561" y="1491630"/>
              <a:chExt cx="2549335" cy="2016224"/>
            </a:xfrm>
          </p:grpSpPr>
          <p:sp>
            <p:nvSpPr>
              <p:cNvPr id="25" name="直角三角形 24"/>
              <p:cNvSpPr/>
              <p:nvPr/>
            </p:nvSpPr>
            <p:spPr>
              <a:xfrm>
                <a:off x="1619672" y="1491630"/>
                <a:ext cx="2016224" cy="2016224"/>
              </a:xfrm>
              <a:prstGeom prst="rtTriangle">
                <a:avLst/>
              </a:prstGeom>
              <a:solidFill>
                <a:srgbClr val="55A6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6"/>
              <p:cNvSpPr/>
              <p:nvPr/>
            </p:nvSpPr>
            <p:spPr>
              <a:xfrm rot="12572538">
                <a:off x="1086561" y="1713986"/>
                <a:ext cx="1366425" cy="1761642"/>
              </a:xfrm>
              <a:custGeom>
                <a:avLst/>
                <a:gdLst>
                  <a:gd name="connsiteX0" fmla="*/ 0 w 2003108"/>
                  <a:gd name="connsiteY0" fmla="*/ 1761642 h 1761642"/>
                  <a:gd name="connsiteX1" fmla="*/ 1001554 w 2003108"/>
                  <a:gd name="connsiteY1" fmla="*/ 0 h 1761642"/>
                  <a:gd name="connsiteX2" fmla="*/ 2003108 w 2003108"/>
                  <a:gd name="connsiteY2" fmla="*/ 1761642 h 1761642"/>
                  <a:gd name="connsiteX3" fmla="*/ 0 w 2003108"/>
                  <a:gd name="connsiteY3" fmla="*/ 1761642 h 1761642"/>
                  <a:gd name="connsiteX0" fmla="*/ 0 w 1278298"/>
                  <a:gd name="connsiteY0" fmla="*/ 1399181 h 1761642"/>
                  <a:gd name="connsiteX1" fmla="*/ 276744 w 1278298"/>
                  <a:gd name="connsiteY1" fmla="*/ 0 h 1761642"/>
                  <a:gd name="connsiteX2" fmla="*/ 1278298 w 1278298"/>
                  <a:gd name="connsiteY2" fmla="*/ 1761642 h 1761642"/>
                  <a:gd name="connsiteX3" fmla="*/ 0 w 1278298"/>
                  <a:gd name="connsiteY3" fmla="*/ 1399181 h 1761642"/>
                  <a:gd name="connsiteX0" fmla="*/ 0 w 1330421"/>
                  <a:gd name="connsiteY0" fmla="*/ 1392479 h 1761642"/>
                  <a:gd name="connsiteX1" fmla="*/ 328867 w 1330421"/>
                  <a:gd name="connsiteY1" fmla="*/ 0 h 1761642"/>
                  <a:gd name="connsiteX2" fmla="*/ 1330421 w 1330421"/>
                  <a:gd name="connsiteY2" fmla="*/ 1761642 h 1761642"/>
                  <a:gd name="connsiteX3" fmla="*/ 0 w 1330421"/>
                  <a:gd name="connsiteY3" fmla="*/ 1392479 h 1761642"/>
                  <a:gd name="connsiteX0" fmla="*/ 0 w 1297807"/>
                  <a:gd name="connsiteY0" fmla="*/ 1386075 h 1761642"/>
                  <a:gd name="connsiteX1" fmla="*/ 296253 w 1297807"/>
                  <a:gd name="connsiteY1" fmla="*/ 0 h 1761642"/>
                  <a:gd name="connsiteX2" fmla="*/ 1297807 w 1297807"/>
                  <a:gd name="connsiteY2" fmla="*/ 1761642 h 1761642"/>
                  <a:gd name="connsiteX3" fmla="*/ 0 w 1297807"/>
                  <a:gd name="connsiteY3" fmla="*/ 1386075 h 1761642"/>
                  <a:gd name="connsiteX0" fmla="*/ 0 w 1339565"/>
                  <a:gd name="connsiteY0" fmla="*/ 1397661 h 1761642"/>
                  <a:gd name="connsiteX1" fmla="*/ 338011 w 1339565"/>
                  <a:gd name="connsiteY1" fmla="*/ 0 h 1761642"/>
                  <a:gd name="connsiteX2" fmla="*/ 1339565 w 1339565"/>
                  <a:gd name="connsiteY2" fmla="*/ 1761642 h 1761642"/>
                  <a:gd name="connsiteX3" fmla="*/ 0 w 1339565"/>
                  <a:gd name="connsiteY3" fmla="*/ 1397661 h 1761642"/>
                  <a:gd name="connsiteX0" fmla="*/ 0 w 1377361"/>
                  <a:gd name="connsiteY0" fmla="*/ 1394920 h 1761642"/>
                  <a:gd name="connsiteX1" fmla="*/ 375807 w 1377361"/>
                  <a:gd name="connsiteY1" fmla="*/ 0 h 1761642"/>
                  <a:gd name="connsiteX2" fmla="*/ 1377361 w 1377361"/>
                  <a:gd name="connsiteY2" fmla="*/ 1761642 h 1761642"/>
                  <a:gd name="connsiteX3" fmla="*/ 0 w 1377361"/>
                  <a:gd name="connsiteY3" fmla="*/ 1394920 h 1761642"/>
                  <a:gd name="connsiteX0" fmla="*/ 0 w 1353890"/>
                  <a:gd name="connsiteY0" fmla="*/ 1393699 h 1761642"/>
                  <a:gd name="connsiteX1" fmla="*/ 352336 w 1353890"/>
                  <a:gd name="connsiteY1" fmla="*/ 0 h 1761642"/>
                  <a:gd name="connsiteX2" fmla="*/ 1353890 w 1353890"/>
                  <a:gd name="connsiteY2" fmla="*/ 1761642 h 1761642"/>
                  <a:gd name="connsiteX3" fmla="*/ 0 w 1353890"/>
                  <a:gd name="connsiteY3" fmla="*/ 1393699 h 1761642"/>
                  <a:gd name="connsiteX0" fmla="*/ 0 w 1409489"/>
                  <a:gd name="connsiteY0" fmla="*/ 1392319 h 1761642"/>
                  <a:gd name="connsiteX1" fmla="*/ 407935 w 1409489"/>
                  <a:gd name="connsiteY1" fmla="*/ 0 h 1761642"/>
                  <a:gd name="connsiteX2" fmla="*/ 1409489 w 1409489"/>
                  <a:gd name="connsiteY2" fmla="*/ 1761642 h 1761642"/>
                  <a:gd name="connsiteX3" fmla="*/ 0 w 1409489"/>
                  <a:gd name="connsiteY3" fmla="*/ 1392319 h 1761642"/>
                  <a:gd name="connsiteX0" fmla="*/ 0 w 1440194"/>
                  <a:gd name="connsiteY0" fmla="*/ 1376830 h 1761642"/>
                  <a:gd name="connsiteX1" fmla="*/ 438640 w 1440194"/>
                  <a:gd name="connsiteY1" fmla="*/ 0 h 1761642"/>
                  <a:gd name="connsiteX2" fmla="*/ 1440194 w 1440194"/>
                  <a:gd name="connsiteY2" fmla="*/ 1761642 h 1761642"/>
                  <a:gd name="connsiteX3" fmla="*/ 0 w 1440194"/>
                  <a:gd name="connsiteY3" fmla="*/ 1376830 h 1761642"/>
                  <a:gd name="connsiteX0" fmla="*/ 0 w 1414192"/>
                  <a:gd name="connsiteY0" fmla="*/ 1384020 h 1761642"/>
                  <a:gd name="connsiteX1" fmla="*/ 412638 w 1414192"/>
                  <a:gd name="connsiteY1" fmla="*/ 0 h 1761642"/>
                  <a:gd name="connsiteX2" fmla="*/ 1414192 w 1414192"/>
                  <a:gd name="connsiteY2" fmla="*/ 1761642 h 1761642"/>
                  <a:gd name="connsiteX3" fmla="*/ 0 w 1414192"/>
                  <a:gd name="connsiteY3" fmla="*/ 1384020 h 1761642"/>
                  <a:gd name="connsiteX0" fmla="*/ 0 w 1366424"/>
                  <a:gd name="connsiteY0" fmla="*/ 1402024 h 1761642"/>
                  <a:gd name="connsiteX1" fmla="*/ 364870 w 1366424"/>
                  <a:gd name="connsiteY1" fmla="*/ 0 h 1761642"/>
                  <a:gd name="connsiteX2" fmla="*/ 1366424 w 1366424"/>
                  <a:gd name="connsiteY2" fmla="*/ 1761642 h 1761642"/>
                  <a:gd name="connsiteX3" fmla="*/ 0 w 1366424"/>
                  <a:gd name="connsiteY3" fmla="*/ 1402024 h 1761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66424" h="1761642">
                    <a:moveTo>
                      <a:pt x="0" y="1402024"/>
                    </a:moveTo>
                    <a:lnTo>
                      <a:pt x="364870" y="0"/>
                    </a:lnTo>
                    <a:lnTo>
                      <a:pt x="1366424" y="1761642"/>
                    </a:lnTo>
                    <a:lnTo>
                      <a:pt x="0" y="1402024"/>
                    </a:lnTo>
                    <a:close/>
                  </a:path>
                </a:pathLst>
              </a:custGeom>
              <a:solidFill>
                <a:srgbClr val="A4CE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649974" y="759111"/>
              <a:ext cx="3262313" cy="3267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8" name="TextBox 47"/>
          <p:cNvSpPr txBox="1"/>
          <p:nvPr/>
        </p:nvSpPr>
        <p:spPr>
          <a:xfrm>
            <a:off x="3543336" y="1983702"/>
            <a:ext cx="513886" cy="6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180208" y="2379558"/>
            <a:ext cx="1516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投资亮点</a:t>
            </a:r>
            <a:r>
              <a:rPr lang="zh-CN" altLang="en-US" sz="2000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077638" y="2797754"/>
            <a:ext cx="28083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993769" y="1996219"/>
            <a:ext cx="2808311" cy="2001864"/>
            <a:chOff x="5885949" y="1683800"/>
            <a:chExt cx="2808311" cy="2001864"/>
          </a:xfrm>
        </p:grpSpPr>
        <p:grpSp>
          <p:nvGrpSpPr>
            <p:cNvPr id="51" name="组合 50"/>
            <p:cNvGrpSpPr/>
            <p:nvPr/>
          </p:nvGrpSpPr>
          <p:grpSpPr>
            <a:xfrm>
              <a:off x="6010840" y="1683800"/>
              <a:ext cx="2441328" cy="772641"/>
              <a:chOff x="6377770" y="1663735"/>
              <a:chExt cx="2441328" cy="772641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6377770" y="1663735"/>
                <a:ext cx="922096" cy="742880"/>
                <a:chOff x="6124686" y="1620360"/>
                <a:chExt cx="1091529" cy="879382"/>
              </a:xfrm>
            </p:grpSpPr>
            <p:grpSp>
              <p:nvGrpSpPr>
                <p:cNvPr id="19" name="组合 18"/>
                <p:cNvGrpSpPr/>
                <p:nvPr/>
              </p:nvGrpSpPr>
              <p:grpSpPr>
                <a:xfrm>
                  <a:off x="6124686" y="1620360"/>
                  <a:ext cx="1091529" cy="868326"/>
                  <a:chOff x="2852024" y="1046526"/>
                  <a:chExt cx="3747678" cy="2981325"/>
                </a:xfrm>
              </p:grpSpPr>
              <p:grpSp>
                <p:nvGrpSpPr>
                  <p:cNvPr id="34" name="组合 33"/>
                  <p:cNvGrpSpPr/>
                  <p:nvPr/>
                </p:nvGrpSpPr>
                <p:grpSpPr>
                  <a:xfrm>
                    <a:off x="2852024" y="1046526"/>
                    <a:ext cx="3739086" cy="2957795"/>
                    <a:chOff x="1087089" y="1491630"/>
                    <a:chExt cx="2548807" cy="2016224"/>
                  </a:xfrm>
                </p:grpSpPr>
                <p:sp>
                  <p:nvSpPr>
                    <p:cNvPr id="36" name="直角三角形 35"/>
                    <p:cNvSpPr/>
                    <p:nvPr/>
                  </p:nvSpPr>
                  <p:spPr>
                    <a:xfrm>
                      <a:off x="1619672" y="1491630"/>
                      <a:ext cx="2016224" cy="2016224"/>
                    </a:xfrm>
                    <a:prstGeom prst="rtTriangle">
                      <a:avLst/>
                    </a:prstGeom>
                    <a:solidFill>
                      <a:srgbClr val="0A943F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7" name="等腰三角形 6"/>
                    <p:cNvSpPr/>
                    <p:nvPr/>
                  </p:nvSpPr>
                  <p:spPr>
                    <a:xfrm rot="12572538">
                      <a:off x="1087089" y="1711982"/>
                      <a:ext cx="1358299" cy="1761642"/>
                    </a:xfrm>
                    <a:custGeom>
                      <a:avLst/>
                      <a:gdLst>
                        <a:gd name="connsiteX0" fmla="*/ 0 w 2003108"/>
                        <a:gd name="connsiteY0" fmla="*/ 1761642 h 1761642"/>
                        <a:gd name="connsiteX1" fmla="*/ 1001554 w 2003108"/>
                        <a:gd name="connsiteY1" fmla="*/ 0 h 1761642"/>
                        <a:gd name="connsiteX2" fmla="*/ 2003108 w 2003108"/>
                        <a:gd name="connsiteY2" fmla="*/ 1761642 h 1761642"/>
                        <a:gd name="connsiteX3" fmla="*/ 0 w 2003108"/>
                        <a:gd name="connsiteY3" fmla="*/ 1761642 h 1761642"/>
                        <a:gd name="connsiteX0" fmla="*/ 0 w 1278298"/>
                        <a:gd name="connsiteY0" fmla="*/ 1399181 h 1761642"/>
                        <a:gd name="connsiteX1" fmla="*/ 276744 w 1278298"/>
                        <a:gd name="connsiteY1" fmla="*/ 0 h 1761642"/>
                        <a:gd name="connsiteX2" fmla="*/ 1278298 w 1278298"/>
                        <a:gd name="connsiteY2" fmla="*/ 1761642 h 1761642"/>
                        <a:gd name="connsiteX3" fmla="*/ 0 w 1278298"/>
                        <a:gd name="connsiteY3" fmla="*/ 1399181 h 1761642"/>
                        <a:gd name="connsiteX0" fmla="*/ 0 w 1330421"/>
                        <a:gd name="connsiteY0" fmla="*/ 1392479 h 1761642"/>
                        <a:gd name="connsiteX1" fmla="*/ 328867 w 1330421"/>
                        <a:gd name="connsiteY1" fmla="*/ 0 h 1761642"/>
                        <a:gd name="connsiteX2" fmla="*/ 1330421 w 1330421"/>
                        <a:gd name="connsiteY2" fmla="*/ 1761642 h 1761642"/>
                        <a:gd name="connsiteX3" fmla="*/ 0 w 1330421"/>
                        <a:gd name="connsiteY3" fmla="*/ 1392479 h 1761642"/>
                        <a:gd name="connsiteX0" fmla="*/ 0 w 1297807"/>
                        <a:gd name="connsiteY0" fmla="*/ 1386075 h 1761642"/>
                        <a:gd name="connsiteX1" fmla="*/ 296253 w 1297807"/>
                        <a:gd name="connsiteY1" fmla="*/ 0 h 1761642"/>
                        <a:gd name="connsiteX2" fmla="*/ 1297807 w 1297807"/>
                        <a:gd name="connsiteY2" fmla="*/ 1761642 h 1761642"/>
                        <a:gd name="connsiteX3" fmla="*/ 0 w 1297807"/>
                        <a:gd name="connsiteY3" fmla="*/ 1386075 h 1761642"/>
                        <a:gd name="connsiteX0" fmla="*/ 0 w 1339565"/>
                        <a:gd name="connsiteY0" fmla="*/ 1397661 h 1761642"/>
                        <a:gd name="connsiteX1" fmla="*/ 338011 w 1339565"/>
                        <a:gd name="connsiteY1" fmla="*/ 0 h 1761642"/>
                        <a:gd name="connsiteX2" fmla="*/ 1339565 w 1339565"/>
                        <a:gd name="connsiteY2" fmla="*/ 1761642 h 1761642"/>
                        <a:gd name="connsiteX3" fmla="*/ 0 w 1339565"/>
                        <a:gd name="connsiteY3" fmla="*/ 1397661 h 1761642"/>
                        <a:gd name="connsiteX0" fmla="*/ 0 w 1377361"/>
                        <a:gd name="connsiteY0" fmla="*/ 1394920 h 1761642"/>
                        <a:gd name="connsiteX1" fmla="*/ 375807 w 1377361"/>
                        <a:gd name="connsiteY1" fmla="*/ 0 h 1761642"/>
                        <a:gd name="connsiteX2" fmla="*/ 1377361 w 1377361"/>
                        <a:gd name="connsiteY2" fmla="*/ 1761642 h 1761642"/>
                        <a:gd name="connsiteX3" fmla="*/ 0 w 1377361"/>
                        <a:gd name="connsiteY3" fmla="*/ 1394920 h 1761642"/>
                        <a:gd name="connsiteX0" fmla="*/ 0 w 1353890"/>
                        <a:gd name="connsiteY0" fmla="*/ 1393699 h 1761642"/>
                        <a:gd name="connsiteX1" fmla="*/ 352336 w 1353890"/>
                        <a:gd name="connsiteY1" fmla="*/ 0 h 1761642"/>
                        <a:gd name="connsiteX2" fmla="*/ 1353890 w 1353890"/>
                        <a:gd name="connsiteY2" fmla="*/ 1761642 h 1761642"/>
                        <a:gd name="connsiteX3" fmla="*/ 0 w 1353890"/>
                        <a:gd name="connsiteY3" fmla="*/ 1393699 h 1761642"/>
                        <a:gd name="connsiteX0" fmla="*/ 0 w 1409489"/>
                        <a:gd name="connsiteY0" fmla="*/ 1392319 h 1761642"/>
                        <a:gd name="connsiteX1" fmla="*/ 407935 w 1409489"/>
                        <a:gd name="connsiteY1" fmla="*/ 0 h 1761642"/>
                        <a:gd name="connsiteX2" fmla="*/ 1409489 w 1409489"/>
                        <a:gd name="connsiteY2" fmla="*/ 1761642 h 1761642"/>
                        <a:gd name="connsiteX3" fmla="*/ 0 w 1409489"/>
                        <a:gd name="connsiteY3" fmla="*/ 1392319 h 1761642"/>
                        <a:gd name="connsiteX0" fmla="*/ 0 w 1440194"/>
                        <a:gd name="connsiteY0" fmla="*/ 1376830 h 1761642"/>
                        <a:gd name="connsiteX1" fmla="*/ 438640 w 1440194"/>
                        <a:gd name="connsiteY1" fmla="*/ 0 h 1761642"/>
                        <a:gd name="connsiteX2" fmla="*/ 1440194 w 1440194"/>
                        <a:gd name="connsiteY2" fmla="*/ 1761642 h 1761642"/>
                        <a:gd name="connsiteX3" fmla="*/ 0 w 1440194"/>
                        <a:gd name="connsiteY3" fmla="*/ 1376830 h 1761642"/>
                        <a:gd name="connsiteX0" fmla="*/ 0 w 1414192"/>
                        <a:gd name="connsiteY0" fmla="*/ 1384020 h 1761642"/>
                        <a:gd name="connsiteX1" fmla="*/ 412638 w 1414192"/>
                        <a:gd name="connsiteY1" fmla="*/ 0 h 1761642"/>
                        <a:gd name="connsiteX2" fmla="*/ 1414192 w 1414192"/>
                        <a:gd name="connsiteY2" fmla="*/ 1761642 h 1761642"/>
                        <a:gd name="connsiteX3" fmla="*/ 0 w 1414192"/>
                        <a:gd name="connsiteY3" fmla="*/ 1384020 h 1761642"/>
                        <a:gd name="connsiteX0" fmla="*/ 0 w 1358298"/>
                        <a:gd name="connsiteY0" fmla="*/ 1409989 h 1761642"/>
                        <a:gd name="connsiteX1" fmla="*/ 356744 w 1358298"/>
                        <a:gd name="connsiteY1" fmla="*/ 0 h 1761642"/>
                        <a:gd name="connsiteX2" fmla="*/ 1358298 w 1358298"/>
                        <a:gd name="connsiteY2" fmla="*/ 1761642 h 1761642"/>
                        <a:gd name="connsiteX3" fmla="*/ 0 w 1358298"/>
                        <a:gd name="connsiteY3" fmla="*/ 1409989 h 17616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358298" h="1761642">
                          <a:moveTo>
                            <a:pt x="0" y="1409989"/>
                          </a:moveTo>
                          <a:lnTo>
                            <a:pt x="356744" y="0"/>
                          </a:lnTo>
                          <a:lnTo>
                            <a:pt x="1358298" y="1761642"/>
                          </a:lnTo>
                          <a:lnTo>
                            <a:pt x="0" y="1409989"/>
                          </a:lnTo>
                          <a:close/>
                        </a:path>
                      </a:pathLst>
                    </a:custGeom>
                    <a:solidFill>
                      <a:srgbClr val="39B449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pic>
                <p:nvPicPr>
                  <p:cNvPr id="1033" name="Picture 9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 rot="10800000">
                    <a:off x="3624727" y="1046526"/>
                    <a:ext cx="2974975" cy="298132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</p:grpSp>
            <p:sp>
              <p:nvSpPr>
                <p:cNvPr id="49" name="TextBox 48"/>
                <p:cNvSpPr txBox="1"/>
                <p:nvPr/>
              </p:nvSpPr>
              <p:spPr>
                <a:xfrm>
                  <a:off x="6463182" y="1668745"/>
                  <a:ext cx="639589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48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</a:t>
                  </a:r>
                  <a:endParaRPr lang="zh-CN" altLang="en-US" sz="48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3" name="TextBox 62"/>
              <p:cNvSpPr txBox="1"/>
              <p:nvPr/>
            </p:nvSpPr>
            <p:spPr>
              <a:xfrm>
                <a:off x="7302432" y="2036266"/>
                <a:ext cx="15166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39B44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投资亮点三</a:t>
                </a:r>
                <a:endParaRPr lang="zh-CN" altLang="en-US" sz="2000" b="1" dirty="0">
                  <a:solidFill>
                    <a:srgbClr val="39B44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5885949" y="2485335"/>
              <a:ext cx="280831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2836229" y="267494"/>
            <a:ext cx="3291128" cy="825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1.1</a:t>
            </a: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投资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亮点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556439" y="1047195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55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 rot="18768784">
            <a:off x="5194040" y="1477908"/>
            <a:ext cx="1573156" cy="1573156"/>
          </a:xfrm>
          <a:prstGeom prst="rect">
            <a:avLst/>
          </a:prstGeom>
          <a:solidFill>
            <a:srgbClr val="04653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18768784">
            <a:off x="3319340" y="1785214"/>
            <a:ext cx="1909652" cy="1909652"/>
          </a:xfrm>
          <a:prstGeom prst="rect">
            <a:avLst/>
          </a:prstGeom>
          <a:solidFill>
            <a:srgbClr val="39B44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1340647" y="2648065"/>
            <a:ext cx="6336704" cy="2735189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 rot="18768784">
            <a:off x="1275951" y="2299392"/>
            <a:ext cx="2153346" cy="2153346"/>
          </a:xfrm>
          <a:prstGeom prst="rect">
            <a:avLst/>
          </a:prstGeom>
          <a:solidFill>
            <a:srgbClr val="74C05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1268640" y="2304723"/>
            <a:ext cx="2232248" cy="1784661"/>
            <a:chOff x="1043609" y="1923087"/>
            <a:chExt cx="2232248" cy="1784661"/>
          </a:xfrm>
        </p:grpSpPr>
        <p:sp>
          <p:nvSpPr>
            <p:cNvPr id="16" name="TextBox 15"/>
            <p:cNvSpPr txBox="1"/>
            <p:nvPr/>
          </p:nvSpPr>
          <p:spPr>
            <a:xfrm>
              <a:off x="1417382" y="1923087"/>
              <a:ext cx="555675" cy="7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800505" y="2174650"/>
              <a:ext cx="10433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愿景一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43609" y="2507419"/>
              <a:ext cx="22322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37881" y="1844645"/>
            <a:ext cx="2232248" cy="1748542"/>
            <a:chOff x="1043609" y="1959206"/>
            <a:chExt cx="2232248" cy="1748542"/>
          </a:xfrm>
        </p:grpSpPr>
        <p:sp>
          <p:nvSpPr>
            <p:cNvPr id="27" name="TextBox 26"/>
            <p:cNvSpPr txBox="1"/>
            <p:nvPr/>
          </p:nvSpPr>
          <p:spPr>
            <a:xfrm>
              <a:off x="1403189" y="1959206"/>
              <a:ext cx="55567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00505" y="2174650"/>
              <a:ext cx="10433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愿景二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43609" y="2507419"/>
              <a:ext cx="22322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2995" y="1580142"/>
            <a:ext cx="2232248" cy="1194544"/>
            <a:chOff x="1043609" y="1959206"/>
            <a:chExt cx="2232248" cy="1194544"/>
          </a:xfrm>
        </p:grpSpPr>
        <p:sp>
          <p:nvSpPr>
            <p:cNvPr id="31" name="TextBox 30"/>
            <p:cNvSpPr txBox="1"/>
            <p:nvPr/>
          </p:nvSpPr>
          <p:spPr>
            <a:xfrm>
              <a:off x="1403190" y="1959206"/>
              <a:ext cx="55567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800505" y="2174650"/>
              <a:ext cx="10433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愿景三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43609" y="2507419"/>
              <a:ext cx="22322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4299927" y="3822914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添加文本此处添加文本点击此处添加文本此处添加文本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510697" y="3381497"/>
            <a:ext cx="1723549" cy="5810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我们的愿景</a:t>
            </a:r>
            <a:endParaRPr lang="en-US" altLang="zh-CN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870864" y="250411"/>
            <a:ext cx="3291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1.2.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我们的愿景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556439" y="1047195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72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522530" y="1617964"/>
            <a:ext cx="2088232" cy="2733955"/>
            <a:chOff x="3522530" y="1617964"/>
            <a:chExt cx="2088232" cy="2733955"/>
          </a:xfrm>
        </p:grpSpPr>
        <p:sp>
          <p:nvSpPr>
            <p:cNvPr id="11" name="矩形 10"/>
            <p:cNvSpPr/>
            <p:nvPr/>
          </p:nvSpPr>
          <p:spPr>
            <a:xfrm>
              <a:off x="3522530" y="2263687"/>
              <a:ext cx="2088232" cy="2088232"/>
            </a:xfrm>
            <a:prstGeom prst="rect">
              <a:avLst/>
            </a:prstGeom>
            <a:solidFill>
              <a:srgbClr val="39B449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3300"/>
            <a:stretch/>
          </p:blipFill>
          <p:spPr>
            <a:xfrm>
              <a:off x="3918574" y="1617964"/>
              <a:ext cx="1296144" cy="1296144"/>
            </a:xfrm>
            <a:prstGeom prst="flowChartConnector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组合 14"/>
          <p:cNvGrpSpPr/>
          <p:nvPr/>
        </p:nvGrpSpPr>
        <p:grpSpPr>
          <a:xfrm>
            <a:off x="5931311" y="1574743"/>
            <a:ext cx="2088232" cy="2777176"/>
            <a:chOff x="5931311" y="1574743"/>
            <a:chExt cx="2088232" cy="2777176"/>
          </a:xfrm>
        </p:grpSpPr>
        <p:sp>
          <p:nvSpPr>
            <p:cNvPr id="12" name="矩形 11"/>
            <p:cNvSpPr/>
            <p:nvPr/>
          </p:nvSpPr>
          <p:spPr>
            <a:xfrm>
              <a:off x="5931311" y="2263687"/>
              <a:ext cx="2088232" cy="2088232"/>
            </a:xfrm>
            <a:prstGeom prst="rect">
              <a:avLst/>
            </a:prstGeom>
            <a:solidFill>
              <a:srgbClr val="046538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00"/>
            <a:stretch/>
          </p:blipFill>
          <p:spPr>
            <a:xfrm>
              <a:off x="6332907" y="1574743"/>
              <a:ext cx="1285039" cy="1285039"/>
            </a:xfrm>
            <a:prstGeom prst="flowChartConnector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4" name="组合 13"/>
          <p:cNvGrpSpPr/>
          <p:nvPr/>
        </p:nvGrpSpPr>
        <p:grpSpPr>
          <a:xfrm>
            <a:off x="1043608" y="1679883"/>
            <a:ext cx="2088232" cy="2677141"/>
            <a:chOff x="1043608" y="1679883"/>
            <a:chExt cx="2088232" cy="2677141"/>
          </a:xfrm>
        </p:grpSpPr>
        <p:sp>
          <p:nvSpPr>
            <p:cNvPr id="10" name="矩形 9"/>
            <p:cNvSpPr/>
            <p:nvPr/>
          </p:nvSpPr>
          <p:spPr>
            <a:xfrm>
              <a:off x="1043608" y="2268792"/>
              <a:ext cx="2088232" cy="2088232"/>
            </a:xfrm>
            <a:prstGeom prst="rect">
              <a:avLst/>
            </a:prstGeom>
            <a:solidFill>
              <a:srgbClr val="A4CE52"/>
            </a:solidFill>
            <a:ln>
              <a:noFill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289" b="23011"/>
            <a:stretch/>
          </p:blipFill>
          <p:spPr>
            <a:xfrm>
              <a:off x="1429049" y="1679883"/>
              <a:ext cx="1234445" cy="1234445"/>
            </a:xfrm>
            <a:prstGeom prst="flowChartConnector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6" name="TextBox 15"/>
          <p:cNvSpPr txBox="1"/>
          <p:nvPr/>
        </p:nvSpPr>
        <p:spPr>
          <a:xfrm>
            <a:off x="1070709" y="2914328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项目总监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22530" y="2914328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工程师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58411" y="2914328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产品经理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36981" y="339502"/>
            <a:ext cx="3291128" cy="82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1.3.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团队介绍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481261" y="1136121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49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2927195" y="1444407"/>
            <a:ext cx="3078292" cy="3076757"/>
            <a:chOff x="2915817" y="1256824"/>
            <a:chExt cx="3078292" cy="3076757"/>
          </a:xfrm>
        </p:grpSpPr>
        <p:sp>
          <p:nvSpPr>
            <p:cNvPr id="24" name="直角三角形 23"/>
            <p:cNvSpPr/>
            <p:nvPr/>
          </p:nvSpPr>
          <p:spPr>
            <a:xfrm rot="16200000">
              <a:off x="2917352" y="1256824"/>
              <a:ext cx="1539052" cy="1539052"/>
            </a:xfrm>
            <a:prstGeom prst="rtTriangle">
              <a:avLst/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直角三角形 30"/>
            <p:cNvSpPr/>
            <p:nvPr/>
          </p:nvSpPr>
          <p:spPr>
            <a:xfrm>
              <a:off x="4455057" y="1263830"/>
              <a:ext cx="1539052" cy="1539052"/>
            </a:xfrm>
            <a:prstGeom prst="rtTriangle">
              <a:avLst/>
            </a:prstGeom>
            <a:solidFill>
              <a:srgbClr val="046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直角三角形 28"/>
            <p:cNvSpPr/>
            <p:nvPr/>
          </p:nvSpPr>
          <p:spPr>
            <a:xfrm rot="10800000">
              <a:off x="2915817" y="2795876"/>
              <a:ext cx="1537705" cy="1537705"/>
            </a:xfrm>
            <a:prstGeom prst="rtTriangle">
              <a:avLst/>
            </a:prstGeom>
            <a:solidFill>
              <a:srgbClr val="74C0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直角三角形 32"/>
            <p:cNvSpPr/>
            <p:nvPr/>
          </p:nvSpPr>
          <p:spPr>
            <a:xfrm rot="5400000">
              <a:off x="4443492" y="2795876"/>
              <a:ext cx="1537705" cy="1537705"/>
            </a:xfrm>
            <a:prstGeom prst="rtTriangle">
              <a:avLst/>
            </a:prstGeom>
            <a:solidFill>
              <a:srgbClr val="0A9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310" y="2501391"/>
            <a:ext cx="12382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矩形 17"/>
          <p:cNvSpPr/>
          <p:nvPr/>
        </p:nvSpPr>
        <p:spPr>
          <a:xfrm>
            <a:off x="5994034" y="215044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05487" y="338146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" name="矩形 2047"/>
          <p:cNvSpPr/>
          <p:nvPr/>
        </p:nvSpPr>
        <p:spPr>
          <a:xfrm>
            <a:off x="5724053" y="1801284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业务一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24128" y="3064953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</a:t>
            </a: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583908" y="215080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585336" y="3381460"/>
            <a:ext cx="20254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313927" y="1801644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业务一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303977" y="3064953"/>
            <a:ext cx="1165704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</a:t>
            </a:r>
            <a:r>
              <a:rPr lang="zh-CN" altLang="en-US" b="1" dirty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en-US" altLang="zh-CN" b="1" dirty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921082" y="280268"/>
            <a:ext cx="3291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1.4.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公司业务</a:t>
            </a:r>
            <a:endParaRPr lang="en-US" altLang="zh-CN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556439" y="1047195"/>
            <a:ext cx="3510001" cy="288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01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项目计划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2731123" y="2073327"/>
            <a:ext cx="720080" cy="720080"/>
            <a:chOff x="3154688" y="3330231"/>
            <a:chExt cx="720080" cy="720080"/>
          </a:xfrm>
        </p:grpSpPr>
        <p:sp>
          <p:nvSpPr>
            <p:cNvPr id="12" name="流程图: 联系 11"/>
            <p:cNvSpPr/>
            <p:nvPr/>
          </p:nvSpPr>
          <p:spPr>
            <a:xfrm>
              <a:off x="315468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2328" y="3542671"/>
              <a:ext cx="304800" cy="304800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>
            <a:off x="3745651" y="2611897"/>
            <a:ext cx="18344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竞争对手分析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竞争优势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2.4.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发展计划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382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578217" y="483518"/>
            <a:ext cx="3655772" cy="825419"/>
            <a:chOff x="2556438" y="339502"/>
            <a:chExt cx="3655772" cy="825419"/>
          </a:xfrm>
        </p:grpSpPr>
        <p:sp>
          <p:nvSpPr>
            <p:cNvPr id="5" name="矩形 4"/>
            <p:cNvSpPr/>
            <p:nvPr/>
          </p:nvSpPr>
          <p:spPr>
            <a:xfrm>
              <a:off x="2921082" y="339502"/>
              <a:ext cx="3291128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2.1.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商业模式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845899" y="1996319"/>
            <a:ext cx="916821" cy="823085"/>
            <a:chOff x="5800667" y="1589897"/>
            <a:chExt cx="916821" cy="823085"/>
          </a:xfrm>
        </p:grpSpPr>
        <p:sp>
          <p:nvSpPr>
            <p:cNvPr id="18" name="圆角矩形 17"/>
            <p:cNvSpPr/>
            <p:nvPr/>
          </p:nvSpPr>
          <p:spPr>
            <a:xfrm rot="2788035">
              <a:off x="5800667" y="1589897"/>
              <a:ext cx="823085" cy="82308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 rot="2788035">
              <a:off x="5894403" y="1589897"/>
              <a:ext cx="823085" cy="823085"/>
            </a:xfrm>
            <a:prstGeom prst="roundRect">
              <a:avLst/>
            </a:prstGeom>
            <a:solidFill>
              <a:srgbClr val="04653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32302" y="1977947"/>
            <a:ext cx="895094" cy="823085"/>
            <a:chOff x="4238219" y="1589897"/>
            <a:chExt cx="895094" cy="823085"/>
          </a:xfrm>
        </p:grpSpPr>
        <p:sp>
          <p:nvSpPr>
            <p:cNvPr id="17" name="圆角矩形 16"/>
            <p:cNvSpPr/>
            <p:nvPr/>
          </p:nvSpPr>
          <p:spPr>
            <a:xfrm rot="2788035">
              <a:off x="4238219" y="1589897"/>
              <a:ext cx="823085" cy="82308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>
            <a:xfrm rot="2788035">
              <a:off x="4310228" y="1589897"/>
              <a:ext cx="823085" cy="823085"/>
            </a:xfrm>
            <a:prstGeom prst="roundRect">
              <a:avLst/>
            </a:prstGeom>
            <a:solidFill>
              <a:srgbClr val="0A943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15417" y="3003871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商业模式一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51766" y="3005552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商业模式二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459708" y="2972990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商业模式三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334162" y="2991361"/>
            <a:ext cx="20340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商业模式四</a:t>
            </a:r>
            <a:endParaRPr lang="en-US" altLang="zh-CN" sz="1600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191033" y="2000322"/>
            <a:ext cx="895093" cy="824754"/>
            <a:chOff x="1534164" y="1995484"/>
            <a:chExt cx="895093" cy="824754"/>
          </a:xfrm>
        </p:grpSpPr>
        <p:grpSp>
          <p:nvGrpSpPr>
            <p:cNvPr id="24" name="组合 23"/>
            <p:cNvGrpSpPr/>
            <p:nvPr/>
          </p:nvGrpSpPr>
          <p:grpSpPr>
            <a:xfrm>
              <a:off x="1534164" y="1995484"/>
              <a:ext cx="895093" cy="824754"/>
              <a:chOff x="1285891" y="1805921"/>
              <a:chExt cx="895093" cy="824754"/>
            </a:xfrm>
          </p:grpSpPr>
          <p:sp>
            <p:nvSpPr>
              <p:cNvPr id="15" name="圆角矩形 14"/>
              <p:cNvSpPr/>
              <p:nvPr/>
            </p:nvSpPr>
            <p:spPr>
              <a:xfrm rot="2788035">
                <a:off x="1285891" y="1805921"/>
                <a:ext cx="823085" cy="82308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88035">
                <a:off x="1357899" y="1807590"/>
                <a:ext cx="823085" cy="823085"/>
              </a:xfrm>
              <a:prstGeom prst="roundRect">
                <a:avLst/>
              </a:prstGeom>
              <a:solidFill>
                <a:srgbClr val="74C05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5314" y="2232972"/>
              <a:ext cx="30480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0" name="组合 39"/>
          <p:cNvGrpSpPr/>
          <p:nvPr/>
        </p:nvGrpSpPr>
        <p:grpSpPr>
          <a:xfrm>
            <a:off x="3116230" y="1981952"/>
            <a:ext cx="905101" cy="831094"/>
            <a:chOff x="3034214" y="1977948"/>
            <a:chExt cx="905101" cy="831094"/>
          </a:xfrm>
        </p:grpSpPr>
        <p:grpSp>
          <p:nvGrpSpPr>
            <p:cNvPr id="23" name="组合 22"/>
            <p:cNvGrpSpPr/>
            <p:nvPr/>
          </p:nvGrpSpPr>
          <p:grpSpPr>
            <a:xfrm>
              <a:off x="3034214" y="1977948"/>
              <a:ext cx="905101" cy="831094"/>
              <a:chOff x="2897799" y="1589898"/>
              <a:chExt cx="905101" cy="831094"/>
            </a:xfrm>
          </p:grpSpPr>
          <p:sp>
            <p:nvSpPr>
              <p:cNvPr id="16" name="圆角矩形 15"/>
              <p:cNvSpPr/>
              <p:nvPr/>
            </p:nvSpPr>
            <p:spPr>
              <a:xfrm rot="2788035">
                <a:off x="2897799" y="1589898"/>
                <a:ext cx="823085" cy="82308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 rot="2788035">
                <a:off x="2979815" y="1597907"/>
                <a:ext cx="823085" cy="823085"/>
              </a:xfrm>
              <a:prstGeom prst="roundRect">
                <a:avLst/>
              </a:prstGeom>
              <a:solidFill>
                <a:srgbClr val="39B449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5372" y="2256295"/>
              <a:ext cx="30480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453" y="2249147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777" y="2232972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962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395617" y="1289019"/>
            <a:ext cx="6342058" cy="1015663"/>
            <a:chOff x="1395617" y="1559097"/>
            <a:chExt cx="6342058" cy="1015663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5617" y="1579248"/>
              <a:ext cx="6342058" cy="995512"/>
              <a:chOff x="827584" y="1707654"/>
              <a:chExt cx="6048672" cy="995512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827584" y="1707654"/>
                <a:ext cx="250746" cy="995512"/>
              </a:xfrm>
              <a:prstGeom prst="rect">
                <a:avLst/>
              </a:prstGeom>
              <a:solidFill>
                <a:srgbClr val="A4CE52"/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078330" y="1707654"/>
                <a:ext cx="5797926" cy="9955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9842" y="1741811"/>
              <a:ext cx="697161" cy="697161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8" name="TextBox 17"/>
            <p:cNvSpPr txBox="1"/>
            <p:nvPr/>
          </p:nvSpPr>
          <p:spPr>
            <a:xfrm>
              <a:off x="3131839" y="1559097"/>
              <a:ext cx="460583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对手</a:t>
              </a:r>
              <a:r>
                <a:rPr lang="en-US" altLang="zh-CN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</a:t>
              </a:r>
              <a:endPara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添加文本此处添加文本添加文本此处添加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395617" y="2388014"/>
            <a:ext cx="6342058" cy="1015663"/>
            <a:chOff x="1395617" y="1559097"/>
            <a:chExt cx="6342058" cy="1015663"/>
          </a:xfrm>
        </p:grpSpPr>
        <p:grpSp>
          <p:nvGrpSpPr>
            <p:cNvPr id="27" name="组合 26"/>
            <p:cNvGrpSpPr/>
            <p:nvPr/>
          </p:nvGrpSpPr>
          <p:grpSpPr>
            <a:xfrm>
              <a:off x="1395617" y="1579248"/>
              <a:ext cx="6342058" cy="995512"/>
              <a:chOff x="827584" y="1707654"/>
              <a:chExt cx="6048672" cy="995512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827584" y="1707654"/>
                <a:ext cx="250746" cy="995512"/>
              </a:xfrm>
              <a:prstGeom prst="rect">
                <a:avLst/>
              </a:prstGeom>
              <a:solidFill>
                <a:srgbClr val="39B449"/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1078330" y="1707654"/>
                <a:ext cx="5797926" cy="9955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3131839" y="1559097"/>
              <a:ext cx="460583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对手</a:t>
              </a:r>
              <a:r>
                <a:rPr lang="en-US" altLang="zh-CN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</a:t>
              </a:r>
              <a:endPara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添加文本此处添加文本添加文本此处添加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95617" y="3507854"/>
            <a:ext cx="6342058" cy="1015663"/>
            <a:chOff x="1395617" y="1559097"/>
            <a:chExt cx="6342058" cy="1015663"/>
          </a:xfrm>
        </p:grpSpPr>
        <p:grpSp>
          <p:nvGrpSpPr>
            <p:cNvPr id="33" name="组合 32"/>
            <p:cNvGrpSpPr/>
            <p:nvPr/>
          </p:nvGrpSpPr>
          <p:grpSpPr>
            <a:xfrm>
              <a:off x="1395617" y="1579248"/>
              <a:ext cx="6342058" cy="995512"/>
              <a:chOff x="827584" y="1707654"/>
              <a:chExt cx="6048672" cy="995512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827584" y="1707654"/>
                <a:ext cx="250746" cy="995512"/>
              </a:xfrm>
              <a:prstGeom prst="rect">
                <a:avLst/>
              </a:prstGeom>
              <a:solidFill>
                <a:srgbClr val="046538"/>
              </a:solidFill>
              <a:ln>
                <a:noFill/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1078330" y="1707654"/>
                <a:ext cx="5797926" cy="9955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9842" y="1741811"/>
              <a:ext cx="697161" cy="697161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5" name="TextBox 34"/>
            <p:cNvSpPr txBox="1"/>
            <p:nvPr/>
          </p:nvSpPr>
          <p:spPr>
            <a:xfrm>
              <a:off x="3131839" y="1559097"/>
              <a:ext cx="460583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对手</a:t>
              </a:r>
              <a:r>
                <a:rPr lang="en-US" altLang="zh-CN" sz="16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文本添加文本此处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</a:t>
              </a:r>
              <a:endPara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添加文本此处添加文本添加文本此处添加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561" y="2499624"/>
            <a:ext cx="792442" cy="7924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0" name="组合 39"/>
          <p:cNvGrpSpPr/>
          <p:nvPr/>
        </p:nvGrpSpPr>
        <p:grpSpPr>
          <a:xfrm>
            <a:off x="2616530" y="351985"/>
            <a:ext cx="3613829" cy="923330"/>
            <a:chOff x="2616530" y="351985"/>
            <a:chExt cx="3613829" cy="923330"/>
          </a:xfrm>
        </p:grpSpPr>
        <p:sp>
          <p:nvSpPr>
            <p:cNvPr id="5" name="矩形 4"/>
            <p:cNvSpPr/>
            <p:nvPr/>
          </p:nvSpPr>
          <p:spPr>
            <a:xfrm>
              <a:off x="2657003" y="351985"/>
              <a:ext cx="357335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2.2.</a:t>
              </a:r>
              <a:r>
                <a:rPr lang="zh-CN" altLang="en-US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竞争对手分析</a:t>
              </a:r>
              <a:endPara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16530" y="113159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7856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0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589213" y="389958"/>
            <a:ext cx="3655772" cy="825419"/>
            <a:chOff x="2556438" y="339502"/>
            <a:chExt cx="3655772" cy="825419"/>
          </a:xfrm>
        </p:grpSpPr>
        <p:sp>
          <p:nvSpPr>
            <p:cNvPr id="4" name="矩形 3"/>
            <p:cNvSpPr/>
            <p:nvPr/>
          </p:nvSpPr>
          <p:spPr>
            <a:xfrm>
              <a:off x="2921082" y="339502"/>
              <a:ext cx="3291128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2.3.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129" y="2458220"/>
            <a:ext cx="1059582" cy="1059582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2071011" y="1378100"/>
            <a:ext cx="1069700" cy="1180004"/>
            <a:chOff x="1465538" y="1419622"/>
            <a:chExt cx="1069700" cy="1180004"/>
          </a:xfrm>
        </p:grpSpPr>
        <p:sp>
          <p:nvSpPr>
            <p:cNvPr id="7" name="矩形 6"/>
            <p:cNvSpPr/>
            <p:nvPr/>
          </p:nvSpPr>
          <p:spPr>
            <a:xfrm>
              <a:off x="1465538" y="1419622"/>
              <a:ext cx="1069700" cy="1069700"/>
            </a:xfrm>
            <a:prstGeom prst="rect">
              <a:avLst/>
            </a:prstGeom>
            <a:solidFill>
              <a:srgbClr val="A4CE5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75656" y="1491630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01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40711" y="2447800"/>
            <a:ext cx="1069700" cy="1173261"/>
            <a:chOff x="2535238" y="2489322"/>
            <a:chExt cx="1069700" cy="1173261"/>
          </a:xfrm>
        </p:grpSpPr>
        <p:sp>
          <p:nvSpPr>
            <p:cNvPr id="8" name="矩形 7"/>
            <p:cNvSpPr/>
            <p:nvPr/>
          </p:nvSpPr>
          <p:spPr>
            <a:xfrm>
              <a:off x="2535238" y="2489322"/>
              <a:ext cx="1069700" cy="1069700"/>
            </a:xfrm>
            <a:prstGeom prst="rect">
              <a:avLst/>
            </a:prstGeom>
            <a:solidFill>
              <a:srgbClr val="74C05E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540297" y="2554587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02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71011" y="3517345"/>
            <a:ext cx="1069700" cy="1173123"/>
            <a:chOff x="1465538" y="3558867"/>
            <a:chExt cx="1069700" cy="1173123"/>
          </a:xfrm>
        </p:grpSpPr>
        <p:sp>
          <p:nvSpPr>
            <p:cNvPr id="9" name="矩形 8"/>
            <p:cNvSpPr/>
            <p:nvPr/>
          </p:nvSpPr>
          <p:spPr>
            <a:xfrm>
              <a:off x="1465538" y="3558867"/>
              <a:ext cx="1069700" cy="1069700"/>
            </a:xfrm>
            <a:prstGeom prst="rect">
              <a:avLst/>
            </a:prstGeom>
            <a:solidFill>
              <a:srgbClr val="04653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5538" y="3623994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03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011429" y="2447645"/>
            <a:ext cx="1069700" cy="1192667"/>
            <a:chOff x="405956" y="2489167"/>
            <a:chExt cx="1069700" cy="1192667"/>
          </a:xfrm>
        </p:grpSpPr>
        <p:sp>
          <p:nvSpPr>
            <p:cNvPr id="10" name="矩形 9"/>
            <p:cNvSpPr/>
            <p:nvPr/>
          </p:nvSpPr>
          <p:spPr>
            <a:xfrm>
              <a:off x="405956" y="2489167"/>
              <a:ext cx="1069700" cy="1069700"/>
            </a:xfrm>
            <a:prstGeom prst="rect">
              <a:avLst/>
            </a:prstGeom>
            <a:solidFill>
              <a:srgbClr val="39B44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05956" y="2573838"/>
              <a:ext cx="105958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04</a:t>
              </a:r>
            </a:p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566646" y="1524118"/>
            <a:ext cx="4032448" cy="1444642"/>
            <a:chOff x="4972364" y="1524118"/>
            <a:chExt cx="4032448" cy="1444642"/>
          </a:xfrm>
        </p:grpSpPr>
        <p:sp>
          <p:nvSpPr>
            <p:cNvPr id="23" name="TextBox 22"/>
            <p:cNvSpPr txBox="1"/>
            <p:nvPr/>
          </p:nvSpPr>
          <p:spPr>
            <a:xfrm>
              <a:off x="4972364" y="2045430"/>
              <a:ext cx="40324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添加文本此处添加文本点击此处添加文本此处添加文本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004048" y="1524118"/>
              <a:ext cx="1415772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66646" y="2903112"/>
            <a:ext cx="4032448" cy="1444642"/>
            <a:chOff x="4972364" y="2903112"/>
            <a:chExt cx="4032448" cy="1444642"/>
          </a:xfrm>
        </p:grpSpPr>
        <p:sp>
          <p:nvSpPr>
            <p:cNvPr id="25" name="TextBox 24"/>
            <p:cNvSpPr txBox="1"/>
            <p:nvPr/>
          </p:nvSpPr>
          <p:spPr>
            <a:xfrm>
              <a:off x="4972364" y="3424424"/>
              <a:ext cx="40324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添加文本此处添加文本点击此处添加文本此处添加文本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5004048" y="2903112"/>
              <a:ext cx="1415772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竞争优势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715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0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610039" y="195486"/>
            <a:ext cx="3655772" cy="825419"/>
            <a:chOff x="2556438" y="339502"/>
            <a:chExt cx="3655772" cy="825419"/>
          </a:xfrm>
        </p:grpSpPr>
        <p:sp>
          <p:nvSpPr>
            <p:cNvPr id="4" name="矩形 3"/>
            <p:cNvSpPr/>
            <p:nvPr/>
          </p:nvSpPr>
          <p:spPr>
            <a:xfrm>
              <a:off x="2921082" y="339502"/>
              <a:ext cx="3291128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2.4.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发展计划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78415" y="1095535"/>
            <a:ext cx="7192623" cy="2988332"/>
            <a:chOff x="1015506" y="1203598"/>
            <a:chExt cx="7192623" cy="2988332"/>
          </a:xfrm>
        </p:grpSpPr>
        <p:grpSp>
          <p:nvGrpSpPr>
            <p:cNvPr id="8" name="组合 7"/>
            <p:cNvGrpSpPr/>
            <p:nvPr/>
          </p:nvGrpSpPr>
          <p:grpSpPr>
            <a:xfrm>
              <a:off x="1015506" y="3795886"/>
              <a:ext cx="396044" cy="396044"/>
              <a:chOff x="1650591" y="2157705"/>
              <a:chExt cx="396044" cy="396044"/>
            </a:xfrm>
          </p:grpSpPr>
          <p:sp>
            <p:nvSpPr>
              <p:cNvPr id="6" name="流程图: 联系 5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E3E5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同心圆 6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26" name="直接连接符 25"/>
            <p:cNvCxnSpPr>
              <a:endCxn id="10" idx="3"/>
            </p:cNvCxnSpPr>
            <p:nvPr/>
          </p:nvCxnSpPr>
          <p:spPr>
            <a:xfrm flipV="1">
              <a:off x="1344628" y="3231647"/>
              <a:ext cx="592341" cy="618246"/>
            </a:xfrm>
            <a:prstGeom prst="line">
              <a:avLst/>
            </a:prstGeom>
            <a:ln w="76200">
              <a:solidFill>
                <a:srgbClr val="E3E56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>
              <a:stCxn id="10" idx="6"/>
              <a:endCxn id="14" idx="2"/>
            </p:cNvCxnSpPr>
            <p:nvPr/>
          </p:nvCxnSpPr>
          <p:spPr>
            <a:xfrm>
              <a:off x="2182820" y="3129812"/>
              <a:ext cx="812960" cy="314018"/>
            </a:xfrm>
            <a:prstGeom prst="line">
              <a:avLst/>
            </a:prstGeom>
            <a:ln w="76200">
              <a:solidFill>
                <a:srgbClr val="A4CE5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组合 8"/>
            <p:cNvGrpSpPr/>
            <p:nvPr/>
          </p:nvGrpSpPr>
          <p:grpSpPr>
            <a:xfrm>
              <a:off x="1853698" y="2931790"/>
              <a:ext cx="396044" cy="396044"/>
              <a:chOff x="1650591" y="2157705"/>
              <a:chExt cx="396044" cy="396044"/>
            </a:xfrm>
          </p:grpSpPr>
          <p:sp>
            <p:nvSpPr>
              <p:cNvPr id="10" name="流程图: 联系 9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A4CE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同心圆 10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 flipV="1">
              <a:off x="3161525" y="2439534"/>
              <a:ext cx="1392205" cy="999401"/>
            </a:xfrm>
            <a:prstGeom prst="line">
              <a:avLst/>
            </a:prstGeom>
            <a:ln w="76200">
              <a:solidFill>
                <a:srgbClr val="74C0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606902" y="2430824"/>
              <a:ext cx="1284330" cy="670968"/>
            </a:xfrm>
            <a:prstGeom prst="line">
              <a:avLst/>
            </a:prstGeom>
            <a:ln w="76200">
              <a:solidFill>
                <a:srgbClr val="39B4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5878316" y="1995686"/>
              <a:ext cx="1357980" cy="1106106"/>
            </a:xfrm>
            <a:prstGeom prst="line">
              <a:avLst/>
            </a:prstGeom>
            <a:ln w="76200">
              <a:solidFill>
                <a:srgbClr val="0A94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组合 12"/>
            <p:cNvGrpSpPr/>
            <p:nvPr/>
          </p:nvGrpSpPr>
          <p:grpSpPr>
            <a:xfrm>
              <a:off x="2954690" y="3245808"/>
              <a:ext cx="396044" cy="396044"/>
              <a:chOff x="1650591" y="2157705"/>
              <a:chExt cx="396044" cy="396044"/>
            </a:xfrm>
          </p:grpSpPr>
          <p:sp>
            <p:nvSpPr>
              <p:cNvPr id="14" name="流程图: 联系 13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74C0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同心圆 14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4368624" y="2241512"/>
              <a:ext cx="396044" cy="396044"/>
              <a:chOff x="1650591" y="2157705"/>
              <a:chExt cx="396044" cy="396044"/>
            </a:xfrm>
          </p:grpSpPr>
          <p:sp>
            <p:nvSpPr>
              <p:cNvPr id="17" name="流程图: 联系 16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39B44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同心圆 17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693210" y="2903770"/>
              <a:ext cx="396044" cy="396044"/>
              <a:chOff x="1650591" y="2157705"/>
              <a:chExt cx="396044" cy="396044"/>
            </a:xfrm>
          </p:grpSpPr>
          <p:sp>
            <p:nvSpPr>
              <p:cNvPr id="20" name="流程图: 联系 19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11924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同心圆 20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45" name="直接箭头连接符 44"/>
            <p:cNvCxnSpPr/>
            <p:nvPr/>
          </p:nvCxnSpPr>
          <p:spPr>
            <a:xfrm flipV="1">
              <a:off x="7217196" y="1203598"/>
              <a:ext cx="990933" cy="792088"/>
            </a:xfrm>
            <a:prstGeom prst="straightConnector1">
              <a:avLst/>
            </a:prstGeom>
            <a:ln w="76200">
              <a:solidFill>
                <a:srgbClr val="04653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6996361" y="1797664"/>
              <a:ext cx="396044" cy="396044"/>
              <a:chOff x="1650591" y="2157705"/>
              <a:chExt cx="396044" cy="396044"/>
            </a:xfrm>
          </p:grpSpPr>
          <p:sp>
            <p:nvSpPr>
              <p:cNvPr id="23" name="流程图: 联系 22"/>
              <p:cNvSpPr/>
              <p:nvPr/>
            </p:nvSpPr>
            <p:spPr>
              <a:xfrm>
                <a:off x="1691681" y="2211711"/>
                <a:ext cx="288032" cy="288032"/>
              </a:xfrm>
              <a:prstGeom prst="flowChartConnector">
                <a:avLst/>
              </a:prstGeom>
              <a:solidFill>
                <a:srgbClr val="0465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同心圆 23"/>
              <p:cNvSpPr/>
              <p:nvPr/>
            </p:nvSpPr>
            <p:spPr>
              <a:xfrm>
                <a:off x="1650591" y="2157705"/>
                <a:ext cx="396044" cy="396044"/>
              </a:xfrm>
              <a:prstGeom prst="donut">
                <a:avLst>
                  <a:gd name="adj" fmla="val 1939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48" name="TextBox 47"/>
          <p:cNvSpPr txBox="1"/>
          <p:nvPr/>
        </p:nvSpPr>
        <p:spPr>
          <a:xfrm>
            <a:off x="839248" y="3583899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01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91041" y="1922184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02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10712" y="3021749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03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795855" y="1264757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04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44829" y="2709432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05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778208" y="1608196"/>
            <a:ext cx="17707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06</a:t>
            </a: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236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699792" y="2085852"/>
            <a:ext cx="720080" cy="720080"/>
            <a:chOff x="5311138" y="3330231"/>
            <a:chExt cx="720080" cy="720080"/>
          </a:xfrm>
        </p:grpSpPr>
        <p:sp>
          <p:nvSpPr>
            <p:cNvPr id="12" name="流程图: 联系 11"/>
            <p:cNvSpPr/>
            <p:nvPr/>
          </p:nvSpPr>
          <p:spPr>
            <a:xfrm>
              <a:off x="5311138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8778" y="3540271"/>
              <a:ext cx="304800" cy="304800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>
            <a:off x="3747462" y="2715765"/>
            <a:ext cx="16383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市场分析一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市场分析二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市场分析三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22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453894" y="1271114"/>
            <a:ext cx="4201309" cy="3452661"/>
            <a:chOff x="1197960" y="1763811"/>
            <a:chExt cx="5256213" cy="4319588"/>
          </a:xfrm>
          <a:solidFill>
            <a:srgbClr val="39B44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Freeform 4"/>
            <p:cNvSpPr>
              <a:spLocks/>
            </p:cNvSpPr>
            <p:nvPr/>
          </p:nvSpPr>
          <p:spPr bwMode="auto">
            <a:xfrm>
              <a:off x="5263548" y="1763811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3374423" y="1816199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197960" y="2381349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5314348" y="2951261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5458810" y="2630586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299810" y="4803874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5031773" y="4603849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960210" y="4800699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329973" y="4229199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445610" y="3865661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4607910" y="3921224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571148" y="3594199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4036410" y="3618011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861910" y="3148111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154010" y="3424336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019073" y="3344961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590448" y="3419574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155598" y="3437036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127023" y="5518249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4666648" y="5167411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069748" y="5099149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523773" y="4668936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4457098" y="4300636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4565048" y="5851624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Oval 28"/>
            <p:cNvSpPr>
              <a:spLocks noChangeArrowheads="1"/>
            </p:cNvSpPr>
            <p:nvPr/>
          </p:nvSpPr>
          <p:spPr bwMode="auto">
            <a:xfrm>
              <a:off x="5484210" y="4368899"/>
              <a:ext cx="66675" cy="65087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3017235" y="3225899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4158648" y="3570386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088923" y="4083149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207985" y="3997424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5727098" y="4364136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306410" y="4784824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447698" y="4403824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803298" y="5132486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grp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046060" y="3648174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8"/>
            <p:cNvSpPr>
              <a:spLocks noChangeAspect="1"/>
            </p:cNvSpPr>
            <p:nvPr/>
          </p:nvSpPr>
          <p:spPr bwMode="auto">
            <a:xfrm>
              <a:off x="4077685" y="4422874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610039" y="195486"/>
            <a:ext cx="3686326" cy="923330"/>
            <a:chOff x="2556438" y="339502"/>
            <a:chExt cx="3686326" cy="923330"/>
          </a:xfrm>
        </p:grpSpPr>
        <p:sp>
          <p:nvSpPr>
            <p:cNvPr id="40" name="矩形 39"/>
            <p:cNvSpPr/>
            <p:nvPr/>
          </p:nvSpPr>
          <p:spPr>
            <a:xfrm>
              <a:off x="2773239" y="339502"/>
              <a:ext cx="34695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3.1.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市场分析一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Freeform 31"/>
          <p:cNvSpPr>
            <a:spLocks/>
          </p:cNvSpPr>
          <p:nvPr/>
        </p:nvSpPr>
        <p:spPr bwMode="auto">
          <a:xfrm>
            <a:off x="4793187" y="1539176"/>
            <a:ext cx="357144" cy="421453"/>
          </a:xfrm>
          <a:custGeom>
            <a:avLst/>
            <a:gdLst>
              <a:gd name="T0" fmla="*/ 108 w 451"/>
              <a:gd name="T1" fmla="*/ 0 h 543"/>
              <a:gd name="T2" fmla="*/ 186 w 451"/>
              <a:gd name="T3" fmla="*/ 46 h 543"/>
              <a:gd name="T4" fmla="*/ 247 w 451"/>
              <a:gd name="T5" fmla="*/ 73 h 543"/>
              <a:gd name="T6" fmla="*/ 276 w 451"/>
              <a:gd name="T7" fmla="*/ 77 h 543"/>
              <a:gd name="T8" fmla="*/ 292 w 451"/>
              <a:gd name="T9" fmla="*/ 143 h 543"/>
              <a:gd name="T10" fmla="*/ 339 w 451"/>
              <a:gd name="T11" fmla="*/ 171 h 543"/>
              <a:gd name="T12" fmla="*/ 376 w 451"/>
              <a:gd name="T13" fmla="*/ 148 h 543"/>
              <a:gd name="T14" fmla="*/ 388 w 451"/>
              <a:gd name="T15" fmla="*/ 187 h 543"/>
              <a:gd name="T16" fmla="*/ 344 w 451"/>
              <a:gd name="T17" fmla="*/ 212 h 543"/>
              <a:gd name="T18" fmla="*/ 328 w 451"/>
              <a:gd name="T19" fmla="*/ 244 h 543"/>
              <a:gd name="T20" fmla="*/ 376 w 451"/>
              <a:gd name="T21" fmla="*/ 292 h 543"/>
              <a:gd name="T22" fmla="*/ 450 w 451"/>
              <a:gd name="T23" fmla="*/ 328 h 543"/>
              <a:gd name="T24" fmla="*/ 438 w 451"/>
              <a:gd name="T25" fmla="*/ 388 h 543"/>
              <a:gd name="T26" fmla="*/ 438 w 451"/>
              <a:gd name="T27" fmla="*/ 418 h 543"/>
              <a:gd name="T28" fmla="*/ 398 w 451"/>
              <a:gd name="T29" fmla="*/ 441 h 543"/>
              <a:gd name="T30" fmla="*/ 364 w 451"/>
              <a:gd name="T31" fmla="*/ 534 h 543"/>
              <a:gd name="T32" fmla="*/ 337 w 451"/>
              <a:gd name="T33" fmla="*/ 521 h 543"/>
              <a:gd name="T34" fmla="*/ 264 w 451"/>
              <a:gd name="T35" fmla="*/ 496 h 543"/>
              <a:gd name="T36" fmla="*/ 207 w 451"/>
              <a:gd name="T37" fmla="*/ 531 h 543"/>
              <a:gd name="T38" fmla="*/ 223 w 451"/>
              <a:gd name="T39" fmla="*/ 490 h 543"/>
              <a:gd name="T40" fmla="*/ 159 w 451"/>
              <a:gd name="T41" fmla="*/ 512 h 543"/>
              <a:gd name="T42" fmla="*/ 127 w 451"/>
              <a:gd name="T43" fmla="*/ 398 h 543"/>
              <a:gd name="T44" fmla="*/ 98 w 451"/>
              <a:gd name="T45" fmla="*/ 380 h 543"/>
              <a:gd name="T46" fmla="*/ 73 w 451"/>
              <a:gd name="T47" fmla="*/ 320 h 543"/>
              <a:gd name="T48" fmla="*/ 103 w 451"/>
              <a:gd name="T49" fmla="*/ 281 h 543"/>
              <a:gd name="T50" fmla="*/ 88 w 451"/>
              <a:gd name="T51" fmla="*/ 226 h 543"/>
              <a:gd name="T52" fmla="*/ 27 w 451"/>
              <a:gd name="T53" fmla="*/ 223 h 543"/>
              <a:gd name="T54" fmla="*/ 27 w 451"/>
              <a:gd name="T55" fmla="*/ 169 h 543"/>
              <a:gd name="T56" fmla="*/ 50 w 451"/>
              <a:gd name="T57" fmla="*/ 123 h 543"/>
              <a:gd name="T58" fmla="*/ 61 w 451"/>
              <a:gd name="T59" fmla="*/ 65 h 543"/>
              <a:gd name="T60" fmla="*/ 98 w 451"/>
              <a:gd name="T61" fmla="*/ 103 h 543"/>
              <a:gd name="T62" fmla="*/ 136 w 451"/>
              <a:gd name="T63" fmla="*/ 71 h 543"/>
              <a:gd name="T64" fmla="*/ 98 w 451"/>
              <a:gd name="T65" fmla="*/ 29 h 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51" h="543">
                <a:moveTo>
                  <a:pt x="91" y="4"/>
                </a:moveTo>
                <a:lnTo>
                  <a:pt x="108" y="0"/>
                </a:lnTo>
                <a:lnTo>
                  <a:pt x="162" y="22"/>
                </a:lnTo>
                <a:lnTo>
                  <a:pt x="186" y="46"/>
                </a:lnTo>
                <a:lnTo>
                  <a:pt x="230" y="58"/>
                </a:lnTo>
                <a:lnTo>
                  <a:pt x="247" y="73"/>
                </a:lnTo>
                <a:lnTo>
                  <a:pt x="271" y="71"/>
                </a:lnTo>
                <a:lnTo>
                  <a:pt x="276" y="77"/>
                </a:lnTo>
                <a:lnTo>
                  <a:pt x="268" y="133"/>
                </a:lnTo>
                <a:lnTo>
                  <a:pt x="292" y="143"/>
                </a:lnTo>
                <a:lnTo>
                  <a:pt x="303" y="164"/>
                </a:lnTo>
                <a:lnTo>
                  <a:pt x="339" y="171"/>
                </a:lnTo>
                <a:lnTo>
                  <a:pt x="351" y="146"/>
                </a:lnTo>
                <a:lnTo>
                  <a:pt x="376" y="148"/>
                </a:lnTo>
                <a:lnTo>
                  <a:pt x="391" y="169"/>
                </a:lnTo>
                <a:lnTo>
                  <a:pt x="388" y="187"/>
                </a:lnTo>
                <a:lnTo>
                  <a:pt x="344" y="194"/>
                </a:lnTo>
                <a:lnTo>
                  <a:pt x="344" y="212"/>
                </a:lnTo>
                <a:lnTo>
                  <a:pt x="344" y="225"/>
                </a:lnTo>
                <a:lnTo>
                  <a:pt x="328" y="244"/>
                </a:lnTo>
                <a:lnTo>
                  <a:pt x="339" y="267"/>
                </a:lnTo>
                <a:lnTo>
                  <a:pt x="376" y="292"/>
                </a:lnTo>
                <a:lnTo>
                  <a:pt x="379" y="320"/>
                </a:lnTo>
                <a:lnTo>
                  <a:pt x="450" y="328"/>
                </a:lnTo>
                <a:lnTo>
                  <a:pt x="450" y="366"/>
                </a:lnTo>
                <a:lnTo>
                  <a:pt x="438" y="388"/>
                </a:lnTo>
                <a:lnTo>
                  <a:pt x="447" y="406"/>
                </a:lnTo>
                <a:lnTo>
                  <a:pt x="438" y="418"/>
                </a:lnTo>
                <a:lnTo>
                  <a:pt x="411" y="423"/>
                </a:lnTo>
                <a:lnTo>
                  <a:pt x="398" y="441"/>
                </a:lnTo>
                <a:lnTo>
                  <a:pt x="400" y="483"/>
                </a:lnTo>
                <a:lnTo>
                  <a:pt x="364" y="534"/>
                </a:lnTo>
                <a:lnTo>
                  <a:pt x="357" y="542"/>
                </a:lnTo>
                <a:lnTo>
                  <a:pt x="337" y="521"/>
                </a:lnTo>
                <a:lnTo>
                  <a:pt x="286" y="521"/>
                </a:lnTo>
                <a:lnTo>
                  <a:pt x="264" y="496"/>
                </a:lnTo>
                <a:lnTo>
                  <a:pt x="223" y="539"/>
                </a:lnTo>
                <a:lnTo>
                  <a:pt x="207" y="531"/>
                </a:lnTo>
                <a:lnTo>
                  <a:pt x="225" y="498"/>
                </a:lnTo>
                <a:lnTo>
                  <a:pt x="223" y="490"/>
                </a:lnTo>
                <a:lnTo>
                  <a:pt x="207" y="485"/>
                </a:lnTo>
                <a:lnTo>
                  <a:pt x="159" y="512"/>
                </a:lnTo>
                <a:lnTo>
                  <a:pt x="112" y="423"/>
                </a:lnTo>
                <a:lnTo>
                  <a:pt x="127" y="398"/>
                </a:lnTo>
                <a:lnTo>
                  <a:pt x="121" y="388"/>
                </a:lnTo>
                <a:lnTo>
                  <a:pt x="98" y="380"/>
                </a:lnTo>
                <a:lnTo>
                  <a:pt x="56" y="354"/>
                </a:lnTo>
                <a:lnTo>
                  <a:pt x="73" y="320"/>
                </a:lnTo>
                <a:lnTo>
                  <a:pt x="98" y="309"/>
                </a:lnTo>
                <a:lnTo>
                  <a:pt x="103" y="281"/>
                </a:lnTo>
                <a:lnTo>
                  <a:pt x="93" y="231"/>
                </a:lnTo>
                <a:lnTo>
                  <a:pt x="88" y="226"/>
                </a:lnTo>
                <a:lnTo>
                  <a:pt x="63" y="254"/>
                </a:lnTo>
                <a:lnTo>
                  <a:pt x="27" y="223"/>
                </a:lnTo>
                <a:lnTo>
                  <a:pt x="0" y="189"/>
                </a:lnTo>
                <a:lnTo>
                  <a:pt x="27" y="169"/>
                </a:lnTo>
                <a:lnTo>
                  <a:pt x="36" y="135"/>
                </a:lnTo>
                <a:lnTo>
                  <a:pt x="50" y="123"/>
                </a:lnTo>
                <a:lnTo>
                  <a:pt x="49" y="76"/>
                </a:lnTo>
                <a:lnTo>
                  <a:pt x="61" y="65"/>
                </a:lnTo>
                <a:lnTo>
                  <a:pt x="84" y="83"/>
                </a:lnTo>
                <a:lnTo>
                  <a:pt x="98" y="103"/>
                </a:lnTo>
                <a:lnTo>
                  <a:pt x="127" y="83"/>
                </a:lnTo>
                <a:lnTo>
                  <a:pt x="136" y="71"/>
                </a:lnTo>
                <a:lnTo>
                  <a:pt x="132" y="46"/>
                </a:lnTo>
                <a:lnTo>
                  <a:pt x="98" y="29"/>
                </a:lnTo>
                <a:lnTo>
                  <a:pt x="91" y="4"/>
                </a:lnTo>
              </a:path>
            </a:pathLst>
          </a:custGeom>
          <a:solidFill>
            <a:srgbClr val="E3E568"/>
          </a:solidFill>
          <a:ln w="127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45" name="Freeform 26"/>
          <p:cNvSpPr>
            <a:spLocks/>
          </p:cNvSpPr>
          <p:nvPr/>
        </p:nvSpPr>
        <p:spPr bwMode="auto">
          <a:xfrm>
            <a:off x="4686484" y="2747674"/>
            <a:ext cx="579929" cy="354848"/>
          </a:xfrm>
          <a:custGeom>
            <a:avLst/>
            <a:gdLst>
              <a:gd name="T0" fmla="*/ 99 w 733"/>
              <a:gd name="T1" fmla="*/ 420 h 456"/>
              <a:gd name="T2" fmla="*/ 184 w 733"/>
              <a:gd name="T3" fmla="*/ 400 h 456"/>
              <a:gd name="T4" fmla="*/ 189 w 733"/>
              <a:gd name="T5" fmla="*/ 356 h 456"/>
              <a:gd name="T6" fmla="*/ 315 w 733"/>
              <a:gd name="T7" fmla="*/ 351 h 456"/>
              <a:gd name="T8" fmla="*/ 375 w 733"/>
              <a:gd name="T9" fmla="*/ 391 h 456"/>
              <a:gd name="T10" fmla="*/ 427 w 733"/>
              <a:gd name="T11" fmla="*/ 363 h 456"/>
              <a:gd name="T12" fmla="*/ 448 w 733"/>
              <a:gd name="T13" fmla="*/ 391 h 456"/>
              <a:gd name="T14" fmla="*/ 486 w 733"/>
              <a:gd name="T15" fmla="*/ 349 h 456"/>
              <a:gd name="T16" fmla="*/ 498 w 733"/>
              <a:gd name="T17" fmla="*/ 400 h 456"/>
              <a:gd name="T18" fmla="*/ 530 w 733"/>
              <a:gd name="T19" fmla="*/ 420 h 456"/>
              <a:gd name="T20" fmla="*/ 591 w 733"/>
              <a:gd name="T21" fmla="*/ 384 h 456"/>
              <a:gd name="T22" fmla="*/ 692 w 733"/>
              <a:gd name="T23" fmla="*/ 322 h 456"/>
              <a:gd name="T24" fmla="*/ 684 w 733"/>
              <a:gd name="T25" fmla="*/ 222 h 456"/>
              <a:gd name="T26" fmla="*/ 693 w 733"/>
              <a:gd name="T27" fmla="*/ 187 h 456"/>
              <a:gd name="T28" fmla="*/ 628 w 733"/>
              <a:gd name="T29" fmla="*/ 153 h 456"/>
              <a:gd name="T30" fmla="*/ 582 w 733"/>
              <a:gd name="T31" fmla="*/ 153 h 456"/>
              <a:gd name="T32" fmla="*/ 513 w 733"/>
              <a:gd name="T33" fmla="*/ 128 h 456"/>
              <a:gd name="T34" fmla="*/ 476 w 733"/>
              <a:gd name="T35" fmla="*/ 91 h 456"/>
              <a:gd name="T36" fmla="*/ 439 w 733"/>
              <a:gd name="T37" fmla="*/ 85 h 456"/>
              <a:gd name="T38" fmla="*/ 358 w 733"/>
              <a:gd name="T39" fmla="*/ 85 h 456"/>
              <a:gd name="T40" fmla="*/ 210 w 733"/>
              <a:gd name="T41" fmla="*/ 0 h 456"/>
              <a:gd name="T42" fmla="*/ 180 w 733"/>
              <a:gd name="T43" fmla="*/ 10 h 456"/>
              <a:gd name="T44" fmla="*/ 87 w 733"/>
              <a:gd name="T45" fmla="*/ 10 h 456"/>
              <a:gd name="T46" fmla="*/ 99 w 733"/>
              <a:gd name="T47" fmla="*/ 42 h 456"/>
              <a:gd name="T48" fmla="*/ 142 w 733"/>
              <a:gd name="T49" fmla="*/ 52 h 456"/>
              <a:gd name="T50" fmla="*/ 94 w 733"/>
              <a:gd name="T51" fmla="*/ 85 h 456"/>
              <a:gd name="T52" fmla="*/ 94 w 733"/>
              <a:gd name="T53" fmla="*/ 123 h 456"/>
              <a:gd name="T54" fmla="*/ 122 w 733"/>
              <a:gd name="T55" fmla="*/ 164 h 456"/>
              <a:gd name="T56" fmla="*/ 154 w 733"/>
              <a:gd name="T57" fmla="*/ 249 h 456"/>
              <a:gd name="T58" fmla="*/ 133 w 733"/>
              <a:gd name="T59" fmla="*/ 264 h 456"/>
              <a:gd name="T60" fmla="*/ 19 w 733"/>
              <a:gd name="T61" fmla="*/ 308 h 456"/>
              <a:gd name="T62" fmla="*/ 14 w 733"/>
              <a:gd name="T63" fmla="*/ 346 h 456"/>
              <a:gd name="T64" fmla="*/ 36 w 733"/>
              <a:gd name="T65" fmla="*/ 393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33" h="456">
                <a:moveTo>
                  <a:pt x="85" y="455"/>
                </a:moveTo>
                <a:lnTo>
                  <a:pt x="99" y="420"/>
                </a:lnTo>
                <a:lnTo>
                  <a:pt x="144" y="384"/>
                </a:lnTo>
                <a:lnTo>
                  <a:pt x="184" y="400"/>
                </a:lnTo>
                <a:lnTo>
                  <a:pt x="212" y="384"/>
                </a:lnTo>
                <a:lnTo>
                  <a:pt x="189" y="356"/>
                </a:lnTo>
                <a:lnTo>
                  <a:pt x="202" y="344"/>
                </a:lnTo>
                <a:lnTo>
                  <a:pt x="315" y="351"/>
                </a:lnTo>
                <a:lnTo>
                  <a:pt x="356" y="378"/>
                </a:lnTo>
                <a:lnTo>
                  <a:pt x="375" y="391"/>
                </a:lnTo>
                <a:lnTo>
                  <a:pt x="405" y="370"/>
                </a:lnTo>
                <a:lnTo>
                  <a:pt x="427" y="363"/>
                </a:lnTo>
                <a:lnTo>
                  <a:pt x="432" y="391"/>
                </a:lnTo>
                <a:lnTo>
                  <a:pt x="448" y="391"/>
                </a:lnTo>
                <a:lnTo>
                  <a:pt x="462" y="373"/>
                </a:lnTo>
                <a:lnTo>
                  <a:pt x="486" y="349"/>
                </a:lnTo>
                <a:lnTo>
                  <a:pt x="498" y="366"/>
                </a:lnTo>
                <a:lnTo>
                  <a:pt x="498" y="400"/>
                </a:lnTo>
                <a:lnTo>
                  <a:pt x="508" y="416"/>
                </a:lnTo>
                <a:lnTo>
                  <a:pt x="530" y="420"/>
                </a:lnTo>
                <a:lnTo>
                  <a:pt x="554" y="396"/>
                </a:lnTo>
                <a:lnTo>
                  <a:pt x="591" y="384"/>
                </a:lnTo>
                <a:lnTo>
                  <a:pt x="661" y="320"/>
                </a:lnTo>
                <a:lnTo>
                  <a:pt x="692" y="322"/>
                </a:lnTo>
                <a:lnTo>
                  <a:pt x="732" y="310"/>
                </a:lnTo>
                <a:lnTo>
                  <a:pt x="684" y="222"/>
                </a:lnTo>
                <a:lnTo>
                  <a:pt x="699" y="195"/>
                </a:lnTo>
                <a:lnTo>
                  <a:pt x="693" y="187"/>
                </a:lnTo>
                <a:lnTo>
                  <a:pt x="670" y="178"/>
                </a:lnTo>
                <a:lnTo>
                  <a:pt x="628" y="153"/>
                </a:lnTo>
                <a:lnTo>
                  <a:pt x="608" y="141"/>
                </a:lnTo>
                <a:lnTo>
                  <a:pt x="582" y="153"/>
                </a:lnTo>
                <a:lnTo>
                  <a:pt x="552" y="128"/>
                </a:lnTo>
                <a:lnTo>
                  <a:pt x="513" y="128"/>
                </a:lnTo>
                <a:lnTo>
                  <a:pt x="483" y="114"/>
                </a:lnTo>
                <a:lnTo>
                  <a:pt x="476" y="91"/>
                </a:lnTo>
                <a:lnTo>
                  <a:pt x="462" y="73"/>
                </a:lnTo>
                <a:lnTo>
                  <a:pt x="439" y="85"/>
                </a:lnTo>
                <a:lnTo>
                  <a:pt x="420" y="78"/>
                </a:lnTo>
                <a:lnTo>
                  <a:pt x="358" y="85"/>
                </a:lnTo>
                <a:lnTo>
                  <a:pt x="292" y="70"/>
                </a:lnTo>
                <a:lnTo>
                  <a:pt x="210" y="0"/>
                </a:lnTo>
                <a:lnTo>
                  <a:pt x="188" y="16"/>
                </a:lnTo>
                <a:lnTo>
                  <a:pt x="180" y="10"/>
                </a:lnTo>
                <a:lnTo>
                  <a:pt x="162" y="10"/>
                </a:lnTo>
                <a:lnTo>
                  <a:pt x="87" y="10"/>
                </a:lnTo>
                <a:lnTo>
                  <a:pt x="78" y="20"/>
                </a:lnTo>
                <a:lnTo>
                  <a:pt x="99" y="42"/>
                </a:lnTo>
                <a:lnTo>
                  <a:pt x="122" y="46"/>
                </a:lnTo>
                <a:lnTo>
                  <a:pt x="142" y="52"/>
                </a:lnTo>
                <a:lnTo>
                  <a:pt x="133" y="68"/>
                </a:lnTo>
                <a:lnTo>
                  <a:pt x="94" y="85"/>
                </a:lnTo>
                <a:lnTo>
                  <a:pt x="87" y="114"/>
                </a:lnTo>
                <a:lnTo>
                  <a:pt x="94" y="123"/>
                </a:lnTo>
                <a:lnTo>
                  <a:pt x="99" y="160"/>
                </a:lnTo>
                <a:lnTo>
                  <a:pt x="122" y="164"/>
                </a:lnTo>
                <a:lnTo>
                  <a:pt x="144" y="192"/>
                </a:lnTo>
                <a:lnTo>
                  <a:pt x="154" y="249"/>
                </a:lnTo>
                <a:lnTo>
                  <a:pt x="147" y="267"/>
                </a:lnTo>
                <a:lnTo>
                  <a:pt x="133" y="264"/>
                </a:lnTo>
                <a:lnTo>
                  <a:pt x="90" y="295"/>
                </a:lnTo>
                <a:lnTo>
                  <a:pt x="19" y="308"/>
                </a:lnTo>
                <a:lnTo>
                  <a:pt x="0" y="327"/>
                </a:lnTo>
                <a:lnTo>
                  <a:pt x="14" y="346"/>
                </a:lnTo>
                <a:lnTo>
                  <a:pt x="16" y="388"/>
                </a:lnTo>
                <a:lnTo>
                  <a:pt x="36" y="393"/>
                </a:lnTo>
                <a:lnTo>
                  <a:pt x="85" y="455"/>
                </a:lnTo>
              </a:path>
            </a:pathLst>
          </a:custGeom>
          <a:solidFill>
            <a:srgbClr val="39B449"/>
          </a:solidFill>
          <a:ln w="127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46" name="Freeform 24"/>
          <p:cNvSpPr>
            <a:spLocks/>
          </p:cNvSpPr>
          <p:nvPr/>
        </p:nvSpPr>
        <p:spPr bwMode="auto">
          <a:xfrm>
            <a:off x="4575457" y="3985945"/>
            <a:ext cx="594858" cy="420305"/>
          </a:xfrm>
          <a:custGeom>
            <a:avLst/>
            <a:gdLst>
              <a:gd name="T0" fmla="*/ 34 w 753"/>
              <a:gd name="T1" fmla="*/ 211 h 542"/>
              <a:gd name="T2" fmla="*/ 80 w 753"/>
              <a:gd name="T3" fmla="*/ 187 h 542"/>
              <a:gd name="T4" fmla="*/ 159 w 753"/>
              <a:gd name="T5" fmla="*/ 207 h 542"/>
              <a:gd name="T6" fmla="*/ 175 w 753"/>
              <a:gd name="T7" fmla="*/ 173 h 542"/>
              <a:gd name="T8" fmla="*/ 284 w 753"/>
              <a:gd name="T9" fmla="*/ 133 h 542"/>
              <a:gd name="T10" fmla="*/ 373 w 753"/>
              <a:gd name="T11" fmla="*/ 107 h 542"/>
              <a:gd name="T12" fmla="*/ 410 w 753"/>
              <a:gd name="T13" fmla="*/ 117 h 542"/>
              <a:gd name="T14" fmla="*/ 438 w 753"/>
              <a:gd name="T15" fmla="*/ 95 h 542"/>
              <a:gd name="T16" fmla="*/ 450 w 753"/>
              <a:gd name="T17" fmla="*/ 73 h 542"/>
              <a:gd name="T18" fmla="*/ 489 w 753"/>
              <a:gd name="T19" fmla="*/ 46 h 542"/>
              <a:gd name="T20" fmla="*/ 537 w 753"/>
              <a:gd name="T21" fmla="*/ 19 h 542"/>
              <a:gd name="T22" fmla="*/ 557 w 753"/>
              <a:gd name="T23" fmla="*/ 44 h 542"/>
              <a:gd name="T24" fmla="*/ 606 w 753"/>
              <a:gd name="T25" fmla="*/ 9 h 542"/>
              <a:gd name="T26" fmla="*/ 656 w 753"/>
              <a:gd name="T27" fmla="*/ 9 h 542"/>
              <a:gd name="T28" fmla="*/ 681 w 753"/>
              <a:gd name="T29" fmla="*/ 47 h 542"/>
              <a:gd name="T30" fmla="*/ 651 w 753"/>
              <a:gd name="T31" fmla="*/ 119 h 542"/>
              <a:gd name="T32" fmla="*/ 651 w 753"/>
              <a:gd name="T33" fmla="*/ 151 h 542"/>
              <a:gd name="T34" fmla="*/ 700 w 753"/>
              <a:gd name="T35" fmla="*/ 176 h 542"/>
              <a:gd name="T36" fmla="*/ 736 w 753"/>
              <a:gd name="T37" fmla="*/ 164 h 542"/>
              <a:gd name="T38" fmla="*/ 736 w 753"/>
              <a:gd name="T39" fmla="*/ 231 h 542"/>
              <a:gd name="T40" fmla="*/ 694 w 753"/>
              <a:gd name="T41" fmla="*/ 308 h 542"/>
              <a:gd name="T42" fmla="*/ 640 w 753"/>
              <a:gd name="T43" fmla="*/ 413 h 542"/>
              <a:gd name="T44" fmla="*/ 603 w 753"/>
              <a:gd name="T45" fmla="*/ 465 h 542"/>
              <a:gd name="T46" fmla="*/ 574 w 753"/>
              <a:gd name="T47" fmla="*/ 493 h 542"/>
              <a:gd name="T48" fmla="*/ 485 w 753"/>
              <a:gd name="T49" fmla="*/ 541 h 542"/>
              <a:gd name="T50" fmla="*/ 417 w 753"/>
              <a:gd name="T51" fmla="*/ 503 h 542"/>
              <a:gd name="T52" fmla="*/ 347 w 753"/>
              <a:gd name="T53" fmla="*/ 541 h 542"/>
              <a:gd name="T54" fmla="*/ 232 w 753"/>
              <a:gd name="T55" fmla="*/ 499 h 542"/>
              <a:gd name="T56" fmla="*/ 237 w 753"/>
              <a:gd name="T57" fmla="*/ 418 h 542"/>
              <a:gd name="T58" fmla="*/ 185 w 753"/>
              <a:gd name="T59" fmla="*/ 404 h 542"/>
              <a:gd name="T60" fmla="*/ 147 w 753"/>
              <a:gd name="T61" fmla="*/ 404 h 542"/>
              <a:gd name="T62" fmla="*/ 127 w 753"/>
              <a:gd name="T63" fmla="*/ 346 h 542"/>
              <a:gd name="T64" fmla="*/ 161 w 753"/>
              <a:gd name="T65" fmla="*/ 337 h 542"/>
              <a:gd name="T66" fmla="*/ 159 w 753"/>
              <a:gd name="T67" fmla="*/ 289 h 542"/>
              <a:gd name="T68" fmla="*/ 62 w 753"/>
              <a:gd name="T69" fmla="*/ 249 h 542"/>
              <a:gd name="T70" fmla="*/ 14 w 753"/>
              <a:gd name="T71" fmla="*/ 249 h 542"/>
              <a:gd name="T72" fmla="*/ 0 w 753"/>
              <a:gd name="T73" fmla="*/ 207 h 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53" h="542">
                <a:moveTo>
                  <a:pt x="0" y="207"/>
                </a:moveTo>
                <a:lnTo>
                  <a:pt x="34" y="211"/>
                </a:lnTo>
                <a:lnTo>
                  <a:pt x="67" y="178"/>
                </a:lnTo>
                <a:lnTo>
                  <a:pt x="80" y="187"/>
                </a:lnTo>
                <a:lnTo>
                  <a:pt x="147" y="215"/>
                </a:lnTo>
                <a:lnTo>
                  <a:pt x="159" y="207"/>
                </a:lnTo>
                <a:lnTo>
                  <a:pt x="161" y="187"/>
                </a:lnTo>
                <a:lnTo>
                  <a:pt x="175" y="173"/>
                </a:lnTo>
                <a:lnTo>
                  <a:pt x="269" y="112"/>
                </a:lnTo>
                <a:lnTo>
                  <a:pt x="284" y="133"/>
                </a:lnTo>
                <a:lnTo>
                  <a:pt x="343" y="148"/>
                </a:lnTo>
                <a:lnTo>
                  <a:pt x="373" y="107"/>
                </a:lnTo>
                <a:lnTo>
                  <a:pt x="387" y="117"/>
                </a:lnTo>
                <a:lnTo>
                  <a:pt x="410" y="117"/>
                </a:lnTo>
                <a:lnTo>
                  <a:pt x="410" y="105"/>
                </a:lnTo>
                <a:lnTo>
                  <a:pt x="438" y="95"/>
                </a:lnTo>
                <a:lnTo>
                  <a:pt x="438" y="86"/>
                </a:lnTo>
                <a:lnTo>
                  <a:pt x="450" y="73"/>
                </a:lnTo>
                <a:lnTo>
                  <a:pt x="458" y="75"/>
                </a:lnTo>
                <a:lnTo>
                  <a:pt x="489" y="46"/>
                </a:lnTo>
                <a:lnTo>
                  <a:pt x="513" y="52"/>
                </a:lnTo>
                <a:lnTo>
                  <a:pt x="537" y="19"/>
                </a:lnTo>
                <a:lnTo>
                  <a:pt x="550" y="46"/>
                </a:lnTo>
                <a:lnTo>
                  <a:pt x="557" y="44"/>
                </a:lnTo>
                <a:lnTo>
                  <a:pt x="596" y="7"/>
                </a:lnTo>
                <a:lnTo>
                  <a:pt x="606" y="9"/>
                </a:lnTo>
                <a:lnTo>
                  <a:pt x="624" y="0"/>
                </a:lnTo>
                <a:lnTo>
                  <a:pt x="656" y="9"/>
                </a:lnTo>
                <a:lnTo>
                  <a:pt x="656" y="44"/>
                </a:lnTo>
                <a:lnTo>
                  <a:pt x="681" y="47"/>
                </a:lnTo>
                <a:lnTo>
                  <a:pt x="672" y="82"/>
                </a:lnTo>
                <a:lnTo>
                  <a:pt x="651" y="119"/>
                </a:lnTo>
                <a:lnTo>
                  <a:pt x="640" y="151"/>
                </a:lnTo>
                <a:lnTo>
                  <a:pt x="651" y="151"/>
                </a:lnTo>
                <a:lnTo>
                  <a:pt x="678" y="127"/>
                </a:lnTo>
                <a:lnTo>
                  <a:pt x="700" y="176"/>
                </a:lnTo>
                <a:lnTo>
                  <a:pt x="717" y="164"/>
                </a:lnTo>
                <a:lnTo>
                  <a:pt x="736" y="164"/>
                </a:lnTo>
                <a:lnTo>
                  <a:pt x="752" y="213"/>
                </a:lnTo>
                <a:lnTo>
                  <a:pt x="736" y="231"/>
                </a:lnTo>
                <a:lnTo>
                  <a:pt x="738" y="254"/>
                </a:lnTo>
                <a:lnTo>
                  <a:pt x="694" y="308"/>
                </a:lnTo>
                <a:lnTo>
                  <a:pt x="696" y="369"/>
                </a:lnTo>
                <a:lnTo>
                  <a:pt x="640" y="413"/>
                </a:lnTo>
                <a:lnTo>
                  <a:pt x="635" y="449"/>
                </a:lnTo>
                <a:lnTo>
                  <a:pt x="603" y="465"/>
                </a:lnTo>
                <a:lnTo>
                  <a:pt x="606" y="484"/>
                </a:lnTo>
                <a:lnTo>
                  <a:pt x="574" y="493"/>
                </a:lnTo>
                <a:lnTo>
                  <a:pt x="550" y="533"/>
                </a:lnTo>
                <a:lnTo>
                  <a:pt x="485" y="541"/>
                </a:lnTo>
                <a:lnTo>
                  <a:pt x="450" y="517"/>
                </a:lnTo>
                <a:lnTo>
                  <a:pt x="417" y="503"/>
                </a:lnTo>
                <a:lnTo>
                  <a:pt x="382" y="538"/>
                </a:lnTo>
                <a:lnTo>
                  <a:pt x="347" y="541"/>
                </a:lnTo>
                <a:lnTo>
                  <a:pt x="311" y="541"/>
                </a:lnTo>
                <a:lnTo>
                  <a:pt x="232" y="499"/>
                </a:lnTo>
                <a:lnTo>
                  <a:pt x="220" y="460"/>
                </a:lnTo>
                <a:lnTo>
                  <a:pt x="237" y="418"/>
                </a:lnTo>
                <a:lnTo>
                  <a:pt x="215" y="404"/>
                </a:lnTo>
                <a:lnTo>
                  <a:pt x="185" y="404"/>
                </a:lnTo>
                <a:lnTo>
                  <a:pt x="179" y="394"/>
                </a:lnTo>
                <a:lnTo>
                  <a:pt x="147" y="404"/>
                </a:lnTo>
                <a:lnTo>
                  <a:pt x="115" y="381"/>
                </a:lnTo>
                <a:lnTo>
                  <a:pt x="127" y="346"/>
                </a:lnTo>
                <a:lnTo>
                  <a:pt x="152" y="345"/>
                </a:lnTo>
                <a:lnTo>
                  <a:pt x="161" y="337"/>
                </a:lnTo>
                <a:lnTo>
                  <a:pt x="171" y="305"/>
                </a:lnTo>
                <a:lnTo>
                  <a:pt x="159" y="289"/>
                </a:lnTo>
                <a:lnTo>
                  <a:pt x="75" y="272"/>
                </a:lnTo>
                <a:lnTo>
                  <a:pt x="62" y="249"/>
                </a:lnTo>
                <a:lnTo>
                  <a:pt x="39" y="249"/>
                </a:lnTo>
                <a:lnTo>
                  <a:pt x="14" y="249"/>
                </a:lnTo>
                <a:lnTo>
                  <a:pt x="0" y="223"/>
                </a:lnTo>
                <a:lnTo>
                  <a:pt x="0" y="207"/>
                </a:lnTo>
              </a:path>
            </a:pathLst>
          </a:custGeom>
          <a:solidFill>
            <a:srgbClr val="0A943F"/>
          </a:solidFill>
          <a:ln w="127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5360587" y="1461005"/>
            <a:ext cx="1840162" cy="1012717"/>
            <a:chOff x="5004048" y="1524118"/>
            <a:chExt cx="1840162" cy="1012717"/>
          </a:xfrm>
        </p:grpSpPr>
        <p:sp>
          <p:nvSpPr>
            <p:cNvPr id="49" name="TextBox 48"/>
            <p:cNvSpPr txBox="1"/>
            <p:nvPr/>
          </p:nvSpPr>
          <p:spPr>
            <a:xfrm>
              <a:off x="5004048" y="1890504"/>
              <a:ext cx="18401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5004048" y="1524118"/>
              <a:ext cx="1107996" cy="4589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6566184" y="1642318"/>
            <a:ext cx="2060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36%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365277" y="2693717"/>
            <a:ext cx="1840162" cy="1012717"/>
            <a:chOff x="5004048" y="1524118"/>
            <a:chExt cx="1840162" cy="1012717"/>
          </a:xfrm>
        </p:grpSpPr>
        <p:sp>
          <p:nvSpPr>
            <p:cNvPr id="53" name="TextBox 52"/>
            <p:cNvSpPr txBox="1"/>
            <p:nvPr/>
          </p:nvSpPr>
          <p:spPr>
            <a:xfrm>
              <a:off x="5004048" y="1890504"/>
              <a:ext cx="18401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5004048" y="1524118"/>
              <a:ext cx="1107996" cy="4589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6570873" y="2834122"/>
            <a:ext cx="2060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47%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343510" y="3827162"/>
            <a:ext cx="1840162" cy="1012717"/>
            <a:chOff x="5004048" y="1524118"/>
            <a:chExt cx="1840162" cy="1012717"/>
          </a:xfrm>
        </p:grpSpPr>
        <p:sp>
          <p:nvSpPr>
            <p:cNvPr id="57" name="TextBox 56"/>
            <p:cNvSpPr txBox="1"/>
            <p:nvPr/>
          </p:nvSpPr>
          <p:spPr>
            <a:xfrm>
              <a:off x="5004048" y="1890504"/>
              <a:ext cx="18401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5004048" y="1524118"/>
              <a:ext cx="1107996" cy="4589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6566184" y="4018930"/>
            <a:ext cx="1395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354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0" y="0"/>
            <a:ext cx="9154708" cy="5149523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496302" y="339502"/>
            <a:ext cx="3686326" cy="923330"/>
            <a:chOff x="2556438" y="339502"/>
            <a:chExt cx="3686326" cy="923330"/>
          </a:xfrm>
        </p:grpSpPr>
        <p:sp>
          <p:nvSpPr>
            <p:cNvPr id="6" name="矩形 5"/>
            <p:cNvSpPr/>
            <p:nvPr/>
          </p:nvSpPr>
          <p:spPr>
            <a:xfrm>
              <a:off x="2773239" y="339502"/>
              <a:ext cx="34695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3.2.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市场分析二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25776" y="1740534"/>
            <a:ext cx="1260000" cy="1260000"/>
            <a:chOff x="1763687" y="1923678"/>
            <a:chExt cx="1584177" cy="1584177"/>
          </a:xfrm>
        </p:grpSpPr>
        <p:sp>
          <p:nvSpPr>
            <p:cNvPr id="8" name="空心弧 7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流程图: 联系 8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E0E66A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空心弧 9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6562097"/>
                <a:gd name="adj2" fmla="val 10297744"/>
                <a:gd name="adj3" fmla="val 8550"/>
              </a:avLst>
            </a:prstGeom>
            <a:solidFill>
              <a:srgbClr val="E0E6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39824" y="2436203"/>
              <a:ext cx="1031903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590268" y="1719854"/>
            <a:ext cx="1260000" cy="1260000"/>
            <a:chOff x="1763687" y="1923678"/>
            <a:chExt cx="1584177" cy="1584177"/>
          </a:xfrm>
        </p:grpSpPr>
        <p:sp>
          <p:nvSpPr>
            <p:cNvPr id="14" name="空心弧 13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流程图: 联系 14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046538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空心弧 15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926129"/>
                <a:gd name="adj2" fmla="val 17989595"/>
                <a:gd name="adj3" fmla="val 9763"/>
              </a:avLst>
            </a:prstGeom>
            <a:solidFill>
              <a:srgbClr val="046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042625" y="2436201"/>
              <a:ext cx="1015806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820655" y="1719855"/>
            <a:ext cx="1260000" cy="1260000"/>
            <a:chOff x="1763687" y="1923678"/>
            <a:chExt cx="1584177" cy="1584177"/>
          </a:xfrm>
        </p:grpSpPr>
        <p:sp>
          <p:nvSpPr>
            <p:cNvPr id="19" name="空心弧 18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流程图: 联系 19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A4CE5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空心弧 20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2183649"/>
                <a:gd name="adj2" fmla="val 14023221"/>
                <a:gd name="adj3" fmla="val 9438"/>
              </a:avLst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922034" y="2451545"/>
              <a:ext cx="1267482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05490" y="1740534"/>
            <a:ext cx="1260000" cy="1260000"/>
            <a:chOff x="1763687" y="1923678"/>
            <a:chExt cx="1584177" cy="1584177"/>
          </a:xfrm>
        </p:grpSpPr>
        <p:sp>
          <p:nvSpPr>
            <p:cNvPr id="24" name="空心弧 23"/>
            <p:cNvSpPr/>
            <p:nvPr/>
          </p:nvSpPr>
          <p:spPr>
            <a:xfrm>
              <a:off x="1763688" y="1923678"/>
              <a:ext cx="1584176" cy="1584176"/>
            </a:xfrm>
            <a:prstGeom prst="blockArc">
              <a:avLst>
                <a:gd name="adj1" fmla="val 14522669"/>
                <a:gd name="adj2" fmla="val 10743427"/>
                <a:gd name="adj3" fmla="val 92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流程图: 联系 24"/>
            <p:cNvSpPr/>
            <p:nvPr/>
          </p:nvSpPr>
          <p:spPr>
            <a:xfrm>
              <a:off x="2123728" y="2283718"/>
              <a:ext cx="864096" cy="864096"/>
            </a:xfrm>
            <a:prstGeom prst="flowChartConnector">
              <a:avLst/>
            </a:prstGeom>
            <a:solidFill>
              <a:srgbClr val="0A943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空心弧 25"/>
            <p:cNvSpPr/>
            <p:nvPr/>
          </p:nvSpPr>
          <p:spPr>
            <a:xfrm rot="4210378">
              <a:off x="1763687" y="1923679"/>
              <a:ext cx="1584176" cy="1584176"/>
            </a:xfrm>
            <a:prstGeom prst="blockArc">
              <a:avLst>
                <a:gd name="adj1" fmla="val 903202"/>
                <a:gd name="adj2" fmla="val 14758314"/>
                <a:gd name="adj3" fmla="val 10696"/>
              </a:avLst>
            </a:prstGeom>
            <a:solidFill>
              <a:srgbClr val="0A9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094327" y="2436203"/>
              <a:ext cx="989955" cy="580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65%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840622" y="305210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683030" y="305210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657398" y="305210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540251" y="3029243"/>
            <a:ext cx="1430305" cy="1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6000">
                <a:schemeClr val="bg1">
                  <a:lumMod val="95000"/>
                </a:schemeClr>
              </a:gs>
              <a:gs pos="94000">
                <a:schemeClr val="tx1">
                  <a:lumMod val="65000"/>
                  <a:lumOff val="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467544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62114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355535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238388" y="3035537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652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0" y="0"/>
            <a:ext cx="9154708" cy="5149523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2496302" y="267494"/>
            <a:ext cx="3686326" cy="923330"/>
            <a:chOff x="2556438" y="339502"/>
            <a:chExt cx="3686326" cy="923330"/>
          </a:xfrm>
        </p:grpSpPr>
        <p:sp>
          <p:nvSpPr>
            <p:cNvPr id="29" name="矩形 28"/>
            <p:cNvSpPr/>
            <p:nvPr/>
          </p:nvSpPr>
          <p:spPr>
            <a:xfrm>
              <a:off x="2773239" y="339502"/>
              <a:ext cx="34695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3.3.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市场分析三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556438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185846" y="1347614"/>
            <a:ext cx="5256584" cy="3168352"/>
            <a:chOff x="3347864" y="1347614"/>
            <a:chExt cx="5256584" cy="3168352"/>
          </a:xfrm>
        </p:grpSpPr>
        <p:grpSp>
          <p:nvGrpSpPr>
            <p:cNvPr id="12" name="组合 11"/>
            <p:cNvGrpSpPr/>
            <p:nvPr/>
          </p:nvGrpSpPr>
          <p:grpSpPr>
            <a:xfrm>
              <a:off x="4283968" y="1618920"/>
              <a:ext cx="4320480" cy="461665"/>
              <a:chOff x="3851920" y="1224793"/>
              <a:chExt cx="4320480" cy="461665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矩形 8"/>
                <p:cNvSpPr/>
                <p:nvPr/>
              </p:nvSpPr>
              <p:spPr>
                <a:xfrm>
                  <a:off x="3851920" y="1275606"/>
                  <a:ext cx="3384376" cy="360040"/>
                </a:xfrm>
                <a:prstGeom prst="rect">
                  <a:avLst/>
                </a:prstGeom>
                <a:solidFill>
                  <a:srgbClr val="A4CE52"/>
                </a:solidFill>
                <a:ln>
                  <a:solidFill>
                    <a:srgbClr val="A4CE52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5292080" y="1224793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73%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4283968" y="2279300"/>
              <a:ext cx="4320480" cy="461665"/>
              <a:chOff x="3851920" y="1258296"/>
              <a:chExt cx="4320480" cy="46166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3851920" y="1275606"/>
                  <a:ext cx="2700300" cy="360040"/>
                </a:xfrm>
                <a:prstGeom prst="rect">
                  <a:avLst/>
                </a:prstGeom>
                <a:solidFill>
                  <a:srgbClr val="39B449"/>
                </a:solidFill>
                <a:ln>
                  <a:solidFill>
                    <a:srgbClr val="39B449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4752020" y="1258296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64%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4283968" y="2936260"/>
              <a:ext cx="4320480" cy="461665"/>
              <a:chOff x="3851920" y="1242908"/>
              <a:chExt cx="4320480" cy="46166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21" name="矩形 20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3851920" y="1275606"/>
                  <a:ext cx="2160240" cy="360040"/>
                </a:xfrm>
                <a:prstGeom prst="rect">
                  <a:avLst/>
                </a:prstGeom>
                <a:solidFill>
                  <a:srgbClr val="0A943F"/>
                </a:solidFill>
                <a:ln>
                  <a:solidFill>
                    <a:srgbClr val="0A943F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TextBox 19"/>
              <p:cNvSpPr txBox="1"/>
              <p:nvPr/>
            </p:nvSpPr>
            <p:spPr>
              <a:xfrm>
                <a:off x="4463988" y="1242908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54%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283968" y="3613949"/>
              <a:ext cx="4320480" cy="461665"/>
              <a:chOff x="3851920" y="1242908"/>
              <a:chExt cx="4320480" cy="461665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3851920" y="1275606"/>
                <a:ext cx="4320480" cy="360040"/>
                <a:chOff x="3851920" y="1275606"/>
                <a:chExt cx="4320480" cy="360040"/>
              </a:xfrm>
            </p:grpSpPr>
            <p:sp>
              <p:nvSpPr>
                <p:cNvPr id="26" name="矩形 25"/>
                <p:cNvSpPr/>
                <p:nvPr/>
              </p:nvSpPr>
              <p:spPr>
                <a:xfrm>
                  <a:off x="3851920" y="1275606"/>
                  <a:ext cx="4320480" cy="36004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3851920" y="1275606"/>
                  <a:ext cx="1692188" cy="360040"/>
                </a:xfrm>
                <a:prstGeom prst="rect">
                  <a:avLst/>
                </a:prstGeom>
                <a:solidFill>
                  <a:srgbClr val="046538"/>
                </a:solidFill>
                <a:ln>
                  <a:solidFill>
                    <a:srgbClr val="046538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4283968" y="1242908"/>
                <a:ext cx="1260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32%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4275801" y="1347614"/>
              <a:ext cx="0" cy="31683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347864" y="3642001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类别四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347864" y="2982426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类别三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347864" y="2287318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类别二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347864" y="1669733"/>
              <a:ext cx="9034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类别一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1560" y="1290862"/>
            <a:ext cx="3100428" cy="1444642"/>
            <a:chOff x="4972364" y="1524118"/>
            <a:chExt cx="4032448" cy="1444642"/>
          </a:xfrm>
        </p:grpSpPr>
        <p:sp>
          <p:nvSpPr>
            <p:cNvPr id="43" name="TextBox 42"/>
            <p:cNvSpPr txBox="1"/>
            <p:nvPr/>
          </p:nvSpPr>
          <p:spPr>
            <a:xfrm>
              <a:off x="4972364" y="2045430"/>
              <a:ext cx="40324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文本点击此处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此处添加文本此处添加文本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004048" y="1524118"/>
              <a:ext cx="1841367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11560" y="2669856"/>
            <a:ext cx="2884404" cy="1444642"/>
            <a:chOff x="4972364" y="2903112"/>
            <a:chExt cx="2884404" cy="1444642"/>
          </a:xfrm>
        </p:grpSpPr>
        <p:sp>
          <p:nvSpPr>
            <p:cNvPr id="46" name="TextBox 45"/>
            <p:cNvSpPr txBox="1"/>
            <p:nvPr/>
          </p:nvSpPr>
          <p:spPr>
            <a:xfrm>
              <a:off x="4972364" y="3424424"/>
              <a:ext cx="28844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文本点击此处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添加文本此处添加文本点击此处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004048" y="2903112"/>
              <a:ext cx="1415772" cy="5810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>
                  <a:solidFill>
                    <a:srgbClr val="39B44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400" b="1" dirty="0">
                <a:solidFill>
                  <a:srgbClr val="39B4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258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03131" y="-7670"/>
            <a:ext cx="576064" cy="1995686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03131" y="2924120"/>
            <a:ext cx="576064" cy="2225402"/>
          </a:xfrm>
          <a:prstGeom prst="rect">
            <a:avLst/>
          </a:prstGeom>
          <a:solidFill>
            <a:srgbClr val="34C05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61935" y="1974935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731123" y="2085852"/>
            <a:ext cx="720080" cy="720080"/>
            <a:chOff x="7375172" y="3330231"/>
            <a:chExt cx="720080" cy="720080"/>
          </a:xfrm>
        </p:grpSpPr>
        <p:sp>
          <p:nvSpPr>
            <p:cNvPr id="15" name="流程图: 联系 14"/>
            <p:cNvSpPr/>
            <p:nvPr/>
          </p:nvSpPr>
          <p:spPr>
            <a:xfrm>
              <a:off x="7375172" y="3330231"/>
              <a:ext cx="720080" cy="72008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1752" y="3542671"/>
              <a:ext cx="381000" cy="304800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3663985" y="2648270"/>
            <a:ext cx="1512169" cy="115685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4.1.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未来目标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4.2.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财务预测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4.3.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融资需求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95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 flipV="1">
            <a:off x="2523464" y="2558018"/>
            <a:ext cx="467013" cy="20532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411760" y="267494"/>
            <a:ext cx="3770868" cy="825419"/>
            <a:chOff x="2471896" y="339502"/>
            <a:chExt cx="3770868" cy="825419"/>
          </a:xfrm>
        </p:grpSpPr>
        <p:sp>
          <p:nvSpPr>
            <p:cNvPr id="3" name="矩形 2"/>
            <p:cNvSpPr/>
            <p:nvPr/>
          </p:nvSpPr>
          <p:spPr>
            <a:xfrm>
              <a:off x="2773239" y="339502"/>
              <a:ext cx="3469525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4.1.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未来回报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471896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078414" y="3053744"/>
            <a:ext cx="578717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2090398" y="2286437"/>
            <a:ext cx="578717" cy="31351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500933" y="1936129"/>
            <a:ext cx="1728193" cy="1636303"/>
            <a:chOff x="539551" y="1408861"/>
            <a:chExt cx="2383029" cy="2256321"/>
          </a:xfrm>
        </p:grpSpPr>
        <p:sp>
          <p:nvSpPr>
            <p:cNvPr id="7" name="饼形 6"/>
            <p:cNvSpPr/>
            <p:nvPr/>
          </p:nvSpPr>
          <p:spPr>
            <a:xfrm rot="16200000">
              <a:off x="749029" y="1491631"/>
              <a:ext cx="2173551" cy="2173551"/>
            </a:xfrm>
            <a:prstGeom prst="pie">
              <a:avLst>
                <a:gd name="adj1" fmla="val 19042979"/>
                <a:gd name="adj2" fmla="val 16200000"/>
              </a:avLst>
            </a:prstGeom>
            <a:solidFill>
              <a:srgbClr val="39B4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饼形 7"/>
            <p:cNvSpPr/>
            <p:nvPr/>
          </p:nvSpPr>
          <p:spPr>
            <a:xfrm rot="18074981">
              <a:off x="539551" y="1419621"/>
              <a:ext cx="2173551" cy="2173551"/>
            </a:xfrm>
            <a:prstGeom prst="pie">
              <a:avLst>
                <a:gd name="adj1" fmla="val 14346449"/>
                <a:gd name="adj2" fmla="val 16200000"/>
              </a:avLst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饼形 8"/>
            <p:cNvSpPr/>
            <p:nvPr/>
          </p:nvSpPr>
          <p:spPr>
            <a:xfrm rot="19616781">
              <a:off x="558088" y="1408861"/>
              <a:ext cx="2173551" cy="2173551"/>
            </a:xfrm>
            <a:prstGeom prst="pie">
              <a:avLst>
                <a:gd name="adj1" fmla="val 14346449"/>
                <a:gd name="adj2" fmla="val 15576997"/>
              </a:avLst>
            </a:prstGeom>
            <a:solidFill>
              <a:srgbClr val="E0E66A"/>
            </a:solidFill>
            <a:ln>
              <a:solidFill>
                <a:srgbClr val="E0E6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182476" y="3711048"/>
            <a:ext cx="147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市场覆盖率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196813" y="1707654"/>
            <a:ext cx="1184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85%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644850" y="2319932"/>
            <a:ext cx="516337" cy="1008112"/>
            <a:chOff x="2978196" y="2558018"/>
            <a:chExt cx="516337" cy="1008112"/>
          </a:xfrm>
        </p:grpSpPr>
        <p:sp>
          <p:nvSpPr>
            <p:cNvPr id="20" name="矩形 19"/>
            <p:cNvSpPr/>
            <p:nvPr/>
          </p:nvSpPr>
          <p:spPr>
            <a:xfrm>
              <a:off x="2990477" y="3062074"/>
              <a:ext cx="504056" cy="504056"/>
            </a:xfrm>
            <a:prstGeom prst="rect">
              <a:avLst/>
            </a:prstGeom>
            <a:solidFill>
              <a:srgbClr val="119242"/>
            </a:solidFill>
            <a:ln>
              <a:solidFill>
                <a:srgbClr val="1192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477" y="2558018"/>
              <a:ext cx="504056" cy="504056"/>
            </a:xfrm>
            <a:prstGeom prst="rect">
              <a:avLst/>
            </a:prstGeom>
            <a:solidFill>
              <a:srgbClr val="39B449"/>
            </a:solidFill>
            <a:ln>
              <a:solidFill>
                <a:srgbClr val="39B4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978196" y="2589308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978196" y="3062074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558353" y="1794087"/>
            <a:ext cx="2442575" cy="2007323"/>
            <a:chOff x="1197960" y="1763811"/>
            <a:chExt cx="5256213" cy="431958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" name="Freeform 4"/>
            <p:cNvSpPr>
              <a:spLocks/>
            </p:cNvSpPr>
            <p:nvPr/>
          </p:nvSpPr>
          <p:spPr bwMode="auto">
            <a:xfrm>
              <a:off x="5263548" y="1763811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3374423" y="1816199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1197960" y="2381349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5314348" y="2951261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5458810" y="2630586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3299810" y="4803874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5031773" y="4603849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3960210" y="4800699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3329973" y="4229199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13"/>
            <p:cNvSpPr>
              <a:spLocks/>
            </p:cNvSpPr>
            <p:nvPr/>
          </p:nvSpPr>
          <p:spPr bwMode="auto">
            <a:xfrm>
              <a:off x="1445610" y="3865661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4607910" y="3921224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2571148" y="3594199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6"/>
            <p:cNvSpPr>
              <a:spLocks/>
            </p:cNvSpPr>
            <p:nvPr/>
          </p:nvSpPr>
          <p:spPr bwMode="auto">
            <a:xfrm>
              <a:off x="4036410" y="3618011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7"/>
            <p:cNvSpPr>
              <a:spLocks/>
            </p:cNvSpPr>
            <p:nvPr/>
          </p:nvSpPr>
          <p:spPr bwMode="auto">
            <a:xfrm>
              <a:off x="4861910" y="3148111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auto">
            <a:xfrm>
              <a:off x="5154010" y="3424336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9"/>
            <p:cNvSpPr>
              <a:spLocks/>
            </p:cNvSpPr>
            <p:nvPr/>
          </p:nvSpPr>
          <p:spPr bwMode="auto">
            <a:xfrm>
              <a:off x="5019073" y="3344961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20"/>
            <p:cNvSpPr>
              <a:spLocks/>
            </p:cNvSpPr>
            <p:nvPr/>
          </p:nvSpPr>
          <p:spPr bwMode="auto">
            <a:xfrm>
              <a:off x="4590448" y="3419574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21"/>
            <p:cNvSpPr>
              <a:spLocks/>
            </p:cNvSpPr>
            <p:nvPr/>
          </p:nvSpPr>
          <p:spPr bwMode="auto">
            <a:xfrm>
              <a:off x="5155598" y="3437036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22"/>
            <p:cNvSpPr>
              <a:spLocks/>
            </p:cNvSpPr>
            <p:nvPr/>
          </p:nvSpPr>
          <p:spPr bwMode="auto">
            <a:xfrm>
              <a:off x="5127023" y="5518249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23"/>
            <p:cNvSpPr>
              <a:spLocks/>
            </p:cNvSpPr>
            <p:nvPr/>
          </p:nvSpPr>
          <p:spPr bwMode="auto">
            <a:xfrm>
              <a:off x="4666648" y="5167411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24"/>
            <p:cNvSpPr>
              <a:spLocks/>
            </p:cNvSpPr>
            <p:nvPr/>
          </p:nvSpPr>
          <p:spPr bwMode="auto">
            <a:xfrm>
              <a:off x="4069748" y="5099149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5"/>
            <p:cNvSpPr>
              <a:spLocks/>
            </p:cNvSpPr>
            <p:nvPr/>
          </p:nvSpPr>
          <p:spPr bwMode="auto">
            <a:xfrm>
              <a:off x="4523773" y="4668936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6"/>
            <p:cNvSpPr>
              <a:spLocks/>
            </p:cNvSpPr>
            <p:nvPr/>
          </p:nvSpPr>
          <p:spPr bwMode="auto">
            <a:xfrm>
              <a:off x="4457098" y="4300636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7"/>
            <p:cNvSpPr>
              <a:spLocks/>
            </p:cNvSpPr>
            <p:nvPr/>
          </p:nvSpPr>
          <p:spPr bwMode="auto">
            <a:xfrm>
              <a:off x="4565048" y="5851624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Oval 28"/>
            <p:cNvSpPr>
              <a:spLocks noChangeArrowheads="1"/>
            </p:cNvSpPr>
            <p:nvPr/>
          </p:nvSpPr>
          <p:spPr bwMode="auto">
            <a:xfrm>
              <a:off x="5484210" y="4368899"/>
              <a:ext cx="66675" cy="65087"/>
            </a:xfrm>
            <a:prstGeom prst="ellipse">
              <a:avLst/>
            </a:prstGeom>
            <a:grpFill/>
            <a:ln w="9525">
              <a:solidFill>
                <a:srgbClr val="39B44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54" name="Freeform 29"/>
            <p:cNvSpPr>
              <a:spLocks/>
            </p:cNvSpPr>
            <p:nvPr/>
          </p:nvSpPr>
          <p:spPr bwMode="auto">
            <a:xfrm>
              <a:off x="3017235" y="3225899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30"/>
            <p:cNvSpPr>
              <a:spLocks/>
            </p:cNvSpPr>
            <p:nvPr/>
          </p:nvSpPr>
          <p:spPr bwMode="auto">
            <a:xfrm>
              <a:off x="4158648" y="3570386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31"/>
            <p:cNvSpPr>
              <a:spLocks/>
            </p:cNvSpPr>
            <p:nvPr/>
          </p:nvSpPr>
          <p:spPr bwMode="auto">
            <a:xfrm>
              <a:off x="5088923" y="4083149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32"/>
            <p:cNvSpPr>
              <a:spLocks/>
            </p:cNvSpPr>
            <p:nvPr/>
          </p:nvSpPr>
          <p:spPr bwMode="auto">
            <a:xfrm>
              <a:off x="5207985" y="3997424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33"/>
            <p:cNvSpPr>
              <a:spLocks/>
            </p:cNvSpPr>
            <p:nvPr/>
          </p:nvSpPr>
          <p:spPr bwMode="auto">
            <a:xfrm>
              <a:off x="5727098" y="4364136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34"/>
            <p:cNvSpPr>
              <a:spLocks/>
            </p:cNvSpPr>
            <p:nvPr/>
          </p:nvSpPr>
          <p:spPr bwMode="auto">
            <a:xfrm>
              <a:off x="5306410" y="4784824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35"/>
            <p:cNvSpPr>
              <a:spLocks/>
            </p:cNvSpPr>
            <p:nvPr/>
          </p:nvSpPr>
          <p:spPr bwMode="auto">
            <a:xfrm>
              <a:off x="5447698" y="4403824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36"/>
            <p:cNvSpPr>
              <a:spLocks/>
            </p:cNvSpPr>
            <p:nvPr/>
          </p:nvSpPr>
          <p:spPr bwMode="auto">
            <a:xfrm>
              <a:off x="5803298" y="5132486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grpFill/>
            <a:ln w="9525" cap="flat" cmpd="sng">
              <a:solidFill>
                <a:srgbClr val="39B449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37"/>
            <p:cNvSpPr>
              <a:spLocks/>
            </p:cNvSpPr>
            <p:nvPr/>
          </p:nvSpPr>
          <p:spPr bwMode="auto">
            <a:xfrm>
              <a:off x="5046060" y="3648174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38"/>
            <p:cNvSpPr>
              <a:spLocks noChangeAspect="1"/>
            </p:cNvSpPr>
            <p:nvPr/>
          </p:nvSpPr>
          <p:spPr bwMode="auto">
            <a:xfrm>
              <a:off x="4077685" y="4422874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grpFill/>
            <a:ln w="12700" cap="flat" cmpd="sng">
              <a:solidFill>
                <a:srgbClr val="39B449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4" name="流程图: 联系 63"/>
          <p:cNvSpPr/>
          <p:nvPr/>
        </p:nvSpPr>
        <p:spPr>
          <a:xfrm>
            <a:off x="4123057" y="2092476"/>
            <a:ext cx="1601228" cy="1601228"/>
          </a:xfrm>
          <a:prstGeom prst="flowChartConnector">
            <a:avLst/>
          </a:prstGeom>
          <a:solidFill>
            <a:srgbClr val="39B449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4403775" y="3735394"/>
            <a:ext cx="147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推广范围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408572" y="1635646"/>
            <a:ext cx="1102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90%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7" name="流程图: 联系 66"/>
          <p:cNvSpPr/>
          <p:nvPr/>
        </p:nvSpPr>
        <p:spPr>
          <a:xfrm>
            <a:off x="6804248" y="2092476"/>
            <a:ext cx="1601228" cy="1601228"/>
          </a:xfrm>
          <a:prstGeom prst="flowChartConnector">
            <a:avLst/>
          </a:prstGeom>
          <a:solidFill>
            <a:srgbClr val="39B4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662" y="1967294"/>
            <a:ext cx="16764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" name="TextBox 69"/>
          <p:cNvSpPr txBox="1"/>
          <p:nvPr/>
        </p:nvSpPr>
        <p:spPr>
          <a:xfrm>
            <a:off x="7164288" y="3693704"/>
            <a:ext cx="147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用户群体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053702" y="1635646"/>
            <a:ext cx="1102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15W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83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411760" y="267494"/>
            <a:ext cx="3770868" cy="825419"/>
            <a:chOff x="2471896" y="339502"/>
            <a:chExt cx="3770868" cy="825419"/>
          </a:xfrm>
        </p:grpSpPr>
        <p:sp>
          <p:nvSpPr>
            <p:cNvPr id="4" name="矩形 3"/>
            <p:cNvSpPr/>
            <p:nvPr/>
          </p:nvSpPr>
          <p:spPr>
            <a:xfrm>
              <a:off x="2773239" y="339502"/>
              <a:ext cx="3469525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4.2.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财务预算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471896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171435"/>
              </p:ext>
            </p:extLst>
          </p:nvPr>
        </p:nvGraphicFramePr>
        <p:xfrm>
          <a:off x="1458470" y="1419622"/>
          <a:ext cx="6216352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136352"/>
              </a:tblGrid>
              <a:tr h="82868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项目一（元）</a:t>
                      </a:r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项目二</a:t>
                      </a:r>
                      <a:endParaRPr lang="en-US" altLang="zh-CN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项目三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项目四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总计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元</a:t>
                      </a:r>
                      <a:r>
                        <a:rPr lang="en-US" altLang="zh-CN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zh-CN" altLang="en-US" b="1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endParaRPr lang="zh-CN" altLang="en-US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2,300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4,500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39</a:t>
                      </a:r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2,200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4,400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</a:t>
                      </a:r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C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24,000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zh-CN" altLang="en-US" b="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总计</a:t>
                      </a:r>
                      <a:endParaRPr lang="zh-CN" altLang="en-US" b="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39B44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89</a:t>
                      </a:r>
                      <a:r>
                        <a:rPr lang="zh-CN" altLang="en-US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altLang="zh-CN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400</a:t>
                      </a:r>
                      <a:endParaRPr lang="zh-CN" altLang="en-US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03648" y="4083918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点击此处添加文本此处</a:t>
            </a:r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文本添加文本此处添加文本点击此处添加文本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159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411760" y="267494"/>
            <a:ext cx="3770868" cy="825419"/>
            <a:chOff x="2471896" y="339502"/>
            <a:chExt cx="3770868" cy="825419"/>
          </a:xfrm>
        </p:grpSpPr>
        <p:sp>
          <p:nvSpPr>
            <p:cNvPr id="4" name="矩形 3"/>
            <p:cNvSpPr/>
            <p:nvPr/>
          </p:nvSpPr>
          <p:spPr>
            <a:xfrm>
              <a:off x="2773239" y="339502"/>
              <a:ext cx="3469525" cy="82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4.3.</a:t>
              </a:r>
              <a:r>
                <a:rPr lang="zh-CN" altLang="en-US" sz="3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融资需求</a:t>
              </a:r>
              <a:endPara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471896" y="1134460"/>
              <a:ext cx="3510001" cy="2880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76000">
                  <a:schemeClr val="bg1">
                    <a:lumMod val="95000"/>
                  </a:schemeClr>
                </a:gs>
                <a:gs pos="94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59733" y="1491630"/>
            <a:ext cx="2376264" cy="2381167"/>
            <a:chOff x="2123728" y="1851670"/>
            <a:chExt cx="2376264" cy="2381167"/>
          </a:xfrm>
        </p:grpSpPr>
        <p:sp>
          <p:nvSpPr>
            <p:cNvPr id="6" name="泪滴形 5"/>
            <p:cNvSpPr/>
            <p:nvPr/>
          </p:nvSpPr>
          <p:spPr>
            <a:xfrm rot="5400000">
              <a:off x="2123728" y="1851670"/>
              <a:ext cx="1152128" cy="1152128"/>
            </a:xfrm>
            <a:prstGeom prst="teardrop">
              <a:avLst/>
            </a:prstGeom>
            <a:solidFill>
              <a:srgbClr val="E0E6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泪滴形 6"/>
            <p:cNvSpPr/>
            <p:nvPr/>
          </p:nvSpPr>
          <p:spPr>
            <a:xfrm rot="10800000">
              <a:off x="3347864" y="1851671"/>
              <a:ext cx="1152128" cy="1152128"/>
            </a:xfrm>
            <a:prstGeom prst="teardrop">
              <a:avLst/>
            </a:prstGeom>
            <a:solidFill>
              <a:srgbClr val="A4C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泪滴形 7"/>
            <p:cNvSpPr/>
            <p:nvPr/>
          </p:nvSpPr>
          <p:spPr>
            <a:xfrm>
              <a:off x="2123728" y="3075806"/>
              <a:ext cx="1152128" cy="1152128"/>
            </a:xfrm>
            <a:prstGeom prst="teardrop">
              <a:avLst/>
            </a:prstGeom>
            <a:solidFill>
              <a:srgbClr val="046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泪滴形 8"/>
            <p:cNvSpPr/>
            <p:nvPr/>
          </p:nvSpPr>
          <p:spPr>
            <a:xfrm rot="16200000">
              <a:off x="3347864" y="3080709"/>
              <a:ext cx="1152128" cy="1152128"/>
            </a:xfrm>
            <a:prstGeom prst="teardrop">
              <a:avLst/>
            </a:prstGeom>
            <a:solidFill>
              <a:srgbClr val="39B4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744" y="2139702"/>
            <a:ext cx="12382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635997" y="1508395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需求一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35997" y="2859782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需求二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47664" y="2847223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需求三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7664" y="1508395"/>
            <a:ext cx="203403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9B44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需求四</a:t>
            </a:r>
            <a:endParaRPr lang="en-US" altLang="zh-CN" b="1" dirty="0" smtClean="0">
              <a:solidFill>
                <a:srgbClr val="39B44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添加文本此处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48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>
          <a:xfrm>
            <a:off x="-10708" y="-1"/>
            <a:ext cx="9154708" cy="5149523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131840" y="1491630"/>
            <a:ext cx="3279804" cy="1715112"/>
            <a:chOff x="3059832" y="1563638"/>
            <a:chExt cx="3279804" cy="1715112"/>
          </a:xfrm>
        </p:grpSpPr>
        <p:sp>
          <p:nvSpPr>
            <p:cNvPr id="3" name="TextBox 2"/>
            <p:cNvSpPr txBox="1"/>
            <p:nvPr/>
          </p:nvSpPr>
          <p:spPr>
            <a:xfrm>
              <a:off x="3059832" y="1563638"/>
              <a:ext cx="3279804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zh-CN" sz="2400" dirty="0" smtClean="0">
                <a:solidFill>
                  <a:srgbClr val="34C0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感谢观看</a:t>
              </a:r>
              <a:endPara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329562" y="2755530"/>
              <a:ext cx="2740343" cy="523220"/>
              <a:chOff x="2267744" y="3104967"/>
              <a:chExt cx="2740343" cy="523220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2267744" y="3144332"/>
                <a:ext cx="2448272" cy="435530"/>
              </a:xfrm>
              <a:prstGeom prst="rect">
                <a:avLst/>
              </a:prstGeom>
              <a:solidFill>
                <a:srgbClr val="34C05D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271783" y="3104967"/>
                <a:ext cx="27363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+mj-lt"/>
                  </a:rPr>
                  <a:t>BUSINESS PLAN</a:t>
                </a:r>
                <a:endParaRPr lang="zh-CN" altLang="en-US" sz="280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</p:grpSp>
      <p:sp>
        <p:nvSpPr>
          <p:cNvPr id="7" name="半闭框 6"/>
          <p:cNvSpPr/>
          <p:nvPr/>
        </p:nvSpPr>
        <p:spPr>
          <a:xfrm>
            <a:off x="1835696" y="1419622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半闭框 7"/>
          <p:cNvSpPr/>
          <p:nvPr/>
        </p:nvSpPr>
        <p:spPr>
          <a:xfrm rot="10800000">
            <a:off x="7035958" y="3191659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半闭框 8"/>
          <p:cNvSpPr/>
          <p:nvPr/>
        </p:nvSpPr>
        <p:spPr>
          <a:xfrm rot="16200000">
            <a:off x="1833830" y="31935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半闭框 9"/>
          <p:cNvSpPr/>
          <p:nvPr/>
        </p:nvSpPr>
        <p:spPr>
          <a:xfrm rot="5400000">
            <a:off x="7021592" y="1433728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77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391469D4-0146-4ED0-8324-4C3634E795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板80个"/>
  <p:tag name="ISPRING_PRESENTATION_TITLE" val="模板039"/>
  <p:tag name="ISPRING_FIRST_PUBLISH" val="1"/>
</p:tagLst>
</file>

<file path=ppt/theme/theme1.xml><?xml version="1.0" encoding="utf-8"?>
<a:theme xmlns:a="http://schemas.openxmlformats.org/drawingml/2006/main" name="清风素材 https://12sc.taobao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1159</Words>
  <Application>Microsoft Office PowerPoint</Application>
  <PresentationFormat>全屏显示(16:9)</PresentationFormat>
  <Paragraphs>307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7" baseType="lpstr">
      <vt:lpstr>宋体</vt:lpstr>
      <vt:lpstr>微软雅黑</vt:lpstr>
      <vt:lpstr>Arial</vt:lpstr>
      <vt:lpstr>Calibri</vt:lpstr>
      <vt:lpstr>Wingdings</vt:lpstr>
      <vt:lpstr>清风素材 https://12sc.taobao.com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模板039</dc:title>
  <dc:subject>12sc.taobao.com</dc:subject>
  <dc:creator>清风素材;12sc.taobao.com</dc:creator>
  <cp:keywords>12sc.taobao.com</cp:keywords>
  <dc:description>12sc.taobao.com</dc:description>
  <cp:lastModifiedBy>faith123</cp:lastModifiedBy>
  <cp:revision>76</cp:revision>
  <dcterms:created xsi:type="dcterms:W3CDTF">2015-07-30T12:27:17Z</dcterms:created>
  <dcterms:modified xsi:type="dcterms:W3CDTF">2018-08-02T01:49:02Z</dcterms:modified>
  <cp:category>12sc.taobao.com</cp:category>
  <cp:contentStatus>12sc.taobao.com</cp:contentStatus>
</cp:coreProperties>
</file>