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9" r:id="rId4"/>
    <p:sldId id="289" r:id="rId5"/>
    <p:sldId id="290" r:id="rId6"/>
    <p:sldId id="262" r:id="rId7"/>
    <p:sldId id="286" r:id="rId8"/>
    <p:sldId id="285" r:id="rId9"/>
    <p:sldId id="287" r:id="rId10"/>
    <p:sldId id="288" r:id="rId11"/>
    <p:sldId id="280" r:id="rId12"/>
    <p:sldId id="272" r:id="rId13"/>
    <p:sldId id="273" r:id="rId14"/>
    <p:sldId id="274" r:id="rId15"/>
    <p:sldId id="275" r:id="rId16"/>
    <p:sldId id="277" r:id="rId17"/>
  </p:sldIdLst>
  <p:sldSz cx="12192000" cy="6858000"/>
  <p:notesSz cx="6858000" cy="9144000"/>
  <p:custDataLst>
    <p:tags r:id="rId1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BB23B356-A2C5-4795-9308-A3D3405651DF}">
          <p14:sldIdLst>
            <p14:sldId id="256"/>
            <p14:sldId id="257"/>
          </p14:sldIdLst>
        </p14:section>
        <p14:section name="何为众包" id="{16956345-78F1-45B8-B84D-3FCE51218924}">
          <p14:sldIdLst>
            <p14:sldId id="259"/>
          </p14:sldIdLst>
        </p14:section>
        <p14:section name="众包产生的原因" id="{D65EF87E-C24A-49CB-9D85-2C6A48E27D92}">
          <p14:sldIdLst>
            <p14:sldId id="289"/>
          </p14:sldIdLst>
        </p14:section>
        <p14:section name="众包的5大特性" id="{BDF406EF-76E7-4A72-A1B2-E235545C0D42}">
          <p14:sldIdLst>
            <p14:sldId id="290"/>
            <p14:sldId id="262"/>
            <p14:sldId id="286"/>
            <p14:sldId id="285"/>
            <p14:sldId id="287"/>
            <p14:sldId id="288"/>
          </p14:sldIdLst>
        </p14:section>
        <p14:section name="众包十大法则" id="{E9A52235-98ED-4E1E-94A1-D1E2219BCD71}">
          <p14:sldIdLst>
            <p14:sldId id="280"/>
            <p14:sldId id="272"/>
            <p14:sldId id="273"/>
            <p14:sldId id="274"/>
            <p14:sldId id="275"/>
          </p14:sldIdLst>
        </p14:section>
        <p14:section name="结束" id="{03038EB4-CB40-498C-ABA3-62EBCEDA1265}">
          <p14:sldIdLst>
            <p14:sldId id="277"/>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99F4"/>
    <a:srgbClr val="0C8FF2"/>
    <a:srgbClr val="B9B9B9"/>
    <a:srgbClr val="0082E0"/>
    <a:srgbClr val="FFFF19"/>
    <a:srgbClr val="159BFF"/>
    <a:srgbClr val="009E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995" autoAdjust="0"/>
    <p:restoredTop sz="94660"/>
  </p:normalViewPr>
  <p:slideViewPr>
    <p:cSldViewPr snapToGrid="0">
      <p:cViewPr varScale="1">
        <p:scale>
          <a:sx n="92" d="100"/>
          <a:sy n="92" d="100"/>
        </p:scale>
        <p:origin x="690" y="8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F72D67-8D84-4BA8-8BDE-0569B281513F}" type="datetimeFigureOut">
              <a:rPr lang="zh-CN" altLang="en-US" smtClean="0"/>
              <a:t>2018/7/9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8D17B7-D41D-4122-8070-4AD8D956D80F}" type="slidenum">
              <a:rPr lang="zh-CN" altLang="en-US" smtClean="0"/>
              <a:t>‹#›</a:t>
            </a:fld>
            <a:endParaRPr lang="zh-CN" altLang="en-US"/>
          </a:p>
        </p:txBody>
      </p:sp>
    </p:spTree>
    <p:extLst>
      <p:ext uri="{BB962C8B-B14F-4D97-AF65-F5344CB8AC3E}">
        <p14:creationId xmlns:p14="http://schemas.microsoft.com/office/powerpoint/2010/main" val="1787026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1</a:t>
            </a:fld>
            <a:endParaRPr lang="zh-CN" altLang="en-US"/>
          </a:p>
        </p:txBody>
      </p:sp>
    </p:spTree>
    <p:extLst>
      <p:ext uri="{BB962C8B-B14F-4D97-AF65-F5344CB8AC3E}">
        <p14:creationId xmlns:p14="http://schemas.microsoft.com/office/powerpoint/2010/main" val="4762965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2</a:t>
            </a:fld>
            <a:endParaRPr lang="zh-CN" altLang="en-US"/>
          </a:p>
        </p:txBody>
      </p:sp>
    </p:spTree>
    <p:extLst>
      <p:ext uri="{BB962C8B-B14F-4D97-AF65-F5344CB8AC3E}">
        <p14:creationId xmlns:p14="http://schemas.microsoft.com/office/powerpoint/2010/main" val="14664236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3</a:t>
            </a:fld>
            <a:endParaRPr lang="zh-CN" altLang="en-US"/>
          </a:p>
        </p:txBody>
      </p:sp>
    </p:spTree>
    <p:extLst>
      <p:ext uri="{BB962C8B-B14F-4D97-AF65-F5344CB8AC3E}">
        <p14:creationId xmlns:p14="http://schemas.microsoft.com/office/powerpoint/2010/main" val="4034919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4</a:t>
            </a:fld>
            <a:endParaRPr lang="zh-CN" altLang="en-US"/>
          </a:p>
        </p:txBody>
      </p:sp>
    </p:spTree>
    <p:extLst>
      <p:ext uri="{BB962C8B-B14F-4D97-AF65-F5344CB8AC3E}">
        <p14:creationId xmlns:p14="http://schemas.microsoft.com/office/powerpoint/2010/main" val="417932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5</a:t>
            </a:fld>
            <a:endParaRPr lang="zh-CN" altLang="en-US"/>
          </a:p>
        </p:txBody>
      </p:sp>
    </p:spTree>
    <p:extLst>
      <p:ext uri="{BB962C8B-B14F-4D97-AF65-F5344CB8AC3E}">
        <p14:creationId xmlns:p14="http://schemas.microsoft.com/office/powerpoint/2010/main" val="33067761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6</a:t>
            </a:fld>
            <a:endParaRPr lang="zh-CN" altLang="en-US"/>
          </a:p>
        </p:txBody>
      </p:sp>
    </p:spTree>
    <p:extLst>
      <p:ext uri="{BB962C8B-B14F-4D97-AF65-F5344CB8AC3E}">
        <p14:creationId xmlns:p14="http://schemas.microsoft.com/office/powerpoint/2010/main" val="17892026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7</a:t>
            </a:fld>
            <a:endParaRPr lang="zh-CN" altLang="en-US"/>
          </a:p>
        </p:txBody>
      </p:sp>
    </p:spTree>
    <p:extLst>
      <p:ext uri="{BB962C8B-B14F-4D97-AF65-F5344CB8AC3E}">
        <p14:creationId xmlns:p14="http://schemas.microsoft.com/office/powerpoint/2010/main" val="12948627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8</a:t>
            </a:fld>
            <a:endParaRPr lang="zh-CN" altLang="en-US"/>
          </a:p>
        </p:txBody>
      </p:sp>
    </p:spTree>
    <p:extLst>
      <p:ext uri="{BB962C8B-B14F-4D97-AF65-F5344CB8AC3E}">
        <p14:creationId xmlns:p14="http://schemas.microsoft.com/office/powerpoint/2010/main" val="9273359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9</a:t>
            </a:fld>
            <a:endParaRPr lang="zh-CN" altLang="en-US"/>
          </a:p>
        </p:txBody>
      </p:sp>
    </p:spTree>
    <p:extLst>
      <p:ext uri="{BB962C8B-B14F-4D97-AF65-F5344CB8AC3E}">
        <p14:creationId xmlns:p14="http://schemas.microsoft.com/office/powerpoint/2010/main" val="23113410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10</a:t>
            </a:fld>
            <a:endParaRPr lang="zh-CN" altLang="en-US"/>
          </a:p>
        </p:txBody>
      </p:sp>
    </p:spTree>
    <p:extLst>
      <p:ext uri="{BB962C8B-B14F-4D97-AF65-F5344CB8AC3E}">
        <p14:creationId xmlns:p14="http://schemas.microsoft.com/office/powerpoint/2010/main" val="3467181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11</a:t>
            </a:fld>
            <a:endParaRPr lang="zh-CN" altLang="en-US"/>
          </a:p>
        </p:txBody>
      </p:sp>
    </p:spTree>
    <p:extLst>
      <p:ext uri="{BB962C8B-B14F-4D97-AF65-F5344CB8AC3E}">
        <p14:creationId xmlns:p14="http://schemas.microsoft.com/office/powerpoint/2010/main" val="3711782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12</a:t>
            </a:fld>
            <a:endParaRPr lang="zh-CN" altLang="en-US"/>
          </a:p>
        </p:txBody>
      </p:sp>
    </p:spTree>
    <p:extLst>
      <p:ext uri="{BB962C8B-B14F-4D97-AF65-F5344CB8AC3E}">
        <p14:creationId xmlns:p14="http://schemas.microsoft.com/office/powerpoint/2010/main" val="20245872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13</a:t>
            </a:fld>
            <a:endParaRPr lang="zh-CN" altLang="en-US"/>
          </a:p>
        </p:txBody>
      </p:sp>
    </p:spTree>
    <p:extLst>
      <p:ext uri="{BB962C8B-B14F-4D97-AF65-F5344CB8AC3E}">
        <p14:creationId xmlns:p14="http://schemas.microsoft.com/office/powerpoint/2010/main" val="20025142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14</a:t>
            </a:fld>
            <a:endParaRPr lang="zh-CN" altLang="en-US"/>
          </a:p>
        </p:txBody>
      </p:sp>
    </p:spTree>
    <p:extLst>
      <p:ext uri="{BB962C8B-B14F-4D97-AF65-F5344CB8AC3E}">
        <p14:creationId xmlns:p14="http://schemas.microsoft.com/office/powerpoint/2010/main" val="12899812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15</a:t>
            </a:fld>
            <a:endParaRPr lang="zh-CN" altLang="en-US"/>
          </a:p>
        </p:txBody>
      </p:sp>
    </p:spTree>
    <p:extLst>
      <p:ext uri="{BB962C8B-B14F-4D97-AF65-F5344CB8AC3E}">
        <p14:creationId xmlns:p14="http://schemas.microsoft.com/office/powerpoint/2010/main" val="38690430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D17B7-D41D-4122-8070-4AD8D956D80F}" type="slidenum">
              <a:rPr lang="zh-CN" altLang="en-US" smtClean="0"/>
              <a:t>16</a:t>
            </a:fld>
            <a:endParaRPr lang="zh-CN" altLang="en-US"/>
          </a:p>
        </p:txBody>
      </p:sp>
    </p:spTree>
    <p:extLst>
      <p:ext uri="{BB962C8B-B14F-4D97-AF65-F5344CB8AC3E}">
        <p14:creationId xmlns:p14="http://schemas.microsoft.com/office/powerpoint/2010/main" val="17515891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4A82CF39-14FE-4DBF-9902-CB3EBAEFCE7A}" type="datetimeFigureOut">
              <a:rPr lang="zh-CN" altLang="en-US" smtClean="0"/>
              <a:t>2018/7/9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AEA6A7-EE4F-400A-9482-184D4FEB0390}"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A82CF39-14FE-4DBF-9902-CB3EBAEFCE7A}" type="datetimeFigureOut">
              <a:rPr lang="zh-CN" altLang="en-US" smtClean="0"/>
              <a:t>2018/7/9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AEA6A7-EE4F-400A-9482-184D4FEB0390}"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4A82CF39-14FE-4DBF-9902-CB3EBAEFCE7A}" type="datetimeFigureOut">
              <a:rPr lang="zh-CN" altLang="en-US" smtClean="0"/>
              <a:t>2018/7/9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AEA6A7-EE4F-400A-9482-184D4FEB0390}"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A82CF39-14FE-4DBF-9902-CB3EBAEFCE7A}" type="datetimeFigureOut">
              <a:rPr lang="zh-CN" altLang="en-US" smtClean="0"/>
              <a:t>2018/7/9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6AEA6A7-EE4F-400A-9482-184D4FEB0390}"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A82CF39-14FE-4DBF-9902-CB3EBAEFCE7A}" type="datetimeFigureOut">
              <a:rPr lang="zh-CN" altLang="en-US" smtClean="0"/>
              <a:t>2018/7/9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6AEA6A7-EE4F-400A-9482-184D4FEB0390}"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A82CF39-14FE-4DBF-9902-CB3EBAEFCE7A}" type="datetimeFigureOut">
              <a:rPr lang="zh-CN" altLang="en-US" smtClean="0"/>
              <a:t>2018/7/9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6AEA6A7-EE4F-400A-9482-184D4FEB0390}"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A82CF39-14FE-4DBF-9902-CB3EBAEFCE7A}" type="datetimeFigureOut">
              <a:rPr lang="zh-CN" altLang="en-US" smtClean="0"/>
              <a:t>2018/7/9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6AEA6A7-EE4F-400A-9482-184D4FEB0390}"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A82CF39-14FE-4DBF-9902-CB3EBAEFCE7A}" type="datetimeFigureOut">
              <a:rPr lang="zh-CN" altLang="en-US" smtClean="0"/>
              <a:t>2018/7/9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6AEA6A7-EE4F-400A-9482-184D4FEB0390}"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A82CF39-14FE-4DBF-9902-CB3EBAEFCE7A}" type="datetimeFigureOut">
              <a:rPr lang="zh-CN" altLang="en-US" smtClean="0"/>
              <a:t>2018/7/9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6AEA6A7-EE4F-400A-9482-184D4FEB0390}"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A82CF39-14FE-4DBF-9902-CB3EBAEFCE7A}" type="datetimeFigureOut">
              <a:rPr lang="zh-CN" altLang="en-US" smtClean="0"/>
              <a:t>2018/7/9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AEA6A7-EE4F-400A-9482-184D4FEB0390}"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A82CF39-14FE-4DBF-9902-CB3EBAEFCE7A}" type="datetimeFigureOut">
              <a:rPr lang="zh-CN" altLang="en-US" smtClean="0"/>
              <a:t>2018/7/9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AEA6A7-EE4F-400A-9482-184D4FEB0390}"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82CF39-14FE-4DBF-9902-CB3EBAEFCE7A}" type="datetimeFigureOut">
              <a:rPr lang="zh-CN" altLang="en-US" smtClean="0"/>
              <a:t>2018/7/9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AEA6A7-EE4F-400A-9482-184D4FEB0390}"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wdUp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5" name="文本框 4"/>
          <p:cNvSpPr txBox="1"/>
          <p:nvPr/>
        </p:nvSpPr>
        <p:spPr>
          <a:xfrm>
            <a:off x="6373321" y="1556563"/>
            <a:ext cx="3700766" cy="2215991"/>
          </a:xfrm>
          <a:prstGeom prst="rect">
            <a:avLst/>
          </a:prstGeom>
          <a:noFill/>
        </p:spPr>
        <p:txBody>
          <a:bodyPr wrap="square" rtlCol="0">
            <a:spAutoFit/>
          </a:bodyPr>
          <a:lstStyle/>
          <a:p>
            <a:r>
              <a:rPr lang="zh-CN" altLang="en-US" sz="13800" dirty="0">
                <a:latin typeface="方正粗宋简体" pitchFamily="65" charset="-122"/>
                <a:ea typeface="方正粗宋简体" pitchFamily="65" charset="-122"/>
              </a:rPr>
              <a:t>众包</a:t>
            </a:r>
          </a:p>
        </p:txBody>
      </p:sp>
      <p:grpSp>
        <p:nvGrpSpPr>
          <p:cNvPr id="27" name="组合 26"/>
          <p:cNvGrpSpPr/>
          <p:nvPr/>
        </p:nvGrpSpPr>
        <p:grpSpPr>
          <a:xfrm>
            <a:off x="5434223" y="3494471"/>
            <a:ext cx="5983584" cy="1134348"/>
            <a:chOff x="6107977" y="3889329"/>
            <a:chExt cx="5983584" cy="1134348"/>
          </a:xfrm>
        </p:grpSpPr>
        <p:sp>
          <p:nvSpPr>
            <p:cNvPr id="3" name="矩形 2"/>
            <p:cNvSpPr/>
            <p:nvPr/>
          </p:nvSpPr>
          <p:spPr>
            <a:xfrm>
              <a:off x="6107978" y="3889329"/>
              <a:ext cx="5682578" cy="1121082"/>
            </a:xfrm>
            <a:prstGeom prst="rect">
              <a:avLst/>
            </a:prstGeom>
            <a:solidFill>
              <a:srgbClr val="2099F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H="1">
              <a:off x="6107977" y="3889329"/>
              <a:ext cx="1448" cy="11210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7069394" y="4008178"/>
              <a:ext cx="3938954" cy="400110"/>
            </a:xfrm>
            <a:prstGeom prst="rect">
              <a:avLst/>
            </a:prstGeom>
            <a:noFill/>
          </p:spPr>
          <p:txBody>
            <a:bodyPr wrap="square" rtlCol="0">
              <a:spAutoFit/>
            </a:bodyPr>
            <a:lstStyle/>
            <a:p>
              <a:r>
                <a:rPr lang="zh-CN" altLang="en-US" sz="2000" dirty="0">
                  <a:latin typeface="方正粗宋简体" pitchFamily="65" charset="-122"/>
                  <a:ea typeface="方正粗宋简体" pitchFamily="65" charset="-122"/>
                </a:rPr>
                <a:t>企业新员工职业道德培训</a:t>
              </a:r>
              <a:r>
                <a:rPr lang="en-US" altLang="zh-CN" sz="2000" dirty="0" err="1">
                  <a:latin typeface="方正粗宋简体" pitchFamily="65" charset="-122"/>
                  <a:ea typeface="方正粗宋简体" pitchFamily="65" charset="-122"/>
                </a:rPr>
                <a:t>ppt</a:t>
              </a:r>
              <a:r>
                <a:rPr lang="zh-CN" altLang="en-US" sz="2000" dirty="0">
                  <a:latin typeface="方正粗宋简体" pitchFamily="65" charset="-122"/>
                  <a:ea typeface="方正粗宋简体" pitchFamily="65" charset="-122"/>
                </a:rPr>
                <a:t>模板</a:t>
              </a:r>
            </a:p>
          </p:txBody>
        </p:sp>
        <p:sp>
          <p:nvSpPr>
            <p:cNvPr id="11" name="文本框 10"/>
            <p:cNvSpPr txBox="1"/>
            <p:nvPr/>
          </p:nvSpPr>
          <p:spPr>
            <a:xfrm>
              <a:off x="6463133" y="4685123"/>
              <a:ext cx="5151476" cy="338554"/>
            </a:xfrm>
            <a:prstGeom prst="rect">
              <a:avLst/>
            </a:prstGeom>
            <a:noFill/>
          </p:spPr>
          <p:txBody>
            <a:bodyPr wrap="square" rtlCol="0">
              <a:spAutoFit/>
            </a:bodyPr>
            <a:lstStyle/>
            <a:p>
              <a:r>
                <a:rPr lang="en-US" altLang="zh-CN" sz="1600" dirty="0" smtClean="0">
                  <a:solidFill>
                    <a:schemeClr val="bg1"/>
                  </a:solidFill>
                  <a:latin typeface="微软雅黑" pitchFamily="34" charset="-122"/>
                  <a:ea typeface="微软雅黑" pitchFamily="34" charset="-122"/>
                </a:rPr>
                <a:t>21</a:t>
              </a:r>
              <a:r>
                <a:rPr lang="zh-CN" altLang="en-US" sz="1600" dirty="0" smtClean="0">
                  <a:solidFill>
                    <a:schemeClr val="bg1"/>
                  </a:solidFill>
                  <a:latin typeface="微软雅黑" pitchFamily="34" charset="-122"/>
                  <a:ea typeface="微软雅黑" pitchFamily="34" charset="-122"/>
                </a:rPr>
                <a:t>世纪的商业趋势，</a:t>
              </a:r>
              <a:r>
                <a:rPr lang="zh-CN" altLang="en-US" sz="1600" b="1" dirty="0" smtClean="0">
                  <a:solidFill>
                    <a:schemeClr val="bg1"/>
                  </a:solidFill>
                  <a:latin typeface="微软雅黑" pitchFamily="34" charset="-122"/>
                  <a:ea typeface="微软雅黑" pitchFamily="34" charset="-122"/>
                </a:rPr>
                <a:t>离开众包</a:t>
              </a:r>
              <a:r>
                <a:rPr lang="zh-CN" altLang="en-US" sz="1600" dirty="0" smtClean="0">
                  <a:solidFill>
                    <a:schemeClr val="bg1"/>
                  </a:solidFill>
                  <a:latin typeface="微软雅黑" pitchFamily="34" charset="-122"/>
                  <a:ea typeface="微软雅黑" pitchFamily="34" charset="-122"/>
                </a:rPr>
                <a:t>，你将</a:t>
              </a:r>
              <a:r>
                <a:rPr lang="zh-CN" altLang="en-US" sz="1600" b="1" dirty="0" smtClean="0">
                  <a:solidFill>
                    <a:schemeClr val="bg1"/>
                  </a:solidFill>
                  <a:latin typeface="微软雅黑" pitchFamily="34" charset="-122"/>
                  <a:ea typeface="微软雅黑" pitchFamily="34" charset="-122"/>
                </a:rPr>
                <a:t>无法面对商业未来</a:t>
              </a:r>
              <a:endParaRPr lang="zh-CN" altLang="en-US" sz="1600" b="1" dirty="0">
                <a:solidFill>
                  <a:schemeClr val="bg1"/>
                </a:solidFill>
                <a:latin typeface="微软雅黑" pitchFamily="34" charset="-122"/>
                <a:ea typeface="微软雅黑" pitchFamily="34" charset="-122"/>
              </a:endParaRPr>
            </a:p>
          </p:txBody>
        </p:sp>
        <p:grpSp>
          <p:nvGrpSpPr>
            <p:cNvPr id="12" name="组合 11"/>
            <p:cNvGrpSpPr/>
            <p:nvPr/>
          </p:nvGrpSpPr>
          <p:grpSpPr>
            <a:xfrm>
              <a:off x="6183133" y="4365762"/>
              <a:ext cx="5908428" cy="490007"/>
              <a:chOff x="6183133" y="4346341"/>
              <a:chExt cx="5908428" cy="490007"/>
            </a:xfrm>
          </p:grpSpPr>
          <p:sp>
            <p:nvSpPr>
              <p:cNvPr id="9" name="文本框 8"/>
              <p:cNvSpPr txBox="1"/>
              <p:nvPr/>
            </p:nvSpPr>
            <p:spPr>
              <a:xfrm>
                <a:off x="6183133" y="4361730"/>
                <a:ext cx="2139253" cy="474618"/>
              </a:xfrm>
              <a:prstGeom prst="rect">
                <a:avLst/>
              </a:prstGeom>
              <a:noFill/>
            </p:spPr>
            <p:txBody>
              <a:bodyPr wrap="square" rtlCol="0">
                <a:spAutoFit/>
              </a:bodyPr>
              <a:lstStyle/>
              <a:p>
                <a:r>
                  <a:rPr lang="en-US" sz="1600" b="1" dirty="0" smtClean="0">
                    <a:latin typeface="微软雅黑" pitchFamily="34" charset="-122"/>
                    <a:ea typeface="微软雅黑" pitchFamily="34" charset="-122"/>
                  </a:rPr>
                  <a:t>xxxxxxxxxx</a:t>
                </a:r>
                <a:r>
                  <a:rPr lang="zh-CN" altLang="en-US" sz="1600" dirty="0" smtClean="0">
                    <a:latin typeface="微软雅黑" pitchFamily="34" charset="-122"/>
                    <a:ea typeface="微软雅黑" pitchFamily="34" charset="-122"/>
                  </a:rPr>
                  <a:t>⊙著</a:t>
                </a:r>
                <a:endParaRPr lang="zh-CN" altLang="en-US" sz="1600" dirty="0">
                  <a:latin typeface="微软雅黑" pitchFamily="34" charset="-122"/>
                  <a:ea typeface="微软雅黑" pitchFamily="34" charset="-122"/>
                </a:endParaRPr>
              </a:p>
            </p:txBody>
          </p:sp>
          <p:sp>
            <p:nvSpPr>
              <p:cNvPr id="10" name="文本框 9"/>
              <p:cNvSpPr txBox="1"/>
              <p:nvPr/>
            </p:nvSpPr>
            <p:spPr>
              <a:xfrm>
                <a:off x="8152609" y="4361730"/>
                <a:ext cx="1407736" cy="352425"/>
              </a:xfrm>
              <a:prstGeom prst="rect">
                <a:avLst/>
              </a:prstGeom>
              <a:noFill/>
            </p:spPr>
            <p:txBody>
              <a:bodyPr wrap="square" rtlCol="0">
                <a:spAutoFit/>
              </a:bodyPr>
              <a:lstStyle/>
              <a:p>
                <a:r>
                  <a:rPr lang="en-US" altLang="zh-CN" sz="1600" dirty="0">
                    <a:latin typeface="微软雅黑" pitchFamily="34" charset="-122"/>
                    <a:ea typeface="微软雅黑" pitchFamily="34" charset="-122"/>
                  </a:rPr>
                  <a:t>xxxxxxxxxxx</a:t>
                </a:r>
              </a:p>
            </p:txBody>
          </p:sp>
          <p:sp>
            <p:nvSpPr>
              <p:cNvPr id="4" name="文本框 3"/>
              <p:cNvSpPr txBox="1"/>
              <p:nvPr/>
            </p:nvSpPr>
            <p:spPr>
              <a:xfrm>
                <a:off x="9404122" y="4346341"/>
                <a:ext cx="2687439" cy="352425"/>
              </a:xfrm>
              <a:prstGeom prst="rect">
                <a:avLst/>
              </a:prstGeom>
              <a:noFill/>
            </p:spPr>
            <p:txBody>
              <a:bodyPr wrap="square" rtlCol="0">
                <a:spAutoFit/>
              </a:bodyPr>
              <a:lstStyle/>
              <a:p>
                <a:r>
                  <a:rPr lang="en-US" sz="1600" dirty="0" smtClean="0">
                    <a:latin typeface="微软雅黑" pitchFamily="34" charset="-122"/>
                    <a:ea typeface="微软雅黑" pitchFamily="34" charset="-122"/>
                  </a:rPr>
                  <a:t>xxxxxxxxxxxxxxxxxx</a:t>
                </a:r>
                <a:endParaRPr lang="en-US" sz="1600" dirty="0">
                  <a:latin typeface="微软雅黑" pitchFamily="34" charset="-122"/>
                  <a:ea typeface="微软雅黑" pitchFamily="34" charset="-122"/>
                </a:endParaRPr>
              </a:p>
            </p:txBody>
          </p:sp>
        </p:grpSp>
      </p:grpSp>
      <p:cxnSp>
        <p:nvCxnSpPr>
          <p:cNvPr id="75" name="直接连接符 74"/>
          <p:cNvCxnSpPr/>
          <p:nvPr/>
        </p:nvCxnSpPr>
        <p:spPr>
          <a:xfrm flipH="1">
            <a:off x="11148376" y="3500990"/>
            <a:ext cx="1448" cy="11210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图片 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5815" r="8124"/>
          <a:stretch>
            <a:fillRect/>
          </a:stretch>
        </p:blipFill>
        <p:spPr>
          <a:xfrm>
            <a:off x="385481" y="1020919"/>
            <a:ext cx="5035463" cy="4765687"/>
          </a:xfrm>
          <a:prstGeom prst="rect">
            <a:avLst/>
          </a:prstGeom>
        </p:spPr>
      </p:pic>
      <p:sp>
        <p:nvSpPr>
          <p:cNvPr id="13" name="矩形 12"/>
          <p:cNvSpPr/>
          <p:nvPr/>
        </p:nvSpPr>
        <p:spPr>
          <a:xfrm>
            <a:off x="-17959" y="6533534"/>
            <a:ext cx="791681" cy="324466"/>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1418278" y="6533535"/>
            <a:ext cx="773722" cy="324464"/>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p:nvPr/>
        </p:nvCxnSpPr>
        <p:spPr>
          <a:xfrm>
            <a:off x="11197885" y="6533535"/>
            <a:ext cx="0" cy="324464"/>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968328" y="6386644"/>
            <a:ext cx="7836" cy="471355"/>
          </a:xfrm>
          <a:prstGeom prst="line">
            <a:avLst/>
          </a:prstGeom>
          <a:ln w="1905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17959" y="0"/>
            <a:ext cx="12209959" cy="324473"/>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直角三角形 46"/>
          <p:cNvSpPr/>
          <p:nvPr/>
        </p:nvSpPr>
        <p:spPr>
          <a:xfrm flipH="1">
            <a:off x="11418278" y="6105831"/>
            <a:ext cx="773722" cy="427703"/>
          </a:xfrm>
          <a:prstGeom prst="rtTriangl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11978964" y="324473"/>
            <a:ext cx="213036" cy="6032082"/>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直角三角形 48"/>
          <p:cNvSpPr/>
          <p:nvPr/>
        </p:nvSpPr>
        <p:spPr>
          <a:xfrm>
            <a:off x="-17959" y="6105831"/>
            <a:ext cx="792209" cy="427703"/>
          </a:xfrm>
          <a:prstGeom prst="rtTriangl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flipH="1">
            <a:off x="-17959" y="287600"/>
            <a:ext cx="213036" cy="6032082"/>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p:nvPr/>
        </p:nvCxnSpPr>
        <p:spPr>
          <a:xfrm>
            <a:off x="11733742" y="516703"/>
            <a:ext cx="0" cy="5589128"/>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444798" y="516703"/>
            <a:ext cx="0" cy="5530475"/>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444798" y="516703"/>
            <a:ext cx="11288944" cy="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11197885" y="6105830"/>
            <a:ext cx="531357" cy="339466"/>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444807" y="6047178"/>
            <a:ext cx="531357" cy="339466"/>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wdUp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4" name="椭圆 3"/>
          <p:cNvSpPr/>
          <p:nvPr/>
        </p:nvSpPr>
        <p:spPr>
          <a:xfrm>
            <a:off x="5417034" y="228256"/>
            <a:ext cx="1364566" cy="1364566"/>
          </a:xfrm>
          <a:prstGeom prst="ellipse">
            <a:avLst/>
          </a:prstGeom>
          <a:noFill/>
          <a:ln w="136525" cmpd="thickThin">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82E0"/>
              </a:solidFill>
            </a:endParaRPr>
          </a:p>
        </p:txBody>
      </p:sp>
      <p:sp useBgFill="1">
        <p:nvSpPr>
          <p:cNvPr id="5" name="文本框 4"/>
          <p:cNvSpPr txBox="1"/>
          <p:nvPr/>
        </p:nvSpPr>
        <p:spPr>
          <a:xfrm>
            <a:off x="5206018" y="556596"/>
            <a:ext cx="1786597" cy="707886"/>
          </a:xfrm>
          <a:prstGeom prst="rect">
            <a:avLst/>
          </a:prstGeom>
        </p:spPr>
        <p:txBody>
          <a:bodyPr wrap="square" rtlCol="0">
            <a:spAutoFit/>
          </a:bodyPr>
          <a:lstStyle/>
          <a:p>
            <a:r>
              <a:rPr lang="zh-CN" altLang="en-US" sz="4000" dirty="0" smtClean="0">
                <a:latin typeface="方正粗宋简体" pitchFamily="65" charset="-122"/>
                <a:ea typeface="方正粗宋简体" pitchFamily="65" charset="-122"/>
              </a:rPr>
              <a:t>推荐序</a:t>
            </a:r>
            <a:endParaRPr lang="zh-CN" altLang="en-US" sz="4000" dirty="0">
              <a:latin typeface="方正粗宋简体" pitchFamily="65" charset="-122"/>
              <a:ea typeface="方正粗宋简体" pitchFamily="65" charset="-122"/>
            </a:endParaRPr>
          </a:p>
        </p:txBody>
      </p:sp>
      <p:sp>
        <p:nvSpPr>
          <p:cNvPr id="12" name="文本框 11"/>
          <p:cNvSpPr txBox="1"/>
          <p:nvPr/>
        </p:nvSpPr>
        <p:spPr>
          <a:xfrm>
            <a:off x="1756524" y="3891966"/>
            <a:ext cx="8736036" cy="1837426"/>
          </a:xfrm>
          <a:prstGeom prst="rect">
            <a:avLst/>
          </a:prstGeom>
          <a:noFill/>
        </p:spPr>
        <p:txBody>
          <a:bodyPr wrap="square" rtlCol="0">
            <a:spAutoFit/>
          </a:bodyPr>
          <a:lstStyle/>
          <a:p>
            <a:pPr>
              <a:lnSpc>
                <a:spcPct val="120000"/>
              </a:lnSpc>
            </a:pPr>
            <a:r>
              <a:rPr lang="zh-CN" altLang="en-US" dirty="0" smtClean="0">
                <a:solidFill>
                  <a:srgbClr val="0082E0"/>
                </a:solidFill>
                <a:latin typeface="微软雅黑" pitchFamily="34" charset="-122"/>
                <a:ea typeface="微软雅黑" pitchFamily="34" charset="-122"/>
              </a:rPr>
              <a:t>       </a:t>
            </a:r>
            <a:r>
              <a:rPr lang="zh-CN" altLang="en-US" dirty="0" smtClean="0">
                <a:solidFill>
                  <a:schemeClr val="tx1">
                    <a:lumMod val="75000"/>
                    <a:lumOff val="25000"/>
                  </a:schemeClr>
                </a:solidFill>
                <a:latin typeface="微软雅黑" pitchFamily="34" charset="-122"/>
                <a:ea typeface="微软雅黑" pitchFamily="34" charset="-122"/>
              </a:rPr>
              <a:t>众包主要谈的是发达经济的趋势，也可以认为是我们未来的生产方式。其特</a:t>
            </a:r>
            <a:endParaRPr lang="en-US" altLang="zh-CN" dirty="0" smtClean="0">
              <a:solidFill>
                <a:schemeClr val="tx1">
                  <a:lumMod val="75000"/>
                  <a:lumOff val="25000"/>
                </a:schemeClr>
              </a:solidFill>
              <a:latin typeface="微软雅黑" pitchFamily="34" charset="-122"/>
              <a:ea typeface="微软雅黑" pitchFamily="34" charset="-122"/>
            </a:endParaRPr>
          </a:p>
          <a:p>
            <a:pPr>
              <a:lnSpc>
                <a:spcPct val="120000"/>
              </a:lnSpc>
            </a:pPr>
            <a:r>
              <a:rPr lang="zh-CN" altLang="en-US" dirty="0" smtClean="0">
                <a:solidFill>
                  <a:schemeClr val="tx1">
                    <a:lumMod val="75000"/>
                    <a:lumOff val="25000"/>
                  </a:schemeClr>
                </a:solidFill>
                <a:latin typeface="微软雅黑" pitchFamily="34" charset="-122"/>
                <a:ea typeface="微软雅黑" pitchFamily="34" charset="-122"/>
              </a:rPr>
              <a:t>点是人们度过生存发展阶段，因此需求结构和动力结构都发生了多元化转变。在中国，人们处在生存发展阶段，因此同质化的需求。同质化的生产无可避免。但众包的思路是完全可以借鉴的。</a:t>
            </a:r>
            <a:endParaRPr lang="en-US" altLang="zh-CN" dirty="0" smtClean="0">
              <a:solidFill>
                <a:schemeClr val="tx1">
                  <a:lumMod val="75000"/>
                  <a:lumOff val="25000"/>
                </a:schemeClr>
              </a:solidFill>
              <a:latin typeface="微软雅黑" pitchFamily="34" charset="-122"/>
              <a:ea typeface="微软雅黑" pitchFamily="34" charset="-122"/>
            </a:endParaRPr>
          </a:p>
          <a:p>
            <a:pPr algn="ctr">
              <a:lnSpc>
                <a:spcPct val="150000"/>
              </a:lnSpc>
            </a:pPr>
            <a:r>
              <a:rPr lang="en-US" altLang="zh-CN" dirty="0" smtClean="0">
                <a:solidFill>
                  <a:srgbClr val="0082E0"/>
                </a:solidFill>
                <a:latin typeface="微软雅黑" pitchFamily="34" charset="-122"/>
                <a:ea typeface="微软雅黑" pitchFamily="34" charset="-122"/>
              </a:rPr>
              <a:t>——</a:t>
            </a:r>
            <a:r>
              <a:rPr lang="zh-CN" altLang="en-US" dirty="0" smtClean="0">
                <a:solidFill>
                  <a:srgbClr val="0082E0"/>
                </a:solidFill>
                <a:latin typeface="微软雅黑" pitchFamily="34" charset="-122"/>
                <a:ea typeface="微软雅黑" pitchFamily="34" charset="-122"/>
              </a:rPr>
              <a:t>社科院信息化研究中心秘书长  </a:t>
            </a:r>
            <a:r>
              <a:rPr lang="zh-CN" altLang="en-US" b="1" dirty="0" smtClean="0">
                <a:solidFill>
                  <a:srgbClr val="0082E0"/>
                </a:solidFill>
                <a:latin typeface="微软雅黑" pitchFamily="34" charset="-122"/>
                <a:ea typeface="微软雅黑" pitchFamily="34" charset="-122"/>
              </a:rPr>
              <a:t>姜奇平</a:t>
            </a:r>
            <a:r>
              <a:rPr lang="en-US" altLang="zh-CN" dirty="0" smtClean="0">
                <a:solidFill>
                  <a:srgbClr val="0082E0"/>
                </a:solidFill>
                <a:latin typeface="微软雅黑" pitchFamily="34" charset="-122"/>
                <a:ea typeface="微软雅黑" pitchFamily="34" charset="-122"/>
              </a:rPr>
              <a:t>——</a:t>
            </a:r>
          </a:p>
        </p:txBody>
      </p:sp>
      <p:sp>
        <p:nvSpPr>
          <p:cNvPr id="14" name="文本框 13"/>
          <p:cNvSpPr txBox="1"/>
          <p:nvPr/>
        </p:nvSpPr>
        <p:spPr>
          <a:xfrm>
            <a:off x="1756524" y="2031430"/>
            <a:ext cx="8736036" cy="1505027"/>
          </a:xfrm>
          <a:prstGeom prst="rect">
            <a:avLst/>
          </a:prstGeom>
          <a:noFill/>
        </p:spPr>
        <p:txBody>
          <a:bodyPr wrap="square" rtlCol="0">
            <a:spAutoFit/>
          </a:bodyPr>
          <a:lstStyle/>
          <a:p>
            <a:pPr>
              <a:lnSpc>
                <a:spcPct val="120000"/>
              </a:lnSpc>
            </a:pPr>
            <a:r>
              <a:rPr lang="zh-CN" altLang="en-US" dirty="0" smtClean="0">
                <a:solidFill>
                  <a:schemeClr val="tx1">
                    <a:lumMod val="75000"/>
                    <a:lumOff val="25000"/>
                  </a:schemeClr>
                </a:solidFill>
                <a:latin typeface="微软雅黑" pitchFamily="34" charset="-122"/>
                <a:ea typeface="微软雅黑" pitchFamily="34" charset="-122"/>
              </a:rPr>
              <a:t>       众包揭示了一个关于人类的基本原理</a:t>
            </a:r>
            <a:r>
              <a:rPr lang="en-US" altLang="zh-CN" dirty="0" smtClean="0">
                <a:solidFill>
                  <a:schemeClr val="tx1">
                    <a:lumMod val="75000"/>
                    <a:lumOff val="25000"/>
                  </a:schemeClr>
                </a:solidFill>
                <a:latin typeface="微软雅黑" pitchFamily="34" charset="-122"/>
                <a:ea typeface="微软雅黑" pitchFamily="34" charset="-122"/>
              </a:rPr>
              <a:t>——</a:t>
            </a:r>
            <a:r>
              <a:rPr lang="zh-CN" altLang="en-US" dirty="0" smtClean="0">
                <a:solidFill>
                  <a:schemeClr val="tx1">
                    <a:lumMod val="75000"/>
                    <a:lumOff val="25000"/>
                  </a:schemeClr>
                </a:solidFill>
                <a:latin typeface="微软雅黑" pitchFamily="34" charset="-122"/>
                <a:ea typeface="微软雅黑" pitchFamily="34" charset="-122"/>
              </a:rPr>
              <a:t>社区比公司更能有效地组织起工作者，一个工作的最好人选是最想做这个工作的人。有热情。快乐工作的人构成了我们这个的经纬，而众包就是利用群体的智慧，创造出人人受益的美好事物。</a:t>
            </a:r>
            <a:endParaRPr lang="en-US" altLang="zh-CN" dirty="0" smtClean="0">
              <a:solidFill>
                <a:schemeClr val="tx1">
                  <a:lumMod val="75000"/>
                  <a:lumOff val="25000"/>
                </a:schemeClr>
              </a:solidFill>
              <a:latin typeface="微软雅黑" pitchFamily="34" charset="-122"/>
              <a:ea typeface="微软雅黑" pitchFamily="34" charset="-122"/>
            </a:endParaRPr>
          </a:p>
          <a:p>
            <a:pPr algn="ctr">
              <a:lnSpc>
                <a:spcPct val="150000"/>
              </a:lnSpc>
            </a:pPr>
            <a:r>
              <a:rPr lang="en-US" altLang="zh-CN" dirty="0" smtClean="0">
                <a:solidFill>
                  <a:srgbClr val="0082E0"/>
                </a:solidFill>
                <a:latin typeface="微软雅黑" pitchFamily="34" charset="-122"/>
                <a:ea typeface="微软雅黑" pitchFamily="34" charset="-122"/>
              </a:rPr>
              <a:t>——</a:t>
            </a:r>
            <a:r>
              <a:rPr lang="zh-CN" altLang="en-US" dirty="0" smtClean="0">
                <a:solidFill>
                  <a:srgbClr val="0082E0"/>
                </a:solidFill>
                <a:latin typeface="微软雅黑" pitchFamily="34" charset="-122"/>
                <a:ea typeface="微软雅黑" pitchFamily="34" charset="-122"/>
              </a:rPr>
              <a:t>北京大学新闻传播学院副教授  </a:t>
            </a:r>
            <a:r>
              <a:rPr lang="zh-CN" altLang="en-US" b="1" dirty="0" smtClean="0">
                <a:solidFill>
                  <a:srgbClr val="0082E0"/>
                </a:solidFill>
                <a:latin typeface="微软雅黑" pitchFamily="34" charset="-122"/>
                <a:ea typeface="微软雅黑" pitchFamily="34" charset="-122"/>
              </a:rPr>
              <a:t>胡泳</a:t>
            </a:r>
            <a:r>
              <a:rPr lang="en-US" altLang="zh-CN" dirty="0">
                <a:solidFill>
                  <a:srgbClr val="0082E0"/>
                </a:solidFill>
                <a:latin typeface="微软雅黑" pitchFamily="34" charset="-122"/>
                <a:ea typeface="微软雅黑" pitchFamily="34" charset="-122"/>
              </a:rPr>
              <a:t>——</a:t>
            </a:r>
            <a:endParaRPr lang="zh-CN" altLang="en-US" dirty="0">
              <a:solidFill>
                <a:srgbClr val="0082E0"/>
              </a:solidFill>
              <a:latin typeface="微软雅黑" pitchFamily="34" charset="-122"/>
              <a:ea typeface="微软雅黑" pitchFamily="34" charset="-122"/>
            </a:endParaRPr>
          </a:p>
        </p:txBody>
      </p:sp>
      <p:sp>
        <p:nvSpPr>
          <p:cNvPr id="6" name="矩形 5"/>
          <p:cNvSpPr/>
          <p:nvPr/>
        </p:nvSpPr>
        <p:spPr>
          <a:xfrm>
            <a:off x="0" y="-1"/>
            <a:ext cx="773722" cy="6858001"/>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418278" y="-2"/>
            <a:ext cx="773722" cy="6858001"/>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p:nvPr/>
        </p:nvCxnSpPr>
        <p:spPr>
          <a:xfrm>
            <a:off x="11197885"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968328" y="-1"/>
            <a:ext cx="0" cy="6858000"/>
          </a:xfrm>
          <a:prstGeom prst="line">
            <a:avLst/>
          </a:prstGeom>
          <a:ln w="1905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099F4"/>
        </a:solidFill>
        <a:effectLst/>
      </p:bgPr>
    </p:bg>
    <p:spTree>
      <p:nvGrpSpPr>
        <p:cNvPr id="1" name=""/>
        <p:cNvGrpSpPr/>
        <p:nvPr/>
      </p:nvGrpSpPr>
      <p:grpSpPr>
        <a:xfrm>
          <a:off x="0" y="0"/>
          <a:ext cx="0" cy="0"/>
          <a:chOff x="0" y="0"/>
          <a:chExt cx="0" cy="0"/>
        </a:xfrm>
      </p:grpSpPr>
      <p:cxnSp>
        <p:nvCxnSpPr>
          <p:cNvPr id="11" name="直接连接符 10"/>
          <p:cNvCxnSpPr/>
          <p:nvPr/>
        </p:nvCxnSpPr>
        <p:spPr>
          <a:xfrm>
            <a:off x="11197885" y="-1"/>
            <a:ext cx="0" cy="685800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68328" y="-1"/>
            <a:ext cx="0" cy="685800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773722" y="0"/>
            <a:ext cx="10663311" cy="6858000"/>
            <a:chOff x="773722" y="0"/>
            <a:chExt cx="10663311" cy="6858000"/>
          </a:xfrm>
          <a:effectLst>
            <a:outerShdw blurRad="50800" dist="38100" dir="5400000" algn="t" rotWithShape="0">
              <a:prstClr val="black">
                <a:alpha val="40000"/>
              </a:prstClr>
            </a:outerShdw>
          </a:effectLst>
        </p:grpSpPr>
        <p:sp>
          <p:nvSpPr>
            <p:cNvPr id="9" name="矩形 8"/>
            <p:cNvSpPr/>
            <p:nvPr/>
          </p:nvSpPr>
          <p:spPr>
            <a:xfrm>
              <a:off x="773722" y="0"/>
              <a:ext cx="10663311" cy="6858000"/>
            </a:xfrm>
            <a:prstGeom prst="rect">
              <a:avLst/>
            </a:prstGeom>
            <a:pattFill prst="wdUpDiag">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p:nvPr/>
          </p:nvCxnSpPr>
          <p:spPr>
            <a:xfrm>
              <a:off x="4838700" y="2673441"/>
              <a:ext cx="2514600" cy="0"/>
            </a:xfrm>
            <a:prstGeom prst="line">
              <a:avLst/>
            </a:prstGeom>
            <a:ln>
              <a:solidFill>
                <a:srgbClr val="0082E0"/>
              </a:solidFill>
              <a:prstDash val="sysDash"/>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5522780" y="2084919"/>
              <a:ext cx="1169823" cy="1169823"/>
            </a:xfrm>
            <a:prstGeom prst="ellipse">
              <a:avLst/>
            </a:prstGeom>
            <a:solidFill>
              <a:schemeClr val="bg1"/>
            </a:solidFill>
            <a:ln w="28575">
              <a:solidFill>
                <a:srgbClr val="0082E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765767" y="2398892"/>
              <a:ext cx="1906729" cy="447045"/>
            </a:xfrm>
            <a:prstGeom prst="rect">
              <a:avLst/>
            </a:prstGeom>
          </p:spPr>
          <p:txBody>
            <a:bodyPr wrap="square">
              <a:spAutoFit/>
            </a:bodyPr>
            <a:lstStyle/>
            <a:p>
              <a:pPr indent="457200">
                <a:lnSpc>
                  <a:spcPct val="135000"/>
                </a:lnSpc>
              </a:pPr>
              <a:r>
                <a:rPr lang="en-US" altLang="zh-CN" sz="2000" dirty="0" smtClean="0">
                  <a:solidFill>
                    <a:srgbClr val="C00000"/>
                  </a:solidFill>
                  <a:latin typeface="华康俪金黑W8(P)" panose="020B0800000000000000" pitchFamily="34" charset="-122"/>
                  <a:ea typeface="华康俪金黑W8(P)" panose="020B0800000000000000" pitchFamily="34" charset="-122"/>
                </a:rPr>
                <a:t>//</a:t>
              </a:r>
              <a:r>
                <a:rPr lang="zh-CN" altLang="en-US" sz="2000" dirty="0" smtClean="0">
                  <a:solidFill>
                    <a:srgbClr val="C00000"/>
                  </a:solidFill>
                  <a:latin typeface="华康俪金黑W8(P)" panose="020B0800000000000000" pitchFamily="34" charset="-122"/>
                  <a:ea typeface="华康俪金黑W8(P)" panose="020B0800000000000000" pitchFamily="34" charset="-122"/>
                </a:rPr>
                <a:t> </a:t>
              </a:r>
              <a:endParaRPr lang="zh-CN" altLang="en-US" sz="2000" dirty="0">
                <a:solidFill>
                  <a:srgbClr val="C00000"/>
                </a:solidFill>
                <a:latin typeface="华康俪金黑W8(P)" panose="020B0800000000000000" pitchFamily="34" charset="-122"/>
                <a:ea typeface="华康俪金黑W8(P)" panose="020B0800000000000000" pitchFamily="34" charset="-122"/>
              </a:endParaRPr>
            </a:p>
          </p:txBody>
        </p:sp>
        <p:sp>
          <p:nvSpPr>
            <p:cNvPr id="2" name="矩形 1"/>
            <p:cNvSpPr/>
            <p:nvPr/>
          </p:nvSpPr>
          <p:spPr>
            <a:xfrm>
              <a:off x="1856934" y="3346585"/>
              <a:ext cx="8496886" cy="757130"/>
            </a:xfrm>
            <a:prstGeom prst="rect">
              <a:avLst/>
            </a:prstGeom>
          </p:spPr>
          <p:txBody>
            <a:bodyPr wrap="square">
              <a:spAutoFit/>
            </a:bodyPr>
            <a:lstStyle/>
            <a:p>
              <a:pPr algn="ctr">
                <a:lnSpc>
                  <a:spcPct val="120000"/>
                </a:lnSpc>
              </a:pPr>
              <a:r>
                <a:rPr lang="zh-CN" altLang="en-US" dirty="0">
                  <a:solidFill>
                    <a:schemeClr val="tx1">
                      <a:lumMod val="75000"/>
                      <a:lumOff val="25000"/>
                    </a:schemeClr>
                  </a:solidFill>
                  <a:latin typeface="微软雅黑" pitchFamily="34" charset="-122"/>
                  <a:ea typeface="微软雅黑" pitchFamily="34" charset="-122"/>
                </a:rPr>
                <a:t>众包指的是一个公司或机构把过去由员工执行的工作任务，以自由自愿的形式外包给非特定的（而且通常是大型的）大众网络的做法</a:t>
              </a:r>
              <a:r>
                <a:rPr lang="zh-CN" altLang="en-US" dirty="0" smtClean="0">
                  <a:solidFill>
                    <a:schemeClr val="tx1">
                      <a:lumMod val="75000"/>
                      <a:lumOff val="25000"/>
                    </a:schemeClr>
                  </a:solidFill>
                  <a:latin typeface="微软雅黑" pitchFamily="34" charset="-122"/>
                  <a:ea typeface="微软雅黑" pitchFamily="34" charset="-122"/>
                </a:rPr>
                <a:t>。</a:t>
              </a:r>
              <a:endParaRPr lang="zh-CN" altLang="en-US" dirty="0">
                <a:solidFill>
                  <a:schemeClr val="tx1">
                    <a:lumMod val="75000"/>
                    <a:lumOff val="25000"/>
                  </a:schemeClr>
                </a:solidFill>
                <a:latin typeface="微软雅黑" pitchFamily="34" charset="-122"/>
                <a:ea typeface="微软雅黑" pitchFamily="34" charset="-122"/>
              </a:endParaRPr>
            </a:p>
          </p:txBody>
        </p:sp>
        <p:cxnSp>
          <p:nvCxnSpPr>
            <p:cNvPr id="15" name="直接连接符 14"/>
            <p:cNvCxnSpPr/>
            <p:nvPr/>
          </p:nvCxnSpPr>
          <p:spPr>
            <a:xfrm>
              <a:off x="4838700" y="4758600"/>
              <a:ext cx="2514600" cy="0"/>
            </a:xfrm>
            <a:prstGeom prst="line">
              <a:avLst/>
            </a:prstGeom>
            <a:ln>
              <a:solidFill>
                <a:srgbClr val="0082E0"/>
              </a:solidFill>
              <a:prstDash val="sysDash"/>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5522780" y="4170078"/>
              <a:ext cx="1169823" cy="1169823"/>
            </a:xfrm>
            <a:prstGeom prst="ellipse">
              <a:avLst/>
            </a:prstGeom>
            <a:solidFill>
              <a:schemeClr val="bg1"/>
            </a:solidFill>
            <a:ln w="28575">
              <a:solidFill>
                <a:srgbClr val="0082E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6765767" y="4484051"/>
              <a:ext cx="1906729" cy="447045"/>
            </a:xfrm>
            <a:prstGeom prst="rect">
              <a:avLst/>
            </a:prstGeom>
          </p:spPr>
          <p:txBody>
            <a:bodyPr wrap="square">
              <a:spAutoFit/>
            </a:bodyPr>
            <a:lstStyle/>
            <a:p>
              <a:pPr indent="457200">
                <a:lnSpc>
                  <a:spcPct val="135000"/>
                </a:lnSpc>
              </a:pPr>
              <a:r>
                <a:rPr lang="en-US" altLang="zh-CN" sz="2000" dirty="0" smtClean="0">
                  <a:solidFill>
                    <a:srgbClr val="C00000"/>
                  </a:solidFill>
                  <a:latin typeface="华康俪金黑W8(P)" panose="020B0800000000000000" pitchFamily="34" charset="-122"/>
                  <a:ea typeface="华康俪金黑W8(P)" panose="020B0800000000000000" pitchFamily="34" charset="-122"/>
                </a:rPr>
                <a:t>//</a:t>
              </a:r>
              <a:r>
                <a:rPr lang="zh-CN" altLang="en-US" sz="2000" dirty="0">
                  <a:solidFill>
                    <a:srgbClr val="C00000"/>
                  </a:solidFill>
                  <a:latin typeface="华康俪金黑W8(P)" panose="020B0800000000000000" pitchFamily="34" charset="-122"/>
                  <a:ea typeface="华康俪金黑W8(P)" panose="020B0800000000000000" pitchFamily="34" charset="-122"/>
                </a:rPr>
                <a:t>姜奇平</a:t>
              </a:r>
              <a:r>
                <a:rPr lang="zh-CN" altLang="en-US" sz="2000" dirty="0" smtClean="0">
                  <a:solidFill>
                    <a:srgbClr val="C00000"/>
                  </a:solidFill>
                  <a:latin typeface="华康俪金黑W8(P)" panose="020B0800000000000000" pitchFamily="34" charset="-122"/>
                  <a:ea typeface="华康俪金黑W8(P)" panose="020B0800000000000000" pitchFamily="34" charset="-122"/>
                </a:rPr>
                <a:t> </a:t>
              </a:r>
              <a:endParaRPr lang="zh-CN" altLang="en-US" sz="2000" dirty="0">
                <a:solidFill>
                  <a:srgbClr val="C00000"/>
                </a:solidFill>
                <a:latin typeface="华康俪金黑W8(P)" panose="020B0800000000000000" pitchFamily="34" charset="-122"/>
                <a:ea typeface="华康俪金黑W8(P)" panose="020B0800000000000000" pitchFamily="34" charset="-122"/>
              </a:endParaRPr>
            </a:p>
          </p:txBody>
        </p:sp>
        <p:pic>
          <p:nvPicPr>
            <p:cNvPr id="23" name="图片 22"/>
            <p:cNvPicPr>
              <a:picLocks noChangeAspect="1"/>
            </p:cNvPicPr>
            <p:nvPr/>
          </p:nvPicPr>
          <p:blipFill>
            <a:blip r:embed="rId3">
              <a:extLst>
                <a:ext uri="{28A0092B-C50C-407E-A947-70E740481C1C}">
                  <a14:useLocalDpi xmlns:a14="http://schemas.microsoft.com/office/drawing/2010/main" val="0"/>
                </a:ext>
              </a:extLst>
            </a:blip>
            <a:srcRect l="27656" t="6151" r="27656" b="26668"/>
            <a:stretch>
              <a:fillRect/>
            </a:stretch>
          </p:blipFill>
          <p:spPr>
            <a:xfrm>
              <a:off x="5551446" y="4203879"/>
              <a:ext cx="1108371" cy="1094061"/>
            </a:xfrm>
            <a:custGeom>
              <a:avLst/>
              <a:gdLst>
                <a:gd name="connsiteX0" fmla="*/ 584912 w 1169824"/>
                <a:gd name="connsiteY0" fmla="*/ 0 h 1169824"/>
                <a:gd name="connsiteX1" fmla="*/ 1169824 w 1169824"/>
                <a:gd name="connsiteY1" fmla="*/ 584912 h 1169824"/>
                <a:gd name="connsiteX2" fmla="*/ 584912 w 1169824"/>
                <a:gd name="connsiteY2" fmla="*/ 1169824 h 1169824"/>
                <a:gd name="connsiteX3" fmla="*/ 0 w 1169824"/>
                <a:gd name="connsiteY3" fmla="*/ 584912 h 1169824"/>
                <a:gd name="connsiteX4" fmla="*/ 584912 w 1169824"/>
                <a:gd name="connsiteY4" fmla="*/ 0 h 11698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824" h="1169824">
                  <a:moveTo>
                    <a:pt x="584912" y="0"/>
                  </a:moveTo>
                  <a:cubicBezTo>
                    <a:pt x="907950" y="0"/>
                    <a:pt x="1169824" y="261874"/>
                    <a:pt x="1169824" y="584912"/>
                  </a:cubicBezTo>
                  <a:cubicBezTo>
                    <a:pt x="1169824" y="907950"/>
                    <a:pt x="907950" y="1169824"/>
                    <a:pt x="584912" y="1169824"/>
                  </a:cubicBezTo>
                  <a:cubicBezTo>
                    <a:pt x="261874" y="1169824"/>
                    <a:pt x="0" y="907950"/>
                    <a:pt x="0" y="584912"/>
                  </a:cubicBezTo>
                  <a:cubicBezTo>
                    <a:pt x="0" y="261874"/>
                    <a:pt x="261874" y="0"/>
                    <a:pt x="584912" y="0"/>
                  </a:cubicBezTo>
                  <a:close/>
                </a:path>
              </a:pathLst>
            </a:custGeom>
          </p:spPr>
        </p:pic>
        <p:sp>
          <p:nvSpPr>
            <p:cNvPr id="4" name="文本框 3"/>
            <p:cNvSpPr txBox="1"/>
            <p:nvPr/>
          </p:nvSpPr>
          <p:spPr>
            <a:xfrm>
              <a:off x="1856934" y="5427539"/>
              <a:ext cx="8496886" cy="757130"/>
            </a:xfrm>
            <a:prstGeom prst="rect">
              <a:avLst/>
            </a:prstGeom>
            <a:noFill/>
          </p:spPr>
          <p:txBody>
            <a:bodyPr wrap="square" rtlCol="0">
              <a:spAutoFit/>
            </a:bodyPr>
            <a:lstStyle/>
            <a:p>
              <a:pPr algn="ctr">
                <a:lnSpc>
                  <a:spcPct val="120000"/>
                </a:lnSpc>
              </a:pPr>
              <a:r>
                <a:rPr lang="zh-CN" altLang="en-US" dirty="0" smtClean="0">
                  <a:solidFill>
                    <a:schemeClr val="tx1">
                      <a:lumMod val="75000"/>
                      <a:lumOff val="25000"/>
                    </a:schemeClr>
                  </a:solidFill>
                  <a:latin typeface="微软雅黑" pitchFamily="34" charset="-122"/>
                  <a:ea typeface="微软雅黑" pitchFamily="34" charset="-122"/>
                </a:rPr>
                <a:t>众包与中国人所说的“三个臭皮匠，赛过诸葛亮”意思相近，而新的地方在于，它以互联网为基础，更加深入的探讨“未来是按照什么样的方式组织的”的问题</a:t>
              </a:r>
              <a:r>
                <a:rPr lang="zh-CN" altLang="en-US" dirty="0">
                  <a:solidFill>
                    <a:schemeClr val="tx1">
                      <a:lumMod val="75000"/>
                      <a:lumOff val="25000"/>
                    </a:schemeClr>
                  </a:solidFill>
                  <a:latin typeface="微软雅黑" pitchFamily="34" charset="-122"/>
                  <a:ea typeface="微软雅黑" pitchFamily="34" charset="-122"/>
                </a:rPr>
                <a:t>。</a:t>
              </a:r>
            </a:p>
          </p:txBody>
        </p:sp>
      </p:grpSp>
      <p:sp>
        <p:nvSpPr>
          <p:cNvPr id="21" name="椭圆 20"/>
          <p:cNvSpPr/>
          <p:nvPr/>
        </p:nvSpPr>
        <p:spPr>
          <a:xfrm>
            <a:off x="5401201" y="224623"/>
            <a:ext cx="1364566" cy="1364566"/>
          </a:xfrm>
          <a:prstGeom prst="ellipse">
            <a:avLst/>
          </a:prstGeom>
          <a:noFill/>
          <a:ln w="136525" cmpd="thickThin">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82E0"/>
              </a:solidFill>
            </a:endParaRPr>
          </a:p>
        </p:txBody>
      </p:sp>
      <p:sp>
        <p:nvSpPr>
          <p:cNvPr id="22" name="文本框 21"/>
          <p:cNvSpPr txBox="1"/>
          <p:nvPr/>
        </p:nvSpPr>
        <p:spPr>
          <a:xfrm>
            <a:off x="4973714" y="571179"/>
            <a:ext cx="2219540" cy="707886"/>
          </a:xfrm>
          <a:prstGeom prst="rect">
            <a:avLst/>
          </a:prstGeom>
          <a:pattFill prst="wdUpDiag">
            <a:fgClr>
              <a:schemeClr val="bg1">
                <a:lumMod val="95000"/>
              </a:schemeClr>
            </a:fgClr>
            <a:bgClr>
              <a:schemeClr val="bg1"/>
            </a:bgClr>
          </a:pattFill>
        </p:spPr>
        <p:txBody>
          <a:bodyPr wrap="square" rtlCol="0">
            <a:spAutoFit/>
          </a:bodyPr>
          <a:lstStyle/>
          <a:p>
            <a:r>
              <a:rPr lang="zh-CN" altLang="en-US" sz="4000" dirty="0">
                <a:latin typeface="方正粗宋简体" pitchFamily="65" charset="-122"/>
                <a:ea typeface="方正粗宋简体" pitchFamily="65" charset="-122"/>
              </a:rPr>
              <a:t>何</a:t>
            </a:r>
            <a:r>
              <a:rPr lang="zh-CN" altLang="en-US" sz="4000" dirty="0" smtClean="0">
                <a:latin typeface="方正粗宋简体" pitchFamily="65" charset="-122"/>
                <a:ea typeface="方正粗宋简体" pitchFamily="65" charset="-122"/>
              </a:rPr>
              <a:t>为众包</a:t>
            </a:r>
            <a:endParaRPr lang="zh-CN" altLang="en-US" sz="4000" dirty="0">
              <a:latin typeface="方正粗宋简体" pitchFamily="65" charset="-122"/>
              <a:ea typeface="方正粗宋简体" pitchFamily="65" charset="-122"/>
            </a:endParaRPr>
          </a:p>
        </p:txBody>
      </p:sp>
      <p:cxnSp>
        <p:nvCxnSpPr>
          <p:cNvPr id="18" name="直接连接符 17"/>
          <p:cNvCxnSpPr/>
          <p:nvPr/>
        </p:nvCxnSpPr>
        <p:spPr>
          <a:xfrm>
            <a:off x="11203797" y="0"/>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974240" y="0"/>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pic>
        <p:nvPicPr>
          <p:cNvPr id="27" name="图片 26"/>
          <p:cNvPicPr>
            <a:picLocks noChangeAspect="1"/>
          </p:cNvPicPr>
          <p:nvPr/>
        </p:nvPicPr>
        <p:blipFill>
          <a:blip r:embed="rId4">
            <a:extLst>
              <a:ext uri="{28A0092B-C50C-407E-A947-70E740481C1C}">
                <a14:useLocalDpi xmlns:a14="http://schemas.microsoft.com/office/drawing/2010/main" val="0"/>
              </a:ext>
            </a:extLst>
          </a:blip>
          <a:srcRect l="1644" t="2054" r="46097" b="23400"/>
          <a:stretch>
            <a:fillRect/>
          </a:stretch>
        </p:blipFill>
        <p:spPr>
          <a:xfrm rot="1161438">
            <a:off x="5558427" y="2114151"/>
            <a:ext cx="1120385" cy="1120385"/>
          </a:xfrm>
          <a:custGeom>
            <a:avLst/>
            <a:gdLst>
              <a:gd name="connsiteX0" fmla="*/ 391198 w 1170143"/>
              <a:gd name="connsiteY0" fmla="*/ 33225 h 1170143"/>
              <a:gd name="connsiteX1" fmla="*/ 1136919 w 1170143"/>
              <a:gd name="connsiteY1" fmla="*/ 391198 h 1170143"/>
              <a:gd name="connsiteX2" fmla="*/ 778945 w 1170143"/>
              <a:gd name="connsiteY2" fmla="*/ 1136919 h 1170143"/>
              <a:gd name="connsiteX3" fmla="*/ 33225 w 1170143"/>
              <a:gd name="connsiteY3" fmla="*/ 778946 h 1170143"/>
              <a:gd name="connsiteX4" fmla="*/ 391198 w 1170143"/>
              <a:gd name="connsiteY4" fmla="*/ 33225 h 11701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0143" h="1170143">
                <a:moveTo>
                  <a:pt x="391198" y="33225"/>
                </a:moveTo>
                <a:cubicBezTo>
                  <a:pt x="695974" y="-73848"/>
                  <a:pt x="1029845" y="86422"/>
                  <a:pt x="1136919" y="391198"/>
                </a:cubicBezTo>
                <a:cubicBezTo>
                  <a:pt x="1243992" y="695975"/>
                  <a:pt x="1083722" y="1029845"/>
                  <a:pt x="778945" y="1136919"/>
                </a:cubicBezTo>
                <a:cubicBezTo>
                  <a:pt x="474169" y="1243993"/>
                  <a:pt x="140298" y="1083723"/>
                  <a:pt x="33225" y="778946"/>
                </a:cubicBezTo>
                <a:cubicBezTo>
                  <a:pt x="-73849" y="474169"/>
                  <a:pt x="86421" y="140299"/>
                  <a:pt x="391198" y="33225"/>
                </a:cubicBezTo>
                <a:close/>
              </a:path>
            </a:pathLst>
          </a:custGeom>
        </p:spPr>
      </p:pic>
      <p:sp>
        <p:nvSpPr>
          <p:cNvPr id="5" name="矩形 4"/>
          <p:cNvSpPr/>
          <p:nvPr/>
        </p:nvSpPr>
        <p:spPr>
          <a:xfrm>
            <a:off x="7398539" y="2445827"/>
            <a:ext cx="1210588" cy="400110"/>
          </a:xfrm>
          <a:prstGeom prst="rect">
            <a:avLst/>
          </a:prstGeom>
        </p:spPr>
        <p:txBody>
          <a:bodyPr wrap="none">
            <a:spAutoFit/>
          </a:bodyPr>
          <a:lstStyle/>
          <a:p>
            <a:r>
              <a:rPr lang="zh-CN" altLang="en-US" sz="2000" dirty="0">
                <a:solidFill>
                  <a:srgbClr val="C00000"/>
                </a:solidFill>
                <a:latin typeface="华康俪金黑W8(P)" panose="020B0800000000000000" pitchFamily="34" charset="-122"/>
                <a:ea typeface="华康俪金黑W8(P)" panose="020B0800000000000000" pitchFamily="34" charset="-122"/>
              </a:rPr>
              <a:t>杰夫</a:t>
            </a:r>
            <a:r>
              <a:rPr lang="en-US" altLang="zh-CN" sz="2000" dirty="0">
                <a:solidFill>
                  <a:srgbClr val="C00000"/>
                </a:solidFill>
                <a:latin typeface="华康俪金黑W8(P)" panose="020B0800000000000000" pitchFamily="34" charset="-122"/>
                <a:ea typeface="华康俪金黑W8(P)" panose="020B0800000000000000" pitchFamily="34" charset="-122"/>
              </a:rPr>
              <a:t>·</a:t>
            </a:r>
            <a:r>
              <a:rPr lang="zh-CN" altLang="en-US" sz="2000" dirty="0">
                <a:solidFill>
                  <a:srgbClr val="C00000"/>
                </a:solidFill>
                <a:latin typeface="华康俪金黑W8(P)" panose="020B0800000000000000" pitchFamily="34" charset="-122"/>
                <a:ea typeface="华康俪金黑W8(P)" panose="020B0800000000000000" pitchFamily="34" charset="-122"/>
              </a:rPr>
              <a:t>豪</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wdUp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4" name="椭圆 3"/>
          <p:cNvSpPr/>
          <p:nvPr/>
        </p:nvSpPr>
        <p:spPr>
          <a:xfrm>
            <a:off x="5417034" y="228256"/>
            <a:ext cx="1364566" cy="1364566"/>
          </a:xfrm>
          <a:prstGeom prst="ellipse">
            <a:avLst/>
          </a:prstGeom>
          <a:noFill/>
          <a:ln w="136525" cmpd="thickThin">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82E0"/>
              </a:solidFill>
            </a:endParaRPr>
          </a:p>
        </p:txBody>
      </p:sp>
      <p:sp useBgFill="1">
        <p:nvSpPr>
          <p:cNvPr id="5" name="文本框 4"/>
          <p:cNvSpPr txBox="1"/>
          <p:nvPr/>
        </p:nvSpPr>
        <p:spPr>
          <a:xfrm>
            <a:off x="4758885" y="556596"/>
            <a:ext cx="2868837" cy="707886"/>
          </a:xfrm>
          <a:prstGeom prst="rect">
            <a:avLst/>
          </a:prstGeom>
        </p:spPr>
        <p:txBody>
          <a:bodyPr wrap="square" rtlCol="0">
            <a:spAutoFit/>
          </a:bodyPr>
          <a:lstStyle/>
          <a:p>
            <a:r>
              <a:rPr lang="zh-CN" altLang="en-US" sz="4000" dirty="0">
                <a:latin typeface="方正粗宋简体" pitchFamily="65" charset="-122"/>
                <a:ea typeface="方正粗宋简体" pitchFamily="65" charset="-122"/>
              </a:rPr>
              <a:t>众</a:t>
            </a:r>
            <a:r>
              <a:rPr lang="zh-CN" altLang="en-US" sz="4000" dirty="0" smtClean="0">
                <a:latin typeface="方正粗宋简体" pitchFamily="65" charset="-122"/>
                <a:ea typeface="方正粗宋简体" pitchFamily="65" charset="-122"/>
              </a:rPr>
              <a:t>包四要素</a:t>
            </a:r>
            <a:endParaRPr lang="zh-CN" altLang="en-US" sz="4000" dirty="0">
              <a:latin typeface="方正粗宋简体" pitchFamily="65" charset="-122"/>
              <a:ea typeface="方正粗宋简体" pitchFamily="65" charset="-122"/>
            </a:endParaRPr>
          </a:p>
        </p:txBody>
      </p:sp>
      <p:sp>
        <p:nvSpPr>
          <p:cNvPr id="6" name="矩形 5"/>
          <p:cNvSpPr/>
          <p:nvPr/>
        </p:nvSpPr>
        <p:spPr>
          <a:xfrm>
            <a:off x="0" y="-1"/>
            <a:ext cx="773722" cy="6858001"/>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418278" y="-2"/>
            <a:ext cx="773722" cy="6858001"/>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p:nvPr/>
        </p:nvCxnSpPr>
        <p:spPr>
          <a:xfrm>
            <a:off x="11197885"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968328"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847053" y="1912743"/>
            <a:ext cx="1810019" cy="830997"/>
          </a:xfrm>
          <a:prstGeom prst="rect">
            <a:avLst/>
          </a:prstGeom>
          <a:noFill/>
        </p:spPr>
        <p:txBody>
          <a:bodyPr wrap="square" rtlCol="0">
            <a:spAutoFit/>
          </a:bodyPr>
          <a:lstStyle/>
          <a:p>
            <a:pPr algn="ctr"/>
            <a:r>
              <a:rPr lang="zh-CN" altLang="en-US" sz="2400" dirty="0">
                <a:solidFill>
                  <a:srgbClr val="2099F4"/>
                </a:solidFill>
                <a:latin typeface="方正粗宋简体" pitchFamily="65" charset="-122"/>
                <a:ea typeface="方正粗宋简体" pitchFamily="65" charset="-122"/>
              </a:rPr>
              <a:t>众</a:t>
            </a:r>
            <a:r>
              <a:rPr lang="zh-CN" altLang="en-US" sz="2400" dirty="0" smtClean="0">
                <a:solidFill>
                  <a:srgbClr val="2099F4"/>
                </a:solidFill>
                <a:latin typeface="方正粗宋简体" pitchFamily="65" charset="-122"/>
                <a:ea typeface="方正粗宋简体" pitchFamily="65" charset="-122"/>
              </a:rPr>
              <a:t>包“引擎”</a:t>
            </a:r>
            <a:endParaRPr lang="en-US" altLang="zh-CN" sz="2400" dirty="0" smtClean="0">
              <a:solidFill>
                <a:srgbClr val="2099F4"/>
              </a:solidFill>
              <a:latin typeface="方正粗宋简体" pitchFamily="65" charset="-122"/>
              <a:ea typeface="方正粗宋简体" pitchFamily="65" charset="-122"/>
            </a:endParaRPr>
          </a:p>
          <a:p>
            <a:pPr algn="ctr"/>
            <a:r>
              <a:rPr lang="zh-CN" altLang="en-US" sz="2400" dirty="0" smtClean="0">
                <a:solidFill>
                  <a:schemeClr val="tx1">
                    <a:lumMod val="75000"/>
                    <a:lumOff val="25000"/>
                  </a:schemeClr>
                </a:solidFill>
                <a:latin typeface="方正粗宋简体" pitchFamily="65" charset="-122"/>
                <a:ea typeface="方正粗宋简体" pitchFamily="65" charset="-122"/>
              </a:rPr>
              <a:t>业余爱好者</a:t>
            </a:r>
            <a:endParaRPr lang="zh-CN" altLang="en-US" sz="2400" dirty="0">
              <a:solidFill>
                <a:schemeClr val="tx1">
                  <a:lumMod val="75000"/>
                  <a:lumOff val="25000"/>
                </a:schemeClr>
              </a:solidFill>
              <a:latin typeface="方正粗宋简体" pitchFamily="65" charset="-122"/>
              <a:ea typeface="方正粗宋简体" pitchFamily="65" charset="-122"/>
            </a:endParaRPr>
          </a:p>
        </p:txBody>
      </p:sp>
      <p:sp>
        <p:nvSpPr>
          <p:cNvPr id="11" name="文本框 10"/>
          <p:cNvSpPr txBox="1"/>
          <p:nvPr/>
        </p:nvSpPr>
        <p:spPr>
          <a:xfrm>
            <a:off x="6781600" y="4275932"/>
            <a:ext cx="2107501" cy="830997"/>
          </a:xfrm>
          <a:prstGeom prst="rect">
            <a:avLst/>
          </a:prstGeom>
          <a:noFill/>
        </p:spPr>
        <p:txBody>
          <a:bodyPr wrap="square" rtlCol="0">
            <a:spAutoFit/>
          </a:bodyPr>
          <a:lstStyle/>
          <a:p>
            <a:pPr algn="ctr"/>
            <a:r>
              <a:rPr lang="zh-CN" altLang="en-US" sz="2400" dirty="0">
                <a:solidFill>
                  <a:srgbClr val="2099F4"/>
                </a:solidFill>
                <a:latin typeface="方正粗宋简体" pitchFamily="65" charset="-122"/>
                <a:ea typeface="方正粗宋简体" pitchFamily="65" charset="-122"/>
              </a:rPr>
              <a:t>众</a:t>
            </a:r>
            <a:r>
              <a:rPr lang="zh-CN" altLang="en-US" sz="2400" dirty="0" smtClean="0">
                <a:solidFill>
                  <a:srgbClr val="2099F4"/>
                </a:solidFill>
                <a:latin typeface="方正粗宋简体" pitchFamily="65" charset="-122"/>
                <a:ea typeface="方正粗宋简体" pitchFamily="65" charset="-122"/>
              </a:rPr>
              <a:t>包“关系链”</a:t>
            </a:r>
            <a:endParaRPr lang="en-US" altLang="zh-CN" sz="2400" dirty="0" smtClean="0">
              <a:solidFill>
                <a:srgbClr val="2099F4"/>
              </a:solidFill>
              <a:latin typeface="方正粗宋简体" pitchFamily="65" charset="-122"/>
              <a:ea typeface="方正粗宋简体" pitchFamily="65" charset="-122"/>
            </a:endParaRPr>
          </a:p>
          <a:p>
            <a:pPr algn="ctr"/>
            <a:r>
              <a:rPr lang="zh-CN" altLang="en-US" sz="2400" dirty="0" smtClean="0">
                <a:solidFill>
                  <a:schemeClr val="tx1">
                    <a:lumMod val="75000"/>
                    <a:lumOff val="25000"/>
                  </a:schemeClr>
                </a:solidFill>
                <a:latin typeface="方正粗宋简体" pitchFamily="65" charset="-122"/>
                <a:ea typeface="方正粗宋简体" pitchFamily="65" charset="-122"/>
              </a:rPr>
              <a:t>大众社区</a:t>
            </a:r>
            <a:endParaRPr lang="zh-CN" altLang="en-US" sz="2400" dirty="0">
              <a:solidFill>
                <a:schemeClr val="tx1">
                  <a:lumMod val="75000"/>
                  <a:lumOff val="25000"/>
                </a:schemeClr>
              </a:solidFill>
              <a:latin typeface="方正粗宋简体" pitchFamily="65" charset="-122"/>
              <a:ea typeface="方正粗宋简体" pitchFamily="65" charset="-122"/>
            </a:endParaRPr>
          </a:p>
        </p:txBody>
      </p:sp>
      <p:sp>
        <p:nvSpPr>
          <p:cNvPr id="13" name="文本框 12"/>
          <p:cNvSpPr txBox="1"/>
          <p:nvPr/>
        </p:nvSpPr>
        <p:spPr>
          <a:xfrm>
            <a:off x="6759060" y="2549751"/>
            <a:ext cx="2079078" cy="830997"/>
          </a:xfrm>
          <a:prstGeom prst="rect">
            <a:avLst/>
          </a:prstGeom>
          <a:noFill/>
        </p:spPr>
        <p:txBody>
          <a:bodyPr wrap="square" rtlCol="0">
            <a:spAutoFit/>
          </a:bodyPr>
          <a:lstStyle/>
          <a:p>
            <a:pPr algn="ctr"/>
            <a:r>
              <a:rPr lang="zh-CN" altLang="en-US" sz="2400" dirty="0">
                <a:solidFill>
                  <a:srgbClr val="2099F4"/>
                </a:solidFill>
                <a:latin typeface="方正粗宋简体" pitchFamily="65" charset="-122"/>
                <a:ea typeface="方正粗宋简体" pitchFamily="65" charset="-122"/>
              </a:rPr>
              <a:t>众</a:t>
            </a:r>
            <a:r>
              <a:rPr lang="zh-CN" altLang="en-US" sz="2400" dirty="0" smtClean="0">
                <a:solidFill>
                  <a:srgbClr val="2099F4"/>
                </a:solidFill>
                <a:latin typeface="方正粗宋简体" pitchFamily="65" charset="-122"/>
                <a:ea typeface="方正粗宋简体" pitchFamily="65" charset="-122"/>
              </a:rPr>
              <a:t>包“加速器”</a:t>
            </a:r>
            <a:endParaRPr lang="en-US" altLang="zh-CN" sz="2400" dirty="0" smtClean="0">
              <a:solidFill>
                <a:srgbClr val="2099F4"/>
              </a:solidFill>
              <a:latin typeface="方正粗宋简体" pitchFamily="65" charset="-122"/>
              <a:ea typeface="方正粗宋简体" pitchFamily="65" charset="-122"/>
            </a:endParaRPr>
          </a:p>
          <a:p>
            <a:pPr algn="ctr"/>
            <a:r>
              <a:rPr lang="zh-CN" altLang="en-US" sz="2400" dirty="0" smtClean="0">
                <a:solidFill>
                  <a:schemeClr val="tx1">
                    <a:lumMod val="75000"/>
                    <a:lumOff val="25000"/>
                  </a:schemeClr>
                </a:solidFill>
                <a:latin typeface="方正粗宋简体" pitchFamily="65" charset="-122"/>
                <a:ea typeface="方正粗宋简体" pitchFamily="65" charset="-122"/>
              </a:rPr>
              <a:t>互联网技术</a:t>
            </a:r>
            <a:endParaRPr lang="zh-CN" altLang="en-US" sz="2400" dirty="0">
              <a:solidFill>
                <a:schemeClr val="tx1">
                  <a:lumMod val="75000"/>
                  <a:lumOff val="25000"/>
                </a:schemeClr>
              </a:solidFill>
              <a:latin typeface="方正粗宋简体" pitchFamily="65" charset="-122"/>
              <a:ea typeface="方正粗宋简体" pitchFamily="65" charset="-122"/>
            </a:endParaRPr>
          </a:p>
        </p:txBody>
      </p:sp>
      <p:sp>
        <p:nvSpPr>
          <p:cNvPr id="15" name="文本框 14"/>
          <p:cNvSpPr txBox="1"/>
          <p:nvPr/>
        </p:nvSpPr>
        <p:spPr>
          <a:xfrm>
            <a:off x="3828570" y="3596882"/>
            <a:ext cx="1846984" cy="830997"/>
          </a:xfrm>
          <a:prstGeom prst="rect">
            <a:avLst/>
          </a:prstGeom>
          <a:noFill/>
        </p:spPr>
        <p:txBody>
          <a:bodyPr wrap="square" rtlCol="0">
            <a:spAutoFit/>
          </a:bodyPr>
          <a:lstStyle/>
          <a:p>
            <a:pPr algn="ctr"/>
            <a:r>
              <a:rPr lang="zh-CN" altLang="en-US" sz="2400" dirty="0">
                <a:solidFill>
                  <a:srgbClr val="2099F4"/>
                </a:solidFill>
                <a:latin typeface="方正粗宋简体" pitchFamily="65" charset="-122"/>
                <a:ea typeface="方正粗宋简体" pitchFamily="65" charset="-122"/>
              </a:rPr>
              <a:t>众</a:t>
            </a:r>
            <a:r>
              <a:rPr lang="zh-CN" altLang="en-US" sz="2400" dirty="0" smtClean="0">
                <a:solidFill>
                  <a:srgbClr val="2099F4"/>
                </a:solidFill>
                <a:latin typeface="方正粗宋简体" pitchFamily="65" charset="-122"/>
                <a:ea typeface="方正粗宋简体" pitchFamily="65" charset="-122"/>
              </a:rPr>
              <a:t>包“燃料”</a:t>
            </a:r>
            <a:endParaRPr lang="en-US" altLang="zh-CN" sz="2400" dirty="0" smtClean="0">
              <a:solidFill>
                <a:srgbClr val="2099F4"/>
              </a:solidFill>
              <a:latin typeface="方正粗宋简体" pitchFamily="65" charset="-122"/>
              <a:ea typeface="方正粗宋简体" pitchFamily="65" charset="-122"/>
            </a:endParaRPr>
          </a:p>
          <a:p>
            <a:pPr algn="ctr"/>
            <a:r>
              <a:rPr lang="zh-CN" altLang="en-US" sz="2400" dirty="0" smtClean="0">
                <a:solidFill>
                  <a:schemeClr val="tx1">
                    <a:lumMod val="75000"/>
                    <a:lumOff val="25000"/>
                  </a:schemeClr>
                </a:solidFill>
                <a:latin typeface="方正粗宋简体" pitchFamily="65" charset="-122"/>
                <a:ea typeface="方正粗宋简体" pitchFamily="65" charset="-122"/>
              </a:rPr>
              <a:t>开源软件</a:t>
            </a:r>
            <a:endParaRPr lang="zh-CN" altLang="en-US" sz="2400" dirty="0">
              <a:solidFill>
                <a:schemeClr val="tx1">
                  <a:lumMod val="75000"/>
                  <a:lumOff val="25000"/>
                </a:schemeClr>
              </a:solidFill>
              <a:latin typeface="方正粗宋简体" pitchFamily="65" charset="-122"/>
              <a:ea typeface="方正粗宋简体" pitchFamily="65" charset="-122"/>
            </a:endParaRPr>
          </a:p>
        </p:txBody>
      </p:sp>
      <p:sp>
        <p:nvSpPr>
          <p:cNvPr id="48" name="矩形 47"/>
          <p:cNvSpPr/>
          <p:nvPr/>
        </p:nvSpPr>
        <p:spPr>
          <a:xfrm rot="5400000">
            <a:off x="4311219" y="3512474"/>
            <a:ext cx="3585364" cy="117808"/>
          </a:xfrm>
          <a:prstGeom prst="rect">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prstClr val="white"/>
              </a:solidFill>
            </a:endParaRPr>
          </a:p>
        </p:txBody>
      </p:sp>
      <p:sp>
        <p:nvSpPr>
          <p:cNvPr id="19" name="文本框 18"/>
          <p:cNvSpPr txBox="1"/>
          <p:nvPr/>
        </p:nvSpPr>
        <p:spPr>
          <a:xfrm>
            <a:off x="3065084" y="5467094"/>
            <a:ext cx="6245622" cy="1172629"/>
          </a:xfrm>
          <a:prstGeom prst="rect">
            <a:avLst/>
          </a:prstGeom>
          <a:noFill/>
        </p:spPr>
        <p:txBody>
          <a:bodyPr wrap="square" rtlCol="0">
            <a:spAutoFit/>
          </a:bodyPr>
          <a:lstStyle/>
          <a:p>
            <a:pPr algn="ctr">
              <a:lnSpc>
                <a:spcPct val="130000"/>
              </a:lnSpc>
            </a:pPr>
            <a:r>
              <a:rPr lang="zh-CN" altLang="en-US" dirty="0" smtClean="0">
                <a:solidFill>
                  <a:schemeClr val="tx1">
                    <a:lumMod val="75000"/>
                    <a:lumOff val="25000"/>
                  </a:schemeClr>
                </a:solidFill>
                <a:latin typeface="微软雅黑" pitchFamily="34" charset="-122"/>
                <a:ea typeface="微软雅黑" pitchFamily="34" charset="-122"/>
              </a:rPr>
              <a:t>业余爱好阶层的出现、开放源代码软件的出现、互联网的普及以及廉价工具的发展、网络社区的形成并不断壮大。这四件事的发展为众包的兴起提供了肥沃的土養。</a:t>
            </a:r>
            <a:endParaRPr lang="zh-CN" altLang="en-US" dirty="0">
              <a:solidFill>
                <a:schemeClr val="tx1">
                  <a:lumMod val="75000"/>
                  <a:lumOff val="25000"/>
                </a:schemeClr>
              </a:solidFill>
              <a:latin typeface="微软雅黑" pitchFamily="34" charset="-122"/>
              <a:ea typeface="微软雅黑" pitchFamily="34" charset="-122"/>
            </a:endParaRPr>
          </a:p>
        </p:txBody>
      </p:sp>
      <p:grpSp>
        <p:nvGrpSpPr>
          <p:cNvPr id="17" name="组合 16"/>
          <p:cNvGrpSpPr/>
          <p:nvPr/>
        </p:nvGrpSpPr>
        <p:grpSpPr>
          <a:xfrm rot="16200000">
            <a:off x="5657221" y="2166168"/>
            <a:ext cx="300625" cy="300625"/>
            <a:chOff x="2666300" y="3341119"/>
            <a:chExt cx="300625" cy="300625"/>
          </a:xfrm>
        </p:grpSpPr>
        <p:sp>
          <p:nvSpPr>
            <p:cNvPr id="14" name="泪滴形 13"/>
            <p:cNvSpPr/>
            <p:nvPr/>
          </p:nvSpPr>
          <p:spPr>
            <a:xfrm rot="8023935">
              <a:off x="2666300" y="3341119"/>
              <a:ext cx="300625" cy="300625"/>
            </a:xfrm>
            <a:prstGeom prst="teardrop">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2741114" y="3403481"/>
              <a:ext cx="163774" cy="163774"/>
            </a:xfrm>
            <a:prstGeom prst="ellipse">
              <a:avLst/>
            </a:prstGeom>
            <a:solidFill>
              <a:schemeClr val="bg1"/>
            </a:solidFill>
            <a:ln>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rot="16200000">
            <a:off x="6232712" y="4541119"/>
            <a:ext cx="300625" cy="300625"/>
            <a:chOff x="9199457" y="3888295"/>
            <a:chExt cx="300625" cy="300625"/>
          </a:xfrm>
        </p:grpSpPr>
        <p:sp>
          <p:nvSpPr>
            <p:cNvPr id="58" name="泪滴形 57"/>
            <p:cNvSpPr/>
            <p:nvPr/>
          </p:nvSpPr>
          <p:spPr>
            <a:xfrm rot="18732311">
              <a:off x="9199457" y="3888295"/>
              <a:ext cx="300625" cy="300625"/>
            </a:xfrm>
            <a:prstGeom prst="teardrop">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9281679" y="3956720"/>
              <a:ext cx="163774" cy="163774"/>
            </a:xfrm>
            <a:prstGeom prst="ellipse">
              <a:avLst/>
            </a:prstGeom>
            <a:solidFill>
              <a:schemeClr val="bg1"/>
            </a:solidFill>
            <a:ln>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rot="5552364">
            <a:off x="5654533" y="3867119"/>
            <a:ext cx="300625" cy="300625"/>
            <a:chOff x="4726906" y="3888296"/>
            <a:chExt cx="300625" cy="300625"/>
          </a:xfrm>
        </p:grpSpPr>
        <p:sp>
          <p:nvSpPr>
            <p:cNvPr id="50" name="泪滴形 49"/>
            <p:cNvSpPr/>
            <p:nvPr/>
          </p:nvSpPr>
          <p:spPr>
            <a:xfrm rot="18732311">
              <a:off x="4726906" y="3888296"/>
              <a:ext cx="300625" cy="300625"/>
            </a:xfrm>
            <a:prstGeom prst="teardrop">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4795874" y="3955030"/>
              <a:ext cx="163774" cy="163774"/>
            </a:xfrm>
            <a:prstGeom prst="ellipse">
              <a:avLst/>
            </a:prstGeom>
            <a:solidFill>
              <a:schemeClr val="bg1"/>
            </a:solidFill>
            <a:ln>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2"/>
          <p:cNvGrpSpPr/>
          <p:nvPr/>
        </p:nvGrpSpPr>
        <p:grpSpPr>
          <a:xfrm rot="5400000">
            <a:off x="6250105" y="2863333"/>
            <a:ext cx="300625" cy="300625"/>
            <a:chOff x="6885662" y="3370142"/>
            <a:chExt cx="300625" cy="300625"/>
          </a:xfrm>
        </p:grpSpPr>
        <p:sp>
          <p:nvSpPr>
            <p:cNvPr id="56" name="泪滴形 55"/>
            <p:cNvSpPr/>
            <p:nvPr/>
          </p:nvSpPr>
          <p:spPr>
            <a:xfrm rot="8023935">
              <a:off x="6885662" y="3370142"/>
              <a:ext cx="300625" cy="300625"/>
            </a:xfrm>
            <a:prstGeom prst="teardrop">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6949736" y="3451934"/>
              <a:ext cx="163774" cy="163774"/>
            </a:xfrm>
            <a:prstGeom prst="ellipse">
              <a:avLst/>
            </a:prstGeom>
            <a:solidFill>
              <a:schemeClr val="bg1"/>
            </a:solidFill>
            <a:ln>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wdUp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9" name="矩形 38"/>
          <p:cNvSpPr/>
          <p:nvPr/>
        </p:nvSpPr>
        <p:spPr>
          <a:xfrm>
            <a:off x="773722" y="0"/>
            <a:ext cx="10663311" cy="6858000"/>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p:nvPr/>
        </p:nvCxnSpPr>
        <p:spPr>
          <a:xfrm>
            <a:off x="11197885" y="-1"/>
            <a:ext cx="0" cy="6858000"/>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968328" y="-1"/>
            <a:ext cx="0" cy="6858000"/>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36" name="任意多边形 35"/>
          <p:cNvSpPr/>
          <p:nvPr/>
        </p:nvSpPr>
        <p:spPr>
          <a:xfrm>
            <a:off x="0" y="2306472"/>
            <a:ext cx="12191999" cy="2270002"/>
          </a:xfrm>
          <a:custGeom>
            <a:avLst/>
            <a:gdLst>
              <a:gd name="connsiteX0" fmla="*/ 6142242 w 12192000"/>
              <a:gd name="connsiteY0" fmla="*/ 78128 h 2270002"/>
              <a:gd name="connsiteX1" fmla="*/ 5089486 w 12192000"/>
              <a:gd name="connsiteY1" fmla="*/ 1130884 h 2270002"/>
              <a:gd name="connsiteX2" fmla="*/ 6142242 w 12192000"/>
              <a:gd name="connsiteY2" fmla="*/ 2183640 h 2270002"/>
              <a:gd name="connsiteX3" fmla="*/ 7194998 w 12192000"/>
              <a:gd name="connsiteY3" fmla="*/ 1130884 h 2270002"/>
              <a:gd name="connsiteX4" fmla="*/ 6142242 w 12192000"/>
              <a:gd name="connsiteY4" fmla="*/ 78128 h 2270002"/>
              <a:gd name="connsiteX5" fmla="*/ 0 w 12192000"/>
              <a:gd name="connsiteY5" fmla="*/ 0 h 2270002"/>
              <a:gd name="connsiteX6" fmla="*/ 12192000 w 12192000"/>
              <a:gd name="connsiteY6" fmla="*/ 0 h 2270002"/>
              <a:gd name="connsiteX7" fmla="*/ 12192000 w 12192000"/>
              <a:gd name="connsiteY7" fmla="*/ 2270002 h 2270002"/>
              <a:gd name="connsiteX8" fmla="*/ 0 w 12192000"/>
              <a:gd name="connsiteY8" fmla="*/ 2270002 h 227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2270002">
                <a:moveTo>
                  <a:pt x="6142242" y="78128"/>
                </a:moveTo>
                <a:cubicBezTo>
                  <a:pt x="5560821" y="78128"/>
                  <a:pt x="5089486" y="549463"/>
                  <a:pt x="5089486" y="1130884"/>
                </a:cubicBezTo>
                <a:cubicBezTo>
                  <a:pt x="5089486" y="1712305"/>
                  <a:pt x="5560821" y="2183640"/>
                  <a:pt x="6142242" y="2183640"/>
                </a:cubicBezTo>
                <a:cubicBezTo>
                  <a:pt x="6723663" y="2183640"/>
                  <a:pt x="7194998" y="1712305"/>
                  <a:pt x="7194998" y="1130884"/>
                </a:cubicBezTo>
                <a:cubicBezTo>
                  <a:pt x="7194998" y="549463"/>
                  <a:pt x="6723663" y="78128"/>
                  <a:pt x="6142242" y="78128"/>
                </a:cubicBezTo>
                <a:close/>
                <a:moveTo>
                  <a:pt x="0" y="0"/>
                </a:moveTo>
                <a:lnTo>
                  <a:pt x="12192000" y="0"/>
                </a:lnTo>
                <a:lnTo>
                  <a:pt x="12192000" y="2270002"/>
                </a:lnTo>
                <a:lnTo>
                  <a:pt x="0" y="2270002"/>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5634245" y="2537454"/>
            <a:ext cx="1064527" cy="1862048"/>
          </a:xfrm>
          <a:prstGeom prst="rect">
            <a:avLst/>
          </a:prstGeom>
          <a:noFill/>
        </p:spPr>
        <p:txBody>
          <a:bodyPr wrap="square" rtlCol="0">
            <a:spAutoFit/>
          </a:bodyPr>
          <a:lstStyle/>
          <a:p>
            <a:r>
              <a:rPr lang="en-US" altLang="zh-CN" sz="11500" dirty="0" smtClean="0">
                <a:solidFill>
                  <a:schemeClr val="bg1"/>
                </a:solidFill>
                <a:latin typeface="方正粗宋简体" pitchFamily="65" charset="-122"/>
                <a:ea typeface="方正粗宋简体" pitchFamily="65" charset="-122"/>
              </a:rPr>
              <a:t>5</a:t>
            </a:r>
            <a:endParaRPr lang="zh-CN" altLang="en-US" sz="11500" dirty="0">
              <a:solidFill>
                <a:schemeClr val="bg1"/>
              </a:solidFill>
              <a:latin typeface="方正粗宋简体" pitchFamily="65" charset="-122"/>
              <a:ea typeface="方正粗宋简体" pitchFamily="65" charset="-122"/>
            </a:endParaRPr>
          </a:p>
        </p:txBody>
      </p:sp>
      <p:sp>
        <p:nvSpPr>
          <p:cNvPr id="37" name="椭圆 36"/>
          <p:cNvSpPr/>
          <p:nvPr/>
        </p:nvSpPr>
        <p:spPr>
          <a:xfrm>
            <a:off x="5218926" y="2508704"/>
            <a:ext cx="1836042" cy="1836042"/>
          </a:xfrm>
          <a:prstGeom prst="ellipse">
            <a:avLst/>
          </a:prstGeom>
          <a:noFill/>
          <a:ln w="136525" cmpd="thickThi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文本框 27"/>
          <p:cNvSpPr txBox="1"/>
          <p:nvPr/>
        </p:nvSpPr>
        <p:spPr>
          <a:xfrm>
            <a:off x="7237118" y="2656643"/>
            <a:ext cx="4180916" cy="1569660"/>
          </a:xfrm>
          <a:prstGeom prst="rect">
            <a:avLst/>
          </a:prstGeom>
          <a:noFill/>
        </p:spPr>
        <p:txBody>
          <a:bodyPr wrap="square" rtlCol="0">
            <a:spAutoFit/>
          </a:bodyPr>
          <a:lstStyle/>
          <a:p>
            <a:r>
              <a:rPr lang="zh-CN" altLang="en-US" sz="9600" dirty="0" smtClean="0">
                <a:solidFill>
                  <a:srgbClr val="0C8FF2"/>
                </a:solidFill>
                <a:latin typeface="方正粗宋简体" pitchFamily="65" charset="-122"/>
                <a:ea typeface="方正粗宋简体" pitchFamily="65" charset="-122"/>
              </a:rPr>
              <a:t>大特性</a:t>
            </a:r>
            <a:endParaRPr lang="zh-CN" altLang="en-US" sz="9600" dirty="0">
              <a:solidFill>
                <a:srgbClr val="0C8FF2"/>
              </a:solidFill>
              <a:latin typeface="方正粗宋简体" pitchFamily="65" charset="-122"/>
              <a:ea typeface="方正粗宋简体" pitchFamily="65" charset="-122"/>
            </a:endParaRPr>
          </a:p>
        </p:txBody>
      </p:sp>
      <p:sp>
        <p:nvSpPr>
          <p:cNvPr id="27" name="文本框 26"/>
          <p:cNvSpPr txBox="1"/>
          <p:nvPr/>
        </p:nvSpPr>
        <p:spPr>
          <a:xfrm>
            <a:off x="1058102" y="2683648"/>
            <a:ext cx="4053144" cy="1569660"/>
          </a:xfrm>
          <a:prstGeom prst="rect">
            <a:avLst/>
          </a:prstGeom>
          <a:noFill/>
        </p:spPr>
        <p:txBody>
          <a:bodyPr wrap="square" rtlCol="0">
            <a:spAutoFit/>
          </a:bodyPr>
          <a:lstStyle/>
          <a:p>
            <a:r>
              <a:rPr lang="zh-CN" altLang="en-US" sz="9600" dirty="0">
                <a:solidFill>
                  <a:srgbClr val="0C8FF2"/>
                </a:solidFill>
                <a:latin typeface="方正粗宋简体" pitchFamily="65" charset="-122"/>
                <a:ea typeface="方正粗宋简体" pitchFamily="65" charset="-122"/>
              </a:rPr>
              <a:t>众</a:t>
            </a:r>
            <a:r>
              <a:rPr lang="zh-CN" altLang="en-US" sz="9600" dirty="0" smtClean="0">
                <a:solidFill>
                  <a:srgbClr val="0C8FF2"/>
                </a:solidFill>
                <a:latin typeface="方正粗宋简体" pitchFamily="65" charset="-122"/>
                <a:ea typeface="方正粗宋简体" pitchFamily="65" charset="-122"/>
              </a:rPr>
              <a:t>包的</a:t>
            </a:r>
            <a:endParaRPr lang="zh-CN" altLang="en-US" sz="9600" dirty="0">
              <a:solidFill>
                <a:srgbClr val="0C8FF2"/>
              </a:solidFill>
              <a:latin typeface="方正粗宋简体" pitchFamily="65" charset="-122"/>
              <a:ea typeface="方正粗宋简体" pitchFamily="65" charset="-122"/>
            </a:endParaRPr>
          </a:p>
        </p:txBody>
      </p:sp>
      <p:sp>
        <p:nvSpPr>
          <p:cNvPr id="42" name="直角三角形 41"/>
          <p:cNvSpPr/>
          <p:nvPr/>
        </p:nvSpPr>
        <p:spPr>
          <a:xfrm rot="16200000">
            <a:off x="376626" y="1909373"/>
            <a:ext cx="300690" cy="493505"/>
          </a:xfrm>
          <a:prstGeom prst="r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直角三角形 42"/>
          <p:cNvSpPr/>
          <p:nvPr/>
        </p:nvSpPr>
        <p:spPr>
          <a:xfrm rot="5400000" flipH="1">
            <a:off x="11533438" y="1908479"/>
            <a:ext cx="300690" cy="493505"/>
          </a:xfrm>
          <a:prstGeom prst="r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44" name="矩形 43"/>
          <p:cNvSpPr/>
          <p:nvPr/>
        </p:nvSpPr>
        <p:spPr>
          <a:xfrm>
            <a:off x="11930536" y="2305577"/>
            <a:ext cx="261463" cy="22708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45" name="矩形 44"/>
          <p:cNvSpPr/>
          <p:nvPr/>
        </p:nvSpPr>
        <p:spPr>
          <a:xfrm>
            <a:off x="0" y="2305577"/>
            <a:ext cx="280218" cy="22708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2099F4"/>
        </a:solidFill>
        <a:effectLst/>
      </p:bgPr>
    </p:bg>
    <p:spTree>
      <p:nvGrpSpPr>
        <p:cNvPr id="1" name=""/>
        <p:cNvGrpSpPr/>
        <p:nvPr/>
      </p:nvGrpSpPr>
      <p:grpSpPr>
        <a:xfrm>
          <a:off x="0" y="0"/>
          <a:ext cx="0" cy="0"/>
          <a:chOff x="0" y="0"/>
          <a:chExt cx="0" cy="0"/>
        </a:xfrm>
      </p:grpSpPr>
      <p:sp>
        <p:nvSpPr>
          <p:cNvPr id="38" name="矩形 37"/>
          <p:cNvSpPr/>
          <p:nvPr/>
        </p:nvSpPr>
        <p:spPr>
          <a:xfrm>
            <a:off x="773722" y="0"/>
            <a:ext cx="10663311" cy="6858000"/>
          </a:xfrm>
          <a:prstGeom prst="rect">
            <a:avLst/>
          </a:prstGeom>
          <a:pattFill prst="wdUpDiag">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9" name="直接连接符 38"/>
          <p:cNvCxnSpPr/>
          <p:nvPr/>
        </p:nvCxnSpPr>
        <p:spPr>
          <a:xfrm>
            <a:off x="11197885"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968328"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334217" y="1346003"/>
            <a:ext cx="3279986" cy="693606"/>
            <a:chOff x="2776792" y="1967345"/>
            <a:chExt cx="3837660" cy="811535"/>
          </a:xfrm>
        </p:grpSpPr>
        <p:sp>
          <p:nvSpPr>
            <p:cNvPr id="3" name="矩形 2"/>
            <p:cNvSpPr/>
            <p:nvPr/>
          </p:nvSpPr>
          <p:spPr>
            <a:xfrm>
              <a:off x="3182557" y="2064247"/>
              <a:ext cx="3192069" cy="622310"/>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itchFamily="34" charset="-122"/>
                <a:ea typeface="微软雅黑" pitchFamily="34" charset="-122"/>
              </a:endParaRPr>
            </a:p>
          </p:txBody>
        </p:sp>
        <p:sp>
          <p:nvSpPr>
            <p:cNvPr id="4" name="椭圆 3"/>
            <p:cNvSpPr/>
            <p:nvPr/>
          </p:nvSpPr>
          <p:spPr>
            <a:xfrm>
              <a:off x="2776792" y="1967345"/>
              <a:ext cx="811535" cy="811535"/>
            </a:xfrm>
            <a:prstGeom prst="ellips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2903931" y="2094484"/>
              <a:ext cx="557255" cy="557255"/>
            </a:xfrm>
            <a:prstGeom prst="ellipse">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smtClean="0">
                  <a:solidFill>
                    <a:schemeClr val="bg2">
                      <a:lumMod val="10000"/>
                    </a:schemeClr>
                  </a:solidFill>
                  <a:latin typeface="微软雅黑" pitchFamily="34" charset="-122"/>
                  <a:ea typeface="微软雅黑" pitchFamily="34" charset="-122"/>
                </a:rPr>
                <a:t>1</a:t>
              </a:r>
              <a:endParaRPr lang="zh-CN" altLang="en-US" sz="3200" b="1" dirty="0">
                <a:solidFill>
                  <a:schemeClr val="bg2">
                    <a:lumMod val="10000"/>
                  </a:schemeClr>
                </a:solidFill>
                <a:latin typeface="微软雅黑" pitchFamily="34" charset="-122"/>
                <a:ea typeface="微软雅黑" pitchFamily="34" charset="-122"/>
              </a:endParaRPr>
            </a:p>
          </p:txBody>
        </p:sp>
        <p:sp>
          <p:nvSpPr>
            <p:cNvPr id="6" name="等腰三角形 5"/>
            <p:cNvSpPr/>
            <p:nvPr/>
          </p:nvSpPr>
          <p:spPr>
            <a:xfrm rot="5400000">
              <a:off x="6198504" y="2256754"/>
              <a:ext cx="592071" cy="239825"/>
            </a:xfrm>
            <a:prstGeom prst="triangl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423727" y="2148199"/>
              <a:ext cx="3026130" cy="468138"/>
            </a:xfrm>
            <a:prstGeom prst="rect">
              <a:avLst/>
            </a:prstGeom>
          </p:spPr>
          <p:txBody>
            <a:bodyPr wrap="square">
              <a:spAutoFit/>
            </a:bodyPr>
            <a:lstStyle/>
            <a:p>
              <a:pPr algn="ctr"/>
              <a:r>
                <a:rPr lang="zh-CN" altLang="en-US" sz="2000" b="1" dirty="0" smtClean="0">
                  <a:solidFill>
                    <a:schemeClr val="bg1"/>
                  </a:solidFill>
                  <a:latin typeface="微软雅黑" pitchFamily="34" charset="-122"/>
                  <a:ea typeface="微软雅黑" pitchFamily="34" charset="-122"/>
                </a:rPr>
                <a:t>众包的异质性多样化</a:t>
              </a:r>
              <a:endParaRPr lang="zh-CN" altLang="en-US" sz="2000" b="1" dirty="0">
                <a:solidFill>
                  <a:schemeClr val="bg1"/>
                </a:solidFill>
                <a:latin typeface="微软雅黑" pitchFamily="34" charset="-122"/>
                <a:ea typeface="微软雅黑" pitchFamily="34" charset="-122"/>
              </a:endParaRPr>
            </a:p>
          </p:txBody>
        </p:sp>
      </p:grpSp>
      <p:sp>
        <p:nvSpPr>
          <p:cNvPr id="16" name="文本框 15"/>
          <p:cNvSpPr txBox="1"/>
          <p:nvPr/>
        </p:nvSpPr>
        <p:spPr>
          <a:xfrm>
            <a:off x="2027823" y="2148273"/>
            <a:ext cx="8631826" cy="757130"/>
          </a:xfrm>
          <a:prstGeom prst="rect">
            <a:avLst/>
          </a:prstGeom>
          <a:noFill/>
        </p:spPr>
        <p:txBody>
          <a:bodyPr wrap="square" rtlCol="0">
            <a:spAutoFit/>
          </a:bodyPr>
          <a:lstStyle/>
          <a:p>
            <a:pPr>
              <a:lnSpc>
                <a:spcPct val="120000"/>
              </a:lnSpc>
            </a:pPr>
            <a:r>
              <a:rPr lang="zh-CN" altLang="en-US" dirty="0" smtClean="0">
                <a:solidFill>
                  <a:schemeClr val="tx1">
                    <a:lumMod val="65000"/>
                    <a:lumOff val="35000"/>
                  </a:schemeClr>
                </a:solidFill>
                <a:latin typeface="微软雅黑" pitchFamily="34" charset="-122"/>
                <a:ea typeface="微软雅黑" pitchFamily="34" charset="-122"/>
              </a:rPr>
              <a:t>每个人都拥有别人看来很有价值的知识或才华。每个人都拥有自己的特质，每个人都处在众包的中心。这也是植根于众包当中的平等主义原则。</a:t>
            </a:r>
            <a:endParaRPr lang="zh-CN" altLang="en-US" dirty="0">
              <a:solidFill>
                <a:schemeClr val="tx1">
                  <a:lumMod val="65000"/>
                  <a:lumOff val="35000"/>
                </a:schemeClr>
              </a:solidFill>
              <a:latin typeface="微软雅黑" pitchFamily="34" charset="-122"/>
              <a:ea typeface="微软雅黑" pitchFamily="34" charset="-122"/>
            </a:endParaRPr>
          </a:p>
        </p:txBody>
      </p:sp>
      <p:grpSp>
        <p:nvGrpSpPr>
          <p:cNvPr id="17" name="组合 16"/>
          <p:cNvGrpSpPr/>
          <p:nvPr/>
        </p:nvGrpSpPr>
        <p:grpSpPr>
          <a:xfrm>
            <a:off x="1334218" y="3003784"/>
            <a:ext cx="2956434" cy="693606"/>
            <a:chOff x="2776792" y="1967345"/>
            <a:chExt cx="3459095" cy="811535"/>
          </a:xfrm>
        </p:grpSpPr>
        <p:sp>
          <p:nvSpPr>
            <p:cNvPr id="18" name="矩形 17"/>
            <p:cNvSpPr/>
            <p:nvPr/>
          </p:nvSpPr>
          <p:spPr>
            <a:xfrm>
              <a:off x="3182557" y="2064247"/>
              <a:ext cx="2780579" cy="622310"/>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itchFamily="34" charset="-122"/>
                <a:ea typeface="微软雅黑" pitchFamily="34" charset="-122"/>
              </a:endParaRPr>
            </a:p>
          </p:txBody>
        </p:sp>
        <p:sp>
          <p:nvSpPr>
            <p:cNvPr id="19" name="椭圆 18"/>
            <p:cNvSpPr/>
            <p:nvPr/>
          </p:nvSpPr>
          <p:spPr>
            <a:xfrm>
              <a:off x="2776792" y="1967345"/>
              <a:ext cx="811535" cy="811535"/>
            </a:xfrm>
            <a:prstGeom prst="ellips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2903931" y="2094484"/>
              <a:ext cx="557255" cy="557255"/>
            </a:xfrm>
            <a:prstGeom prst="ellipse">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2">
                      <a:lumMod val="10000"/>
                    </a:schemeClr>
                  </a:solidFill>
                  <a:latin typeface="微软雅黑" pitchFamily="34" charset="-122"/>
                  <a:ea typeface="微软雅黑" pitchFamily="34" charset="-122"/>
                </a:rPr>
                <a:t>2</a:t>
              </a:r>
              <a:endParaRPr lang="zh-CN" altLang="en-US" sz="3200" b="1" dirty="0">
                <a:solidFill>
                  <a:schemeClr val="bg2">
                    <a:lumMod val="10000"/>
                  </a:schemeClr>
                </a:solidFill>
                <a:latin typeface="微软雅黑" pitchFamily="34" charset="-122"/>
                <a:ea typeface="微软雅黑" pitchFamily="34" charset="-122"/>
              </a:endParaRPr>
            </a:p>
          </p:txBody>
        </p:sp>
        <p:sp>
          <p:nvSpPr>
            <p:cNvPr id="21" name="等腰三角形 20"/>
            <p:cNvSpPr/>
            <p:nvPr/>
          </p:nvSpPr>
          <p:spPr>
            <a:xfrm rot="5400000">
              <a:off x="5787014" y="2256754"/>
              <a:ext cx="592071" cy="239825"/>
            </a:xfrm>
            <a:prstGeom prst="triangl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3209757" y="2148199"/>
              <a:ext cx="3026130" cy="468138"/>
            </a:xfrm>
            <a:prstGeom prst="rect">
              <a:avLst/>
            </a:prstGeom>
          </p:spPr>
          <p:txBody>
            <a:bodyPr wrap="square">
              <a:spAutoFit/>
            </a:bodyPr>
            <a:lstStyle/>
            <a:p>
              <a:pPr algn="ctr"/>
              <a:r>
                <a:rPr lang="zh-CN" altLang="en-US" sz="2000" b="1" dirty="0" smtClean="0">
                  <a:solidFill>
                    <a:schemeClr val="bg1"/>
                  </a:solidFill>
                  <a:latin typeface="微软雅黑" pitchFamily="34" charset="-122"/>
                  <a:ea typeface="微软雅黑" pitchFamily="34" charset="-122"/>
                </a:rPr>
                <a:t>多样化成功的条件</a:t>
              </a:r>
              <a:endParaRPr lang="zh-CN" altLang="en-US" sz="2000" b="1" dirty="0">
                <a:solidFill>
                  <a:schemeClr val="bg1"/>
                </a:solidFill>
                <a:latin typeface="微软雅黑" pitchFamily="34" charset="-122"/>
                <a:ea typeface="微软雅黑" pitchFamily="34" charset="-122"/>
              </a:endParaRPr>
            </a:p>
          </p:txBody>
        </p:sp>
      </p:grpSp>
      <p:sp>
        <p:nvSpPr>
          <p:cNvPr id="28" name="等腰三角形 27"/>
          <p:cNvSpPr/>
          <p:nvPr/>
        </p:nvSpPr>
        <p:spPr>
          <a:xfrm>
            <a:off x="4473526" y="3692321"/>
            <a:ext cx="2825392" cy="2825392"/>
          </a:xfrm>
          <a:prstGeom prst="triangle">
            <a:avLst/>
          </a:prstGeom>
          <a:solidFill>
            <a:srgbClr val="2099F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29" name="组合 28"/>
          <p:cNvGrpSpPr/>
          <p:nvPr/>
        </p:nvGrpSpPr>
        <p:grpSpPr>
          <a:xfrm>
            <a:off x="5886222" y="4227537"/>
            <a:ext cx="2076092" cy="417663"/>
            <a:chOff x="1907139" y="284056"/>
            <a:chExt cx="2695070" cy="668823"/>
          </a:xfrm>
        </p:grpSpPr>
        <p:sp>
          <p:nvSpPr>
            <p:cNvPr id="36" name="圆角矩形 35"/>
            <p:cNvSpPr/>
            <p:nvPr/>
          </p:nvSpPr>
          <p:spPr>
            <a:xfrm>
              <a:off x="1907139" y="284056"/>
              <a:ext cx="2695070" cy="668823"/>
            </a:xfrm>
            <a:prstGeom prst="roundRect">
              <a:avLst/>
            </a:prstGeom>
            <a:ln>
              <a:solidFill>
                <a:srgbClr val="2099F4"/>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r>
                <a:rPr lang="zh-CN" altLang="en-US" dirty="0" smtClean="0">
                  <a:solidFill>
                    <a:schemeClr val="tx1">
                      <a:lumMod val="75000"/>
                      <a:lumOff val="25000"/>
                    </a:schemeClr>
                  </a:solidFill>
                  <a:latin typeface="微软雅黑" pitchFamily="34" charset="-122"/>
                  <a:ea typeface="微软雅黑" pitchFamily="34" charset="-122"/>
                </a:rPr>
                <a:t>问题必须很难解决</a:t>
              </a:r>
              <a:endParaRPr lang="zh-CN" altLang="en-US" dirty="0">
                <a:solidFill>
                  <a:schemeClr val="tx1">
                    <a:lumMod val="75000"/>
                    <a:lumOff val="25000"/>
                  </a:schemeClr>
                </a:solidFill>
                <a:latin typeface="微软雅黑" pitchFamily="34" charset="-122"/>
                <a:ea typeface="微软雅黑" pitchFamily="34" charset="-122"/>
              </a:endParaRPr>
            </a:p>
          </p:txBody>
        </p:sp>
        <p:sp>
          <p:nvSpPr>
            <p:cNvPr id="37" name="圆角矩形 5"/>
            <p:cNvSpPr/>
            <p:nvPr/>
          </p:nvSpPr>
          <p:spPr>
            <a:xfrm>
              <a:off x="1939788" y="316705"/>
              <a:ext cx="1771206" cy="60352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endParaRPr lang="zh-CN" altLang="en-US" sz="2600" kern="1200">
                <a:solidFill>
                  <a:schemeClr val="tx1">
                    <a:lumMod val="75000"/>
                    <a:lumOff val="25000"/>
                  </a:schemeClr>
                </a:solidFill>
                <a:latin typeface="微软雅黑" pitchFamily="34" charset="-122"/>
                <a:ea typeface="微软雅黑" pitchFamily="34" charset="-122"/>
              </a:endParaRPr>
            </a:p>
          </p:txBody>
        </p:sp>
      </p:grpSp>
      <p:grpSp>
        <p:nvGrpSpPr>
          <p:cNvPr id="30" name="组合 29"/>
          <p:cNvGrpSpPr/>
          <p:nvPr/>
        </p:nvGrpSpPr>
        <p:grpSpPr>
          <a:xfrm>
            <a:off x="5886222" y="4979963"/>
            <a:ext cx="3679809" cy="417663"/>
            <a:chOff x="1907139" y="1036482"/>
            <a:chExt cx="1836504" cy="668823"/>
          </a:xfrm>
        </p:grpSpPr>
        <p:sp>
          <p:nvSpPr>
            <p:cNvPr id="34" name="圆角矩形 33"/>
            <p:cNvSpPr/>
            <p:nvPr/>
          </p:nvSpPr>
          <p:spPr>
            <a:xfrm>
              <a:off x="1907139" y="1036482"/>
              <a:ext cx="1836504" cy="668823"/>
            </a:xfrm>
            <a:prstGeom prst="roundRect">
              <a:avLst/>
            </a:prstGeom>
            <a:ln>
              <a:solidFill>
                <a:srgbClr val="2099F4"/>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r>
                <a:rPr lang="zh-CN" altLang="en-US" dirty="0" smtClean="0">
                  <a:solidFill>
                    <a:schemeClr val="tx1">
                      <a:lumMod val="75000"/>
                      <a:lumOff val="25000"/>
                    </a:schemeClr>
                  </a:solidFill>
                  <a:latin typeface="微软雅黑" pitchFamily="34" charset="-122"/>
                  <a:ea typeface="微软雅黑" pitchFamily="34" charset="-122"/>
                </a:rPr>
                <a:t>大众具备随时解决问题的一些能力</a:t>
              </a:r>
              <a:endParaRPr lang="zh-CN" altLang="en-US" dirty="0">
                <a:solidFill>
                  <a:schemeClr val="tx1">
                    <a:lumMod val="75000"/>
                    <a:lumOff val="25000"/>
                  </a:schemeClr>
                </a:solidFill>
                <a:latin typeface="微软雅黑" pitchFamily="34" charset="-122"/>
                <a:ea typeface="微软雅黑" pitchFamily="34" charset="-122"/>
              </a:endParaRPr>
            </a:p>
          </p:txBody>
        </p:sp>
        <p:sp>
          <p:nvSpPr>
            <p:cNvPr id="35" name="圆角矩形 7"/>
            <p:cNvSpPr/>
            <p:nvPr/>
          </p:nvSpPr>
          <p:spPr>
            <a:xfrm>
              <a:off x="1939788" y="1069131"/>
              <a:ext cx="1771206" cy="60352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endParaRPr lang="zh-CN" altLang="en-US" sz="2600" kern="1200">
                <a:solidFill>
                  <a:schemeClr val="tx1">
                    <a:lumMod val="75000"/>
                    <a:lumOff val="25000"/>
                  </a:schemeClr>
                </a:solidFill>
                <a:latin typeface="微软雅黑" pitchFamily="34" charset="-122"/>
                <a:ea typeface="微软雅黑" pitchFamily="34" charset="-122"/>
              </a:endParaRPr>
            </a:p>
          </p:txBody>
        </p:sp>
      </p:grpSp>
      <p:grpSp>
        <p:nvGrpSpPr>
          <p:cNvPr id="31" name="组合 30"/>
          <p:cNvGrpSpPr/>
          <p:nvPr/>
        </p:nvGrpSpPr>
        <p:grpSpPr>
          <a:xfrm>
            <a:off x="5886222" y="5732390"/>
            <a:ext cx="3426590" cy="417663"/>
            <a:chOff x="1907139" y="1788909"/>
            <a:chExt cx="1836504" cy="668823"/>
          </a:xfrm>
        </p:grpSpPr>
        <p:sp>
          <p:nvSpPr>
            <p:cNvPr id="32" name="圆角矩形 31"/>
            <p:cNvSpPr/>
            <p:nvPr/>
          </p:nvSpPr>
          <p:spPr>
            <a:xfrm>
              <a:off x="1907139" y="1788909"/>
              <a:ext cx="1836504" cy="668823"/>
            </a:xfrm>
            <a:prstGeom prst="roundRect">
              <a:avLst/>
            </a:prstGeom>
            <a:ln>
              <a:solidFill>
                <a:srgbClr val="2099F4"/>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r>
                <a:rPr lang="zh-CN" altLang="en-US" dirty="0" smtClean="0">
                  <a:solidFill>
                    <a:schemeClr val="tx1">
                      <a:lumMod val="75000"/>
                      <a:lumOff val="25000"/>
                    </a:schemeClr>
                  </a:solidFill>
                  <a:latin typeface="微软雅黑" pitchFamily="34" charset="-122"/>
                  <a:ea typeface="微软雅黑" pitchFamily="34" charset="-122"/>
                </a:rPr>
                <a:t>参与者必须来自足够大的人才库</a:t>
              </a:r>
              <a:endParaRPr lang="zh-CN" altLang="en-US" dirty="0">
                <a:solidFill>
                  <a:schemeClr val="tx1">
                    <a:lumMod val="75000"/>
                    <a:lumOff val="25000"/>
                  </a:schemeClr>
                </a:solidFill>
                <a:latin typeface="微软雅黑" pitchFamily="34" charset="-122"/>
                <a:ea typeface="微软雅黑" pitchFamily="34" charset="-122"/>
              </a:endParaRPr>
            </a:p>
          </p:txBody>
        </p:sp>
        <p:sp>
          <p:nvSpPr>
            <p:cNvPr id="33" name="圆角矩形 9"/>
            <p:cNvSpPr/>
            <p:nvPr/>
          </p:nvSpPr>
          <p:spPr>
            <a:xfrm>
              <a:off x="1939788" y="1821558"/>
              <a:ext cx="1771206" cy="60352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endParaRPr lang="zh-CN" altLang="en-US" sz="2600" kern="1200">
                <a:solidFill>
                  <a:schemeClr val="tx1">
                    <a:lumMod val="75000"/>
                    <a:lumOff val="25000"/>
                  </a:schemeClr>
                </a:solidFill>
                <a:latin typeface="微软雅黑" pitchFamily="34" charset="-122"/>
                <a:ea typeface="微软雅黑" pitchFamily="34" charset="-122"/>
              </a:endParaRPr>
            </a:p>
          </p:txBody>
        </p:sp>
      </p:grpSp>
      <p:grpSp>
        <p:nvGrpSpPr>
          <p:cNvPr id="41" name="组合 40"/>
          <p:cNvGrpSpPr/>
          <p:nvPr/>
        </p:nvGrpSpPr>
        <p:grpSpPr>
          <a:xfrm>
            <a:off x="968328" y="125465"/>
            <a:ext cx="10229557" cy="907838"/>
            <a:chOff x="968328" y="125465"/>
            <a:chExt cx="10229557" cy="907838"/>
          </a:xfrm>
        </p:grpSpPr>
        <p:sp>
          <p:nvSpPr>
            <p:cNvPr id="42" name="矩形 41"/>
            <p:cNvSpPr/>
            <p:nvPr/>
          </p:nvSpPr>
          <p:spPr>
            <a:xfrm>
              <a:off x="968328" y="309487"/>
              <a:ext cx="10229557" cy="506437"/>
            </a:xfrm>
            <a:prstGeom prst="rect">
              <a:avLst/>
            </a:prstGeom>
            <a:solidFill>
              <a:srgbClr val="159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4136000" y="125465"/>
              <a:ext cx="3770044" cy="881258"/>
              <a:chOff x="4136000" y="125465"/>
              <a:chExt cx="3770044" cy="881258"/>
            </a:xfrm>
          </p:grpSpPr>
          <p:grpSp>
            <p:nvGrpSpPr>
              <p:cNvPr id="45" name="组合 44"/>
              <p:cNvGrpSpPr/>
              <p:nvPr/>
            </p:nvGrpSpPr>
            <p:grpSpPr>
              <a:xfrm>
                <a:off x="4260170" y="125465"/>
                <a:ext cx="3645874" cy="881258"/>
                <a:chOff x="-1915545" y="122076"/>
                <a:chExt cx="3645874" cy="881258"/>
              </a:xfrm>
            </p:grpSpPr>
            <p:sp>
              <p:nvSpPr>
                <p:cNvPr id="48" name="矩形 47"/>
                <p:cNvSpPr/>
                <p:nvPr/>
              </p:nvSpPr>
              <p:spPr>
                <a:xfrm>
                  <a:off x="-1915545" y="122076"/>
                  <a:ext cx="3517304" cy="881258"/>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直角三角形 48"/>
                <p:cNvSpPr/>
                <p:nvPr/>
              </p:nvSpPr>
              <p:spPr>
                <a:xfrm>
                  <a:off x="1601759" y="122076"/>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直角三角形 49"/>
                <p:cNvSpPr/>
                <p:nvPr/>
              </p:nvSpPr>
              <p:spPr>
                <a:xfrm flipV="1">
                  <a:off x="1601759" y="795070"/>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直角三角形 45"/>
              <p:cNvSpPr/>
              <p:nvPr/>
            </p:nvSpPr>
            <p:spPr>
              <a:xfrm flipH="1">
                <a:off x="4136000" y="140751"/>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直角三角形 46"/>
              <p:cNvSpPr/>
              <p:nvPr/>
            </p:nvSpPr>
            <p:spPr>
              <a:xfrm flipH="1" flipV="1">
                <a:off x="4136000" y="813745"/>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文本框 43"/>
            <p:cNvSpPr txBox="1"/>
            <p:nvPr/>
          </p:nvSpPr>
          <p:spPr>
            <a:xfrm>
              <a:off x="4766752" y="140751"/>
              <a:ext cx="2677249" cy="892552"/>
            </a:xfrm>
            <a:prstGeom prst="rect">
              <a:avLst/>
            </a:prstGeom>
            <a:noFill/>
          </p:spPr>
          <p:txBody>
            <a:bodyPr wrap="square" rtlCol="0">
              <a:spAutoFit/>
            </a:bodyPr>
            <a:lstStyle/>
            <a:p>
              <a:pPr algn="ctr"/>
              <a:r>
                <a:rPr lang="zh-CN" altLang="en-US" sz="2400" dirty="0">
                  <a:solidFill>
                    <a:schemeClr val="bg1"/>
                  </a:solidFill>
                  <a:latin typeface="方正粗宋简体" pitchFamily="65" charset="-122"/>
                  <a:ea typeface="方正粗宋简体" pitchFamily="65" charset="-122"/>
                </a:rPr>
                <a:t>群体</a:t>
              </a:r>
              <a:r>
                <a:rPr lang="zh-CN" altLang="en-US" sz="2400" dirty="0" smtClean="0">
                  <a:solidFill>
                    <a:schemeClr val="bg1"/>
                  </a:solidFill>
                  <a:latin typeface="方正粗宋简体" pitchFamily="65" charset="-122"/>
                  <a:ea typeface="方正粗宋简体" pitchFamily="65" charset="-122"/>
                </a:rPr>
                <a:t>智能</a:t>
              </a:r>
              <a:endParaRPr lang="en-US" altLang="zh-CN" sz="2400" dirty="0" smtClean="0">
                <a:solidFill>
                  <a:schemeClr val="bg1"/>
                </a:solidFill>
                <a:latin typeface="方正粗宋简体" pitchFamily="65" charset="-122"/>
                <a:ea typeface="方正粗宋简体" pitchFamily="65" charset="-122"/>
              </a:endParaRPr>
            </a:p>
            <a:p>
              <a:pPr algn="ctr"/>
              <a:r>
                <a:rPr lang="zh-CN" altLang="en-US" sz="2800" dirty="0" smtClean="0">
                  <a:solidFill>
                    <a:srgbClr val="FFFF19"/>
                  </a:solidFill>
                  <a:latin typeface="方正粗宋简体" pitchFamily="65" charset="-122"/>
                  <a:ea typeface="方正粗宋简体" pitchFamily="65" charset="-122"/>
                </a:rPr>
                <a:t>异质性</a:t>
              </a:r>
              <a:r>
                <a:rPr lang="zh-CN" altLang="en-US" sz="2800" dirty="0">
                  <a:solidFill>
                    <a:srgbClr val="FFFF19"/>
                  </a:solidFill>
                  <a:latin typeface="方正粗宋简体" pitchFamily="65" charset="-122"/>
                  <a:ea typeface="方正粗宋简体" pitchFamily="65" charset="-122"/>
                </a:rPr>
                <a:t>的多样化</a:t>
              </a:r>
              <a:endParaRPr lang="zh-CN" altLang="en-US" sz="2400" dirty="0">
                <a:solidFill>
                  <a:srgbClr val="FFFF19"/>
                </a:solidFill>
                <a:latin typeface="方正粗宋简体" pitchFamily="65" charset="-122"/>
                <a:ea typeface="方正粗宋简体" pitchFamily="65" charset="-122"/>
              </a:endParaRP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099F4"/>
        </a:solidFill>
        <a:effectLst/>
      </p:bgPr>
    </p:bg>
    <p:spTree>
      <p:nvGrpSpPr>
        <p:cNvPr id="1" name=""/>
        <p:cNvGrpSpPr/>
        <p:nvPr/>
      </p:nvGrpSpPr>
      <p:grpSpPr>
        <a:xfrm>
          <a:off x="0" y="0"/>
          <a:ext cx="0" cy="0"/>
          <a:chOff x="0" y="0"/>
          <a:chExt cx="0" cy="0"/>
        </a:xfrm>
      </p:grpSpPr>
      <p:sp>
        <p:nvSpPr>
          <p:cNvPr id="74" name="矩形 73"/>
          <p:cNvSpPr/>
          <p:nvPr/>
        </p:nvSpPr>
        <p:spPr>
          <a:xfrm>
            <a:off x="773722" y="0"/>
            <a:ext cx="10663311" cy="6858000"/>
          </a:xfrm>
          <a:prstGeom prst="rect">
            <a:avLst/>
          </a:prstGeom>
          <a:pattFill prst="wdUpDiag">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5" name="直接连接符 74"/>
          <p:cNvCxnSpPr/>
          <p:nvPr/>
        </p:nvCxnSpPr>
        <p:spPr>
          <a:xfrm>
            <a:off x="11197885"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968328"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1334217" y="1318290"/>
            <a:ext cx="3814555" cy="693607"/>
            <a:chOff x="2776792" y="1967345"/>
            <a:chExt cx="4463118" cy="811535"/>
          </a:xfrm>
        </p:grpSpPr>
        <p:sp>
          <p:nvSpPr>
            <p:cNvPr id="22" name="矩形 21"/>
            <p:cNvSpPr/>
            <p:nvPr/>
          </p:nvSpPr>
          <p:spPr>
            <a:xfrm>
              <a:off x="3182557" y="2064249"/>
              <a:ext cx="3822065" cy="622310"/>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itchFamily="34" charset="-122"/>
                <a:ea typeface="微软雅黑" pitchFamily="34" charset="-122"/>
              </a:endParaRPr>
            </a:p>
          </p:txBody>
        </p:sp>
        <p:sp>
          <p:nvSpPr>
            <p:cNvPr id="23" name="椭圆 22"/>
            <p:cNvSpPr/>
            <p:nvPr/>
          </p:nvSpPr>
          <p:spPr>
            <a:xfrm>
              <a:off x="2776792" y="1967345"/>
              <a:ext cx="811535" cy="811535"/>
            </a:xfrm>
            <a:prstGeom prst="ellips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903931" y="2094484"/>
              <a:ext cx="557255" cy="557255"/>
            </a:xfrm>
            <a:prstGeom prst="ellipse">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2">
                      <a:lumMod val="10000"/>
                    </a:schemeClr>
                  </a:solidFill>
                  <a:latin typeface="微软雅黑" pitchFamily="34" charset="-122"/>
                  <a:ea typeface="微软雅黑" pitchFamily="34" charset="-122"/>
                </a:rPr>
                <a:t>1</a:t>
              </a:r>
              <a:endParaRPr lang="zh-CN" altLang="en-US" sz="3200" b="1" dirty="0">
                <a:solidFill>
                  <a:schemeClr val="bg2">
                    <a:lumMod val="10000"/>
                  </a:schemeClr>
                </a:solidFill>
                <a:latin typeface="微软雅黑" pitchFamily="34" charset="-122"/>
                <a:ea typeface="微软雅黑" pitchFamily="34" charset="-122"/>
              </a:endParaRPr>
            </a:p>
          </p:txBody>
        </p:sp>
        <p:sp>
          <p:nvSpPr>
            <p:cNvPr id="25" name="等腰三角形 24"/>
            <p:cNvSpPr/>
            <p:nvPr/>
          </p:nvSpPr>
          <p:spPr>
            <a:xfrm rot="5400000">
              <a:off x="6823961" y="2256754"/>
              <a:ext cx="592071" cy="239826"/>
            </a:xfrm>
            <a:prstGeom prst="triangl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3461187" y="2141492"/>
              <a:ext cx="3618673" cy="468138"/>
            </a:xfrm>
            <a:prstGeom prst="rect">
              <a:avLst/>
            </a:prstGeom>
          </p:spPr>
          <p:txBody>
            <a:bodyPr wrap="square">
              <a:spAutoFit/>
            </a:bodyPr>
            <a:lstStyle/>
            <a:p>
              <a:pPr algn="ctr"/>
              <a:r>
                <a:rPr lang="zh-CN" altLang="en-US" sz="2000" b="1" dirty="0" smtClean="0">
                  <a:solidFill>
                    <a:schemeClr val="bg1"/>
                  </a:solidFill>
                  <a:latin typeface="微软雅黑" pitchFamily="34" charset="-122"/>
                  <a:ea typeface="微软雅黑" pitchFamily="34" charset="-122"/>
                </a:rPr>
                <a:t>认知潜力必须了解的事实</a:t>
              </a:r>
              <a:endParaRPr lang="zh-CN" altLang="en-US" sz="2000" b="1" dirty="0">
                <a:solidFill>
                  <a:schemeClr val="bg1"/>
                </a:solidFill>
                <a:latin typeface="微软雅黑" pitchFamily="34" charset="-122"/>
                <a:ea typeface="微软雅黑" pitchFamily="34" charset="-122"/>
              </a:endParaRPr>
            </a:p>
          </p:txBody>
        </p:sp>
      </p:grpSp>
      <p:grpSp>
        <p:nvGrpSpPr>
          <p:cNvPr id="48" name="组合 47"/>
          <p:cNvGrpSpPr/>
          <p:nvPr/>
        </p:nvGrpSpPr>
        <p:grpSpPr>
          <a:xfrm>
            <a:off x="2027823" y="2167851"/>
            <a:ext cx="1452107" cy="1425610"/>
            <a:chOff x="2745238" y="4116692"/>
            <a:chExt cx="1452107" cy="1425610"/>
          </a:xfrm>
        </p:grpSpPr>
        <p:grpSp>
          <p:nvGrpSpPr>
            <p:cNvPr id="27" name="组合 26"/>
            <p:cNvGrpSpPr/>
            <p:nvPr/>
          </p:nvGrpSpPr>
          <p:grpSpPr>
            <a:xfrm>
              <a:off x="2745238" y="4116692"/>
              <a:ext cx="1452107" cy="1425610"/>
              <a:chOff x="1821389" y="3823974"/>
              <a:chExt cx="1448285" cy="1070342"/>
            </a:xfrm>
          </p:grpSpPr>
          <p:sp>
            <p:nvSpPr>
              <p:cNvPr id="28" name="矩形 27"/>
              <p:cNvSpPr/>
              <p:nvPr/>
            </p:nvSpPr>
            <p:spPr>
              <a:xfrm>
                <a:off x="1821390" y="3837708"/>
                <a:ext cx="1448284" cy="1056608"/>
              </a:xfrm>
              <a:prstGeom prst="rect">
                <a:avLst/>
              </a:prstGeom>
              <a:solidFill>
                <a:srgbClr val="0082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itchFamily="34" charset="-122"/>
                  <a:ea typeface="微软雅黑" pitchFamily="34" charset="-122"/>
                </a:endParaRPr>
              </a:p>
            </p:txBody>
          </p:sp>
          <p:sp>
            <p:nvSpPr>
              <p:cNvPr id="29" name="矩形 28"/>
              <p:cNvSpPr/>
              <p:nvPr/>
            </p:nvSpPr>
            <p:spPr>
              <a:xfrm>
                <a:off x="1821389" y="3823974"/>
                <a:ext cx="1448285" cy="171371"/>
              </a:xfrm>
              <a:prstGeom prst="rect">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2745238" y="4416696"/>
              <a:ext cx="1380473" cy="923330"/>
            </a:xfrm>
            <a:prstGeom prst="rect">
              <a:avLst/>
            </a:prstGeom>
            <a:noFill/>
          </p:spPr>
          <p:txBody>
            <a:bodyPr wrap="square" rtlCol="0">
              <a:spAutoFit/>
            </a:bodyPr>
            <a:lstStyle/>
            <a:p>
              <a:pPr algn="ctr"/>
              <a:r>
                <a:rPr lang="zh-CN" altLang="en-US" dirty="0" smtClean="0">
                  <a:solidFill>
                    <a:schemeClr val="bg1"/>
                  </a:solidFill>
                  <a:latin typeface="微软雅黑" pitchFamily="34" charset="-122"/>
                  <a:ea typeface="微软雅黑" pitchFamily="34" charset="-122"/>
                </a:rPr>
                <a:t>要懂得学会汇总和利用己有的知识</a:t>
              </a:r>
              <a:endParaRPr lang="zh-CN" altLang="en-US" dirty="0">
                <a:solidFill>
                  <a:schemeClr val="bg1"/>
                </a:solidFill>
                <a:latin typeface="微软雅黑" pitchFamily="34" charset="-122"/>
                <a:ea typeface="微软雅黑" pitchFamily="34" charset="-122"/>
              </a:endParaRPr>
            </a:p>
          </p:txBody>
        </p:sp>
      </p:grpSp>
      <p:grpSp>
        <p:nvGrpSpPr>
          <p:cNvPr id="49" name="组合 48"/>
          <p:cNvGrpSpPr/>
          <p:nvPr/>
        </p:nvGrpSpPr>
        <p:grpSpPr>
          <a:xfrm>
            <a:off x="3799021" y="2203146"/>
            <a:ext cx="1452107" cy="1405538"/>
            <a:chOff x="4652885" y="4136764"/>
            <a:chExt cx="1452107" cy="1405538"/>
          </a:xfrm>
        </p:grpSpPr>
        <p:grpSp>
          <p:nvGrpSpPr>
            <p:cNvPr id="33" name="组合 32"/>
            <p:cNvGrpSpPr/>
            <p:nvPr/>
          </p:nvGrpSpPr>
          <p:grpSpPr>
            <a:xfrm>
              <a:off x="4652885" y="4136764"/>
              <a:ext cx="1452107" cy="1405538"/>
              <a:chOff x="1821389" y="3823974"/>
              <a:chExt cx="1448285" cy="1055272"/>
            </a:xfrm>
          </p:grpSpPr>
          <p:sp>
            <p:nvSpPr>
              <p:cNvPr id="34" name="矩形 33"/>
              <p:cNvSpPr/>
              <p:nvPr/>
            </p:nvSpPr>
            <p:spPr>
              <a:xfrm>
                <a:off x="1821390" y="3837708"/>
                <a:ext cx="1448284" cy="1041538"/>
              </a:xfrm>
              <a:prstGeom prst="rect">
                <a:avLst/>
              </a:prstGeom>
              <a:solidFill>
                <a:srgbClr val="0082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itchFamily="34" charset="-122"/>
                  <a:ea typeface="微软雅黑" pitchFamily="34" charset="-122"/>
                </a:endParaRPr>
              </a:p>
            </p:txBody>
          </p:sp>
          <p:sp>
            <p:nvSpPr>
              <p:cNvPr id="35" name="矩形 34"/>
              <p:cNvSpPr/>
              <p:nvPr/>
            </p:nvSpPr>
            <p:spPr>
              <a:xfrm>
                <a:off x="1821389" y="3823974"/>
                <a:ext cx="1448285" cy="171371"/>
              </a:xfrm>
              <a:prstGeom prst="rect">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文本框 39"/>
            <p:cNvSpPr txBox="1"/>
            <p:nvPr/>
          </p:nvSpPr>
          <p:spPr>
            <a:xfrm>
              <a:off x="4670954" y="4507680"/>
              <a:ext cx="1335242" cy="646331"/>
            </a:xfrm>
            <a:prstGeom prst="rect">
              <a:avLst/>
            </a:prstGeom>
            <a:noFill/>
          </p:spPr>
          <p:txBody>
            <a:bodyPr wrap="square" rtlCol="0">
              <a:spAutoFit/>
            </a:bodyPr>
            <a:lstStyle/>
            <a:p>
              <a:pPr algn="ctr"/>
              <a:r>
                <a:rPr lang="zh-CN" altLang="en-US" dirty="0" smtClean="0">
                  <a:solidFill>
                    <a:schemeClr val="bg1"/>
                  </a:solidFill>
                  <a:latin typeface="微软雅黑" pitchFamily="34" charset="-122"/>
                  <a:ea typeface="微软雅黑" pitchFamily="34" charset="-122"/>
                </a:rPr>
                <a:t>最聪明的人总在别处</a:t>
              </a:r>
              <a:endParaRPr lang="zh-CN" altLang="en-US" dirty="0">
                <a:solidFill>
                  <a:schemeClr val="bg1"/>
                </a:solidFill>
                <a:latin typeface="微软雅黑" pitchFamily="34" charset="-122"/>
                <a:ea typeface="微软雅黑" pitchFamily="34" charset="-122"/>
              </a:endParaRPr>
            </a:p>
          </p:txBody>
        </p:sp>
      </p:grpSp>
      <p:grpSp>
        <p:nvGrpSpPr>
          <p:cNvPr id="50" name="组合 49"/>
          <p:cNvGrpSpPr/>
          <p:nvPr/>
        </p:nvGrpSpPr>
        <p:grpSpPr>
          <a:xfrm>
            <a:off x="5570219" y="2183074"/>
            <a:ext cx="1452107" cy="1425610"/>
            <a:chOff x="6560532" y="4116692"/>
            <a:chExt cx="1452107" cy="1425610"/>
          </a:xfrm>
        </p:grpSpPr>
        <p:grpSp>
          <p:nvGrpSpPr>
            <p:cNvPr id="30" name="组合 29"/>
            <p:cNvGrpSpPr/>
            <p:nvPr/>
          </p:nvGrpSpPr>
          <p:grpSpPr>
            <a:xfrm>
              <a:off x="6560532" y="4116692"/>
              <a:ext cx="1452107" cy="1425610"/>
              <a:chOff x="1821389" y="3823974"/>
              <a:chExt cx="1448285" cy="1070342"/>
            </a:xfrm>
          </p:grpSpPr>
          <p:sp>
            <p:nvSpPr>
              <p:cNvPr id="31" name="矩形 30"/>
              <p:cNvSpPr/>
              <p:nvPr/>
            </p:nvSpPr>
            <p:spPr>
              <a:xfrm>
                <a:off x="1821390" y="3837708"/>
                <a:ext cx="1448284" cy="1056608"/>
              </a:xfrm>
              <a:prstGeom prst="rect">
                <a:avLst/>
              </a:prstGeom>
              <a:solidFill>
                <a:srgbClr val="0082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itchFamily="34" charset="-122"/>
                  <a:ea typeface="微软雅黑" pitchFamily="34" charset="-122"/>
                </a:endParaRPr>
              </a:p>
            </p:txBody>
          </p:sp>
          <p:sp>
            <p:nvSpPr>
              <p:cNvPr id="32" name="矩形 31"/>
              <p:cNvSpPr/>
              <p:nvPr/>
            </p:nvSpPr>
            <p:spPr>
              <a:xfrm>
                <a:off x="1821389" y="3823974"/>
                <a:ext cx="1448285" cy="171371"/>
              </a:xfrm>
              <a:prstGeom prst="rect">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6560532" y="4416696"/>
              <a:ext cx="1361337" cy="923330"/>
            </a:xfrm>
            <a:prstGeom prst="rect">
              <a:avLst/>
            </a:prstGeom>
            <a:noFill/>
          </p:spPr>
          <p:txBody>
            <a:bodyPr wrap="square" rtlCol="0">
              <a:spAutoFit/>
            </a:bodyPr>
            <a:lstStyle/>
            <a:p>
              <a:pPr algn="ctr"/>
              <a:r>
                <a:rPr lang="zh-CN" altLang="en-US" dirty="0" smtClean="0">
                  <a:solidFill>
                    <a:schemeClr val="bg1"/>
                  </a:solidFill>
                  <a:latin typeface="微软雅黑" pitchFamily="34" charset="-122"/>
                  <a:ea typeface="微软雅黑" pitchFamily="34" charset="-122"/>
                </a:rPr>
                <a:t>有时最好的战略是即兴创作</a:t>
              </a:r>
              <a:endParaRPr lang="zh-CN" altLang="en-US" dirty="0">
                <a:solidFill>
                  <a:schemeClr val="bg1"/>
                </a:solidFill>
                <a:latin typeface="微软雅黑" pitchFamily="34" charset="-122"/>
                <a:ea typeface="微软雅黑" pitchFamily="34" charset="-122"/>
              </a:endParaRPr>
            </a:p>
          </p:txBody>
        </p:sp>
      </p:grpSp>
      <p:grpSp>
        <p:nvGrpSpPr>
          <p:cNvPr id="51" name="组合 50"/>
          <p:cNvGrpSpPr/>
          <p:nvPr/>
        </p:nvGrpSpPr>
        <p:grpSpPr>
          <a:xfrm>
            <a:off x="7341417" y="2212054"/>
            <a:ext cx="1452107" cy="1447271"/>
            <a:chOff x="8468180" y="4121569"/>
            <a:chExt cx="1452107" cy="1447271"/>
          </a:xfrm>
        </p:grpSpPr>
        <p:grpSp>
          <p:nvGrpSpPr>
            <p:cNvPr id="36" name="组合 35"/>
            <p:cNvGrpSpPr/>
            <p:nvPr/>
          </p:nvGrpSpPr>
          <p:grpSpPr>
            <a:xfrm>
              <a:off x="8468180" y="4121569"/>
              <a:ext cx="1452107" cy="1447271"/>
              <a:chOff x="1821389" y="3823974"/>
              <a:chExt cx="1448285" cy="1086605"/>
            </a:xfrm>
          </p:grpSpPr>
          <p:sp>
            <p:nvSpPr>
              <p:cNvPr id="37" name="矩形 36"/>
              <p:cNvSpPr/>
              <p:nvPr/>
            </p:nvSpPr>
            <p:spPr>
              <a:xfrm>
                <a:off x="1821390" y="3837708"/>
                <a:ext cx="1448284" cy="1072871"/>
              </a:xfrm>
              <a:prstGeom prst="rect">
                <a:avLst/>
              </a:prstGeom>
              <a:solidFill>
                <a:srgbClr val="0082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itchFamily="34" charset="-122"/>
                  <a:ea typeface="微软雅黑" pitchFamily="34" charset="-122"/>
                </a:endParaRPr>
              </a:p>
            </p:txBody>
          </p:sp>
          <p:sp>
            <p:nvSpPr>
              <p:cNvPr id="38" name="矩形 37"/>
              <p:cNvSpPr/>
              <p:nvPr/>
            </p:nvSpPr>
            <p:spPr>
              <a:xfrm>
                <a:off x="1821389" y="3823974"/>
                <a:ext cx="1448285" cy="171371"/>
              </a:xfrm>
              <a:prstGeom prst="rect">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文本框 41"/>
            <p:cNvSpPr txBox="1"/>
            <p:nvPr/>
          </p:nvSpPr>
          <p:spPr>
            <a:xfrm>
              <a:off x="8516066" y="4344944"/>
              <a:ext cx="1332587" cy="1200329"/>
            </a:xfrm>
            <a:prstGeom prst="rect">
              <a:avLst/>
            </a:prstGeom>
            <a:noFill/>
          </p:spPr>
          <p:txBody>
            <a:bodyPr wrap="square" rtlCol="0">
              <a:spAutoFit/>
            </a:bodyPr>
            <a:lstStyle/>
            <a:p>
              <a:pPr algn="ctr"/>
              <a:r>
                <a:rPr lang="zh-CN" altLang="en-US" dirty="0" smtClean="0">
                  <a:solidFill>
                    <a:schemeClr val="bg1"/>
                  </a:solidFill>
                  <a:latin typeface="微软雅黑" pitchFamily="34" charset="-122"/>
                  <a:ea typeface="微软雅黑" pitchFamily="34" charset="-122"/>
                </a:rPr>
                <a:t>最后成功的那个不会受到前面失败的影响</a:t>
              </a:r>
              <a:endParaRPr lang="zh-CN" altLang="en-US" dirty="0">
                <a:solidFill>
                  <a:schemeClr val="bg1"/>
                </a:solidFill>
                <a:latin typeface="微软雅黑" pitchFamily="34" charset="-122"/>
                <a:ea typeface="微软雅黑" pitchFamily="34" charset="-122"/>
              </a:endParaRPr>
            </a:p>
          </p:txBody>
        </p:sp>
      </p:grpSp>
      <p:grpSp>
        <p:nvGrpSpPr>
          <p:cNvPr id="52" name="组合 51"/>
          <p:cNvGrpSpPr/>
          <p:nvPr/>
        </p:nvGrpSpPr>
        <p:grpSpPr>
          <a:xfrm>
            <a:off x="9112613" y="2195366"/>
            <a:ext cx="1542877" cy="1452147"/>
            <a:chOff x="10285056" y="4116691"/>
            <a:chExt cx="1542877" cy="1452147"/>
          </a:xfrm>
        </p:grpSpPr>
        <p:grpSp>
          <p:nvGrpSpPr>
            <p:cNvPr id="44" name="组合 43"/>
            <p:cNvGrpSpPr/>
            <p:nvPr/>
          </p:nvGrpSpPr>
          <p:grpSpPr>
            <a:xfrm>
              <a:off x="10375826" y="4116691"/>
              <a:ext cx="1452107" cy="1452147"/>
              <a:chOff x="1821389" y="3823974"/>
              <a:chExt cx="1448285" cy="1090266"/>
            </a:xfrm>
          </p:grpSpPr>
          <p:sp>
            <p:nvSpPr>
              <p:cNvPr id="45" name="矩形 44"/>
              <p:cNvSpPr/>
              <p:nvPr/>
            </p:nvSpPr>
            <p:spPr>
              <a:xfrm>
                <a:off x="1821390" y="3837708"/>
                <a:ext cx="1448284" cy="1076532"/>
              </a:xfrm>
              <a:prstGeom prst="rect">
                <a:avLst/>
              </a:prstGeom>
              <a:solidFill>
                <a:srgbClr val="0082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itchFamily="34" charset="-122"/>
                  <a:ea typeface="微软雅黑" pitchFamily="34" charset="-122"/>
                </a:endParaRPr>
              </a:p>
            </p:txBody>
          </p:sp>
          <p:sp>
            <p:nvSpPr>
              <p:cNvPr id="46" name="矩形 45"/>
              <p:cNvSpPr/>
              <p:nvPr/>
            </p:nvSpPr>
            <p:spPr>
              <a:xfrm>
                <a:off x="1821389" y="3823974"/>
                <a:ext cx="1448285" cy="171371"/>
              </a:xfrm>
              <a:prstGeom prst="rect">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 name="文本框 46"/>
            <p:cNvSpPr txBox="1"/>
            <p:nvPr/>
          </p:nvSpPr>
          <p:spPr>
            <a:xfrm>
              <a:off x="10285056" y="4344944"/>
              <a:ext cx="1542877" cy="1200329"/>
            </a:xfrm>
            <a:prstGeom prst="rect">
              <a:avLst/>
            </a:prstGeom>
            <a:noFill/>
          </p:spPr>
          <p:txBody>
            <a:bodyPr wrap="square" rtlCol="0">
              <a:spAutoFit/>
            </a:bodyPr>
            <a:lstStyle/>
            <a:p>
              <a:pPr algn="ctr"/>
              <a:r>
                <a:rPr lang="zh-CN" altLang="en-US" dirty="0">
                  <a:solidFill>
                    <a:schemeClr val="bg1"/>
                  </a:solidFill>
                  <a:latin typeface="微软雅黑" pitchFamily="34" charset="-122"/>
                  <a:ea typeface="微软雅黑" pitchFamily="34" charset="-122"/>
                </a:rPr>
                <a:t>在</a:t>
              </a:r>
              <a:r>
                <a:rPr lang="zh-CN" altLang="en-US" dirty="0" smtClean="0">
                  <a:solidFill>
                    <a:schemeClr val="bg1"/>
                  </a:solidFill>
                  <a:latin typeface="微软雅黑" pitchFamily="34" charset="-122"/>
                  <a:ea typeface="微软雅黑" pitchFamily="34" charset="-122"/>
                </a:rPr>
                <a:t>预测市场上，经济回报会淘汰愚蠢者</a:t>
              </a:r>
              <a:endParaRPr lang="zh-CN" altLang="en-US" dirty="0">
                <a:solidFill>
                  <a:schemeClr val="bg1"/>
                </a:solidFill>
                <a:latin typeface="微软雅黑" pitchFamily="34" charset="-122"/>
                <a:ea typeface="微软雅黑" pitchFamily="34" charset="-122"/>
              </a:endParaRPr>
            </a:p>
          </p:txBody>
        </p:sp>
      </p:grpSp>
      <p:grpSp>
        <p:nvGrpSpPr>
          <p:cNvPr id="53" name="组合 52"/>
          <p:cNvGrpSpPr/>
          <p:nvPr/>
        </p:nvGrpSpPr>
        <p:grpSpPr>
          <a:xfrm>
            <a:off x="1334218" y="3732468"/>
            <a:ext cx="3279986" cy="693606"/>
            <a:chOff x="2776792" y="1967345"/>
            <a:chExt cx="3837660" cy="811535"/>
          </a:xfrm>
        </p:grpSpPr>
        <p:sp>
          <p:nvSpPr>
            <p:cNvPr id="54" name="矩形 53"/>
            <p:cNvSpPr/>
            <p:nvPr/>
          </p:nvSpPr>
          <p:spPr>
            <a:xfrm>
              <a:off x="3182557" y="2064247"/>
              <a:ext cx="3192069" cy="622310"/>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itchFamily="34" charset="-122"/>
                <a:ea typeface="微软雅黑" pitchFamily="34" charset="-122"/>
              </a:endParaRPr>
            </a:p>
          </p:txBody>
        </p:sp>
        <p:sp>
          <p:nvSpPr>
            <p:cNvPr id="55" name="椭圆 54"/>
            <p:cNvSpPr/>
            <p:nvPr/>
          </p:nvSpPr>
          <p:spPr>
            <a:xfrm>
              <a:off x="2776792" y="1967345"/>
              <a:ext cx="811535" cy="811535"/>
            </a:xfrm>
            <a:prstGeom prst="ellips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903931" y="2094484"/>
              <a:ext cx="557255" cy="557255"/>
            </a:xfrm>
            <a:prstGeom prst="ellipse">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2">
                      <a:lumMod val="10000"/>
                    </a:schemeClr>
                  </a:solidFill>
                  <a:latin typeface="微软雅黑" pitchFamily="34" charset="-122"/>
                  <a:ea typeface="微软雅黑" pitchFamily="34" charset="-122"/>
                </a:rPr>
                <a:t>2</a:t>
              </a:r>
              <a:endParaRPr lang="zh-CN" altLang="en-US" sz="3200" b="1" dirty="0">
                <a:solidFill>
                  <a:schemeClr val="bg2">
                    <a:lumMod val="10000"/>
                  </a:schemeClr>
                </a:solidFill>
                <a:latin typeface="微软雅黑" pitchFamily="34" charset="-122"/>
                <a:ea typeface="微软雅黑" pitchFamily="34" charset="-122"/>
              </a:endParaRPr>
            </a:p>
          </p:txBody>
        </p:sp>
        <p:sp>
          <p:nvSpPr>
            <p:cNvPr id="57" name="等腰三角形 56"/>
            <p:cNvSpPr/>
            <p:nvPr/>
          </p:nvSpPr>
          <p:spPr>
            <a:xfrm rot="5400000">
              <a:off x="6198504" y="2256754"/>
              <a:ext cx="592071" cy="239825"/>
            </a:xfrm>
            <a:prstGeom prst="triangl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3423727" y="2148199"/>
              <a:ext cx="3026130" cy="468138"/>
            </a:xfrm>
            <a:prstGeom prst="rect">
              <a:avLst/>
            </a:prstGeom>
          </p:spPr>
          <p:txBody>
            <a:bodyPr wrap="square">
              <a:spAutoFit/>
            </a:bodyPr>
            <a:lstStyle/>
            <a:p>
              <a:pPr algn="ctr"/>
              <a:r>
                <a:rPr lang="zh-CN" altLang="en-US" sz="2000" b="1" dirty="0" smtClean="0">
                  <a:solidFill>
                    <a:schemeClr val="bg1"/>
                  </a:solidFill>
                  <a:latin typeface="微软雅黑" pitchFamily="34" charset="-122"/>
                  <a:ea typeface="微软雅黑" pitchFamily="34" charset="-122"/>
                </a:rPr>
                <a:t>认知潜力的现实例子</a:t>
              </a:r>
              <a:endParaRPr lang="zh-CN" altLang="en-US" sz="2000" b="1" dirty="0">
                <a:solidFill>
                  <a:schemeClr val="bg1"/>
                </a:solidFill>
                <a:latin typeface="微软雅黑" pitchFamily="34" charset="-122"/>
                <a:ea typeface="微软雅黑" pitchFamily="34" charset="-122"/>
              </a:endParaRPr>
            </a:p>
          </p:txBody>
        </p:sp>
      </p:grpSp>
      <p:sp>
        <p:nvSpPr>
          <p:cNvPr id="59" name="文本框 58"/>
          <p:cNvSpPr txBox="1"/>
          <p:nvPr/>
        </p:nvSpPr>
        <p:spPr>
          <a:xfrm>
            <a:off x="2490733" y="4847233"/>
            <a:ext cx="4906125" cy="1421928"/>
          </a:xfrm>
          <a:prstGeom prst="rect">
            <a:avLst/>
          </a:prstGeom>
          <a:noFill/>
        </p:spPr>
        <p:txBody>
          <a:bodyPr wrap="square" rtlCol="0">
            <a:spAutoFit/>
          </a:bodyPr>
          <a:lstStyle/>
          <a:p>
            <a:pPr>
              <a:lnSpc>
                <a:spcPct val="120000"/>
              </a:lnSpc>
            </a:pPr>
            <a:r>
              <a:rPr lang="zh-CN" altLang="en-US" dirty="0" smtClean="0">
                <a:solidFill>
                  <a:schemeClr val="tx1">
                    <a:lumMod val="75000"/>
                    <a:lumOff val="25000"/>
                  </a:schemeClr>
                </a:solidFill>
                <a:latin typeface="微软雅黑" pitchFamily="34" charset="-122"/>
                <a:ea typeface="微软雅黑" pitchFamily="34" charset="-122"/>
              </a:rPr>
              <a:t>通过在互联网发布需要解决的问题，由大众业余爱好者的多样化认知潜力从专业人士无法碰触的另一面找到适合的解决方法。然后汇总各种点子组合成最优的解决方案。</a:t>
            </a:r>
            <a:endParaRPr lang="zh-CN" altLang="en-US" dirty="0">
              <a:solidFill>
                <a:schemeClr val="tx1">
                  <a:lumMod val="75000"/>
                  <a:lumOff val="25000"/>
                </a:schemeClr>
              </a:solidFill>
              <a:latin typeface="微软雅黑" pitchFamily="34" charset="-122"/>
              <a:ea typeface="微软雅黑" pitchFamily="34"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12404" y="4540841"/>
            <a:ext cx="2946993" cy="2004905"/>
          </a:xfrm>
          <a:prstGeom prst="rect">
            <a:avLst/>
          </a:prstGeom>
        </p:spPr>
      </p:pic>
      <p:sp>
        <p:nvSpPr>
          <p:cNvPr id="60" name="矩形 59"/>
          <p:cNvSpPr/>
          <p:nvPr/>
        </p:nvSpPr>
        <p:spPr>
          <a:xfrm>
            <a:off x="2027823" y="4543963"/>
            <a:ext cx="8645432" cy="2028469"/>
          </a:xfrm>
          <a:prstGeom prst="rect">
            <a:avLst/>
          </a:prstGeom>
          <a:noFill/>
          <a:ln w="25400">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文本框 61"/>
          <p:cNvSpPr txBox="1"/>
          <p:nvPr/>
        </p:nvSpPr>
        <p:spPr>
          <a:xfrm>
            <a:off x="7703604" y="6174127"/>
            <a:ext cx="2964595" cy="400110"/>
          </a:xfrm>
          <a:prstGeom prst="rect">
            <a:avLst/>
          </a:prstGeom>
          <a:solidFill>
            <a:srgbClr val="2099F4"/>
          </a:solidFill>
        </p:spPr>
        <p:txBody>
          <a:bodyPr wrap="square" rtlCol="0">
            <a:spAutoFit/>
          </a:bodyPr>
          <a:lstStyle/>
          <a:p>
            <a:pPr algn="ctr"/>
            <a:r>
              <a:rPr lang="zh-CN" altLang="en-US" sz="2000" dirty="0">
                <a:solidFill>
                  <a:schemeClr val="bg1"/>
                </a:solidFill>
                <a:latin typeface="微软雅黑" pitchFamily="34" charset="-122"/>
                <a:ea typeface="微软雅黑" pitchFamily="34" charset="-122"/>
              </a:rPr>
              <a:t>宝</a:t>
            </a:r>
            <a:r>
              <a:rPr lang="zh-CN" altLang="en-US" sz="2000" dirty="0" smtClean="0">
                <a:solidFill>
                  <a:schemeClr val="bg1"/>
                </a:solidFill>
                <a:latin typeface="微软雅黑" pitchFamily="34" charset="-122"/>
                <a:ea typeface="微软雅黑" pitchFamily="34" charset="-122"/>
              </a:rPr>
              <a:t>洁：创新中心</a:t>
            </a:r>
            <a:endParaRPr lang="zh-CN" altLang="en-US" sz="2000" dirty="0">
              <a:solidFill>
                <a:schemeClr val="bg1"/>
              </a:solidFill>
              <a:latin typeface="微软雅黑" pitchFamily="34" charset="-122"/>
              <a:ea typeface="微软雅黑" pitchFamily="34" charset="-122"/>
            </a:endParaRPr>
          </a:p>
        </p:txBody>
      </p:sp>
      <p:grpSp>
        <p:nvGrpSpPr>
          <p:cNvPr id="64" name="组合 63"/>
          <p:cNvGrpSpPr/>
          <p:nvPr/>
        </p:nvGrpSpPr>
        <p:grpSpPr>
          <a:xfrm>
            <a:off x="968328" y="125465"/>
            <a:ext cx="10229557" cy="907838"/>
            <a:chOff x="968328" y="125465"/>
            <a:chExt cx="10229557" cy="907838"/>
          </a:xfrm>
        </p:grpSpPr>
        <p:sp>
          <p:nvSpPr>
            <p:cNvPr id="65" name="矩形 64"/>
            <p:cNvSpPr/>
            <p:nvPr/>
          </p:nvSpPr>
          <p:spPr>
            <a:xfrm>
              <a:off x="968328" y="309487"/>
              <a:ext cx="10229557" cy="506437"/>
            </a:xfrm>
            <a:prstGeom prst="rect">
              <a:avLst/>
            </a:prstGeom>
            <a:solidFill>
              <a:srgbClr val="159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6" name="组合 65"/>
            <p:cNvGrpSpPr/>
            <p:nvPr/>
          </p:nvGrpSpPr>
          <p:grpSpPr>
            <a:xfrm>
              <a:off x="4136000" y="125465"/>
              <a:ext cx="3770044" cy="881258"/>
              <a:chOff x="4136000" y="125465"/>
              <a:chExt cx="3770044" cy="881258"/>
            </a:xfrm>
          </p:grpSpPr>
          <p:grpSp>
            <p:nvGrpSpPr>
              <p:cNvPr id="68" name="组合 67"/>
              <p:cNvGrpSpPr/>
              <p:nvPr/>
            </p:nvGrpSpPr>
            <p:grpSpPr>
              <a:xfrm>
                <a:off x="4260170" y="125465"/>
                <a:ext cx="3645874" cy="881258"/>
                <a:chOff x="-1915545" y="122076"/>
                <a:chExt cx="3645874" cy="881258"/>
              </a:xfrm>
            </p:grpSpPr>
            <p:sp>
              <p:nvSpPr>
                <p:cNvPr id="71" name="矩形 70"/>
                <p:cNvSpPr/>
                <p:nvPr/>
              </p:nvSpPr>
              <p:spPr>
                <a:xfrm>
                  <a:off x="-1915545" y="122076"/>
                  <a:ext cx="3517304" cy="881258"/>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直角三角形 71"/>
                <p:cNvSpPr/>
                <p:nvPr/>
              </p:nvSpPr>
              <p:spPr>
                <a:xfrm>
                  <a:off x="1601759" y="122076"/>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直角三角形 72"/>
                <p:cNvSpPr/>
                <p:nvPr/>
              </p:nvSpPr>
              <p:spPr>
                <a:xfrm flipV="1">
                  <a:off x="1601759" y="795070"/>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9" name="直角三角形 68"/>
              <p:cNvSpPr/>
              <p:nvPr/>
            </p:nvSpPr>
            <p:spPr>
              <a:xfrm flipH="1">
                <a:off x="4136000" y="140751"/>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直角三角形 69"/>
              <p:cNvSpPr/>
              <p:nvPr/>
            </p:nvSpPr>
            <p:spPr>
              <a:xfrm flipH="1" flipV="1">
                <a:off x="4136000" y="813745"/>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文本框 66"/>
            <p:cNvSpPr txBox="1"/>
            <p:nvPr/>
          </p:nvSpPr>
          <p:spPr>
            <a:xfrm>
              <a:off x="4899650" y="140751"/>
              <a:ext cx="2335237" cy="892552"/>
            </a:xfrm>
            <a:prstGeom prst="rect">
              <a:avLst/>
            </a:prstGeom>
            <a:noFill/>
          </p:spPr>
          <p:txBody>
            <a:bodyPr wrap="square" rtlCol="0">
              <a:spAutoFit/>
            </a:bodyPr>
            <a:lstStyle/>
            <a:p>
              <a:pPr algn="ctr"/>
              <a:r>
                <a:rPr lang="zh-CN" altLang="en-US" sz="2400" dirty="0">
                  <a:solidFill>
                    <a:schemeClr val="bg1"/>
                  </a:solidFill>
                  <a:latin typeface="方正粗宋简体" pitchFamily="65" charset="-122"/>
                  <a:ea typeface="方正粗宋简体" pitchFamily="65" charset="-122"/>
                </a:rPr>
                <a:t>群体</a:t>
              </a:r>
              <a:r>
                <a:rPr lang="zh-CN" altLang="en-US" sz="2400" dirty="0" smtClean="0">
                  <a:solidFill>
                    <a:schemeClr val="bg1"/>
                  </a:solidFill>
                  <a:latin typeface="方正粗宋简体" pitchFamily="65" charset="-122"/>
                  <a:ea typeface="方正粗宋简体" pitchFamily="65" charset="-122"/>
                </a:rPr>
                <a:t>智能</a:t>
              </a:r>
              <a:endParaRPr lang="en-US" altLang="zh-CN" sz="2400" dirty="0" smtClean="0">
                <a:solidFill>
                  <a:schemeClr val="bg1"/>
                </a:solidFill>
                <a:latin typeface="方正粗宋简体" pitchFamily="65" charset="-122"/>
                <a:ea typeface="方正粗宋简体" pitchFamily="65" charset="-122"/>
              </a:endParaRPr>
            </a:p>
            <a:p>
              <a:pPr algn="ctr"/>
              <a:r>
                <a:rPr lang="zh-CN" altLang="en-US" sz="2800" dirty="0" smtClean="0">
                  <a:solidFill>
                    <a:srgbClr val="FFFF19"/>
                  </a:solidFill>
                  <a:latin typeface="方正粗宋简体" pitchFamily="65" charset="-122"/>
                  <a:ea typeface="方正粗宋简体" pitchFamily="65" charset="-122"/>
                </a:rPr>
                <a:t>认知</a:t>
              </a:r>
              <a:r>
                <a:rPr lang="zh-CN" altLang="en-US" sz="2800" dirty="0">
                  <a:solidFill>
                    <a:srgbClr val="FFFF19"/>
                  </a:solidFill>
                  <a:latin typeface="方正粗宋简体" pitchFamily="65" charset="-122"/>
                  <a:ea typeface="方正粗宋简体" pitchFamily="65" charset="-122"/>
                </a:rPr>
                <a:t>潜力</a:t>
              </a:r>
              <a:endParaRPr lang="zh-CN" altLang="en-US" sz="2400" dirty="0">
                <a:solidFill>
                  <a:srgbClr val="FFFF19"/>
                </a:solidFill>
                <a:latin typeface="方正粗宋简体" pitchFamily="65" charset="-122"/>
                <a:ea typeface="方正粗宋简体" pitchFamily="65" charset="-122"/>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2099F4"/>
        </a:solidFill>
        <a:effectLst/>
      </p:bgPr>
    </p:bg>
    <p:spTree>
      <p:nvGrpSpPr>
        <p:cNvPr id="1" name=""/>
        <p:cNvGrpSpPr/>
        <p:nvPr/>
      </p:nvGrpSpPr>
      <p:grpSpPr>
        <a:xfrm>
          <a:off x="0" y="0"/>
          <a:ext cx="0" cy="0"/>
          <a:chOff x="0" y="0"/>
          <a:chExt cx="0" cy="0"/>
        </a:xfrm>
      </p:grpSpPr>
      <p:sp>
        <p:nvSpPr>
          <p:cNvPr id="27" name="矩形 26"/>
          <p:cNvSpPr/>
          <p:nvPr/>
        </p:nvSpPr>
        <p:spPr>
          <a:xfrm>
            <a:off x="773722" y="0"/>
            <a:ext cx="10663311" cy="6858000"/>
          </a:xfrm>
          <a:prstGeom prst="rect">
            <a:avLst/>
          </a:prstGeom>
          <a:pattFill prst="wdUpDiag">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a:off x="11197885"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968328"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1334217" y="1346003"/>
            <a:ext cx="3279986" cy="693606"/>
            <a:chOff x="2776792" y="1967345"/>
            <a:chExt cx="3837660" cy="811535"/>
          </a:xfrm>
        </p:grpSpPr>
        <p:sp>
          <p:nvSpPr>
            <p:cNvPr id="16" name="矩形 15"/>
            <p:cNvSpPr/>
            <p:nvPr/>
          </p:nvSpPr>
          <p:spPr>
            <a:xfrm>
              <a:off x="3182557" y="2064247"/>
              <a:ext cx="3192069" cy="622310"/>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itchFamily="34" charset="-122"/>
                <a:ea typeface="微软雅黑" pitchFamily="34" charset="-122"/>
              </a:endParaRPr>
            </a:p>
          </p:txBody>
        </p:sp>
        <p:sp>
          <p:nvSpPr>
            <p:cNvPr id="17" name="椭圆 16"/>
            <p:cNvSpPr/>
            <p:nvPr/>
          </p:nvSpPr>
          <p:spPr>
            <a:xfrm>
              <a:off x="2776792" y="1967345"/>
              <a:ext cx="811535" cy="811535"/>
            </a:xfrm>
            <a:prstGeom prst="ellips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2903931" y="2094484"/>
              <a:ext cx="557255" cy="557255"/>
            </a:xfrm>
            <a:prstGeom prst="ellipse">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smtClean="0">
                  <a:solidFill>
                    <a:schemeClr val="bg2">
                      <a:lumMod val="10000"/>
                    </a:schemeClr>
                  </a:solidFill>
                  <a:latin typeface="微软雅黑" pitchFamily="34" charset="-122"/>
                  <a:ea typeface="微软雅黑" pitchFamily="34" charset="-122"/>
                </a:rPr>
                <a:t>1</a:t>
              </a:r>
              <a:endParaRPr lang="zh-CN" altLang="en-US" sz="3200" b="1" dirty="0">
                <a:solidFill>
                  <a:schemeClr val="bg2">
                    <a:lumMod val="10000"/>
                  </a:schemeClr>
                </a:solidFill>
                <a:latin typeface="微软雅黑" pitchFamily="34" charset="-122"/>
                <a:ea typeface="微软雅黑" pitchFamily="34" charset="-122"/>
              </a:endParaRPr>
            </a:p>
          </p:txBody>
        </p:sp>
        <p:sp>
          <p:nvSpPr>
            <p:cNvPr id="19" name="等腰三角形 18"/>
            <p:cNvSpPr/>
            <p:nvPr/>
          </p:nvSpPr>
          <p:spPr>
            <a:xfrm rot="5400000">
              <a:off x="6198504" y="2256754"/>
              <a:ext cx="592071" cy="239825"/>
            </a:xfrm>
            <a:prstGeom prst="triangl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3423727" y="2148199"/>
              <a:ext cx="3026130" cy="468138"/>
            </a:xfrm>
            <a:prstGeom prst="rect">
              <a:avLst/>
            </a:prstGeom>
          </p:spPr>
          <p:txBody>
            <a:bodyPr wrap="square">
              <a:spAutoFit/>
            </a:bodyPr>
            <a:lstStyle/>
            <a:p>
              <a:pPr algn="ctr"/>
              <a:endParaRPr lang="zh-CN" altLang="en-US" sz="2000" b="1" dirty="0">
                <a:solidFill>
                  <a:schemeClr val="bg1"/>
                </a:solidFill>
                <a:latin typeface="微软雅黑" pitchFamily="34" charset="-122"/>
                <a:ea typeface="微软雅黑" pitchFamily="34" charset="-122"/>
              </a:endParaRPr>
            </a:p>
          </p:txBody>
        </p:sp>
      </p:grpSp>
      <p:grpSp>
        <p:nvGrpSpPr>
          <p:cNvPr id="21" name="组合 20"/>
          <p:cNvGrpSpPr/>
          <p:nvPr/>
        </p:nvGrpSpPr>
        <p:grpSpPr>
          <a:xfrm>
            <a:off x="1334218" y="3368714"/>
            <a:ext cx="3279986" cy="693606"/>
            <a:chOff x="2776792" y="1967345"/>
            <a:chExt cx="3837660" cy="811535"/>
          </a:xfrm>
        </p:grpSpPr>
        <p:sp>
          <p:nvSpPr>
            <p:cNvPr id="22" name="矩形 21"/>
            <p:cNvSpPr/>
            <p:nvPr/>
          </p:nvSpPr>
          <p:spPr>
            <a:xfrm>
              <a:off x="3182557" y="2064247"/>
              <a:ext cx="3192069" cy="622310"/>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itchFamily="34" charset="-122"/>
                <a:ea typeface="微软雅黑" pitchFamily="34" charset="-122"/>
              </a:endParaRPr>
            </a:p>
          </p:txBody>
        </p:sp>
        <p:sp>
          <p:nvSpPr>
            <p:cNvPr id="23" name="椭圆 22"/>
            <p:cNvSpPr/>
            <p:nvPr/>
          </p:nvSpPr>
          <p:spPr>
            <a:xfrm>
              <a:off x="2776792" y="1967345"/>
              <a:ext cx="811535" cy="811535"/>
            </a:xfrm>
            <a:prstGeom prst="ellips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903931" y="2094484"/>
              <a:ext cx="557255" cy="557255"/>
            </a:xfrm>
            <a:prstGeom prst="ellipse">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2">
                      <a:lumMod val="10000"/>
                    </a:schemeClr>
                  </a:solidFill>
                  <a:latin typeface="微软雅黑" pitchFamily="34" charset="-122"/>
                  <a:ea typeface="微软雅黑" pitchFamily="34" charset="-122"/>
                </a:rPr>
                <a:t>2</a:t>
              </a:r>
              <a:endParaRPr lang="zh-CN" altLang="en-US" sz="3200" b="1" dirty="0">
                <a:solidFill>
                  <a:schemeClr val="bg2">
                    <a:lumMod val="10000"/>
                  </a:schemeClr>
                </a:solidFill>
                <a:latin typeface="微软雅黑" pitchFamily="34" charset="-122"/>
                <a:ea typeface="微软雅黑" pitchFamily="34" charset="-122"/>
              </a:endParaRPr>
            </a:p>
          </p:txBody>
        </p:sp>
        <p:sp>
          <p:nvSpPr>
            <p:cNvPr id="25" name="等腰三角形 24"/>
            <p:cNvSpPr/>
            <p:nvPr/>
          </p:nvSpPr>
          <p:spPr>
            <a:xfrm rot="5400000">
              <a:off x="6198504" y="2256754"/>
              <a:ext cx="592071" cy="239825"/>
            </a:xfrm>
            <a:prstGeom prst="triangl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3423727" y="2148199"/>
              <a:ext cx="3026130" cy="468138"/>
            </a:xfrm>
            <a:prstGeom prst="rect">
              <a:avLst/>
            </a:prstGeom>
          </p:spPr>
          <p:txBody>
            <a:bodyPr wrap="square">
              <a:spAutoFit/>
            </a:bodyPr>
            <a:lstStyle/>
            <a:p>
              <a:pPr algn="ctr"/>
              <a:r>
                <a:rPr lang="zh-CN" altLang="en-US" sz="2000" b="1" dirty="0" smtClean="0">
                  <a:solidFill>
                    <a:schemeClr val="bg1"/>
                  </a:solidFill>
                  <a:latin typeface="微软雅黑" pitchFamily="34" charset="-122"/>
                  <a:ea typeface="微软雅黑" pitchFamily="34" charset="-122"/>
                </a:rPr>
                <a:t>信息整合的现实例子</a:t>
              </a:r>
              <a:endParaRPr lang="zh-CN" altLang="en-US" sz="2000" b="1" dirty="0">
                <a:solidFill>
                  <a:schemeClr val="bg1"/>
                </a:solidFill>
                <a:latin typeface="微软雅黑" pitchFamily="34" charset="-122"/>
                <a:ea typeface="微软雅黑" pitchFamily="34" charset="-122"/>
              </a:endParaRPr>
            </a:p>
          </p:txBody>
        </p:sp>
      </p:grpSp>
      <p:sp>
        <p:nvSpPr>
          <p:cNvPr id="29" name="文本框 28"/>
          <p:cNvSpPr txBox="1"/>
          <p:nvPr/>
        </p:nvSpPr>
        <p:spPr>
          <a:xfrm>
            <a:off x="2450676" y="4649677"/>
            <a:ext cx="4906125" cy="1089529"/>
          </a:xfrm>
          <a:prstGeom prst="rect">
            <a:avLst/>
          </a:prstGeom>
          <a:noFill/>
        </p:spPr>
        <p:txBody>
          <a:bodyPr wrap="square" rtlCol="0">
            <a:spAutoFit/>
          </a:bodyPr>
          <a:lstStyle/>
          <a:p>
            <a:pPr>
              <a:lnSpc>
                <a:spcPct val="120000"/>
              </a:lnSpc>
            </a:pPr>
            <a:r>
              <a:rPr lang="zh-CN" altLang="en-US" dirty="0" smtClean="0">
                <a:solidFill>
                  <a:schemeClr val="tx1">
                    <a:lumMod val="75000"/>
                    <a:lumOff val="25000"/>
                  </a:schemeClr>
                </a:solidFill>
                <a:latin typeface="微软雅黑" pitchFamily="34" charset="-122"/>
                <a:ea typeface="微软雅黑" pitchFamily="34" charset="-122"/>
              </a:rPr>
              <a:t>通过组织大量有才华的业余爱好者用价格低廉但分辨率很高的数码相机拍出高质量的图片，然后通过在</a:t>
            </a:r>
            <a:r>
              <a:rPr lang="en-US" altLang="zh-CN" dirty="0" err="1" smtClean="0">
                <a:solidFill>
                  <a:schemeClr val="tx1">
                    <a:lumMod val="75000"/>
                    <a:lumOff val="25000"/>
                  </a:schemeClr>
                </a:solidFill>
                <a:latin typeface="微软雅黑" pitchFamily="34" charset="-122"/>
                <a:ea typeface="微软雅黑" pitchFamily="34" charset="-122"/>
              </a:rPr>
              <a:t>Istockphoto</a:t>
            </a:r>
            <a:r>
              <a:rPr lang="zh-CN" altLang="en-US" dirty="0" smtClean="0">
                <a:solidFill>
                  <a:schemeClr val="tx1">
                    <a:lumMod val="75000"/>
                    <a:lumOff val="25000"/>
                  </a:schemeClr>
                </a:solidFill>
                <a:latin typeface="微软雅黑" pitchFamily="34" charset="-122"/>
                <a:ea typeface="微软雅黑" pitchFamily="34" charset="-122"/>
              </a:rPr>
              <a:t>发布形成一定的规模</a:t>
            </a:r>
            <a:endParaRPr lang="zh-CN" altLang="en-US" dirty="0">
              <a:solidFill>
                <a:schemeClr val="tx1">
                  <a:lumMod val="75000"/>
                  <a:lumOff val="25000"/>
                </a:schemeClr>
              </a:solidFill>
              <a:latin typeface="微软雅黑" pitchFamily="34" charset="-122"/>
              <a:ea typeface="微软雅黑" pitchFamily="34" charset="-122"/>
            </a:endParaRPr>
          </a:p>
        </p:txBody>
      </p:sp>
      <p:sp>
        <p:nvSpPr>
          <p:cNvPr id="30" name="矩形 29"/>
          <p:cNvSpPr/>
          <p:nvPr/>
        </p:nvSpPr>
        <p:spPr>
          <a:xfrm>
            <a:off x="2027823" y="4180209"/>
            <a:ext cx="8645432" cy="2028469"/>
          </a:xfrm>
          <a:prstGeom prst="rect">
            <a:avLst/>
          </a:prstGeom>
          <a:noFill/>
          <a:ln w="25400">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1887142" y="1488735"/>
            <a:ext cx="2586384" cy="400110"/>
          </a:xfrm>
          <a:prstGeom prst="rect">
            <a:avLst/>
          </a:prstGeom>
        </p:spPr>
        <p:txBody>
          <a:bodyPr wrap="square">
            <a:spAutoFit/>
          </a:bodyPr>
          <a:lstStyle/>
          <a:p>
            <a:pPr algn="ctr"/>
            <a:r>
              <a:rPr lang="zh-CN" altLang="en-US" sz="2000" b="1" dirty="0" smtClean="0">
                <a:solidFill>
                  <a:schemeClr val="bg1"/>
                </a:solidFill>
                <a:latin typeface="微软雅黑" pitchFamily="34" charset="-122"/>
                <a:ea typeface="微软雅黑" pitchFamily="34" charset="-122"/>
              </a:rPr>
              <a:t>群体创造潜力的本质</a:t>
            </a:r>
            <a:endParaRPr lang="zh-CN" altLang="en-US" sz="2000" b="1" dirty="0">
              <a:solidFill>
                <a:schemeClr val="bg1"/>
              </a:solidFill>
              <a:latin typeface="微软雅黑" pitchFamily="34" charset="-122"/>
              <a:ea typeface="微软雅黑" pitchFamily="34" charset="-122"/>
            </a:endParaRPr>
          </a:p>
        </p:txBody>
      </p:sp>
      <p:sp>
        <p:nvSpPr>
          <p:cNvPr id="32" name="文本框 31"/>
          <p:cNvSpPr txBox="1"/>
          <p:nvPr/>
        </p:nvSpPr>
        <p:spPr>
          <a:xfrm>
            <a:off x="2027824" y="2148273"/>
            <a:ext cx="8640376" cy="1089529"/>
          </a:xfrm>
          <a:prstGeom prst="rect">
            <a:avLst/>
          </a:prstGeom>
          <a:noFill/>
        </p:spPr>
        <p:txBody>
          <a:bodyPr wrap="square" rtlCol="0">
            <a:spAutoFit/>
          </a:bodyPr>
          <a:lstStyle/>
          <a:p>
            <a:pPr algn="just">
              <a:lnSpc>
                <a:spcPct val="120000"/>
              </a:lnSpc>
            </a:pPr>
            <a:r>
              <a:rPr lang="zh-CN" altLang="en-US" dirty="0" smtClean="0">
                <a:solidFill>
                  <a:schemeClr val="tx1">
                    <a:lumMod val="65000"/>
                    <a:lumOff val="35000"/>
                  </a:schemeClr>
                </a:solidFill>
                <a:latin typeface="微软雅黑" pitchFamily="34" charset="-122"/>
                <a:ea typeface="微软雅黑" pitchFamily="34" charset="-122"/>
              </a:rPr>
              <a:t>对于众包来说，摆脱了以往传统的大规模再生存方式，通过互联网将分散在不同地方信息聚拢起来并善加利用，从而从</a:t>
            </a:r>
            <a:r>
              <a:rPr lang="en-US" altLang="zh-CN" dirty="0" smtClean="0">
                <a:solidFill>
                  <a:schemeClr val="tx1">
                    <a:lumMod val="65000"/>
                    <a:lumOff val="35000"/>
                  </a:schemeClr>
                </a:solidFill>
                <a:latin typeface="微软雅黑" pitchFamily="34" charset="-122"/>
                <a:ea typeface="微软雅黑" pitchFamily="34" charset="-122"/>
              </a:rPr>
              <a:t>100%</a:t>
            </a:r>
            <a:r>
              <a:rPr lang="zh-CN" altLang="en-US" dirty="0" smtClean="0">
                <a:solidFill>
                  <a:schemeClr val="tx1">
                    <a:lumMod val="65000"/>
                    <a:lumOff val="35000"/>
                  </a:schemeClr>
                </a:solidFill>
                <a:latin typeface="微软雅黑" pitchFamily="34" charset="-122"/>
                <a:ea typeface="微软雅黑" pitchFamily="34" charset="-122"/>
              </a:rPr>
              <a:t>的参与者中寻找出能够产生巨大变化的</a:t>
            </a:r>
            <a:r>
              <a:rPr lang="en-US" altLang="zh-CN" dirty="0" smtClean="0">
                <a:solidFill>
                  <a:schemeClr val="tx1">
                    <a:lumMod val="65000"/>
                    <a:lumOff val="35000"/>
                  </a:schemeClr>
                </a:solidFill>
                <a:latin typeface="微软雅黑" pitchFamily="34" charset="-122"/>
                <a:ea typeface="微软雅黑" pitchFamily="34" charset="-122"/>
              </a:rPr>
              <a:t>1%</a:t>
            </a:r>
            <a:r>
              <a:rPr lang="zh-CN" altLang="en-US" dirty="0" smtClean="0">
                <a:solidFill>
                  <a:schemeClr val="tx1">
                    <a:lumMod val="65000"/>
                    <a:lumOff val="35000"/>
                  </a:schemeClr>
                </a:solidFill>
                <a:latin typeface="微软雅黑" pitchFamily="34" charset="-122"/>
                <a:ea typeface="微软雅黑" pitchFamily="34" charset="-122"/>
              </a:rPr>
              <a:t>。而这种创造性工作中，众包的本质是去芜存青。</a:t>
            </a:r>
            <a:endParaRPr lang="zh-CN" altLang="en-US" dirty="0">
              <a:solidFill>
                <a:schemeClr val="tx1">
                  <a:lumMod val="65000"/>
                  <a:lumOff val="35000"/>
                </a:schemeClr>
              </a:solidFill>
              <a:latin typeface="微软雅黑" pitchFamily="34" charset="-122"/>
              <a:ea typeface="微软雅黑" pitchFamily="34" charset="-122"/>
            </a:endParaRPr>
          </a:p>
        </p:txBody>
      </p:sp>
      <p:pic>
        <p:nvPicPr>
          <p:cNvPr id="33" name="图片 32"/>
          <p:cNvPicPr>
            <a:picLocks noChangeAspect="1"/>
          </p:cNvPicPr>
          <p:nvPr/>
        </p:nvPicPr>
        <p:blipFill rotWithShape="1">
          <a:blip r:embed="rId3">
            <a:extLst>
              <a:ext uri="{28A0092B-C50C-407E-A947-70E740481C1C}">
                <a14:useLocalDpi xmlns:a14="http://schemas.microsoft.com/office/drawing/2010/main" val="0"/>
              </a:ext>
            </a:extLst>
          </a:blip>
          <a:srcRect l="2617" r="6031" b="12873"/>
          <a:stretch>
            <a:fillRect/>
          </a:stretch>
        </p:blipFill>
        <p:spPr>
          <a:xfrm>
            <a:off x="7703604" y="4180208"/>
            <a:ext cx="2964595" cy="2028469"/>
          </a:xfrm>
          <a:prstGeom prst="rect">
            <a:avLst/>
          </a:prstGeom>
        </p:spPr>
      </p:pic>
      <p:sp>
        <p:nvSpPr>
          <p:cNvPr id="28" name="文本框 27"/>
          <p:cNvSpPr txBox="1"/>
          <p:nvPr/>
        </p:nvSpPr>
        <p:spPr>
          <a:xfrm>
            <a:off x="7703604" y="5810373"/>
            <a:ext cx="2964595" cy="400110"/>
          </a:xfrm>
          <a:prstGeom prst="rect">
            <a:avLst/>
          </a:prstGeom>
          <a:solidFill>
            <a:srgbClr val="2099F4"/>
          </a:solidFill>
        </p:spPr>
        <p:txBody>
          <a:bodyPr wrap="square" rtlCol="0">
            <a:spAutoFit/>
          </a:bodyPr>
          <a:lstStyle/>
          <a:p>
            <a:pPr algn="ctr"/>
            <a:r>
              <a:rPr lang="zh-CN" altLang="en-US" sz="2000" dirty="0" smtClean="0">
                <a:solidFill>
                  <a:schemeClr val="bg1"/>
                </a:solidFill>
                <a:latin typeface="微软雅黑" pitchFamily="34" charset="-122"/>
                <a:ea typeface="微软雅黑" pitchFamily="34" charset="-122"/>
              </a:rPr>
              <a:t>图片发布网站</a:t>
            </a:r>
            <a:endParaRPr lang="zh-CN" altLang="en-US" sz="2000" dirty="0">
              <a:solidFill>
                <a:schemeClr val="bg1"/>
              </a:solidFill>
              <a:latin typeface="微软雅黑" pitchFamily="34" charset="-122"/>
              <a:ea typeface="微软雅黑" pitchFamily="34" charset="-122"/>
            </a:endParaRPr>
          </a:p>
        </p:txBody>
      </p:sp>
      <p:grpSp>
        <p:nvGrpSpPr>
          <p:cNvPr id="36" name="组合 35"/>
          <p:cNvGrpSpPr/>
          <p:nvPr/>
        </p:nvGrpSpPr>
        <p:grpSpPr>
          <a:xfrm>
            <a:off x="968328" y="125465"/>
            <a:ext cx="10229557" cy="907838"/>
            <a:chOff x="968328" y="125465"/>
            <a:chExt cx="10229557" cy="907838"/>
          </a:xfrm>
        </p:grpSpPr>
        <p:sp>
          <p:nvSpPr>
            <p:cNvPr id="37" name="矩形 36"/>
            <p:cNvSpPr/>
            <p:nvPr/>
          </p:nvSpPr>
          <p:spPr>
            <a:xfrm>
              <a:off x="968328" y="309487"/>
              <a:ext cx="10229557" cy="506437"/>
            </a:xfrm>
            <a:prstGeom prst="rect">
              <a:avLst/>
            </a:prstGeom>
            <a:solidFill>
              <a:srgbClr val="159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4136000" y="125465"/>
              <a:ext cx="3770044" cy="881258"/>
              <a:chOff x="4136000" y="125465"/>
              <a:chExt cx="3770044" cy="881258"/>
            </a:xfrm>
          </p:grpSpPr>
          <p:grpSp>
            <p:nvGrpSpPr>
              <p:cNvPr id="40" name="组合 39"/>
              <p:cNvGrpSpPr/>
              <p:nvPr/>
            </p:nvGrpSpPr>
            <p:grpSpPr>
              <a:xfrm>
                <a:off x="4260170" y="125465"/>
                <a:ext cx="3645874" cy="881258"/>
                <a:chOff x="-1915545" y="122076"/>
                <a:chExt cx="3645874" cy="881258"/>
              </a:xfrm>
            </p:grpSpPr>
            <p:sp>
              <p:nvSpPr>
                <p:cNvPr id="43" name="矩形 42"/>
                <p:cNvSpPr/>
                <p:nvPr/>
              </p:nvSpPr>
              <p:spPr>
                <a:xfrm>
                  <a:off x="-1915545" y="122076"/>
                  <a:ext cx="3517304" cy="881258"/>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直角三角形 43"/>
                <p:cNvSpPr/>
                <p:nvPr/>
              </p:nvSpPr>
              <p:spPr>
                <a:xfrm>
                  <a:off x="1601759" y="122076"/>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直角三角形 44"/>
                <p:cNvSpPr/>
                <p:nvPr/>
              </p:nvSpPr>
              <p:spPr>
                <a:xfrm flipV="1">
                  <a:off x="1601759" y="795070"/>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直角三角形 40"/>
              <p:cNvSpPr/>
              <p:nvPr/>
            </p:nvSpPr>
            <p:spPr>
              <a:xfrm flipH="1">
                <a:off x="4136000" y="140751"/>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直角三角形 41"/>
              <p:cNvSpPr/>
              <p:nvPr/>
            </p:nvSpPr>
            <p:spPr>
              <a:xfrm flipH="1" flipV="1">
                <a:off x="4136000" y="813745"/>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4899650" y="140751"/>
              <a:ext cx="2335237" cy="892552"/>
            </a:xfrm>
            <a:prstGeom prst="rect">
              <a:avLst/>
            </a:prstGeom>
            <a:noFill/>
          </p:spPr>
          <p:txBody>
            <a:bodyPr wrap="square" rtlCol="0">
              <a:spAutoFit/>
            </a:bodyPr>
            <a:lstStyle/>
            <a:p>
              <a:pPr algn="ctr"/>
              <a:r>
                <a:rPr lang="zh-CN" altLang="en-US" sz="2400" dirty="0">
                  <a:solidFill>
                    <a:schemeClr val="bg1"/>
                  </a:solidFill>
                  <a:latin typeface="方正粗宋简体" pitchFamily="65" charset="-122"/>
                  <a:ea typeface="方正粗宋简体" pitchFamily="65" charset="-122"/>
                </a:rPr>
                <a:t>群体</a:t>
              </a:r>
              <a:r>
                <a:rPr lang="zh-CN" altLang="en-US" sz="2400" dirty="0" smtClean="0">
                  <a:solidFill>
                    <a:schemeClr val="bg1"/>
                  </a:solidFill>
                  <a:latin typeface="方正粗宋简体" pitchFamily="65" charset="-122"/>
                  <a:ea typeface="方正粗宋简体" pitchFamily="65" charset="-122"/>
                </a:rPr>
                <a:t>智能</a:t>
              </a:r>
              <a:endParaRPr lang="en-US" altLang="zh-CN" sz="2400" dirty="0" smtClean="0">
                <a:solidFill>
                  <a:schemeClr val="bg1"/>
                </a:solidFill>
                <a:latin typeface="方正粗宋简体" pitchFamily="65" charset="-122"/>
                <a:ea typeface="方正粗宋简体" pitchFamily="65" charset="-122"/>
              </a:endParaRPr>
            </a:p>
            <a:p>
              <a:pPr algn="ctr"/>
              <a:r>
                <a:rPr lang="zh-CN" altLang="en-US" sz="2800" dirty="0">
                  <a:solidFill>
                    <a:srgbClr val="FFFF19"/>
                  </a:solidFill>
                  <a:latin typeface="方正粗宋简体" pitchFamily="65" charset="-122"/>
                  <a:ea typeface="方正粗宋简体" pitchFamily="65" charset="-122"/>
                </a:rPr>
                <a:t>创造</a:t>
              </a:r>
              <a:r>
                <a:rPr lang="zh-CN" altLang="en-US" sz="2800" dirty="0" smtClean="0">
                  <a:solidFill>
                    <a:srgbClr val="FFFF19"/>
                  </a:solidFill>
                  <a:latin typeface="方正粗宋简体" pitchFamily="65" charset="-122"/>
                  <a:ea typeface="方正粗宋简体" pitchFamily="65" charset="-122"/>
                </a:rPr>
                <a:t>潜力</a:t>
              </a:r>
              <a:endParaRPr lang="zh-CN" altLang="en-US" sz="2400" dirty="0">
                <a:solidFill>
                  <a:srgbClr val="FFFF19"/>
                </a:solidFill>
                <a:latin typeface="方正粗宋简体" pitchFamily="65" charset="-122"/>
                <a:ea typeface="方正粗宋简体" pitchFamily="65" charset="-122"/>
              </a:endParaRPr>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2099F4"/>
        </a:solidFill>
        <a:effectLst/>
      </p:bgPr>
    </p:bg>
    <p:spTree>
      <p:nvGrpSpPr>
        <p:cNvPr id="1" name=""/>
        <p:cNvGrpSpPr/>
        <p:nvPr/>
      </p:nvGrpSpPr>
      <p:grpSpPr>
        <a:xfrm>
          <a:off x="0" y="0"/>
          <a:ext cx="0" cy="0"/>
          <a:chOff x="0" y="0"/>
          <a:chExt cx="0" cy="0"/>
        </a:xfrm>
      </p:grpSpPr>
      <p:sp>
        <p:nvSpPr>
          <p:cNvPr id="65" name="矩形 64"/>
          <p:cNvSpPr/>
          <p:nvPr/>
        </p:nvSpPr>
        <p:spPr>
          <a:xfrm>
            <a:off x="773722" y="0"/>
            <a:ext cx="10663311" cy="6858000"/>
          </a:xfrm>
          <a:prstGeom prst="rect">
            <a:avLst/>
          </a:prstGeom>
          <a:pattFill prst="wdUpDiag">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6" name="直接连接符 65"/>
          <p:cNvCxnSpPr/>
          <p:nvPr/>
        </p:nvCxnSpPr>
        <p:spPr>
          <a:xfrm>
            <a:off x="11197885"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968328"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0" name="同心圆 39"/>
          <p:cNvSpPr/>
          <p:nvPr/>
        </p:nvSpPr>
        <p:spPr>
          <a:xfrm>
            <a:off x="5540327" y="2039810"/>
            <a:ext cx="1651960" cy="1651960"/>
          </a:xfrm>
          <a:prstGeom prst="donut">
            <a:avLst>
              <a:gd name="adj" fmla="val 12217"/>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5" name="组合 14"/>
          <p:cNvGrpSpPr/>
          <p:nvPr/>
        </p:nvGrpSpPr>
        <p:grpSpPr>
          <a:xfrm>
            <a:off x="1334217" y="1346003"/>
            <a:ext cx="3279986" cy="693606"/>
            <a:chOff x="2776792" y="1967345"/>
            <a:chExt cx="3837660" cy="811535"/>
          </a:xfrm>
        </p:grpSpPr>
        <p:sp>
          <p:nvSpPr>
            <p:cNvPr id="16" name="矩形 15"/>
            <p:cNvSpPr/>
            <p:nvPr/>
          </p:nvSpPr>
          <p:spPr>
            <a:xfrm>
              <a:off x="3182557" y="2064247"/>
              <a:ext cx="3192069" cy="622310"/>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itchFamily="34" charset="-122"/>
                <a:ea typeface="微软雅黑" pitchFamily="34" charset="-122"/>
              </a:endParaRPr>
            </a:p>
          </p:txBody>
        </p:sp>
        <p:sp>
          <p:nvSpPr>
            <p:cNvPr id="17" name="椭圆 16"/>
            <p:cNvSpPr/>
            <p:nvPr/>
          </p:nvSpPr>
          <p:spPr>
            <a:xfrm>
              <a:off x="2776792" y="1967345"/>
              <a:ext cx="811535" cy="811535"/>
            </a:xfrm>
            <a:prstGeom prst="ellips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2903931" y="2094484"/>
              <a:ext cx="557255" cy="557255"/>
            </a:xfrm>
            <a:prstGeom prst="ellipse">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smtClean="0">
                  <a:solidFill>
                    <a:schemeClr val="bg2">
                      <a:lumMod val="10000"/>
                    </a:schemeClr>
                  </a:solidFill>
                  <a:latin typeface="微软雅黑" pitchFamily="34" charset="-122"/>
                  <a:ea typeface="微软雅黑" pitchFamily="34" charset="-122"/>
                </a:rPr>
                <a:t>1</a:t>
              </a:r>
              <a:endParaRPr lang="zh-CN" altLang="en-US" sz="3200" b="1" dirty="0">
                <a:solidFill>
                  <a:schemeClr val="bg2">
                    <a:lumMod val="10000"/>
                  </a:schemeClr>
                </a:solidFill>
                <a:latin typeface="微软雅黑" pitchFamily="34" charset="-122"/>
                <a:ea typeface="微软雅黑" pitchFamily="34" charset="-122"/>
              </a:endParaRPr>
            </a:p>
          </p:txBody>
        </p:sp>
        <p:sp>
          <p:nvSpPr>
            <p:cNvPr id="19" name="等腰三角形 18"/>
            <p:cNvSpPr/>
            <p:nvPr/>
          </p:nvSpPr>
          <p:spPr>
            <a:xfrm rot="5400000">
              <a:off x="6198504" y="2256754"/>
              <a:ext cx="592071" cy="239825"/>
            </a:xfrm>
            <a:prstGeom prst="triangl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3423727" y="2148199"/>
              <a:ext cx="3026130" cy="468138"/>
            </a:xfrm>
            <a:prstGeom prst="rect">
              <a:avLst/>
            </a:prstGeom>
          </p:spPr>
          <p:txBody>
            <a:bodyPr wrap="square">
              <a:spAutoFit/>
            </a:bodyPr>
            <a:lstStyle/>
            <a:p>
              <a:pPr algn="ctr"/>
              <a:r>
                <a:rPr lang="zh-CN" altLang="en-US" sz="2000" b="1" dirty="0" smtClean="0">
                  <a:solidFill>
                    <a:schemeClr val="bg1"/>
                  </a:solidFill>
                  <a:latin typeface="微软雅黑" pitchFamily="34" charset="-122"/>
                  <a:ea typeface="微软雅黑" pitchFamily="34" charset="-122"/>
                </a:rPr>
                <a:t>众包的信息过滤器</a:t>
              </a:r>
              <a:endParaRPr lang="zh-CN" altLang="en-US" sz="2000" b="1" dirty="0">
                <a:solidFill>
                  <a:schemeClr val="bg1"/>
                </a:solidFill>
                <a:latin typeface="微软雅黑" pitchFamily="34" charset="-122"/>
                <a:ea typeface="微软雅黑" pitchFamily="34" charset="-122"/>
              </a:endParaRPr>
            </a:p>
          </p:txBody>
        </p:sp>
      </p:grpSp>
      <p:grpSp>
        <p:nvGrpSpPr>
          <p:cNvPr id="21" name="组合 20"/>
          <p:cNvGrpSpPr/>
          <p:nvPr/>
        </p:nvGrpSpPr>
        <p:grpSpPr>
          <a:xfrm>
            <a:off x="1334218" y="3794386"/>
            <a:ext cx="3279986" cy="693606"/>
            <a:chOff x="2776792" y="1967345"/>
            <a:chExt cx="3837660" cy="811535"/>
          </a:xfrm>
        </p:grpSpPr>
        <p:sp>
          <p:nvSpPr>
            <p:cNvPr id="22" name="矩形 21"/>
            <p:cNvSpPr/>
            <p:nvPr/>
          </p:nvSpPr>
          <p:spPr>
            <a:xfrm>
              <a:off x="3182557" y="2064247"/>
              <a:ext cx="3192069" cy="622310"/>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itchFamily="34" charset="-122"/>
                <a:ea typeface="微软雅黑" pitchFamily="34" charset="-122"/>
              </a:endParaRPr>
            </a:p>
          </p:txBody>
        </p:sp>
        <p:sp>
          <p:nvSpPr>
            <p:cNvPr id="23" name="椭圆 22"/>
            <p:cNvSpPr/>
            <p:nvPr/>
          </p:nvSpPr>
          <p:spPr>
            <a:xfrm>
              <a:off x="2776792" y="1967345"/>
              <a:ext cx="811535" cy="811535"/>
            </a:xfrm>
            <a:prstGeom prst="ellips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903931" y="2094484"/>
              <a:ext cx="557255" cy="557255"/>
            </a:xfrm>
            <a:prstGeom prst="ellipse">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2">
                      <a:lumMod val="10000"/>
                    </a:schemeClr>
                  </a:solidFill>
                  <a:latin typeface="微软雅黑" pitchFamily="34" charset="-122"/>
                  <a:ea typeface="微软雅黑" pitchFamily="34" charset="-122"/>
                </a:rPr>
                <a:t>2</a:t>
              </a:r>
              <a:endParaRPr lang="zh-CN" altLang="en-US" sz="3200" b="1" dirty="0">
                <a:solidFill>
                  <a:schemeClr val="bg2">
                    <a:lumMod val="10000"/>
                  </a:schemeClr>
                </a:solidFill>
                <a:latin typeface="微软雅黑" pitchFamily="34" charset="-122"/>
                <a:ea typeface="微软雅黑" pitchFamily="34" charset="-122"/>
              </a:endParaRPr>
            </a:p>
          </p:txBody>
        </p:sp>
        <p:sp>
          <p:nvSpPr>
            <p:cNvPr id="25" name="等腰三角形 24"/>
            <p:cNvSpPr/>
            <p:nvPr/>
          </p:nvSpPr>
          <p:spPr>
            <a:xfrm rot="5400000">
              <a:off x="6198504" y="2256754"/>
              <a:ext cx="592071" cy="239825"/>
            </a:xfrm>
            <a:prstGeom prst="triangl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3423727" y="2148199"/>
              <a:ext cx="3026130" cy="468138"/>
            </a:xfrm>
            <a:prstGeom prst="rect">
              <a:avLst/>
            </a:prstGeom>
          </p:spPr>
          <p:txBody>
            <a:bodyPr wrap="square">
              <a:spAutoFit/>
            </a:bodyPr>
            <a:lstStyle/>
            <a:p>
              <a:pPr algn="ctr"/>
              <a:r>
                <a:rPr lang="zh-CN" altLang="en-US" sz="2000" b="1" dirty="0" smtClean="0">
                  <a:solidFill>
                    <a:schemeClr val="bg1"/>
                  </a:solidFill>
                  <a:latin typeface="微软雅黑" pitchFamily="34" charset="-122"/>
                  <a:ea typeface="微软雅黑" pitchFamily="34" charset="-122"/>
                </a:rPr>
                <a:t>信息整合的现实例子</a:t>
              </a:r>
              <a:endParaRPr lang="zh-CN" altLang="en-US" sz="2000" b="1" dirty="0">
                <a:solidFill>
                  <a:schemeClr val="bg1"/>
                </a:solidFill>
                <a:latin typeface="微软雅黑" pitchFamily="34" charset="-122"/>
                <a:ea typeface="微软雅黑" pitchFamily="34" charset="-122"/>
              </a:endParaRPr>
            </a:p>
          </p:txBody>
        </p:sp>
      </p:grpSp>
      <p:sp>
        <p:nvSpPr>
          <p:cNvPr id="36" name="同心圆 35"/>
          <p:cNvSpPr/>
          <p:nvPr/>
        </p:nvSpPr>
        <p:spPr>
          <a:xfrm>
            <a:off x="2757268" y="2070980"/>
            <a:ext cx="1651960" cy="1651960"/>
          </a:xfrm>
          <a:prstGeom prst="donut">
            <a:avLst>
              <a:gd name="adj" fmla="val 12217"/>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空心弧 36"/>
          <p:cNvSpPr/>
          <p:nvPr/>
        </p:nvSpPr>
        <p:spPr>
          <a:xfrm>
            <a:off x="2757268" y="2070980"/>
            <a:ext cx="1651960" cy="1651960"/>
          </a:xfrm>
          <a:prstGeom prst="blockArc">
            <a:avLst>
              <a:gd name="adj1" fmla="val 10800000"/>
              <a:gd name="adj2" fmla="val 9462633"/>
              <a:gd name="adj3" fmla="val 12483"/>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文本框 37"/>
          <p:cNvSpPr txBox="1"/>
          <p:nvPr/>
        </p:nvSpPr>
        <p:spPr>
          <a:xfrm>
            <a:off x="2918971" y="2327572"/>
            <a:ext cx="1328554" cy="1138773"/>
          </a:xfrm>
          <a:prstGeom prst="rect">
            <a:avLst/>
          </a:prstGeom>
          <a:noFill/>
        </p:spPr>
        <p:txBody>
          <a:bodyPr wrap="square" rtlCol="0">
            <a:spAutoFit/>
          </a:bodyPr>
          <a:lstStyle/>
          <a:p>
            <a:pPr algn="ctr"/>
            <a:r>
              <a:rPr lang="en-US" altLang="zh-CN" sz="4000" dirty="0" smtClean="0">
                <a:solidFill>
                  <a:srgbClr val="2099F4"/>
                </a:solidFill>
              </a:rPr>
              <a:t>90%</a:t>
            </a:r>
          </a:p>
          <a:p>
            <a:pPr algn="ctr"/>
            <a:r>
              <a:rPr lang="zh-CN" altLang="en-US" sz="2800" dirty="0">
                <a:solidFill>
                  <a:srgbClr val="2099F4"/>
                </a:solidFill>
                <a:latin typeface="微软雅黑" pitchFamily="34" charset="-122"/>
                <a:ea typeface="微软雅黑" pitchFamily="34" charset="-122"/>
              </a:rPr>
              <a:t>垃圾</a:t>
            </a:r>
          </a:p>
        </p:txBody>
      </p:sp>
      <p:sp>
        <p:nvSpPr>
          <p:cNvPr id="39" name="空心弧 38"/>
          <p:cNvSpPr/>
          <p:nvPr/>
        </p:nvSpPr>
        <p:spPr>
          <a:xfrm>
            <a:off x="5540327" y="2039810"/>
            <a:ext cx="1651960" cy="1651960"/>
          </a:xfrm>
          <a:prstGeom prst="blockArc">
            <a:avLst>
              <a:gd name="adj1" fmla="val 7836092"/>
              <a:gd name="adj2" fmla="val 9462633"/>
              <a:gd name="adj3" fmla="val 12483"/>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文本框 40"/>
          <p:cNvSpPr txBox="1"/>
          <p:nvPr/>
        </p:nvSpPr>
        <p:spPr>
          <a:xfrm>
            <a:off x="5803599" y="2327573"/>
            <a:ext cx="1125415" cy="1138773"/>
          </a:xfrm>
          <a:prstGeom prst="rect">
            <a:avLst/>
          </a:prstGeom>
          <a:noFill/>
        </p:spPr>
        <p:txBody>
          <a:bodyPr wrap="square" rtlCol="0">
            <a:spAutoFit/>
          </a:bodyPr>
          <a:lstStyle/>
          <a:p>
            <a:pPr algn="ctr"/>
            <a:r>
              <a:rPr lang="en-US" altLang="zh-CN" sz="4000" dirty="0">
                <a:solidFill>
                  <a:srgbClr val="2099F4"/>
                </a:solidFill>
              </a:rPr>
              <a:t>1</a:t>
            </a:r>
            <a:r>
              <a:rPr lang="en-US" altLang="zh-CN" sz="4000" dirty="0" smtClean="0">
                <a:solidFill>
                  <a:srgbClr val="2099F4"/>
                </a:solidFill>
              </a:rPr>
              <a:t>0%</a:t>
            </a:r>
          </a:p>
          <a:p>
            <a:pPr algn="ctr"/>
            <a:r>
              <a:rPr lang="zh-CN" altLang="en-US" sz="2800" dirty="0">
                <a:solidFill>
                  <a:srgbClr val="2099F4"/>
                </a:solidFill>
                <a:latin typeface="微软雅黑" pitchFamily="34" charset="-122"/>
                <a:ea typeface="微软雅黑" pitchFamily="34" charset="-122"/>
              </a:rPr>
              <a:t>价值</a:t>
            </a:r>
          </a:p>
        </p:txBody>
      </p:sp>
      <p:sp>
        <p:nvSpPr>
          <p:cNvPr id="42" name="同心圆 41"/>
          <p:cNvSpPr/>
          <p:nvPr/>
        </p:nvSpPr>
        <p:spPr>
          <a:xfrm>
            <a:off x="8154573" y="2039810"/>
            <a:ext cx="1651960" cy="1651960"/>
          </a:xfrm>
          <a:prstGeom prst="donut">
            <a:avLst>
              <a:gd name="adj" fmla="val 12217"/>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空心弧 42"/>
          <p:cNvSpPr/>
          <p:nvPr/>
        </p:nvSpPr>
        <p:spPr>
          <a:xfrm>
            <a:off x="8168641" y="2070980"/>
            <a:ext cx="1651960" cy="1651960"/>
          </a:xfrm>
          <a:prstGeom prst="blockArc">
            <a:avLst>
              <a:gd name="adj1" fmla="val 9006894"/>
              <a:gd name="adj2" fmla="val 9462633"/>
              <a:gd name="adj3" fmla="val 12483"/>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4" name="文本框 43"/>
          <p:cNvSpPr txBox="1"/>
          <p:nvPr/>
        </p:nvSpPr>
        <p:spPr>
          <a:xfrm>
            <a:off x="8372093" y="2296403"/>
            <a:ext cx="1245056" cy="1138773"/>
          </a:xfrm>
          <a:prstGeom prst="rect">
            <a:avLst/>
          </a:prstGeom>
          <a:noFill/>
        </p:spPr>
        <p:txBody>
          <a:bodyPr wrap="square" rtlCol="0">
            <a:spAutoFit/>
          </a:bodyPr>
          <a:lstStyle/>
          <a:p>
            <a:pPr algn="ctr"/>
            <a:r>
              <a:rPr lang="en-US" altLang="zh-CN" sz="4000" dirty="0" smtClean="0">
                <a:solidFill>
                  <a:srgbClr val="2099F4"/>
                </a:solidFill>
              </a:rPr>
              <a:t>1%</a:t>
            </a:r>
          </a:p>
          <a:p>
            <a:pPr algn="ctr"/>
            <a:r>
              <a:rPr lang="zh-CN" altLang="en-US" sz="2800" dirty="0">
                <a:solidFill>
                  <a:srgbClr val="2099F4"/>
                </a:solidFill>
                <a:latin typeface="微软雅黑" pitchFamily="34" charset="-122"/>
                <a:ea typeface="微软雅黑" pitchFamily="34" charset="-122"/>
              </a:rPr>
              <a:t>极品</a:t>
            </a:r>
          </a:p>
        </p:txBody>
      </p:sp>
      <p:pic>
        <p:nvPicPr>
          <p:cNvPr id="45" name="图片 4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3604" y="4605881"/>
            <a:ext cx="2964595" cy="2028469"/>
          </a:xfrm>
          <a:prstGeom prst="rect">
            <a:avLst/>
          </a:prstGeom>
        </p:spPr>
      </p:pic>
      <p:sp>
        <p:nvSpPr>
          <p:cNvPr id="48" name="文本框 47"/>
          <p:cNvSpPr txBox="1"/>
          <p:nvPr/>
        </p:nvSpPr>
        <p:spPr>
          <a:xfrm>
            <a:off x="7703604" y="6234240"/>
            <a:ext cx="2964595" cy="400110"/>
          </a:xfrm>
          <a:prstGeom prst="rect">
            <a:avLst/>
          </a:prstGeom>
          <a:solidFill>
            <a:srgbClr val="2099F4"/>
          </a:solidFill>
        </p:spPr>
        <p:txBody>
          <a:bodyPr wrap="square" rtlCol="0">
            <a:spAutoFit/>
          </a:bodyPr>
          <a:lstStyle/>
          <a:p>
            <a:pPr algn="ctr"/>
            <a:r>
              <a:rPr lang="zh-CN" altLang="en-US" sz="2000" dirty="0" smtClean="0">
                <a:solidFill>
                  <a:schemeClr val="bg1"/>
                </a:solidFill>
                <a:latin typeface="微软雅黑" pitchFamily="34" charset="-122"/>
                <a:ea typeface="微软雅黑" pitchFamily="34" charset="-122"/>
              </a:rPr>
              <a:t>网页排名</a:t>
            </a:r>
            <a:endParaRPr lang="zh-CN" altLang="en-US" sz="2000" dirty="0">
              <a:solidFill>
                <a:schemeClr val="bg1"/>
              </a:solidFill>
              <a:latin typeface="微软雅黑" pitchFamily="34" charset="-122"/>
              <a:ea typeface="微软雅黑" pitchFamily="34" charset="-122"/>
            </a:endParaRPr>
          </a:p>
        </p:txBody>
      </p:sp>
      <p:sp>
        <p:nvSpPr>
          <p:cNvPr id="50" name="文本框 49"/>
          <p:cNvSpPr txBox="1"/>
          <p:nvPr/>
        </p:nvSpPr>
        <p:spPr>
          <a:xfrm>
            <a:off x="2509284" y="5075350"/>
            <a:ext cx="4906125" cy="1089529"/>
          </a:xfrm>
          <a:prstGeom prst="rect">
            <a:avLst/>
          </a:prstGeom>
          <a:noFill/>
        </p:spPr>
        <p:txBody>
          <a:bodyPr wrap="square" rtlCol="0">
            <a:spAutoFit/>
          </a:bodyPr>
          <a:lstStyle/>
          <a:p>
            <a:pPr>
              <a:lnSpc>
                <a:spcPct val="120000"/>
              </a:lnSpc>
            </a:pPr>
            <a:r>
              <a:rPr lang="zh-CN" altLang="en-US" dirty="0" smtClean="0">
                <a:latin typeface="微软雅黑" pitchFamily="34" charset="-122"/>
                <a:ea typeface="微软雅黑" pitchFamily="34" charset="-122"/>
              </a:rPr>
              <a:t>谷歌搜索引擎把决定性信息（比如报纸文章或博客内容）重要性的权利交给大众，通过把大众意见适当聚在一起，将庞大的信息整理出来</a:t>
            </a:r>
            <a:endParaRPr lang="zh-CN" altLang="en-US" dirty="0">
              <a:latin typeface="微软雅黑" pitchFamily="34" charset="-122"/>
              <a:ea typeface="微软雅黑" pitchFamily="34" charset="-122"/>
            </a:endParaRPr>
          </a:p>
        </p:txBody>
      </p:sp>
      <p:sp>
        <p:nvSpPr>
          <p:cNvPr id="49" name="矩形 48"/>
          <p:cNvSpPr/>
          <p:nvPr/>
        </p:nvSpPr>
        <p:spPr>
          <a:xfrm>
            <a:off x="2027823" y="4605881"/>
            <a:ext cx="8645432" cy="2028469"/>
          </a:xfrm>
          <a:prstGeom prst="rect">
            <a:avLst/>
          </a:prstGeom>
          <a:noFill/>
          <a:ln w="25400">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968328" y="125465"/>
            <a:ext cx="10229557" cy="907838"/>
            <a:chOff x="968328" y="125465"/>
            <a:chExt cx="10229557" cy="907838"/>
          </a:xfrm>
        </p:grpSpPr>
        <p:sp>
          <p:nvSpPr>
            <p:cNvPr id="56" name="矩形 55"/>
            <p:cNvSpPr/>
            <p:nvPr/>
          </p:nvSpPr>
          <p:spPr>
            <a:xfrm>
              <a:off x="968328" y="309487"/>
              <a:ext cx="10229557" cy="506437"/>
            </a:xfrm>
            <a:prstGeom prst="rect">
              <a:avLst/>
            </a:prstGeom>
            <a:solidFill>
              <a:srgbClr val="159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4136000" y="125465"/>
              <a:ext cx="3770044" cy="881258"/>
              <a:chOff x="4136000" y="125465"/>
              <a:chExt cx="3770044" cy="881258"/>
            </a:xfrm>
          </p:grpSpPr>
          <p:grpSp>
            <p:nvGrpSpPr>
              <p:cNvPr id="58" name="组合 57"/>
              <p:cNvGrpSpPr/>
              <p:nvPr/>
            </p:nvGrpSpPr>
            <p:grpSpPr>
              <a:xfrm>
                <a:off x="4260170" y="125465"/>
                <a:ext cx="3645874" cy="881258"/>
                <a:chOff x="-1915545" y="122076"/>
                <a:chExt cx="3645874" cy="881258"/>
              </a:xfrm>
            </p:grpSpPr>
            <p:sp>
              <p:nvSpPr>
                <p:cNvPr id="61" name="矩形 60"/>
                <p:cNvSpPr/>
                <p:nvPr/>
              </p:nvSpPr>
              <p:spPr>
                <a:xfrm>
                  <a:off x="-1915545" y="122076"/>
                  <a:ext cx="3517304" cy="881258"/>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直角三角形 61"/>
                <p:cNvSpPr/>
                <p:nvPr/>
              </p:nvSpPr>
              <p:spPr>
                <a:xfrm>
                  <a:off x="1601759" y="122076"/>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直角三角形 62"/>
                <p:cNvSpPr/>
                <p:nvPr/>
              </p:nvSpPr>
              <p:spPr>
                <a:xfrm flipV="1">
                  <a:off x="1601759" y="795070"/>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直角三角形 58"/>
              <p:cNvSpPr/>
              <p:nvPr/>
            </p:nvSpPr>
            <p:spPr>
              <a:xfrm flipH="1">
                <a:off x="4136000" y="140751"/>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直角三角形 59"/>
              <p:cNvSpPr/>
              <p:nvPr/>
            </p:nvSpPr>
            <p:spPr>
              <a:xfrm flipH="1" flipV="1">
                <a:off x="4136000" y="813745"/>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4" name="文本框 63"/>
            <p:cNvSpPr txBox="1"/>
            <p:nvPr/>
          </p:nvSpPr>
          <p:spPr>
            <a:xfrm>
              <a:off x="4899650" y="140751"/>
              <a:ext cx="2335237" cy="892552"/>
            </a:xfrm>
            <a:prstGeom prst="rect">
              <a:avLst/>
            </a:prstGeom>
            <a:noFill/>
          </p:spPr>
          <p:txBody>
            <a:bodyPr wrap="square" rtlCol="0">
              <a:spAutoFit/>
            </a:bodyPr>
            <a:lstStyle/>
            <a:p>
              <a:pPr algn="ctr"/>
              <a:r>
                <a:rPr lang="zh-CN" altLang="en-US" sz="2400" dirty="0">
                  <a:solidFill>
                    <a:schemeClr val="bg1"/>
                  </a:solidFill>
                  <a:latin typeface="方正粗宋简体" pitchFamily="65" charset="-122"/>
                  <a:ea typeface="方正粗宋简体" pitchFamily="65" charset="-122"/>
                </a:rPr>
                <a:t>群体的</a:t>
              </a:r>
              <a:r>
                <a:rPr lang="zh-CN" altLang="en-US" sz="2400" dirty="0" smtClean="0">
                  <a:solidFill>
                    <a:schemeClr val="bg1"/>
                  </a:solidFill>
                  <a:latin typeface="方正粗宋简体" pitchFamily="65" charset="-122"/>
                  <a:ea typeface="方正粗宋简体" pitchFamily="65" charset="-122"/>
                </a:rPr>
                <a:t>力量</a:t>
              </a:r>
              <a:endParaRPr lang="en-US" altLang="zh-CN" sz="2400" dirty="0" smtClean="0">
                <a:solidFill>
                  <a:schemeClr val="bg1"/>
                </a:solidFill>
                <a:latin typeface="方正粗宋简体" pitchFamily="65" charset="-122"/>
                <a:ea typeface="方正粗宋简体" pitchFamily="65" charset="-122"/>
              </a:endParaRPr>
            </a:p>
            <a:p>
              <a:pPr algn="ctr"/>
              <a:r>
                <a:rPr lang="zh-CN" altLang="en-US" sz="2800" dirty="0" smtClean="0">
                  <a:solidFill>
                    <a:srgbClr val="FFFF19"/>
                  </a:solidFill>
                  <a:latin typeface="方正粗宋简体" pitchFamily="65" charset="-122"/>
                  <a:ea typeface="方正粗宋简体" pitchFamily="65" charset="-122"/>
                </a:rPr>
                <a:t>信息</a:t>
              </a:r>
              <a:r>
                <a:rPr lang="zh-CN" altLang="en-US" sz="2800" dirty="0">
                  <a:solidFill>
                    <a:srgbClr val="FFFF19"/>
                  </a:solidFill>
                  <a:latin typeface="方正粗宋简体" pitchFamily="65" charset="-122"/>
                  <a:ea typeface="方正粗宋简体" pitchFamily="65" charset="-122"/>
                </a:rPr>
                <a:t>整合能力</a:t>
              </a:r>
              <a:endParaRPr lang="zh-CN" altLang="en-US" sz="2400" dirty="0">
                <a:solidFill>
                  <a:srgbClr val="FFFF19"/>
                </a:solidFill>
                <a:latin typeface="方正粗宋简体" pitchFamily="65" charset="-122"/>
                <a:ea typeface="方正粗宋简体" pitchFamily="65" charset="-122"/>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2099F4"/>
        </a:solidFill>
        <a:effectLst/>
      </p:bgPr>
    </p:bg>
    <p:spTree>
      <p:nvGrpSpPr>
        <p:cNvPr id="1" name=""/>
        <p:cNvGrpSpPr/>
        <p:nvPr/>
      </p:nvGrpSpPr>
      <p:grpSpPr>
        <a:xfrm>
          <a:off x="0" y="0"/>
          <a:ext cx="0" cy="0"/>
          <a:chOff x="0" y="0"/>
          <a:chExt cx="0" cy="0"/>
        </a:xfrm>
      </p:grpSpPr>
      <p:sp>
        <p:nvSpPr>
          <p:cNvPr id="32" name="矩形 31"/>
          <p:cNvSpPr/>
          <p:nvPr/>
        </p:nvSpPr>
        <p:spPr>
          <a:xfrm>
            <a:off x="773722" y="0"/>
            <a:ext cx="10663311" cy="6858000"/>
          </a:xfrm>
          <a:prstGeom prst="rect">
            <a:avLst/>
          </a:prstGeom>
          <a:pattFill prst="wdUpDiag">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a:off x="11197885"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968328"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968328" y="309487"/>
            <a:ext cx="10229557" cy="506437"/>
          </a:xfrm>
          <a:prstGeom prst="rect">
            <a:avLst/>
          </a:prstGeom>
          <a:solidFill>
            <a:srgbClr val="159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1334217" y="1346003"/>
            <a:ext cx="3279986" cy="693606"/>
            <a:chOff x="2776792" y="1967345"/>
            <a:chExt cx="3837660" cy="811535"/>
          </a:xfrm>
        </p:grpSpPr>
        <p:sp>
          <p:nvSpPr>
            <p:cNvPr id="16" name="矩形 15"/>
            <p:cNvSpPr/>
            <p:nvPr/>
          </p:nvSpPr>
          <p:spPr>
            <a:xfrm>
              <a:off x="3182557" y="2064247"/>
              <a:ext cx="3192069" cy="622310"/>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itchFamily="34" charset="-122"/>
                <a:ea typeface="微软雅黑" pitchFamily="34" charset="-122"/>
              </a:endParaRPr>
            </a:p>
          </p:txBody>
        </p:sp>
        <p:sp>
          <p:nvSpPr>
            <p:cNvPr id="17" name="椭圆 16"/>
            <p:cNvSpPr/>
            <p:nvPr/>
          </p:nvSpPr>
          <p:spPr>
            <a:xfrm>
              <a:off x="2776792" y="1967345"/>
              <a:ext cx="811535" cy="811535"/>
            </a:xfrm>
            <a:prstGeom prst="ellips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2903931" y="2094484"/>
              <a:ext cx="557255" cy="557255"/>
            </a:xfrm>
            <a:prstGeom prst="ellipse">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smtClean="0">
                  <a:solidFill>
                    <a:schemeClr val="bg2">
                      <a:lumMod val="10000"/>
                    </a:schemeClr>
                  </a:solidFill>
                  <a:latin typeface="微软雅黑" pitchFamily="34" charset="-122"/>
                  <a:ea typeface="微软雅黑" pitchFamily="34" charset="-122"/>
                </a:rPr>
                <a:t>1</a:t>
              </a:r>
              <a:endParaRPr lang="zh-CN" altLang="en-US" sz="3200" b="1" dirty="0">
                <a:solidFill>
                  <a:schemeClr val="bg2">
                    <a:lumMod val="10000"/>
                  </a:schemeClr>
                </a:solidFill>
                <a:latin typeface="微软雅黑" pitchFamily="34" charset="-122"/>
                <a:ea typeface="微软雅黑" pitchFamily="34" charset="-122"/>
              </a:endParaRPr>
            </a:p>
          </p:txBody>
        </p:sp>
        <p:sp>
          <p:nvSpPr>
            <p:cNvPr id="19" name="等腰三角形 18"/>
            <p:cNvSpPr/>
            <p:nvPr/>
          </p:nvSpPr>
          <p:spPr>
            <a:xfrm rot="5400000">
              <a:off x="6198504" y="2256754"/>
              <a:ext cx="592071" cy="239825"/>
            </a:xfrm>
            <a:prstGeom prst="triangl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3423727" y="2148199"/>
              <a:ext cx="3026130" cy="468138"/>
            </a:xfrm>
            <a:prstGeom prst="rect">
              <a:avLst/>
            </a:prstGeom>
          </p:spPr>
          <p:txBody>
            <a:bodyPr wrap="square">
              <a:spAutoFit/>
            </a:bodyPr>
            <a:lstStyle/>
            <a:p>
              <a:pPr algn="ctr"/>
              <a:r>
                <a:rPr lang="zh-CN" altLang="en-US" sz="2000" b="1" dirty="0" smtClean="0">
                  <a:solidFill>
                    <a:schemeClr val="bg1"/>
                  </a:solidFill>
                  <a:latin typeface="微软雅黑" pitchFamily="34" charset="-122"/>
                  <a:ea typeface="微软雅黑" pitchFamily="34" charset="-122"/>
                </a:rPr>
                <a:t>众包资金整合的方式</a:t>
              </a:r>
              <a:endParaRPr lang="zh-CN" altLang="en-US" sz="2000" b="1" dirty="0">
                <a:solidFill>
                  <a:schemeClr val="bg1"/>
                </a:solidFill>
                <a:latin typeface="微软雅黑" pitchFamily="34" charset="-122"/>
                <a:ea typeface="微软雅黑" pitchFamily="34" charset="-122"/>
              </a:endParaRPr>
            </a:p>
          </p:txBody>
        </p:sp>
      </p:grpSp>
      <p:sp>
        <p:nvSpPr>
          <p:cNvPr id="21" name="文本框 20"/>
          <p:cNvSpPr txBox="1"/>
          <p:nvPr/>
        </p:nvSpPr>
        <p:spPr>
          <a:xfrm>
            <a:off x="2027824" y="2274525"/>
            <a:ext cx="8645248" cy="830997"/>
          </a:xfrm>
          <a:prstGeom prst="rect">
            <a:avLst/>
          </a:prstGeom>
          <a:noFill/>
        </p:spPr>
        <p:txBody>
          <a:bodyPr wrap="square" rtlCol="0">
            <a:spAutoFit/>
          </a:bodyPr>
          <a:lstStyle/>
          <a:p>
            <a:pPr algn="just">
              <a:lnSpc>
                <a:spcPct val="120000"/>
              </a:lnSpc>
            </a:pPr>
            <a:r>
              <a:rPr lang="zh-CN" altLang="en-US" sz="2000" dirty="0" smtClean="0">
                <a:solidFill>
                  <a:schemeClr val="tx1">
                    <a:lumMod val="65000"/>
                    <a:lumOff val="35000"/>
                  </a:schemeClr>
                </a:solidFill>
                <a:latin typeface="微软雅黑" pitchFamily="34" charset="-122"/>
                <a:ea typeface="微软雅黑" pitchFamily="34" charset="-122"/>
              </a:rPr>
              <a:t>众包通过直接将需要钱的人有有钱的联系在一起，摧毁金融上的等级制度，实现多种方式募集和捐助。小额贷款是其表现的一种方式。</a:t>
            </a:r>
            <a:endParaRPr lang="zh-CN" altLang="en-US" sz="2000" dirty="0">
              <a:solidFill>
                <a:schemeClr val="tx1">
                  <a:lumMod val="65000"/>
                  <a:lumOff val="35000"/>
                </a:schemeClr>
              </a:solidFill>
              <a:latin typeface="微软雅黑" pitchFamily="34" charset="-122"/>
              <a:ea typeface="微软雅黑" pitchFamily="34" charset="-122"/>
            </a:endParaRPr>
          </a:p>
        </p:txBody>
      </p:sp>
      <p:grpSp>
        <p:nvGrpSpPr>
          <p:cNvPr id="25" name="组合 24"/>
          <p:cNvGrpSpPr/>
          <p:nvPr/>
        </p:nvGrpSpPr>
        <p:grpSpPr>
          <a:xfrm>
            <a:off x="1334218" y="3573665"/>
            <a:ext cx="3279986" cy="693606"/>
            <a:chOff x="2776792" y="1967345"/>
            <a:chExt cx="3837660" cy="811535"/>
          </a:xfrm>
        </p:grpSpPr>
        <p:sp>
          <p:nvSpPr>
            <p:cNvPr id="26" name="矩形 25"/>
            <p:cNvSpPr/>
            <p:nvPr/>
          </p:nvSpPr>
          <p:spPr>
            <a:xfrm>
              <a:off x="3182557" y="2064247"/>
              <a:ext cx="3192069" cy="622310"/>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itchFamily="34" charset="-122"/>
                <a:ea typeface="微软雅黑" pitchFamily="34" charset="-122"/>
              </a:endParaRPr>
            </a:p>
          </p:txBody>
        </p:sp>
        <p:sp>
          <p:nvSpPr>
            <p:cNvPr id="27" name="椭圆 26"/>
            <p:cNvSpPr/>
            <p:nvPr/>
          </p:nvSpPr>
          <p:spPr>
            <a:xfrm>
              <a:off x="2776792" y="1967345"/>
              <a:ext cx="811535" cy="811535"/>
            </a:xfrm>
            <a:prstGeom prst="ellips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2903931" y="2094484"/>
              <a:ext cx="557255" cy="557255"/>
            </a:xfrm>
            <a:prstGeom prst="ellipse">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2">
                      <a:lumMod val="10000"/>
                    </a:schemeClr>
                  </a:solidFill>
                  <a:latin typeface="微软雅黑" pitchFamily="34" charset="-122"/>
                  <a:ea typeface="微软雅黑" pitchFamily="34" charset="-122"/>
                </a:rPr>
                <a:t>2</a:t>
              </a:r>
              <a:endParaRPr lang="zh-CN" altLang="en-US" sz="3200" b="1" dirty="0">
                <a:solidFill>
                  <a:schemeClr val="bg2">
                    <a:lumMod val="10000"/>
                  </a:schemeClr>
                </a:solidFill>
                <a:latin typeface="微软雅黑" pitchFamily="34" charset="-122"/>
                <a:ea typeface="微软雅黑" pitchFamily="34" charset="-122"/>
              </a:endParaRPr>
            </a:p>
          </p:txBody>
        </p:sp>
        <p:sp>
          <p:nvSpPr>
            <p:cNvPr id="29" name="等腰三角形 28"/>
            <p:cNvSpPr/>
            <p:nvPr/>
          </p:nvSpPr>
          <p:spPr>
            <a:xfrm rot="5400000">
              <a:off x="6198504" y="2256754"/>
              <a:ext cx="592071" cy="239825"/>
            </a:xfrm>
            <a:prstGeom prst="triangl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423727" y="2148199"/>
              <a:ext cx="3026130" cy="468138"/>
            </a:xfrm>
            <a:prstGeom prst="rect">
              <a:avLst/>
            </a:prstGeom>
          </p:spPr>
          <p:txBody>
            <a:bodyPr wrap="square">
              <a:spAutoFit/>
            </a:bodyPr>
            <a:lstStyle/>
            <a:p>
              <a:pPr algn="ctr"/>
              <a:r>
                <a:rPr lang="zh-CN" altLang="en-US" sz="2000" b="1" dirty="0">
                  <a:solidFill>
                    <a:schemeClr val="bg1"/>
                  </a:solidFill>
                  <a:latin typeface="微软雅黑" pitchFamily="34" charset="-122"/>
                  <a:ea typeface="微软雅黑" pitchFamily="34" charset="-122"/>
                </a:rPr>
                <a:t>资金</a:t>
              </a:r>
              <a:r>
                <a:rPr lang="zh-CN" altLang="en-US" sz="2000" b="1" dirty="0" smtClean="0">
                  <a:solidFill>
                    <a:schemeClr val="bg1"/>
                  </a:solidFill>
                  <a:latin typeface="微软雅黑" pitchFamily="34" charset="-122"/>
                  <a:ea typeface="微软雅黑" pitchFamily="34" charset="-122"/>
                </a:rPr>
                <a:t>整合的现实例子</a:t>
              </a:r>
              <a:endParaRPr lang="zh-CN" altLang="en-US" sz="2000" b="1" dirty="0">
                <a:solidFill>
                  <a:schemeClr val="bg1"/>
                </a:solidFill>
                <a:latin typeface="微软雅黑" pitchFamily="34" charset="-122"/>
                <a:ea typeface="微软雅黑" pitchFamily="34" charset="-122"/>
              </a:endParaRPr>
            </a:p>
          </p:txBody>
        </p:sp>
      </p:grpSp>
      <p:sp>
        <p:nvSpPr>
          <p:cNvPr id="34" name="文本框 33"/>
          <p:cNvSpPr txBox="1"/>
          <p:nvPr/>
        </p:nvSpPr>
        <p:spPr>
          <a:xfrm>
            <a:off x="2113288" y="4702588"/>
            <a:ext cx="5595004" cy="1393779"/>
          </a:xfrm>
          <a:prstGeom prst="rect">
            <a:avLst/>
          </a:prstGeom>
          <a:noFill/>
        </p:spPr>
        <p:txBody>
          <a:bodyPr wrap="square" rtlCol="0">
            <a:spAutoFit/>
          </a:bodyPr>
          <a:lstStyle/>
          <a:p>
            <a:pPr>
              <a:lnSpc>
                <a:spcPct val="120000"/>
              </a:lnSpc>
            </a:pPr>
            <a:r>
              <a:rPr lang="zh-CN" altLang="en-US" dirty="0" smtClean="0">
                <a:solidFill>
                  <a:schemeClr val="tx1">
                    <a:lumMod val="75000"/>
                    <a:lumOff val="25000"/>
                  </a:schemeClr>
                </a:solidFill>
                <a:latin typeface="微软雅黑" pitchFamily="34" charset="-122"/>
                <a:ea typeface="微软雅黑" pitchFamily="34" charset="-122"/>
              </a:rPr>
              <a:t>通过瞄准</a:t>
            </a:r>
            <a:r>
              <a:rPr lang="zh-CN" altLang="en-US" dirty="0">
                <a:solidFill>
                  <a:schemeClr val="tx1">
                    <a:lumMod val="75000"/>
                    <a:lumOff val="25000"/>
                  </a:schemeClr>
                </a:solidFill>
                <a:latin typeface="微软雅黑" pitchFamily="34" charset="-122"/>
                <a:ea typeface="微软雅黑" pitchFamily="34" charset="-122"/>
              </a:rPr>
              <a:t>最贫困的农户，并以贫困家庭中的妇女作为主要目标客户；提供小额短期贷款，按周期还款，整贷零还，这是模式的关键；无须抵押和担保人，以五人小组联保代替担保，相互监督，形成内部约束</a:t>
            </a:r>
            <a:r>
              <a:rPr lang="zh-CN" altLang="en-US" dirty="0" smtClean="0">
                <a:solidFill>
                  <a:schemeClr val="tx1">
                    <a:lumMod val="75000"/>
                    <a:lumOff val="25000"/>
                  </a:schemeClr>
                </a:solidFill>
                <a:latin typeface="微软雅黑" pitchFamily="34" charset="-122"/>
                <a:ea typeface="微软雅黑" pitchFamily="34" charset="-122"/>
              </a:rPr>
              <a:t>机制</a:t>
            </a:r>
            <a:endParaRPr lang="zh-CN" altLang="en-US" dirty="0">
              <a:solidFill>
                <a:schemeClr val="tx1">
                  <a:lumMod val="75000"/>
                  <a:lumOff val="25000"/>
                </a:schemeClr>
              </a:solidFill>
              <a:latin typeface="微软雅黑" pitchFamily="34" charset="-122"/>
              <a:ea typeface="微软雅黑" pitchFamily="34" charset="-122"/>
            </a:endParaRPr>
          </a:p>
        </p:txBody>
      </p:sp>
      <p:pic>
        <p:nvPicPr>
          <p:cNvPr id="35" name="图片 3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8476" y="4385158"/>
            <a:ext cx="2964779" cy="2028469"/>
          </a:xfrm>
          <a:prstGeom prst="rect">
            <a:avLst/>
          </a:prstGeom>
        </p:spPr>
      </p:pic>
      <p:sp>
        <p:nvSpPr>
          <p:cNvPr id="33" name="文本框 32"/>
          <p:cNvSpPr txBox="1"/>
          <p:nvPr/>
        </p:nvSpPr>
        <p:spPr>
          <a:xfrm>
            <a:off x="7708476" y="6013517"/>
            <a:ext cx="2964595" cy="400110"/>
          </a:xfrm>
          <a:prstGeom prst="rect">
            <a:avLst/>
          </a:prstGeom>
          <a:solidFill>
            <a:srgbClr val="2099F4"/>
          </a:solidFill>
        </p:spPr>
        <p:txBody>
          <a:bodyPr wrap="square" rtlCol="0">
            <a:spAutoFit/>
          </a:bodyPr>
          <a:lstStyle/>
          <a:p>
            <a:pPr algn="ctr"/>
            <a:r>
              <a:rPr lang="zh-CN" altLang="en-US" sz="2000" dirty="0">
                <a:solidFill>
                  <a:schemeClr val="bg1"/>
                </a:solidFill>
                <a:latin typeface="微软雅黑" pitchFamily="34" charset="-122"/>
                <a:ea typeface="微软雅黑" pitchFamily="34" charset="-122"/>
              </a:rPr>
              <a:t>格</a:t>
            </a:r>
            <a:r>
              <a:rPr lang="zh-CN" altLang="en-US" sz="2000" dirty="0" smtClean="0">
                <a:solidFill>
                  <a:schemeClr val="bg1"/>
                </a:solidFill>
                <a:latin typeface="微软雅黑" pitchFamily="34" charset="-122"/>
                <a:ea typeface="微软雅黑" pitchFamily="34" charset="-122"/>
              </a:rPr>
              <a:t>莱珉银行创始人</a:t>
            </a:r>
            <a:endParaRPr lang="zh-CN" altLang="en-US" sz="2000" dirty="0">
              <a:solidFill>
                <a:schemeClr val="bg1"/>
              </a:solidFill>
              <a:latin typeface="微软雅黑" pitchFamily="34" charset="-122"/>
              <a:ea typeface="微软雅黑" pitchFamily="34" charset="-122"/>
            </a:endParaRPr>
          </a:p>
        </p:txBody>
      </p:sp>
      <p:sp>
        <p:nvSpPr>
          <p:cNvPr id="31" name="矩形 30"/>
          <p:cNvSpPr/>
          <p:nvPr/>
        </p:nvSpPr>
        <p:spPr>
          <a:xfrm>
            <a:off x="2027823" y="4385160"/>
            <a:ext cx="8645432" cy="2028469"/>
          </a:xfrm>
          <a:prstGeom prst="rect">
            <a:avLst/>
          </a:prstGeom>
          <a:noFill/>
          <a:ln w="25400">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136000" y="125465"/>
            <a:ext cx="3770044" cy="881258"/>
            <a:chOff x="4136000" y="125465"/>
            <a:chExt cx="3770044" cy="881258"/>
          </a:xfrm>
        </p:grpSpPr>
        <p:grpSp>
          <p:nvGrpSpPr>
            <p:cNvPr id="2" name="组合 1"/>
            <p:cNvGrpSpPr/>
            <p:nvPr/>
          </p:nvGrpSpPr>
          <p:grpSpPr>
            <a:xfrm>
              <a:off x="4260170" y="125465"/>
              <a:ext cx="3645874" cy="881258"/>
              <a:chOff x="-1915545" y="122076"/>
              <a:chExt cx="3645874" cy="881258"/>
            </a:xfrm>
          </p:grpSpPr>
          <p:sp>
            <p:nvSpPr>
              <p:cNvPr id="8" name="矩形 7"/>
              <p:cNvSpPr/>
              <p:nvPr/>
            </p:nvSpPr>
            <p:spPr>
              <a:xfrm>
                <a:off x="-1915545" y="122076"/>
                <a:ext cx="3517304" cy="881258"/>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p:cNvSpPr/>
              <p:nvPr/>
            </p:nvSpPr>
            <p:spPr>
              <a:xfrm>
                <a:off x="1601759" y="122076"/>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直角三角形 12"/>
              <p:cNvSpPr/>
              <p:nvPr/>
            </p:nvSpPr>
            <p:spPr>
              <a:xfrm flipV="1">
                <a:off x="1601759" y="795070"/>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直角三角形 37"/>
            <p:cNvSpPr/>
            <p:nvPr/>
          </p:nvSpPr>
          <p:spPr>
            <a:xfrm flipH="1">
              <a:off x="4136000" y="140751"/>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直角三角形 38"/>
            <p:cNvSpPr/>
            <p:nvPr/>
          </p:nvSpPr>
          <p:spPr>
            <a:xfrm flipH="1" flipV="1">
              <a:off x="4136000" y="813745"/>
              <a:ext cx="128570" cy="187411"/>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文本框 9"/>
          <p:cNvSpPr txBox="1"/>
          <p:nvPr/>
        </p:nvSpPr>
        <p:spPr>
          <a:xfrm>
            <a:off x="4899650" y="140751"/>
            <a:ext cx="2335237" cy="892552"/>
          </a:xfrm>
          <a:prstGeom prst="rect">
            <a:avLst/>
          </a:prstGeom>
          <a:noFill/>
        </p:spPr>
        <p:txBody>
          <a:bodyPr wrap="square" rtlCol="0">
            <a:spAutoFit/>
          </a:bodyPr>
          <a:lstStyle/>
          <a:p>
            <a:pPr algn="ctr"/>
            <a:r>
              <a:rPr lang="zh-CN" altLang="en-US" sz="2400" dirty="0" smtClean="0">
                <a:solidFill>
                  <a:schemeClr val="bg1"/>
                </a:solidFill>
                <a:latin typeface="方正粗宋简体" pitchFamily="65" charset="-122"/>
                <a:ea typeface="方正粗宋简体" pitchFamily="65" charset="-122"/>
              </a:rPr>
              <a:t>群体的力量</a:t>
            </a:r>
            <a:endParaRPr lang="en-US" altLang="zh-CN" sz="2400" dirty="0">
              <a:solidFill>
                <a:schemeClr val="bg1"/>
              </a:solidFill>
              <a:latin typeface="方正粗宋简体" pitchFamily="65" charset="-122"/>
              <a:ea typeface="方正粗宋简体" pitchFamily="65" charset="-122"/>
            </a:endParaRPr>
          </a:p>
          <a:p>
            <a:pPr algn="ctr"/>
            <a:r>
              <a:rPr lang="zh-CN" altLang="en-US" sz="2800" dirty="0" smtClean="0">
                <a:solidFill>
                  <a:srgbClr val="FFFF19"/>
                </a:solidFill>
                <a:latin typeface="方正粗宋简体" pitchFamily="65" charset="-122"/>
                <a:ea typeface="方正粗宋简体" pitchFamily="65" charset="-122"/>
              </a:rPr>
              <a:t>资金整合能力</a:t>
            </a:r>
            <a:endParaRPr lang="zh-CN" altLang="en-US" sz="2400" dirty="0">
              <a:solidFill>
                <a:srgbClr val="FFFF19"/>
              </a:solidFill>
              <a:latin typeface="方正粗宋简体" pitchFamily="65" charset="-122"/>
              <a:ea typeface="方正粗宋简体" pitchFamily="65" charset="-122"/>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wdUp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0" name="矩形 9"/>
          <p:cNvSpPr/>
          <p:nvPr/>
        </p:nvSpPr>
        <p:spPr>
          <a:xfrm>
            <a:off x="773722" y="0"/>
            <a:ext cx="10663311" cy="6858000"/>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11197885" y="-1"/>
            <a:ext cx="0" cy="6858000"/>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68328" y="-1"/>
            <a:ext cx="0" cy="6858000"/>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任意多边形 13"/>
          <p:cNvSpPr/>
          <p:nvPr/>
        </p:nvSpPr>
        <p:spPr>
          <a:xfrm>
            <a:off x="0" y="2306472"/>
            <a:ext cx="12191999" cy="2270002"/>
          </a:xfrm>
          <a:custGeom>
            <a:avLst/>
            <a:gdLst>
              <a:gd name="connsiteX0" fmla="*/ 6142242 w 12192000"/>
              <a:gd name="connsiteY0" fmla="*/ 78128 h 2270002"/>
              <a:gd name="connsiteX1" fmla="*/ 5089486 w 12192000"/>
              <a:gd name="connsiteY1" fmla="*/ 1130884 h 2270002"/>
              <a:gd name="connsiteX2" fmla="*/ 6142242 w 12192000"/>
              <a:gd name="connsiteY2" fmla="*/ 2183640 h 2270002"/>
              <a:gd name="connsiteX3" fmla="*/ 7194998 w 12192000"/>
              <a:gd name="connsiteY3" fmla="*/ 1130884 h 2270002"/>
              <a:gd name="connsiteX4" fmla="*/ 6142242 w 12192000"/>
              <a:gd name="connsiteY4" fmla="*/ 78128 h 2270002"/>
              <a:gd name="connsiteX5" fmla="*/ 0 w 12192000"/>
              <a:gd name="connsiteY5" fmla="*/ 0 h 2270002"/>
              <a:gd name="connsiteX6" fmla="*/ 12192000 w 12192000"/>
              <a:gd name="connsiteY6" fmla="*/ 0 h 2270002"/>
              <a:gd name="connsiteX7" fmla="*/ 12192000 w 12192000"/>
              <a:gd name="connsiteY7" fmla="*/ 2270002 h 2270002"/>
              <a:gd name="connsiteX8" fmla="*/ 0 w 12192000"/>
              <a:gd name="connsiteY8" fmla="*/ 2270002 h 227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2270002">
                <a:moveTo>
                  <a:pt x="6142242" y="78128"/>
                </a:moveTo>
                <a:cubicBezTo>
                  <a:pt x="5560821" y="78128"/>
                  <a:pt x="5089486" y="549463"/>
                  <a:pt x="5089486" y="1130884"/>
                </a:cubicBezTo>
                <a:cubicBezTo>
                  <a:pt x="5089486" y="1712305"/>
                  <a:pt x="5560821" y="2183640"/>
                  <a:pt x="6142242" y="2183640"/>
                </a:cubicBezTo>
                <a:cubicBezTo>
                  <a:pt x="6723663" y="2183640"/>
                  <a:pt x="7194998" y="1712305"/>
                  <a:pt x="7194998" y="1130884"/>
                </a:cubicBezTo>
                <a:cubicBezTo>
                  <a:pt x="7194998" y="549463"/>
                  <a:pt x="6723663" y="78128"/>
                  <a:pt x="6142242" y="78128"/>
                </a:cubicBezTo>
                <a:close/>
                <a:moveTo>
                  <a:pt x="0" y="0"/>
                </a:moveTo>
                <a:lnTo>
                  <a:pt x="12192000" y="0"/>
                </a:lnTo>
                <a:lnTo>
                  <a:pt x="12192000" y="2270002"/>
                </a:lnTo>
                <a:lnTo>
                  <a:pt x="0" y="2270002"/>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349014" y="2655629"/>
            <a:ext cx="1796030" cy="1569660"/>
          </a:xfrm>
          <a:prstGeom prst="rect">
            <a:avLst/>
          </a:prstGeom>
          <a:noFill/>
        </p:spPr>
        <p:txBody>
          <a:bodyPr wrap="square" rtlCol="0">
            <a:spAutoFit/>
          </a:bodyPr>
          <a:lstStyle/>
          <a:p>
            <a:r>
              <a:rPr lang="en-US" altLang="zh-CN" sz="9600" dirty="0" smtClean="0">
                <a:solidFill>
                  <a:schemeClr val="bg1"/>
                </a:solidFill>
                <a:latin typeface="方正粗宋简体" pitchFamily="65" charset="-122"/>
                <a:ea typeface="方正粗宋简体" pitchFamily="65" charset="-122"/>
              </a:rPr>
              <a:t>10</a:t>
            </a:r>
            <a:endParaRPr lang="zh-CN" altLang="en-US" sz="9600" dirty="0">
              <a:solidFill>
                <a:schemeClr val="bg1"/>
              </a:solidFill>
              <a:latin typeface="方正粗宋简体" pitchFamily="65" charset="-122"/>
              <a:ea typeface="方正粗宋简体" pitchFamily="65" charset="-122"/>
            </a:endParaRPr>
          </a:p>
        </p:txBody>
      </p:sp>
      <p:sp>
        <p:nvSpPr>
          <p:cNvPr id="18" name="椭圆 17"/>
          <p:cNvSpPr/>
          <p:nvPr/>
        </p:nvSpPr>
        <p:spPr>
          <a:xfrm>
            <a:off x="5218926" y="2508704"/>
            <a:ext cx="1836042" cy="1836042"/>
          </a:xfrm>
          <a:prstGeom prst="ellipse">
            <a:avLst/>
          </a:prstGeom>
          <a:noFill/>
          <a:ln w="136525" cmpd="thickThi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9" name="文本框 18"/>
          <p:cNvSpPr txBox="1"/>
          <p:nvPr/>
        </p:nvSpPr>
        <p:spPr>
          <a:xfrm>
            <a:off x="7237118" y="2656643"/>
            <a:ext cx="4180916" cy="1569660"/>
          </a:xfrm>
          <a:prstGeom prst="rect">
            <a:avLst/>
          </a:prstGeom>
          <a:noFill/>
        </p:spPr>
        <p:txBody>
          <a:bodyPr wrap="square" rtlCol="0">
            <a:spAutoFit/>
          </a:bodyPr>
          <a:lstStyle/>
          <a:p>
            <a:r>
              <a:rPr lang="zh-CN" altLang="en-US" sz="9600" dirty="0" smtClean="0">
                <a:solidFill>
                  <a:srgbClr val="0C8FF2"/>
                </a:solidFill>
                <a:latin typeface="方正粗宋简体" pitchFamily="65" charset="-122"/>
                <a:ea typeface="方正粗宋简体" pitchFamily="65" charset="-122"/>
              </a:rPr>
              <a:t>大特性</a:t>
            </a:r>
            <a:endParaRPr lang="zh-CN" altLang="en-US" sz="9600" dirty="0">
              <a:solidFill>
                <a:srgbClr val="0C8FF2"/>
              </a:solidFill>
              <a:latin typeface="方正粗宋简体" pitchFamily="65" charset="-122"/>
              <a:ea typeface="方正粗宋简体" pitchFamily="65" charset="-122"/>
            </a:endParaRPr>
          </a:p>
        </p:txBody>
      </p:sp>
      <p:sp>
        <p:nvSpPr>
          <p:cNvPr id="20" name="文本框 19"/>
          <p:cNvSpPr txBox="1"/>
          <p:nvPr/>
        </p:nvSpPr>
        <p:spPr>
          <a:xfrm>
            <a:off x="1058102" y="2683648"/>
            <a:ext cx="4053144" cy="1569660"/>
          </a:xfrm>
          <a:prstGeom prst="rect">
            <a:avLst/>
          </a:prstGeom>
          <a:noFill/>
        </p:spPr>
        <p:txBody>
          <a:bodyPr wrap="square" rtlCol="0">
            <a:spAutoFit/>
          </a:bodyPr>
          <a:lstStyle/>
          <a:p>
            <a:r>
              <a:rPr lang="zh-CN" altLang="en-US" sz="9600" dirty="0">
                <a:solidFill>
                  <a:srgbClr val="0C8FF2"/>
                </a:solidFill>
                <a:latin typeface="方正粗宋简体" pitchFamily="65" charset="-122"/>
                <a:ea typeface="方正粗宋简体" pitchFamily="65" charset="-122"/>
              </a:rPr>
              <a:t>众</a:t>
            </a:r>
            <a:r>
              <a:rPr lang="zh-CN" altLang="en-US" sz="9600" dirty="0" smtClean="0">
                <a:solidFill>
                  <a:srgbClr val="0C8FF2"/>
                </a:solidFill>
                <a:latin typeface="方正粗宋简体" pitchFamily="65" charset="-122"/>
                <a:ea typeface="方正粗宋简体" pitchFamily="65" charset="-122"/>
              </a:rPr>
              <a:t>包的</a:t>
            </a:r>
            <a:endParaRPr lang="zh-CN" altLang="en-US" sz="9600" dirty="0">
              <a:solidFill>
                <a:srgbClr val="0C8FF2"/>
              </a:solidFill>
              <a:latin typeface="方正粗宋简体" pitchFamily="65" charset="-122"/>
              <a:ea typeface="方正粗宋简体" pitchFamily="65" charset="-122"/>
            </a:endParaRPr>
          </a:p>
        </p:txBody>
      </p:sp>
      <p:sp>
        <p:nvSpPr>
          <p:cNvPr id="21" name="直角三角形 20"/>
          <p:cNvSpPr/>
          <p:nvPr/>
        </p:nvSpPr>
        <p:spPr>
          <a:xfrm rot="16200000">
            <a:off x="376626" y="1909373"/>
            <a:ext cx="300690" cy="493505"/>
          </a:xfrm>
          <a:prstGeom prst="r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直角三角形 21"/>
          <p:cNvSpPr/>
          <p:nvPr/>
        </p:nvSpPr>
        <p:spPr>
          <a:xfrm rot="5400000" flipH="1">
            <a:off x="11533438" y="1908479"/>
            <a:ext cx="300690" cy="493505"/>
          </a:xfrm>
          <a:prstGeom prst="r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3" name="矩形 22"/>
          <p:cNvSpPr/>
          <p:nvPr/>
        </p:nvSpPr>
        <p:spPr>
          <a:xfrm>
            <a:off x="11930536" y="2305577"/>
            <a:ext cx="261463" cy="22708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4" name="矩形 23"/>
          <p:cNvSpPr/>
          <p:nvPr/>
        </p:nvSpPr>
        <p:spPr>
          <a:xfrm>
            <a:off x="0" y="2305577"/>
            <a:ext cx="280218" cy="22708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9ED6"/>
        </a:solidFill>
        <a:effectLst/>
      </p:bgPr>
    </p:bg>
    <p:spTree>
      <p:nvGrpSpPr>
        <p:cNvPr id="1" name=""/>
        <p:cNvGrpSpPr/>
        <p:nvPr/>
      </p:nvGrpSpPr>
      <p:grpSpPr>
        <a:xfrm>
          <a:off x="0" y="0"/>
          <a:ext cx="0" cy="0"/>
          <a:chOff x="0" y="0"/>
          <a:chExt cx="0" cy="0"/>
        </a:xfrm>
      </p:grpSpPr>
      <p:sp>
        <p:nvSpPr>
          <p:cNvPr id="5" name="矩形 4"/>
          <p:cNvSpPr/>
          <p:nvPr/>
        </p:nvSpPr>
        <p:spPr>
          <a:xfrm>
            <a:off x="773722" y="0"/>
            <a:ext cx="10663311" cy="6858000"/>
          </a:xfrm>
          <a:prstGeom prst="rect">
            <a:avLst/>
          </a:prstGeom>
          <a:pattFill prst="wdUpDiag">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a:off x="11197885"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968328"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a:off x="5573020" y="69603"/>
            <a:ext cx="1064712" cy="923330"/>
            <a:chOff x="5060515" y="-737"/>
            <a:chExt cx="1064712" cy="923330"/>
          </a:xfrm>
        </p:grpSpPr>
        <p:sp>
          <p:nvSpPr>
            <p:cNvPr id="4" name="矩形 3"/>
            <p:cNvSpPr/>
            <p:nvPr/>
          </p:nvSpPr>
          <p:spPr>
            <a:xfrm>
              <a:off x="5060516" y="237995"/>
              <a:ext cx="926926" cy="588723"/>
            </a:xfrm>
            <a:prstGeom prst="rect">
              <a:avLst/>
            </a:prstGeom>
            <a:noFill/>
            <a:ln w="34925">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5060515" y="-737"/>
              <a:ext cx="1064712" cy="923330"/>
            </a:xfrm>
            <a:prstGeom prst="rect">
              <a:avLst/>
            </a:prstGeom>
            <a:noFill/>
          </p:spPr>
          <p:txBody>
            <a:bodyPr wrap="square" rtlCol="0">
              <a:spAutoFit/>
            </a:bodyPr>
            <a:lstStyle/>
            <a:p>
              <a:r>
                <a:rPr lang="en-US" altLang="zh-CN" sz="5400" dirty="0" smtClean="0">
                  <a:solidFill>
                    <a:srgbClr val="2099F4"/>
                  </a:solidFill>
                  <a:latin typeface="华康俪金黑W8(P)" panose="020B0800000000000000" pitchFamily="34" charset="-122"/>
                  <a:ea typeface="华康俪金黑W8(P)" panose="020B0800000000000000" pitchFamily="34" charset="-122"/>
                </a:rPr>
                <a:t>01</a:t>
              </a:r>
              <a:endParaRPr lang="zh-CN" altLang="en-US" sz="5400" dirty="0">
                <a:solidFill>
                  <a:srgbClr val="2099F4"/>
                </a:solidFill>
                <a:latin typeface="华康俪金黑W8(P)" panose="020B0800000000000000" pitchFamily="34" charset="-122"/>
                <a:ea typeface="华康俪金黑W8(P)" panose="020B0800000000000000" pitchFamily="34" charset="-122"/>
              </a:endParaRPr>
            </a:p>
          </p:txBody>
        </p:sp>
      </p:grpSp>
      <p:sp>
        <p:nvSpPr>
          <p:cNvPr id="20" name="文本框 19"/>
          <p:cNvSpPr txBox="1"/>
          <p:nvPr/>
        </p:nvSpPr>
        <p:spPr>
          <a:xfrm>
            <a:off x="4494626" y="993670"/>
            <a:ext cx="3221501" cy="584775"/>
          </a:xfrm>
          <a:prstGeom prst="rect">
            <a:avLst/>
          </a:prstGeom>
          <a:noFill/>
        </p:spPr>
        <p:txBody>
          <a:bodyPr wrap="square" rtlCol="0">
            <a:spAutoFit/>
          </a:bodyPr>
          <a:lstStyle/>
          <a:p>
            <a:pPr algn="just"/>
            <a:r>
              <a:rPr lang="zh-CN" altLang="en-US" sz="3200" dirty="0" smtClean="0">
                <a:solidFill>
                  <a:srgbClr val="2099F4"/>
                </a:solidFill>
                <a:latin typeface="方正粗宋简体" pitchFamily="65" charset="-122"/>
                <a:ea typeface="方正粗宋简体" pitchFamily="65" charset="-122"/>
              </a:rPr>
              <a:t>选择正确的模式</a:t>
            </a:r>
            <a:endParaRPr lang="zh-CN" altLang="en-US" sz="3200" dirty="0">
              <a:solidFill>
                <a:srgbClr val="2099F4"/>
              </a:solidFill>
              <a:latin typeface="方正粗宋简体" pitchFamily="65" charset="-122"/>
              <a:ea typeface="方正粗宋简体" pitchFamily="65" charset="-122"/>
            </a:endParaRPr>
          </a:p>
        </p:txBody>
      </p:sp>
      <p:grpSp>
        <p:nvGrpSpPr>
          <p:cNvPr id="21" name="组合 20"/>
          <p:cNvGrpSpPr/>
          <p:nvPr/>
        </p:nvGrpSpPr>
        <p:grpSpPr>
          <a:xfrm>
            <a:off x="5573020" y="3767799"/>
            <a:ext cx="1064712" cy="923330"/>
            <a:chOff x="5060516" y="0"/>
            <a:chExt cx="1064712" cy="923330"/>
          </a:xfrm>
        </p:grpSpPr>
        <p:sp>
          <p:nvSpPr>
            <p:cNvPr id="22" name="矩形 21"/>
            <p:cNvSpPr/>
            <p:nvPr/>
          </p:nvSpPr>
          <p:spPr>
            <a:xfrm>
              <a:off x="5060516" y="237995"/>
              <a:ext cx="926926" cy="588723"/>
            </a:xfrm>
            <a:prstGeom prst="rect">
              <a:avLst/>
            </a:prstGeom>
            <a:noFill/>
            <a:ln w="34925">
              <a:solidFill>
                <a:srgbClr val="0082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5060516" y="0"/>
              <a:ext cx="1064712" cy="923330"/>
            </a:xfrm>
            <a:prstGeom prst="rect">
              <a:avLst/>
            </a:prstGeom>
            <a:noFill/>
          </p:spPr>
          <p:txBody>
            <a:bodyPr wrap="square" rtlCol="0">
              <a:spAutoFit/>
            </a:bodyPr>
            <a:lstStyle/>
            <a:p>
              <a:r>
                <a:rPr lang="en-US" altLang="zh-CN" sz="5400" dirty="0" smtClean="0">
                  <a:solidFill>
                    <a:srgbClr val="2099F4"/>
                  </a:solidFill>
                  <a:latin typeface="华康俪金黑W8(P)" panose="020B0800000000000000" pitchFamily="34" charset="-122"/>
                  <a:ea typeface="华康俪金黑W8(P)" panose="020B0800000000000000" pitchFamily="34" charset="-122"/>
                </a:rPr>
                <a:t>02</a:t>
              </a:r>
              <a:endParaRPr lang="zh-CN" altLang="en-US" sz="5400" dirty="0">
                <a:solidFill>
                  <a:srgbClr val="2099F4"/>
                </a:solidFill>
                <a:latin typeface="华康俪金黑W8(P)" panose="020B0800000000000000" pitchFamily="34" charset="-122"/>
                <a:ea typeface="华康俪金黑W8(P)" panose="020B0800000000000000" pitchFamily="34" charset="-122"/>
              </a:endParaRPr>
            </a:p>
          </p:txBody>
        </p:sp>
      </p:grpSp>
      <p:sp>
        <p:nvSpPr>
          <p:cNvPr id="24" name="文本框 23"/>
          <p:cNvSpPr txBox="1"/>
          <p:nvPr/>
        </p:nvSpPr>
        <p:spPr>
          <a:xfrm>
            <a:off x="4582547" y="4707058"/>
            <a:ext cx="3045657" cy="584775"/>
          </a:xfrm>
          <a:prstGeom prst="rect">
            <a:avLst/>
          </a:prstGeom>
          <a:noFill/>
        </p:spPr>
        <p:txBody>
          <a:bodyPr wrap="square" rtlCol="0">
            <a:spAutoFit/>
          </a:bodyPr>
          <a:lstStyle/>
          <a:p>
            <a:pPr algn="just"/>
            <a:r>
              <a:rPr lang="zh-CN" altLang="en-US" sz="3200" dirty="0" smtClean="0">
                <a:solidFill>
                  <a:srgbClr val="2099F4"/>
                </a:solidFill>
                <a:latin typeface="方正粗宋简体" pitchFamily="65" charset="-122"/>
                <a:ea typeface="方正粗宋简体" pitchFamily="65" charset="-122"/>
              </a:rPr>
              <a:t>选择合适的大众</a:t>
            </a:r>
            <a:endParaRPr lang="zh-CN" altLang="en-US" sz="3200" dirty="0">
              <a:solidFill>
                <a:srgbClr val="2099F4"/>
              </a:solidFill>
              <a:latin typeface="方正粗宋简体" pitchFamily="65" charset="-122"/>
              <a:ea typeface="方正粗宋简体" pitchFamily="65" charset="-122"/>
            </a:endParaRPr>
          </a:p>
        </p:txBody>
      </p:sp>
      <p:grpSp>
        <p:nvGrpSpPr>
          <p:cNvPr id="25" name="组合 24"/>
          <p:cNvGrpSpPr/>
          <p:nvPr/>
        </p:nvGrpSpPr>
        <p:grpSpPr>
          <a:xfrm>
            <a:off x="2674900" y="2686983"/>
            <a:ext cx="1010390" cy="944974"/>
            <a:chOff x="1821389" y="3823974"/>
            <a:chExt cx="1448285" cy="1330157"/>
          </a:xfrm>
        </p:grpSpPr>
        <p:sp>
          <p:nvSpPr>
            <p:cNvPr id="26" name="矩形 25"/>
            <p:cNvSpPr/>
            <p:nvPr/>
          </p:nvSpPr>
          <p:spPr>
            <a:xfrm>
              <a:off x="1821390" y="3837708"/>
              <a:ext cx="1448284" cy="1316423"/>
            </a:xfrm>
            <a:prstGeom prst="rect">
              <a:avLst/>
            </a:prstGeom>
            <a:solidFill>
              <a:srgbClr val="0082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itchFamily="34" charset="-122"/>
                <a:ea typeface="微软雅黑" pitchFamily="34" charset="-122"/>
              </a:endParaRPr>
            </a:p>
          </p:txBody>
        </p:sp>
        <p:sp>
          <p:nvSpPr>
            <p:cNvPr id="27" name="矩形 26"/>
            <p:cNvSpPr/>
            <p:nvPr/>
          </p:nvSpPr>
          <p:spPr>
            <a:xfrm>
              <a:off x="1821389" y="3823974"/>
              <a:ext cx="1448285" cy="171371"/>
            </a:xfrm>
            <a:prstGeom prst="rect">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6490194" y="2686983"/>
            <a:ext cx="1010390" cy="944974"/>
            <a:chOff x="1821389" y="3823974"/>
            <a:chExt cx="1448285" cy="1330157"/>
          </a:xfrm>
        </p:grpSpPr>
        <p:sp>
          <p:nvSpPr>
            <p:cNvPr id="29" name="矩形 28"/>
            <p:cNvSpPr/>
            <p:nvPr/>
          </p:nvSpPr>
          <p:spPr>
            <a:xfrm>
              <a:off x="1821390" y="3837708"/>
              <a:ext cx="1448284" cy="1316423"/>
            </a:xfrm>
            <a:prstGeom prst="rect">
              <a:avLst/>
            </a:prstGeom>
            <a:solidFill>
              <a:srgbClr val="0082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itchFamily="34" charset="-122"/>
                <a:ea typeface="微软雅黑" pitchFamily="34" charset="-122"/>
              </a:endParaRPr>
            </a:p>
          </p:txBody>
        </p:sp>
        <p:sp>
          <p:nvSpPr>
            <p:cNvPr id="30" name="矩形 29"/>
            <p:cNvSpPr/>
            <p:nvPr/>
          </p:nvSpPr>
          <p:spPr>
            <a:xfrm>
              <a:off x="1821389" y="3823974"/>
              <a:ext cx="1448285" cy="171371"/>
            </a:xfrm>
            <a:prstGeom prst="rect">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4582547" y="2707055"/>
            <a:ext cx="1010390" cy="944974"/>
            <a:chOff x="1821389" y="3823974"/>
            <a:chExt cx="1448285" cy="1330157"/>
          </a:xfrm>
        </p:grpSpPr>
        <p:sp>
          <p:nvSpPr>
            <p:cNvPr id="32" name="矩形 31"/>
            <p:cNvSpPr/>
            <p:nvPr/>
          </p:nvSpPr>
          <p:spPr>
            <a:xfrm>
              <a:off x="1821390" y="3837708"/>
              <a:ext cx="1448284" cy="1316423"/>
            </a:xfrm>
            <a:prstGeom prst="rect">
              <a:avLst/>
            </a:prstGeom>
            <a:solidFill>
              <a:srgbClr val="0082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itchFamily="34" charset="-122"/>
                <a:ea typeface="微软雅黑" pitchFamily="34" charset="-122"/>
              </a:endParaRPr>
            </a:p>
          </p:txBody>
        </p:sp>
        <p:sp>
          <p:nvSpPr>
            <p:cNvPr id="33" name="矩形 32"/>
            <p:cNvSpPr/>
            <p:nvPr/>
          </p:nvSpPr>
          <p:spPr>
            <a:xfrm>
              <a:off x="1821389" y="3823974"/>
              <a:ext cx="1448285" cy="171371"/>
            </a:xfrm>
            <a:prstGeom prst="rect">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397842" y="2691861"/>
            <a:ext cx="1010390" cy="944974"/>
            <a:chOff x="1821389" y="3823974"/>
            <a:chExt cx="1448285" cy="1330157"/>
          </a:xfrm>
        </p:grpSpPr>
        <p:sp>
          <p:nvSpPr>
            <p:cNvPr id="35" name="矩形 34"/>
            <p:cNvSpPr/>
            <p:nvPr/>
          </p:nvSpPr>
          <p:spPr>
            <a:xfrm>
              <a:off x="1821390" y="3837708"/>
              <a:ext cx="1448284" cy="1316423"/>
            </a:xfrm>
            <a:prstGeom prst="rect">
              <a:avLst/>
            </a:prstGeom>
            <a:solidFill>
              <a:srgbClr val="0082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itchFamily="34" charset="-122"/>
                <a:ea typeface="微软雅黑" pitchFamily="34" charset="-122"/>
              </a:endParaRPr>
            </a:p>
          </p:txBody>
        </p:sp>
        <p:sp>
          <p:nvSpPr>
            <p:cNvPr id="36" name="矩形 35"/>
            <p:cNvSpPr/>
            <p:nvPr/>
          </p:nvSpPr>
          <p:spPr>
            <a:xfrm>
              <a:off x="1821389" y="3823974"/>
              <a:ext cx="1448285" cy="171371"/>
            </a:xfrm>
            <a:prstGeom prst="rect">
              <a:avLst/>
            </a:prstGeom>
            <a:solidFill>
              <a:srgbClr val="FFFF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文本框 36"/>
          <p:cNvSpPr txBox="1"/>
          <p:nvPr/>
        </p:nvSpPr>
        <p:spPr>
          <a:xfrm>
            <a:off x="2788051" y="2792896"/>
            <a:ext cx="844062" cy="830997"/>
          </a:xfrm>
          <a:prstGeom prst="rect">
            <a:avLst/>
          </a:prstGeom>
          <a:noFill/>
        </p:spPr>
        <p:txBody>
          <a:bodyPr wrap="square" rtlCol="0">
            <a:spAutoFit/>
          </a:bodyPr>
          <a:lstStyle/>
          <a:p>
            <a:r>
              <a:rPr lang="zh-CN" altLang="en-US" sz="2400" dirty="0" smtClean="0">
                <a:solidFill>
                  <a:schemeClr val="bg1"/>
                </a:solidFill>
                <a:latin typeface="微软雅黑" pitchFamily="34" charset="-122"/>
                <a:ea typeface="微软雅黑" pitchFamily="34" charset="-122"/>
              </a:rPr>
              <a:t>群体智能</a:t>
            </a:r>
            <a:endParaRPr lang="zh-CN" altLang="en-US" sz="2400" dirty="0">
              <a:solidFill>
                <a:schemeClr val="bg1"/>
              </a:solidFill>
              <a:latin typeface="微软雅黑" pitchFamily="34" charset="-122"/>
              <a:ea typeface="微软雅黑" pitchFamily="34" charset="-122"/>
            </a:endParaRPr>
          </a:p>
        </p:txBody>
      </p:sp>
      <p:sp>
        <p:nvSpPr>
          <p:cNvPr id="38" name="文本框 37"/>
          <p:cNvSpPr txBox="1"/>
          <p:nvPr/>
        </p:nvSpPr>
        <p:spPr>
          <a:xfrm>
            <a:off x="4700375" y="2805171"/>
            <a:ext cx="844062" cy="830997"/>
          </a:xfrm>
          <a:prstGeom prst="rect">
            <a:avLst/>
          </a:prstGeom>
          <a:noFill/>
        </p:spPr>
        <p:txBody>
          <a:bodyPr wrap="square" rtlCol="0">
            <a:spAutoFit/>
          </a:bodyPr>
          <a:lstStyle/>
          <a:p>
            <a:r>
              <a:rPr lang="zh-CN" altLang="en-US" sz="2400" dirty="0" smtClean="0">
                <a:solidFill>
                  <a:schemeClr val="bg1"/>
                </a:solidFill>
                <a:latin typeface="微软雅黑" pitchFamily="34" charset="-122"/>
                <a:ea typeface="微软雅黑" pitchFamily="34" charset="-122"/>
              </a:rPr>
              <a:t>大众创造</a:t>
            </a:r>
            <a:endParaRPr lang="zh-CN" altLang="en-US" sz="2400" dirty="0">
              <a:solidFill>
                <a:schemeClr val="bg1"/>
              </a:solidFill>
              <a:latin typeface="微软雅黑" pitchFamily="34" charset="-122"/>
              <a:ea typeface="微软雅黑" pitchFamily="34" charset="-122"/>
            </a:endParaRPr>
          </a:p>
        </p:txBody>
      </p:sp>
      <p:sp>
        <p:nvSpPr>
          <p:cNvPr id="39" name="文本框 38"/>
          <p:cNvSpPr txBox="1"/>
          <p:nvPr/>
        </p:nvSpPr>
        <p:spPr>
          <a:xfrm>
            <a:off x="6610637" y="2804845"/>
            <a:ext cx="844062" cy="830997"/>
          </a:xfrm>
          <a:prstGeom prst="rect">
            <a:avLst/>
          </a:prstGeom>
          <a:noFill/>
        </p:spPr>
        <p:txBody>
          <a:bodyPr wrap="square" rtlCol="0">
            <a:spAutoFit/>
          </a:bodyPr>
          <a:lstStyle/>
          <a:p>
            <a:r>
              <a:rPr lang="zh-CN" altLang="en-US" sz="2400" dirty="0" smtClean="0">
                <a:solidFill>
                  <a:schemeClr val="bg1"/>
                </a:solidFill>
                <a:latin typeface="微软雅黑" pitchFamily="34" charset="-122"/>
                <a:ea typeface="微软雅黑" pitchFamily="34" charset="-122"/>
              </a:rPr>
              <a:t>大众投票</a:t>
            </a:r>
            <a:endParaRPr lang="zh-CN" altLang="en-US" sz="2400" dirty="0">
              <a:solidFill>
                <a:schemeClr val="bg1"/>
              </a:solidFill>
              <a:latin typeface="微软雅黑" pitchFamily="34" charset="-122"/>
              <a:ea typeface="微软雅黑" pitchFamily="34" charset="-122"/>
            </a:endParaRPr>
          </a:p>
        </p:txBody>
      </p:sp>
      <p:sp>
        <p:nvSpPr>
          <p:cNvPr id="40" name="文本框 39"/>
          <p:cNvSpPr txBox="1"/>
          <p:nvPr/>
        </p:nvSpPr>
        <p:spPr>
          <a:xfrm>
            <a:off x="8518284" y="2804844"/>
            <a:ext cx="844062" cy="830997"/>
          </a:xfrm>
          <a:prstGeom prst="rect">
            <a:avLst/>
          </a:prstGeom>
          <a:noFill/>
        </p:spPr>
        <p:txBody>
          <a:bodyPr wrap="square" rtlCol="0">
            <a:spAutoFit/>
          </a:bodyPr>
          <a:lstStyle/>
          <a:p>
            <a:r>
              <a:rPr lang="zh-CN" altLang="en-US" sz="2400" dirty="0" smtClean="0">
                <a:solidFill>
                  <a:schemeClr val="bg1"/>
                </a:solidFill>
                <a:latin typeface="微软雅黑" pitchFamily="34" charset="-122"/>
                <a:ea typeface="微软雅黑" pitchFamily="34" charset="-122"/>
              </a:rPr>
              <a:t>大众集资</a:t>
            </a:r>
            <a:endParaRPr lang="zh-CN" altLang="en-US" sz="2400" dirty="0">
              <a:solidFill>
                <a:schemeClr val="bg1"/>
              </a:solidFill>
              <a:latin typeface="微软雅黑" pitchFamily="34" charset="-122"/>
              <a:ea typeface="微软雅黑" pitchFamily="34" charset="-122"/>
            </a:endParaRPr>
          </a:p>
        </p:txBody>
      </p:sp>
      <p:sp>
        <p:nvSpPr>
          <p:cNvPr id="41" name="文本框 40"/>
          <p:cNvSpPr txBox="1"/>
          <p:nvPr/>
        </p:nvSpPr>
        <p:spPr>
          <a:xfrm>
            <a:off x="1885067" y="1497869"/>
            <a:ext cx="8440615" cy="1089529"/>
          </a:xfrm>
          <a:prstGeom prst="rect">
            <a:avLst/>
          </a:prstGeom>
          <a:noFill/>
        </p:spPr>
        <p:txBody>
          <a:bodyPr wrap="square" rtlCol="0">
            <a:spAutoFit/>
          </a:bodyPr>
          <a:lstStyle/>
          <a:p>
            <a:pPr algn="ctr">
              <a:lnSpc>
                <a:spcPct val="120000"/>
              </a:lnSpc>
            </a:pPr>
            <a:r>
              <a:rPr lang="zh-CN" altLang="en-US" dirty="0" smtClean="0">
                <a:solidFill>
                  <a:schemeClr val="tx1">
                    <a:lumMod val="75000"/>
                    <a:lumOff val="25000"/>
                  </a:schemeClr>
                </a:solidFill>
                <a:latin typeface="微软雅黑" pitchFamily="34" charset="-122"/>
                <a:ea typeface="微软雅黑" pitchFamily="34" charset="-122"/>
              </a:rPr>
              <a:t>众包不是一个单独的战略，它是众多方法的一个概括性描述。他们的共同特性就是都依赖于大众的某项贡献。所以在启动众包提议前，必须确定最终目标是什么，这样才能决定使用什么样的众包模式</a:t>
            </a:r>
            <a:endParaRPr lang="zh-CN" altLang="en-US" dirty="0">
              <a:solidFill>
                <a:schemeClr val="tx1">
                  <a:lumMod val="75000"/>
                  <a:lumOff val="25000"/>
                </a:schemeClr>
              </a:solidFill>
              <a:latin typeface="微软雅黑" pitchFamily="34" charset="-122"/>
              <a:ea typeface="微软雅黑" pitchFamily="34" charset="-122"/>
            </a:endParaRPr>
          </a:p>
        </p:txBody>
      </p:sp>
      <p:sp>
        <p:nvSpPr>
          <p:cNvPr id="42" name="文本框 41"/>
          <p:cNvSpPr txBox="1"/>
          <p:nvPr/>
        </p:nvSpPr>
        <p:spPr>
          <a:xfrm>
            <a:off x="1885067" y="5278378"/>
            <a:ext cx="8440615" cy="1089529"/>
          </a:xfrm>
          <a:prstGeom prst="rect">
            <a:avLst/>
          </a:prstGeom>
          <a:noFill/>
        </p:spPr>
        <p:txBody>
          <a:bodyPr wrap="square" rtlCol="0">
            <a:spAutoFit/>
          </a:bodyPr>
          <a:lstStyle/>
          <a:p>
            <a:pPr algn="ctr">
              <a:lnSpc>
                <a:spcPct val="120000"/>
              </a:lnSpc>
            </a:pPr>
            <a:r>
              <a:rPr lang="zh-CN" altLang="en-US" dirty="0">
                <a:solidFill>
                  <a:schemeClr val="tx1">
                    <a:lumMod val="65000"/>
                    <a:lumOff val="35000"/>
                  </a:schemeClr>
                </a:solidFill>
                <a:latin typeface="微软雅黑" pitchFamily="34" charset="-122"/>
                <a:ea typeface="微软雅黑" pitchFamily="34" charset="-122"/>
              </a:rPr>
              <a:t>众</a:t>
            </a:r>
            <a:r>
              <a:rPr lang="zh-CN" altLang="en-US" dirty="0" smtClean="0">
                <a:solidFill>
                  <a:schemeClr val="tx1">
                    <a:lumMod val="65000"/>
                    <a:lumOff val="35000"/>
                  </a:schemeClr>
                </a:solidFill>
                <a:latin typeface="微软雅黑" pitchFamily="34" charset="-122"/>
                <a:ea typeface="微软雅黑" pitchFamily="34" charset="-122"/>
              </a:rPr>
              <a:t>包意味着全世界的网民都是我们的“大众”，有</a:t>
            </a:r>
            <a:r>
              <a:rPr lang="en-US" altLang="zh-CN" dirty="0" smtClean="0">
                <a:solidFill>
                  <a:schemeClr val="tx1">
                    <a:lumMod val="65000"/>
                    <a:lumOff val="35000"/>
                  </a:schemeClr>
                </a:solidFill>
                <a:latin typeface="微软雅黑" pitchFamily="34" charset="-122"/>
                <a:ea typeface="微软雅黑" pitchFamily="34" charset="-122"/>
              </a:rPr>
              <a:t>10</a:t>
            </a:r>
            <a:r>
              <a:rPr lang="zh-CN" altLang="en-US" dirty="0" smtClean="0">
                <a:solidFill>
                  <a:schemeClr val="tx1">
                    <a:lumMod val="65000"/>
                    <a:lumOff val="35000"/>
                  </a:schemeClr>
                </a:solidFill>
                <a:latin typeface="微软雅黑" pitchFamily="34" charset="-122"/>
                <a:ea typeface="微软雅黑" pitchFamily="34" charset="-122"/>
              </a:rPr>
              <a:t>亿人之多。但如何选择合适的大众来参与到我们的众包当中一个关键问题。这就需要我们精心组织语言，准确说明自己的意图，并找到合适的媒体发布这个消息。</a:t>
            </a:r>
            <a:endParaRPr lang="zh-CN" altLang="en-US" dirty="0">
              <a:solidFill>
                <a:schemeClr val="tx1">
                  <a:lumMod val="65000"/>
                  <a:lumOff val="35000"/>
                </a:schemeClr>
              </a:solidFill>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9ED6"/>
        </a:solidFill>
        <a:effectLst/>
      </p:bgPr>
    </p:bg>
    <p:spTree>
      <p:nvGrpSpPr>
        <p:cNvPr id="1" name=""/>
        <p:cNvGrpSpPr/>
        <p:nvPr/>
      </p:nvGrpSpPr>
      <p:grpSpPr>
        <a:xfrm>
          <a:off x="0" y="0"/>
          <a:ext cx="0" cy="0"/>
          <a:chOff x="0" y="0"/>
          <a:chExt cx="0" cy="0"/>
        </a:xfrm>
      </p:grpSpPr>
      <p:sp>
        <p:nvSpPr>
          <p:cNvPr id="2" name="矩形 1"/>
          <p:cNvSpPr/>
          <p:nvPr/>
        </p:nvSpPr>
        <p:spPr>
          <a:xfrm>
            <a:off x="773722" y="0"/>
            <a:ext cx="10663311" cy="6858000"/>
          </a:xfrm>
          <a:prstGeom prst="rect">
            <a:avLst/>
          </a:prstGeom>
          <a:pattFill prst="wdUpDiag">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11197885"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968328"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4494626" y="-103241"/>
            <a:ext cx="3221501" cy="1527647"/>
            <a:chOff x="4494626" y="-103241"/>
            <a:chExt cx="3221501" cy="1527647"/>
          </a:xfrm>
        </p:grpSpPr>
        <p:grpSp>
          <p:nvGrpSpPr>
            <p:cNvPr id="8" name="组合 7"/>
            <p:cNvGrpSpPr/>
            <p:nvPr/>
          </p:nvGrpSpPr>
          <p:grpSpPr>
            <a:xfrm>
              <a:off x="5542539" y="-103241"/>
              <a:ext cx="1034230" cy="923330"/>
              <a:chOff x="5030034" y="9300"/>
              <a:chExt cx="1034230" cy="923330"/>
            </a:xfrm>
          </p:grpSpPr>
          <p:sp>
            <p:nvSpPr>
              <p:cNvPr id="9" name="矩形 8"/>
              <p:cNvSpPr/>
              <p:nvPr/>
            </p:nvSpPr>
            <p:spPr>
              <a:xfrm>
                <a:off x="5060516" y="237995"/>
                <a:ext cx="926926" cy="588723"/>
              </a:xfrm>
              <a:prstGeom prst="rect">
                <a:avLst/>
              </a:prstGeom>
              <a:noFill/>
              <a:ln w="34925">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030034" y="9300"/>
                <a:ext cx="1034230" cy="923330"/>
              </a:xfrm>
              <a:prstGeom prst="rect">
                <a:avLst/>
              </a:prstGeom>
              <a:noFill/>
            </p:spPr>
            <p:txBody>
              <a:bodyPr wrap="square" rtlCol="0">
                <a:spAutoFit/>
              </a:bodyPr>
              <a:lstStyle/>
              <a:p>
                <a:r>
                  <a:rPr lang="en-US" altLang="zh-CN" sz="5400" dirty="0" smtClean="0">
                    <a:solidFill>
                      <a:srgbClr val="2099F4"/>
                    </a:solidFill>
                    <a:latin typeface="华康俪金黑W8(P)" panose="020B0800000000000000" pitchFamily="34" charset="-122"/>
                    <a:ea typeface="华康俪金黑W8(P)" panose="020B0800000000000000" pitchFamily="34" charset="-122"/>
                  </a:rPr>
                  <a:t>03</a:t>
                </a:r>
                <a:endParaRPr lang="zh-CN" altLang="en-US" sz="5400" dirty="0">
                  <a:solidFill>
                    <a:srgbClr val="2099F4"/>
                  </a:solidFill>
                  <a:latin typeface="华康俪金黑W8(P)" panose="020B0800000000000000" pitchFamily="34" charset="-122"/>
                  <a:ea typeface="华康俪金黑W8(P)" panose="020B0800000000000000" pitchFamily="34" charset="-122"/>
                </a:endParaRPr>
              </a:p>
            </p:txBody>
          </p:sp>
        </p:grpSp>
        <p:sp>
          <p:nvSpPr>
            <p:cNvPr id="12" name="文本框 11"/>
            <p:cNvSpPr txBox="1"/>
            <p:nvPr/>
          </p:nvSpPr>
          <p:spPr>
            <a:xfrm>
              <a:off x="4494626" y="839631"/>
              <a:ext cx="3221501" cy="584775"/>
            </a:xfrm>
            <a:prstGeom prst="rect">
              <a:avLst/>
            </a:prstGeom>
            <a:noFill/>
          </p:spPr>
          <p:txBody>
            <a:bodyPr wrap="square" rtlCol="0">
              <a:spAutoFit/>
            </a:bodyPr>
            <a:lstStyle/>
            <a:p>
              <a:r>
                <a:rPr lang="zh-CN" altLang="en-US" sz="3200" dirty="0">
                  <a:solidFill>
                    <a:srgbClr val="2099F4"/>
                  </a:solidFill>
                  <a:latin typeface="方正粗宋简体" pitchFamily="65" charset="-122"/>
                  <a:ea typeface="方正粗宋简体" pitchFamily="65" charset="-122"/>
                </a:rPr>
                <a:t>提供恰当的激励</a:t>
              </a:r>
            </a:p>
          </p:txBody>
        </p:sp>
      </p:grpSp>
      <p:grpSp>
        <p:nvGrpSpPr>
          <p:cNvPr id="22" name="组合 21"/>
          <p:cNvGrpSpPr/>
          <p:nvPr/>
        </p:nvGrpSpPr>
        <p:grpSpPr>
          <a:xfrm>
            <a:off x="4892310" y="2125201"/>
            <a:ext cx="2288348" cy="1545038"/>
            <a:chOff x="4892310" y="2250638"/>
            <a:chExt cx="2288348" cy="1545038"/>
          </a:xfrm>
        </p:grpSpPr>
        <p:grpSp>
          <p:nvGrpSpPr>
            <p:cNvPr id="13" name="组合 12"/>
            <p:cNvGrpSpPr/>
            <p:nvPr/>
          </p:nvGrpSpPr>
          <p:grpSpPr>
            <a:xfrm>
              <a:off x="5542539" y="2250638"/>
              <a:ext cx="1064712" cy="923330"/>
              <a:chOff x="5046448" y="2151"/>
              <a:chExt cx="1064712" cy="923330"/>
            </a:xfrm>
          </p:grpSpPr>
          <p:sp>
            <p:nvSpPr>
              <p:cNvPr id="14" name="矩形 13"/>
              <p:cNvSpPr/>
              <p:nvPr/>
            </p:nvSpPr>
            <p:spPr>
              <a:xfrm>
                <a:off x="5060516" y="237995"/>
                <a:ext cx="926926" cy="588723"/>
              </a:xfrm>
              <a:prstGeom prst="rect">
                <a:avLst/>
              </a:prstGeom>
              <a:noFill/>
              <a:ln w="34925">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046448" y="2151"/>
                <a:ext cx="1064712" cy="923330"/>
              </a:xfrm>
              <a:prstGeom prst="rect">
                <a:avLst/>
              </a:prstGeom>
              <a:noFill/>
            </p:spPr>
            <p:txBody>
              <a:bodyPr wrap="square" rtlCol="0">
                <a:spAutoFit/>
              </a:bodyPr>
              <a:lstStyle/>
              <a:p>
                <a:r>
                  <a:rPr lang="en-US" altLang="zh-CN" sz="5400" dirty="0" smtClean="0">
                    <a:solidFill>
                      <a:srgbClr val="2099F4"/>
                    </a:solidFill>
                    <a:latin typeface="华康俪金黑W8(P)" panose="020B0800000000000000" pitchFamily="34" charset="-122"/>
                    <a:ea typeface="华康俪金黑W8(P)" panose="020B0800000000000000" pitchFamily="34" charset="-122"/>
                  </a:rPr>
                  <a:t>04</a:t>
                </a:r>
                <a:endParaRPr lang="zh-CN" altLang="en-US" sz="5400" dirty="0">
                  <a:solidFill>
                    <a:srgbClr val="2099F4"/>
                  </a:solidFill>
                  <a:latin typeface="华康俪金黑W8(P)" panose="020B0800000000000000" pitchFamily="34" charset="-122"/>
                  <a:ea typeface="华康俪金黑W8(P)" panose="020B0800000000000000" pitchFamily="34" charset="-122"/>
                </a:endParaRPr>
              </a:p>
            </p:txBody>
          </p:sp>
        </p:grpSp>
        <p:sp>
          <p:nvSpPr>
            <p:cNvPr id="16" name="文本框 15"/>
            <p:cNvSpPr txBox="1"/>
            <p:nvPr/>
          </p:nvSpPr>
          <p:spPr>
            <a:xfrm>
              <a:off x="4892310" y="3210901"/>
              <a:ext cx="2288348" cy="584775"/>
            </a:xfrm>
            <a:prstGeom prst="rect">
              <a:avLst/>
            </a:prstGeom>
            <a:noFill/>
          </p:spPr>
          <p:txBody>
            <a:bodyPr wrap="square" rtlCol="0">
              <a:spAutoFit/>
            </a:bodyPr>
            <a:lstStyle/>
            <a:p>
              <a:r>
                <a:rPr lang="zh-CN" altLang="en-US" sz="3200" dirty="0" smtClean="0">
                  <a:solidFill>
                    <a:srgbClr val="2099F4"/>
                  </a:solidFill>
                  <a:latin typeface="方正粗宋简体" pitchFamily="65" charset="-122"/>
                  <a:ea typeface="方正粗宋简体" pitchFamily="65" charset="-122"/>
                </a:rPr>
                <a:t>别急着炒人</a:t>
              </a:r>
              <a:endParaRPr lang="zh-CN" altLang="en-US" sz="3200" dirty="0">
                <a:solidFill>
                  <a:srgbClr val="2099F4"/>
                </a:solidFill>
                <a:latin typeface="方正粗宋简体" pitchFamily="65" charset="-122"/>
                <a:ea typeface="方正粗宋简体" pitchFamily="65" charset="-122"/>
              </a:endParaRPr>
            </a:p>
          </p:txBody>
        </p:sp>
      </p:grpSp>
      <p:grpSp>
        <p:nvGrpSpPr>
          <p:cNvPr id="23" name="组合 22"/>
          <p:cNvGrpSpPr/>
          <p:nvPr/>
        </p:nvGrpSpPr>
        <p:grpSpPr>
          <a:xfrm>
            <a:off x="4349257" y="4356821"/>
            <a:ext cx="3512238" cy="1537703"/>
            <a:chOff x="4349257" y="4356821"/>
            <a:chExt cx="3512238" cy="1537703"/>
          </a:xfrm>
        </p:grpSpPr>
        <p:grpSp>
          <p:nvGrpSpPr>
            <p:cNvPr id="17" name="组合 16"/>
            <p:cNvGrpSpPr/>
            <p:nvPr/>
          </p:nvGrpSpPr>
          <p:grpSpPr>
            <a:xfrm>
              <a:off x="5527298" y="4356821"/>
              <a:ext cx="1064712" cy="923330"/>
              <a:chOff x="5045275" y="-1821"/>
              <a:chExt cx="1064712" cy="923330"/>
            </a:xfrm>
          </p:grpSpPr>
          <p:sp>
            <p:nvSpPr>
              <p:cNvPr id="18" name="矩形 17"/>
              <p:cNvSpPr/>
              <p:nvPr/>
            </p:nvSpPr>
            <p:spPr>
              <a:xfrm>
                <a:off x="5060516" y="237995"/>
                <a:ext cx="926926" cy="588723"/>
              </a:xfrm>
              <a:prstGeom prst="rect">
                <a:avLst/>
              </a:prstGeom>
              <a:noFill/>
              <a:ln w="34925">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045275" y="-1821"/>
                <a:ext cx="1064712" cy="923330"/>
              </a:xfrm>
              <a:prstGeom prst="rect">
                <a:avLst/>
              </a:prstGeom>
              <a:noFill/>
            </p:spPr>
            <p:txBody>
              <a:bodyPr wrap="square" rtlCol="0">
                <a:spAutoFit/>
              </a:bodyPr>
              <a:lstStyle/>
              <a:p>
                <a:r>
                  <a:rPr lang="en-US" altLang="zh-CN" sz="5400" dirty="0" smtClean="0">
                    <a:solidFill>
                      <a:srgbClr val="2099F4"/>
                    </a:solidFill>
                    <a:latin typeface="华康俪金黑W8(P)" panose="020B0800000000000000" pitchFamily="34" charset="-122"/>
                    <a:ea typeface="华康俪金黑W8(P)" panose="020B0800000000000000" pitchFamily="34" charset="-122"/>
                  </a:rPr>
                  <a:t>05</a:t>
                </a:r>
                <a:endParaRPr lang="zh-CN" altLang="en-US" sz="5400" dirty="0">
                  <a:solidFill>
                    <a:srgbClr val="2099F4"/>
                  </a:solidFill>
                  <a:latin typeface="华康俪金黑W8(P)" panose="020B0800000000000000" pitchFamily="34" charset="-122"/>
                  <a:ea typeface="华康俪金黑W8(P)" panose="020B0800000000000000" pitchFamily="34" charset="-122"/>
                </a:endParaRPr>
              </a:p>
            </p:txBody>
          </p:sp>
        </p:grpSp>
        <p:sp>
          <p:nvSpPr>
            <p:cNvPr id="20" name="文本框 19"/>
            <p:cNvSpPr txBox="1"/>
            <p:nvPr/>
          </p:nvSpPr>
          <p:spPr>
            <a:xfrm>
              <a:off x="4349257" y="5309749"/>
              <a:ext cx="3512238" cy="584775"/>
            </a:xfrm>
            <a:prstGeom prst="rect">
              <a:avLst/>
            </a:prstGeom>
            <a:noFill/>
          </p:spPr>
          <p:txBody>
            <a:bodyPr wrap="square" rtlCol="0">
              <a:spAutoFit/>
            </a:bodyPr>
            <a:lstStyle/>
            <a:p>
              <a:r>
                <a:rPr lang="zh-CN" altLang="en-US" sz="3200" dirty="0" smtClean="0">
                  <a:solidFill>
                    <a:srgbClr val="2099F4"/>
                  </a:solidFill>
                  <a:latin typeface="方正粗宋简体" pitchFamily="65" charset="-122"/>
                  <a:ea typeface="方正粗宋简体" pitchFamily="65" charset="-122"/>
                </a:rPr>
                <a:t>仁慈的独裁者原则</a:t>
              </a:r>
              <a:endParaRPr lang="zh-CN" altLang="en-US" sz="3200" dirty="0">
                <a:solidFill>
                  <a:srgbClr val="2099F4"/>
                </a:solidFill>
                <a:latin typeface="方正粗宋简体" pitchFamily="65" charset="-122"/>
                <a:ea typeface="方正粗宋简体" pitchFamily="65" charset="-122"/>
              </a:endParaRPr>
            </a:p>
          </p:txBody>
        </p:sp>
      </p:grpSp>
      <p:sp>
        <p:nvSpPr>
          <p:cNvPr id="24" name="文本框 23"/>
          <p:cNvSpPr txBox="1"/>
          <p:nvPr/>
        </p:nvSpPr>
        <p:spPr>
          <a:xfrm>
            <a:off x="1885068" y="1424406"/>
            <a:ext cx="8440614" cy="757130"/>
          </a:xfrm>
          <a:prstGeom prst="rect">
            <a:avLst/>
          </a:prstGeom>
          <a:noFill/>
        </p:spPr>
        <p:txBody>
          <a:bodyPr wrap="square" rtlCol="0">
            <a:spAutoFit/>
          </a:bodyPr>
          <a:lstStyle/>
          <a:p>
            <a:pPr algn="ctr">
              <a:lnSpc>
                <a:spcPct val="120000"/>
              </a:lnSpc>
            </a:pPr>
            <a:r>
              <a:rPr lang="zh-CN" altLang="en-US" dirty="0">
                <a:solidFill>
                  <a:schemeClr val="tx1">
                    <a:lumMod val="65000"/>
                    <a:lumOff val="35000"/>
                  </a:schemeClr>
                </a:solidFill>
                <a:latin typeface="微软雅黑" pitchFamily="34" charset="-122"/>
                <a:ea typeface="微软雅黑" pitchFamily="34" charset="-122"/>
              </a:rPr>
              <a:t>一</a:t>
            </a:r>
            <a:r>
              <a:rPr lang="zh-CN" altLang="en-US" dirty="0" smtClean="0">
                <a:solidFill>
                  <a:schemeClr val="tx1">
                    <a:lumMod val="65000"/>
                    <a:lumOff val="35000"/>
                  </a:schemeClr>
                </a:solidFill>
                <a:latin typeface="微软雅黑" pitchFamily="34" charset="-122"/>
                <a:ea typeface="微软雅黑" pitchFamily="34" charset="-122"/>
              </a:rPr>
              <a:t>个成功的众包项目最重要的部分，就是有一个活跃而忠诚的社区。而这就必须尽可能的了解到参与者的动机是什么，并且在适当的时候提供恰当的激励。</a:t>
            </a:r>
            <a:endParaRPr lang="zh-CN" altLang="en-US" dirty="0">
              <a:solidFill>
                <a:schemeClr val="tx1">
                  <a:lumMod val="65000"/>
                  <a:lumOff val="35000"/>
                </a:schemeClr>
              </a:solidFill>
              <a:latin typeface="微软雅黑" pitchFamily="34" charset="-122"/>
              <a:ea typeface="微软雅黑" pitchFamily="34" charset="-122"/>
            </a:endParaRPr>
          </a:p>
        </p:txBody>
      </p:sp>
      <p:sp>
        <p:nvSpPr>
          <p:cNvPr id="26" name="文本框 25"/>
          <p:cNvSpPr txBox="1"/>
          <p:nvPr/>
        </p:nvSpPr>
        <p:spPr>
          <a:xfrm>
            <a:off x="2011680" y="3530991"/>
            <a:ext cx="8665698" cy="827651"/>
          </a:xfrm>
          <a:prstGeom prst="rect">
            <a:avLst/>
          </a:prstGeom>
          <a:noFill/>
        </p:spPr>
        <p:txBody>
          <a:bodyPr wrap="square" rtlCol="0">
            <a:spAutoFit/>
          </a:bodyPr>
          <a:lstStyle/>
          <a:p>
            <a:endParaRPr lang="zh-CN" altLang="en-US" dirty="0"/>
          </a:p>
        </p:txBody>
      </p:sp>
      <p:sp>
        <p:nvSpPr>
          <p:cNvPr id="27" name="文本框 26"/>
          <p:cNvSpPr txBox="1"/>
          <p:nvPr/>
        </p:nvSpPr>
        <p:spPr>
          <a:xfrm>
            <a:off x="1885068" y="3670239"/>
            <a:ext cx="8440614" cy="757130"/>
          </a:xfrm>
          <a:prstGeom prst="rect">
            <a:avLst/>
          </a:prstGeom>
          <a:noFill/>
        </p:spPr>
        <p:txBody>
          <a:bodyPr wrap="square" rtlCol="0">
            <a:spAutoFit/>
          </a:bodyPr>
          <a:lstStyle/>
          <a:p>
            <a:pPr algn="ctr">
              <a:lnSpc>
                <a:spcPct val="120000"/>
              </a:lnSpc>
            </a:pPr>
            <a:r>
              <a:rPr lang="zh-CN" altLang="en-US" dirty="0" smtClean="0">
                <a:solidFill>
                  <a:schemeClr val="tx1">
                    <a:lumMod val="65000"/>
                    <a:lumOff val="35000"/>
                  </a:schemeClr>
                </a:solidFill>
                <a:latin typeface="微软雅黑" pitchFamily="34" charset="-122"/>
                <a:ea typeface="微软雅黑" pitchFamily="34" charset="-122"/>
              </a:rPr>
              <a:t>千万不能有“既然大众能免费完成工作，那干吗还要花钱请雇员”的想法。众包背后的真相就是：这样的事既不便宜也不简单</a:t>
            </a:r>
            <a:endParaRPr lang="zh-CN" altLang="en-US" dirty="0">
              <a:solidFill>
                <a:schemeClr val="tx1">
                  <a:lumMod val="65000"/>
                  <a:lumOff val="35000"/>
                </a:schemeClr>
              </a:solidFill>
              <a:latin typeface="微软雅黑" pitchFamily="34" charset="-122"/>
              <a:ea typeface="微软雅黑" pitchFamily="34" charset="-122"/>
            </a:endParaRPr>
          </a:p>
        </p:txBody>
      </p:sp>
      <p:sp>
        <p:nvSpPr>
          <p:cNvPr id="28" name="文本框 27"/>
          <p:cNvSpPr txBox="1"/>
          <p:nvPr/>
        </p:nvSpPr>
        <p:spPr>
          <a:xfrm>
            <a:off x="2011680" y="5894524"/>
            <a:ext cx="8510954" cy="728982"/>
          </a:xfrm>
          <a:prstGeom prst="rect">
            <a:avLst/>
          </a:prstGeom>
          <a:noFill/>
        </p:spPr>
        <p:txBody>
          <a:bodyPr wrap="square" rtlCol="0">
            <a:spAutoFit/>
          </a:bodyPr>
          <a:lstStyle/>
          <a:p>
            <a:pPr algn="ctr">
              <a:lnSpc>
                <a:spcPct val="120000"/>
              </a:lnSpc>
            </a:pPr>
            <a:r>
              <a:rPr lang="zh-CN" altLang="en-US" dirty="0" smtClean="0">
                <a:solidFill>
                  <a:schemeClr val="tx1">
                    <a:lumMod val="65000"/>
                    <a:lumOff val="35000"/>
                  </a:schemeClr>
                </a:solidFill>
                <a:latin typeface="微软雅黑" pitchFamily="34" charset="-122"/>
                <a:ea typeface="微软雅黑" pitchFamily="34" charset="-122"/>
              </a:rPr>
              <a:t>对于众包最大的误解之一是，大众是分开工作的。实际上，最成功的众包都是由大众和指导他们的某几个人合作完成的，抛开管制是让事情一团糟。</a:t>
            </a:r>
            <a:endParaRPr lang="zh-CN" altLang="en-US" dirty="0">
              <a:solidFill>
                <a:schemeClr val="tx1">
                  <a:lumMod val="65000"/>
                  <a:lumOff val="35000"/>
                </a:schemeClr>
              </a:solidFill>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9ED6"/>
        </a:solidFill>
        <a:effectLst/>
      </p:bgPr>
    </p:bg>
    <p:spTree>
      <p:nvGrpSpPr>
        <p:cNvPr id="1" name=""/>
        <p:cNvGrpSpPr/>
        <p:nvPr/>
      </p:nvGrpSpPr>
      <p:grpSpPr>
        <a:xfrm>
          <a:off x="0" y="0"/>
          <a:ext cx="0" cy="0"/>
          <a:chOff x="0" y="0"/>
          <a:chExt cx="0" cy="0"/>
        </a:xfrm>
      </p:grpSpPr>
      <p:sp>
        <p:nvSpPr>
          <p:cNvPr id="2" name="矩形 1"/>
          <p:cNvSpPr/>
          <p:nvPr/>
        </p:nvSpPr>
        <p:spPr>
          <a:xfrm>
            <a:off x="773718" y="-1"/>
            <a:ext cx="10663311" cy="6858001"/>
          </a:xfrm>
          <a:prstGeom prst="rect">
            <a:avLst/>
          </a:prstGeom>
          <a:pattFill prst="wdUpDiag">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cxnSp>
        <p:nvCxnSpPr>
          <p:cNvPr id="6" name="直接连接符 5"/>
          <p:cNvCxnSpPr/>
          <p:nvPr/>
        </p:nvCxnSpPr>
        <p:spPr>
          <a:xfrm>
            <a:off x="11197885"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968328"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4308228" y="-95966"/>
            <a:ext cx="3594297" cy="1548508"/>
            <a:chOff x="4308228" y="-95966"/>
            <a:chExt cx="3594297" cy="1548508"/>
          </a:xfrm>
        </p:grpSpPr>
        <p:grpSp>
          <p:nvGrpSpPr>
            <p:cNvPr id="8" name="组合 7"/>
            <p:cNvGrpSpPr/>
            <p:nvPr/>
          </p:nvGrpSpPr>
          <p:grpSpPr>
            <a:xfrm>
              <a:off x="5550751" y="-95966"/>
              <a:ext cx="1064712" cy="923330"/>
              <a:chOff x="5038246" y="16575"/>
              <a:chExt cx="1064712" cy="923330"/>
            </a:xfrm>
          </p:grpSpPr>
          <p:sp>
            <p:nvSpPr>
              <p:cNvPr id="9" name="矩形 8"/>
              <p:cNvSpPr/>
              <p:nvPr/>
            </p:nvSpPr>
            <p:spPr>
              <a:xfrm>
                <a:off x="5060516" y="237995"/>
                <a:ext cx="926926" cy="588723"/>
              </a:xfrm>
              <a:prstGeom prst="rect">
                <a:avLst/>
              </a:prstGeom>
              <a:noFill/>
              <a:ln w="34925">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038246" y="16575"/>
                <a:ext cx="1064712" cy="923330"/>
              </a:xfrm>
              <a:prstGeom prst="rect">
                <a:avLst/>
              </a:prstGeom>
              <a:noFill/>
            </p:spPr>
            <p:txBody>
              <a:bodyPr wrap="square" rtlCol="0">
                <a:spAutoFit/>
              </a:bodyPr>
              <a:lstStyle/>
              <a:p>
                <a:r>
                  <a:rPr lang="en-US" altLang="zh-CN" sz="5400" dirty="0" smtClean="0">
                    <a:solidFill>
                      <a:srgbClr val="2099F4"/>
                    </a:solidFill>
                    <a:latin typeface="华康俪金黑W8(P)" panose="020B0800000000000000" pitchFamily="34" charset="-122"/>
                    <a:ea typeface="华康俪金黑W8(P)" panose="020B0800000000000000" pitchFamily="34" charset="-122"/>
                  </a:rPr>
                  <a:t>06</a:t>
                </a:r>
                <a:endParaRPr lang="zh-CN" altLang="en-US" sz="5400" dirty="0">
                  <a:solidFill>
                    <a:srgbClr val="2099F4"/>
                  </a:solidFill>
                  <a:latin typeface="华康俪金黑W8(P)" panose="020B0800000000000000" pitchFamily="34" charset="-122"/>
                  <a:ea typeface="华康俪金黑W8(P)" panose="020B0800000000000000" pitchFamily="34" charset="-122"/>
                </a:endParaRPr>
              </a:p>
            </p:txBody>
          </p:sp>
        </p:grpSp>
        <p:sp>
          <p:nvSpPr>
            <p:cNvPr id="11" name="文本框 10"/>
            <p:cNvSpPr txBox="1"/>
            <p:nvPr/>
          </p:nvSpPr>
          <p:spPr>
            <a:xfrm>
              <a:off x="4308228" y="867767"/>
              <a:ext cx="3594297" cy="584775"/>
            </a:xfrm>
            <a:prstGeom prst="rect">
              <a:avLst/>
            </a:prstGeom>
            <a:noFill/>
          </p:spPr>
          <p:txBody>
            <a:bodyPr wrap="square" rtlCol="0">
              <a:spAutoFit/>
            </a:bodyPr>
            <a:lstStyle/>
            <a:p>
              <a:pPr algn="just"/>
              <a:r>
                <a:rPr lang="zh-CN" altLang="en-US" sz="3200" dirty="0" smtClean="0">
                  <a:solidFill>
                    <a:srgbClr val="2099F4"/>
                  </a:solidFill>
                  <a:latin typeface="方正粗宋简体" pitchFamily="65" charset="-122"/>
                  <a:ea typeface="方正粗宋简体" pitchFamily="65" charset="-122"/>
                </a:rPr>
                <a:t>保持简单 分解工作</a:t>
              </a:r>
              <a:endParaRPr lang="zh-CN" altLang="en-US" sz="3200" dirty="0">
                <a:solidFill>
                  <a:srgbClr val="2099F4"/>
                </a:solidFill>
                <a:latin typeface="方正粗宋简体" pitchFamily="65" charset="-122"/>
                <a:ea typeface="方正粗宋简体" pitchFamily="65" charset="-122"/>
              </a:endParaRPr>
            </a:p>
          </p:txBody>
        </p:sp>
      </p:grpSp>
      <p:grpSp>
        <p:nvGrpSpPr>
          <p:cNvPr id="13" name="组合 12"/>
          <p:cNvGrpSpPr/>
          <p:nvPr/>
        </p:nvGrpSpPr>
        <p:grpSpPr>
          <a:xfrm>
            <a:off x="4566720" y="2127847"/>
            <a:ext cx="3077311" cy="1538478"/>
            <a:chOff x="4566721" y="-100710"/>
            <a:chExt cx="3077311" cy="1538478"/>
          </a:xfrm>
        </p:grpSpPr>
        <p:grpSp>
          <p:nvGrpSpPr>
            <p:cNvPr id="14" name="组合 13"/>
            <p:cNvGrpSpPr/>
            <p:nvPr/>
          </p:nvGrpSpPr>
          <p:grpSpPr>
            <a:xfrm>
              <a:off x="5573021" y="-100710"/>
              <a:ext cx="1069739" cy="923330"/>
              <a:chOff x="5060516" y="11831"/>
              <a:chExt cx="1069739" cy="923330"/>
            </a:xfrm>
          </p:grpSpPr>
          <p:sp>
            <p:nvSpPr>
              <p:cNvPr id="16" name="矩形 15"/>
              <p:cNvSpPr/>
              <p:nvPr/>
            </p:nvSpPr>
            <p:spPr>
              <a:xfrm>
                <a:off x="5060516" y="237995"/>
                <a:ext cx="926926" cy="588723"/>
              </a:xfrm>
              <a:prstGeom prst="rect">
                <a:avLst/>
              </a:prstGeom>
              <a:noFill/>
              <a:ln w="34925">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065543" y="11831"/>
                <a:ext cx="1064712" cy="923330"/>
              </a:xfrm>
              <a:prstGeom prst="rect">
                <a:avLst/>
              </a:prstGeom>
              <a:noFill/>
            </p:spPr>
            <p:txBody>
              <a:bodyPr wrap="square" rtlCol="0">
                <a:spAutoFit/>
              </a:bodyPr>
              <a:lstStyle/>
              <a:p>
                <a:r>
                  <a:rPr lang="en-US" altLang="zh-CN" sz="5400" dirty="0" smtClean="0">
                    <a:solidFill>
                      <a:srgbClr val="2099F4"/>
                    </a:solidFill>
                    <a:latin typeface="华康俪金黑W8(P)" panose="020B0800000000000000" pitchFamily="34" charset="-122"/>
                    <a:ea typeface="华康俪金黑W8(P)" panose="020B0800000000000000" pitchFamily="34" charset="-122"/>
                  </a:rPr>
                  <a:t>07</a:t>
                </a:r>
                <a:endParaRPr lang="zh-CN" altLang="en-US" sz="5400" dirty="0">
                  <a:solidFill>
                    <a:srgbClr val="2099F4"/>
                  </a:solidFill>
                  <a:latin typeface="华康俪金黑W8(P)" panose="020B0800000000000000" pitchFamily="34" charset="-122"/>
                  <a:ea typeface="华康俪金黑W8(P)" panose="020B0800000000000000" pitchFamily="34" charset="-122"/>
                </a:endParaRPr>
              </a:p>
            </p:txBody>
          </p:sp>
        </p:grpSp>
        <p:sp>
          <p:nvSpPr>
            <p:cNvPr id="15" name="文本框 14"/>
            <p:cNvSpPr txBox="1"/>
            <p:nvPr/>
          </p:nvSpPr>
          <p:spPr>
            <a:xfrm>
              <a:off x="4566721" y="852993"/>
              <a:ext cx="3077311" cy="584775"/>
            </a:xfrm>
            <a:prstGeom prst="rect">
              <a:avLst/>
            </a:prstGeom>
            <a:noFill/>
          </p:spPr>
          <p:txBody>
            <a:bodyPr wrap="square" rtlCol="0">
              <a:spAutoFit/>
            </a:bodyPr>
            <a:lstStyle/>
            <a:p>
              <a:pPr algn="just"/>
              <a:r>
                <a:rPr lang="zh-CN" altLang="en-US" sz="3200" dirty="0" smtClean="0">
                  <a:solidFill>
                    <a:srgbClr val="2099F4"/>
                  </a:solidFill>
                  <a:latin typeface="方正粗宋简体" pitchFamily="65" charset="-122"/>
                  <a:ea typeface="方正粗宋简体" pitchFamily="65" charset="-122"/>
                </a:rPr>
                <a:t>牢记斯特金定律</a:t>
              </a:r>
              <a:endParaRPr lang="zh-CN" altLang="en-US" sz="3200" dirty="0">
                <a:solidFill>
                  <a:srgbClr val="2099F4"/>
                </a:solidFill>
                <a:latin typeface="方正粗宋简体" pitchFamily="65" charset="-122"/>
                <a:ea typeface="方正粗宋简体" pitchFamily="65" charset="-122"/>
              </a:endParaRPr>
            </a:p>
          </p:txBody>
        </p:sp>
      </p:grpSp>
      <p:grpSp>
        <p:nvGrpSpPr>
          <p:cNvPr id="18" name="组合 17"/>
          <p:cNvGrpSpPr/>
          <p:nvPr/>
        </p:nvGrpSpPr>
        <p:grpSpPr>
          <a:xfrm>
            <a:off x="3617872" y="4332367"/>
            <a:ext cx="5146300" cy="1564376"/>
            <a:chOff x="3686767" y="-124747"/>
            <a:chExt cx="5146300" cy="1564376"/>
          </a:xfrm>
        </p:grpSpPr>
        <p:grpSp>
          <p:nvGrpSpPr>
            <p:cNvPr id="19" name="组合 18"/>
            <p:cNvGrpSpPr/>
            <p:nvPr/>
          </p:nvGrpSpPr>
          <p:grpSpPr>
            <a:xfrm>
              <a:off x="5641913" y="-124747"/>
              <a:ext cx="1064712" cy="923330"/>
              <a:chOff x="5129408" y="-12206"/>
              <a:chExt cx="1064712" cy="923330"/>
            </a:xfrm>
          </p:grpSpPr>
          <p:sp>
            <p:nvSpPr>
              <p:cNvPr id="21" name="矩形 20"/>
              <p:cNvSpPr/>
              <p:nvPr/>
            </p:nvSpPr>
            <p:spPr>
              <a:xfrm>
                <a:off x="5129410" y="222744"/>
                <a:ext cx="926926" cy="588723"/>
              </a:xfrm>
              <a:prstGeom prst="rect">
                <a:avLst/>
              </a:prstGeom>
              <a:noFill/>
              <a:ln w="34925">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129408" y="-12206"/>
                <a:ext cx="1064712" cy="923330"/>
              </a:xfrm>
              <a:prstGeom prst="rect">
                <a:avLst/>
              </a:prstGeom>
              <a:noFill/>
            </p:spPr>
            <p:txBody>
              <a:bodyPr wrap="square" rtlCol="0">
                <a:spAutoFit/>
              </a:bodyPr>
              <a:lstStyle/>
              <a:p>
                <a:r>
                  <a:rPr lang="en-US" altLang="zh-CN" sz="5400" dirty="0" smtClean="0">
                    <a:solidFill>
                      <a:srgbClr val="2099F4"/>
                    </a:solidFill>
                    <a:latin typeface="华康俪金黑W8(P)" panose="020B0800000000000000" pitchFamily="34" charset="-122"/>
                    <a:ea typeface="华康俪金黑W8(P)" panose="020B0800000000000000" pitchFamily="34" charset="-122"/>
                  </a:rPr>
                  <a:t>08</a:t>
                </a:r>
                <a:endParaRPr lang="zh-CN" altLang="en-US" sz="5400" dirty="0">
                  <a:solidFill>
                    <a:srgbClr val="2099F4"/>
                  </a:solidFill>
                  <a:latin typeface="华康俪金黑W8(P)" panose="020B0800000000000000" pitchFamily="34" charset="-122"/>
                  <a:ea typeface="华康俪金黑W8(P)" panose="020B0800000000000000" pitchFamily="34" charset="-122"/>
                </a:endParaRPr>
              </a:p>
            </p:txBody>
          </p:sp>
        </p:grpSp>
        <p:sp>
          <p:nvSpPr>
            <p:cNvPr id="20" name="文本框 19"/>
            <p:cNvSpPr txBox="1"/>
            <p:nvPr/>
          </p:nvSpPr>
          <p:spPr>
            <a:xfrm>
              <a:off x="3686767" y="854854"/>
              <a:ext cx="5146300" cy="584775"/>
            </a:xfrm>
            <a:prstGeom prst="rect">
              <a:avLst/>
            </a:prstGeom>
            <a:noFill/>
          </p:spPr>
          <p:txBody>
            <a:bodyPr wrap="square" rtlCol="0">
              <a:spAutoFit/>
            </a:bodyPr>
            <a:lstStyle/>
            <a:p>
              <a:pPr algn="just"/>
              <a:r>
                <a:rPr lang="zh-CN" altLang="en-US" sz="3200" dirty="0" smtClean="0">
                  <a:solidFill>
                    <a:srgbClr val="2099F4"/>
                  </a:solidFill>
                  <a:latin typeface="方正粗宋简体" pitchFamily="65" charset="-122"/>
                  <a:ea typeface="方正粗宋简体" pitchFamily="65" charset="-122"/>
                </a:rPr>
                <a:t>牢记</a:t>
              </a:r>
              <a:r>
                <a:rPr lang="en-US" altLang="zh-CN" sz="3200" dirty="0" smtClean="0">
                  <a:solidFill>
                    <a:srgbClr val="2099F4"/>
                  </a:solidFill>
                  <a:latin typeface="方正粗宋简体" pitchFamily="65" charset="-122"/>
                  <a:ea typeface="方正粗宋简体" pitchFamily="65" charset="-122"/>
                </a:rPr>
                <a:t>10%</a:t>
              </a:r>
              <a:r>
                <a:rPr lang="zh-CN" altLang="en-US" sz="3200" dirty="0" smtClean="0">
                  <a:solidFill>
                    <a:srgbClr val="2099F4"/>
                  </a:solidFill>
                  <a:latin typeface="方正粗宋简体" pitchFamily="65" charset="-122"/>
                  <a:ea typeface="方正粗宋简体" pitchFamily="65" charset="-122"/>
                </a:rPr>
                <a:t>：抵抗</a:t>
              </a:r>
              <a:r>
                <a:rPr lang="zh-CN" altLang="en-US" sz="3200" dirty="0">
                  <a:solidFill>
                    <a:srgbClr val="2099F4"/>
                  </a:solidFill>
                  <a:latin typeface="方正粗宋简体" pitchFamily="65" charset="-122"/>
                  <a:ea typeface="方正粗宋简体" pitchFamily="65" charset="-122"/>
                </a:rPr>
                <a:t>斯特金</a:t>
              </a:r>
              <a:r>
                <a:rPr lang="zh-CN" altLang="en-US" sz="3200" dirty="0" smtClean="0">
                  <a:solidFill>
                    <a:srgbClr val="2099F4"/>
                  </a:solidFill>
                  <a:latin typeface="方正粗宋简体" pitchFamily="65" charset="-122"/>
                  <a:ea typeface="方正粗宋简体" pitchFamily="65" charset="-122"/>
                </a:rPr>
                <a:t>定律</a:t>
              </a:r>
              <a:endParaRPr lang="zh-CN" altLang="en-US" sz="3200" dirty="0">
                <a:solidFill>
                  <a:srgbClr val="2099F4"/>
                </a:solidFill>
                <a:latin typeface="方正粗宋简体" pitchFamily="65" charset="-122"/>
                <a:ea typeface="方正粗宋简体" pitchFamily="65" charset="-122"/>
              </a:endParaRPr>
            </a:p>
          </p:txBody>
        </p:sp>
      </p:grpSp>
      <p:sp>
        <p:nvSpPr>
          <p:cNvPr id="24" name="文本框 23"/>
          <p:cNvSpPr txBox="1"/>
          <p:nvPr/>
        </p:nvSpPr>
        <p:spPr>
          <a:xfrm>
            <a:off x="1885067" y="1371646"/>
            <a:ext cx="8440615" cy="757130"/>
          </a:xfrm>
          <a:prstGeom prst="rect">
            <a:avLst/>
          </a:prstGeom>
          <a:noFill/>
        </p:spPr>
        <p:txBody>
          <a:bodyPr wrap="square" rtlCol="0">
            <a:spAutoFit/>
          </a:bodyPr>
          <a:lstStyle/>
          <a:p>
            <a:pPr algn="ctr">
              <a:lnSpc>
                <a:spcPct val="120000"/>
              </a:lnSpc>
            </a:pPr>
            <a:r>
              <a:rPr lang="zh-CN" altLang="en-US" dirty="0" smtClean="0">
                <a:solidFill>
                  <a:schemeClr val="tx1">
                    <a:lumMod val="65000"/>
                    <a:lumOff val="35000"/>
                  </a:schemeClr>
                </a:solidFill>
                <a:latin typeface="微软雅黑" pitchFamily="34" charset="-122"/>
                <a:ea typeface="微软雅黑" pitchFamily="34" charset="-122"/>
              </a:rPr>
              <a:t>众包开始时要注意的是要将任务分得尽可能小并且要保证任务的本质够单纯。因为大众没有我们想象中的那么闲，同时也因为他们多样化，需要有一个标准</a:t>
            </a:r>
            <a:endParaRPr lang="zh-CN" altLang="en-US" dirty="0">
              <a:solidFill>
                <a:schemeClr val="tx1">
                  <a:lumMod val="65000"/>
                  <a:lumOff val="35000"/>
                </a:schemeClr>
              </a:solidFill>
              <a:latin typeface="微软雅黑" pitchFamily="34" charset="-122"/>
              <a:ea typeface="微软雅黑" pitchFamily="34" charset="-122"/>
            </a:endParaRPr>
          </a:p>
        </p:txBody>
      </p:sp>
      <p:sp>
        <p:nvSpPr>
          <p:cNvPr id="25" name="文本框 24"/>
          <p:cNvSpPr txBox="1"/>
          <p:nvPr/>
        </p:nvSpPr>
        <p:spPr>
          <a:xfrm>
            <a:off x="1885067" y="3570762"/>
            <a:ext cx="8440615" cy="757130"/>
          </a:xfrm>
          <a:prstGeom prst="rect">
            <a:avLst/>
          </a:prstGeom>
          <a:noFill/>
        </p:spPr>
        <p:txBody>
          <a:bodyPr wrap="square" rtlCol="0">
            <a:spAutoFit/>
          </a:bodyPr>
          <a:lstStyle/>
          <a:p>
            <a:pPr algn="ctr">
              <a:lnSpc>
                <a:spcPct val="120000"/>
              </a:lnSpc>
            </a:pPr>
            <a:r>
              <a:rPr lang="zh-CN" altLang="en-US" dirty="0" smtClean="0">
                <a:solidFill>
                  <a:schemeClr val="tx1">
                    <a:lumMod val="65000"/>
                    <a:lumOff val="35000"/>
                  </a:schemeClr>
                </a:solidFill>
                <a:latin typeface="微软雅黑" pitchFamily="34" charset="-122"/>
                <a:ea typeface="微软雅黑" pitchFamily="34" charset="-122"/>
              </a:rPr>
              <a:t>斯特金定律认为，任何事</a:t>
            </a:r>
            <a:r>
              <a:rPr lang="en-US" altLang="zh-CN" dirty="0" smtClean="0">
                <a:solidFill>
                  <a:schemeClr val="tx1">
                    <a:lumMod val="65000"/>
                    <a:lumOff val="35000"/>
                  </a:schemeClr>
                </a:solidFill>
                <a:latin typeface="微软雅黑" pitchFamily="34" charset="-122"/>
                <a:ea typeface="微软雅黑" pitchFamily="34" charset="-122"/>
              </a:rPr>
              <a:t>90%</a:t>
            </a:r>
            <a:r>
              <a:rPr lang="zh-CN" altLang="en-US" dirty="0" smtClean="0">
                <a:solidFill>
                  <a:schemeClr val="tx1">
                    <a:lumMod val="65000"/>
                    <a:lumOff val="35000"/>
                  </a:schemeClr>
                </a:solidFill>
                <a:latin typeface="微软雅黑" pitchFamily="34" charset="-122"/>
                <a:ea typeface="微软雅黑" pitchFamily="34" charset="-122"/>
              </a:rPr>
              <a:t>都是垃圾。虽然潜在的受众数量超过</a:t>
            </a:r>
            <a:r>
              <a:rPr lang="en-US" altLang="zh-CN" dirty="0" smtClean="0">
                <a:solidFill>
                  <a:schemeClr val="tx1">
                    <a:lumMod val="65000"/>
                    <a:lumOff val="35000"/>
                  </a:schemeClr>
                </a:solidFill>
                <a:latin typeface="微软雅黑" pitchFamily="34" charset="-122"/>
                <a:ea typeface="微软雅黑" pitchFamily="34" charset="-122"/>
              </a:rPr>
              <a:t>10</a:t>
            </a:r>
            <a:r>
              <a:rPr lang="zh-CN" altLang="en-US" dirty="0" smtClean="0">
                <a:solidFill>
                  <a:schemeClr val="tx1">
                    <a:lumMod val="65000"/>
                    <a:lumOff val="35000"/>
                  </a:schemeClr>
                </a:solidFill>
                <a:latin typeface="微软雅黑" pitchFamily="34" charset="-122"/>
                <a:ea typeface="微软雅黑" pitchFamily="34" charset="-122"/>
              </a:rPr>
              <a:t>亿，但是大部分的反馈结果都无法达到我们对质量的期望标准。</a:t>
            </a:r>
            <a:endParaRPr lang="zh-CN" altLang="en-US" dirty="0">
              <a:solidFill>
                <a:schemeClr val="tx1">
                  <a:lumMod val="65000"/>
                  <a:lumOff val="35000"/>
                </a:schemeClr>
              </a:solidFill>
              <a:latin typeface="微软雅黑" pitchFamily="34" charset="-122"/>
              <a:ea typeface="微软雅黑" pitchFamily="34" charset="-122"/>
            </a:endParaRPr>
          </a:p>
        </p:txBody>
      </p:sp>
      <p:sp>
        <p:nvSpPr>
          <p:cNvPr id="26" name="文本框 25"/>
          <p:cNvSpPr txBox="1"/>
          <p:nvPr/>
        </p:nvSpPr>
        <p:spPr>
          <a:xfrm>
            <a:off x="1885067" y="5854539"/>
            <a:ext cx="8440615" cy="757130"/>
          </a:xfrm>
          <a:prstGeom prst="rect">
            <a:avLst/>
          </a:prstGeom>
          <a:noFill/>
        </p:spPr>
        <p:txBody>
          <a:bodyPr wrap="square" rtlCol="0">
            <a:spAutoFit/>
          </a:bodyPr>
          <a:lstStyle/>
          <a:p>
            <a:pPr algn="ctr">
              <a:lnSpc>
                <a:spcPct val="120000"/>
              </a:lnSpc>
            </a:pPr>
            <a:r>
              <a:rPr lang="zh-CN" altLang="en-US" dirty="0" smtClean="0">
                <a:solidFill>
                  <a:schemeClr val="tx1">
                    <a:lumMod val="65000"/>
                    <a:lumOff val="35000"/>
                  </a:schemeClr>
                </a:solidFill>
                <a:latin typeface="微软雅黑" pitchFamily="34" charset="-122"/>
                <a:ea typeface="微软雅黑" pitchFamily="34" charset="-122"/>
              </a:rPr>
              <a:t>真正的人才仍然书稀缺品。众包的一个主要优点就是，为这样的人才提供了前所未有的平台。但需要我们慧眼识人才，找到真正能实现价值的</a:t>
            </a:r>
            <a:r>
              <a:rPr lang="en-US" altLang="zh-CN" dirty="0" smtClean="0">
                <a:solidFill>
                  <a:schemeClr val="tx1">
                    <a:lumMod val="65000"/>
                    <a:lumOff val="35000"/>
                  </a:schemeClr>
                </a:solidFill>
                <a:latin typeface="微软雅黑" pitchFamily="34" charset="-122"/>
                <a:ea typeface="微软雅黑" pitchFamily="34" charset="-122"/>
              </a:rPr>
              <a:t>10%</a:t>
            </a:r>
            <a:r>
              <a:rPr lang="zh-CN" altLang="en-US" dirty="0" smtClean="0">
                <a:solidFill>
                  <a:schemeClr val="tx1">
                    <a:lumMod val="65000"/>
                    <a:lumOff val="35000"/>
                  </a:schemeClr>
                </a:solidFill>
                <a:latin typeface="微软雅黑" pitchFamily="34" charset="-122"/>
                <a:ea typeface="微软雅黑" pitchFamily="34" charset="-122"/>
              </a:rPr>
              <a:t>的人。</a:t>
            </a:r>
            <a:endParaRPr lang="zh-CN" altLang="en-US" dirty="0">
              <a:solidFill>
                <a:schemeClr val="tx1">
                  <a:lumMod val="65000"/>
                  <a:lumOff val="35000"/>
                </a:schemeClr>
              </a:solidFill>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9ED6"/>
        </a:solidFill>
        <a:effectLst/>
      </p:bgPr>
    </p:bg>
    <p:spTree>
      <p:nvGrpSpPr>
        <p:cNvPr id="1" name=""/>
        <p:cNvGrpSpPr/>
        <p:nvPr/>
      </p:nvGrpSpPr>
      <p:grpSpPr>
        <a:xfrm>
          <a:off x="0" y="0"/>
          <a:ext cx="0" cy="0"/>
          <a:chOff x="0" y="0"/>
          <a:chExt cx="0" cy="0"/>
        </a:xfrm>
      </p:grpSpPr>
      <p:sp>
        <p:nvSpPr>
          <p:cNvPr id="2" name="矩形 1"/>
          <p:cNvSpPr/>
          <p:nvPr/>
        </p:nvSpPr>
        <p:spPr>
          <a:xfrm>
            <a:off x="773722" y="0"/>
            <a:ext cx="10663311" cy="6858000"/>
          </a:xfrm>
          <a:prstGeom prst="rect">
            <a:avLst/>
          </a:prstGeom>
          <a:pattFill prst="wdUpDiag">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11197885"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968328" y="-1"/>
            <a:ext cx="0" cy="685800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4682467" y="452028"/>
            <a:ext cx="2708032" cy="1508105"/>
            <a:chOff x="4682467" y="-96612"/>
            <a:chExt cx="2708032" cy="1508105"/>
          </a:xfrm>
        </p:grpSpPr>
        <p:grpSp>
          <p:nvGrpSpPr>
            <p:cNvPr id="8" name="组合 7"/>
            <p:cNvGrpSpPr/>
            <p:nvPr/>
          </p:nvGrpSpPr>
          <p:grpSpPr>
            <a:xfrm>
              <a:off x="5550751" y="-96612"/>
              <a:ext cx="1064712" cy="923330"/>
              <a:chOff x="5038246" y="15929"/>
              <a:chExt cx="1064712" cy="923330"/>
            </a:xfrm>
          </p:grpSpPr>
          <p:sp>
            <p:nvSpPr>
              <p:cNvPr id="9" name="矩形 8"/>
              <p:cNvSpPr/>
              <p:nvPr/>
            </p:nvSpPr>
            <p:spPr>
              <a:xfrm>
                <a:off x="5060516" y="237995"/>
                <a:ext cx="926926" cy="588723"/>
              </a:xfrm>
              <a:prstGeom prst="rect">
                <a:avLst/>
              </a:prstGeom>
              <a:noFill/>
              <a:ln w="34925">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038246" y="15929"/>
                <a:ext cx="1064712" cy="923330"/>
              </a:xfrm>
              <a:prstGeom prst="rect">
                <a:avLst/>
              </a:prstGeom>
              <a:noFill/>
            </p:spPr>
            <p:txBody>
              <a:bodyPr wrap="square" rtlCol="0">
                <a:spAutoFit/>
              </a:bodyPr>
              <a:lstStyle/>
              <a:p>
                <a:r>
                  <a:rPr lang="en-US" altLang="zh-CN" sz="5400" dirty="0" smtClean="0">
                    <a:solidFill>
                      <a:srgbClr val="2099F4"/>
                    </a:solidFill>
                    <a:latin typeface="华康俪金黑W8(P)" panose="020B0800000000000000" pitchFamily="34" charset="-122"/>
                    <a:ea typeface="华康俪金黑W8(P)" panose="020B0800000000000000" pitchFamily="34" charset="-122"/>
                  </a:rPr>
                  <a:t>09</a:t>
                </a:r>
                <a:endParaRPr lang="zh-CN" altLang="en-US" sz="5400" dirty="0">
                  <a:solidFill>
                    <a:srgbClr val="2099F4"/>
                  </a:solidFill>
                  <a:latin typeface="华康俪金黑W8(P)" panose="020B0800000000000000" pitchFamily="34" charset="-122"/>
                  <a:ea typeface="华康俪金黑W8(P)" panose="020B0800000000000000" pitchFamily="34" charset="-122"/>
                </a:endParaRPr>
              </a:p>
            </p:txBody>
          </p:sp>
        </p:grpSp>
        <p:sp>
          <p:nvSpPr>
            <p:cNvPr id="11" name="文本框 10"/>
            <p:cNvSpPr txBox="1"/>
            <p:nvPr/>
          </p:nvSpPr>
          <p:spPr>
            <a:xfrm>
              <a:off x="4682467" y="826718"/>
              <a:ext cx="2708032" cy="584775"/>
            </a:xfrm>
            <a:prstGeom prst="rect">
              <a:avLst/>
            </a:prstGeom>
            <a:noFill/>
          </p:spPr>
          <p:txBody>
            <a:bodyPr wrap="square" rtlCol="0">
              <a:spAutoFit/>
            </a:bodyPr>
            <a:lstStyle/>
            <a:p>
              <a:pPr algn="just"/>
              <a:r>
                <a:rPr lang="zh-CN" altLang="en-US" sz="3200" dirty="0" smtClean="0">
                  <a:solidFill>
                    <a:srgbClr val="2099F4"/>
                  </a:solidFill>
                  <a:latin typeface="方正粗宋简体" pitchFamily="65" charset="-122"/>
                  <a:ea typeface="方正粗宋简体" pitchFamily="65" charset="-122"/>
                </a:rPr>
                <a:t>社区总是对的</a:t>
              </a:r>
              <a:endParaRPr lang="zh-CN" altLang="en-US" sz="3200" dirty="0">
                <a:solidFill>
                  <a:srgbClr val="2099F4"/>
                </a:solidFill>
                <a:latin typeface="方正粗宋简体" pitchFamily="65" charset="-122"/>
                <a:ea typeface="方正粗宋简体" pitchFamily="65" charset="-122"/>
              </a:endParaRPr>
            </a:p>
          </p:txBody>
        </p:sp>
      </p:grpSp>
      <p:grpSp>
        <p:nvGrpSpPr>
          <p:cNvPr id="13" name="组合 12"/>
          <p:cNvGrpSpPr/>
          <p:nvPr/>
        </p:nvGrpSpPr>
        <p:grpSpPr>
          <a:xfrm>
            <a:off x="3759585" y="3219137"/>
            <a:ext cx="4691578" cy="1527311"/>
            <a:chOff x="3759588" y="-115818"/>
            <a:chExt cx="4691578" cy="1527311"/>
          </a:xfrm>
        </p:grpSpPr>
        <p:grpSp>
          <p:nvGrpSpPr>
            <p:cNvPr id="14" name="组合 13"/>
            <p:cNvGrpSpPr/>
            <p:nvPr/>
          </p:nvGrpSpPr>
          <p:grpSpPr>
            <a:xfrm>
              <a:off x="5550754" y="-115818"/>
              <a:ext cx="1064712" cy="923330"/>
              <a:chOff x="5038249" y="-3277"/>
              <a:chExt cx="1064712" cy="923330"/>
            </a:xfrm>
          </p:grpSpPr>
          <p:sp>
            <p:nvSpPr>
              <p:cNvPr id="16" name="矩形 15"/>
              <p:cNvSpPr/>
              <p:nvPr/>
            </p:nvSpPr>
            <p:spPr>
              <a:xfrm>
                <a:off x="5060516" y="237995"/>
                <a:ext cx="926926" cy="588723"/>
              </a:xfrm>
              <a:prstGeom prst="rect">
                <a:avLst/>
              </a:prstGeom>
              <a:noFill/>
              <a:ln w="34925">
                <a:solidFill>
                  <a:srgbClr val="2099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038249" y="-3277"/>
                <a:ext cx="1064712" cy="923330"/>
              </a:xfrm>
              <a:prstGeom prst="rect">
                <a:avLst/>
              </a:prstGeom>
              <a:noFill/>
            </p:spPr>
            <p:txBody>
              <a:bodyPr wrap="square" rtlCol="0">
                <a:spAutoFit/>
              </a:bodyPr>
              <a:lstStyle/>
              <a:p>
                <a:r>
                  <a:rPr lang="en-US" altLang="zh-CN" sz="5400" dirty="0" smtClean="0">
                    <a:solidFill>
                      <a:srgbClr val="2099F4"/>
                    </a:solidFill>
                    <a:latin typeface="华康俪金黑W8(P)" panose="020B0800000000000000" pitchFamily="34" charset="-122"/>
                    <a:ea typeface="华康俪金黑W8(P)" panose="020B0800000000000000" pitchFamily="34" charset="-122"/>
                  </a:rPr>
                  <a:t>10</a:t>
                </a:r>
                <a:endParaRPr lang="zh-CN" altLang="en-US" sz="5400" dirty="0">
                  <a:solidFill>
                    <a:srgbClr val="2099F4"/>
                  </a:solidFill>
                  <a:latin typeface="华康俪金黑W8(P)" panose="020B0800000000000000" pitchFamily="34" charset="-122"/>
                  <a:ea typeface="华康俪金黑W8(P)" panose="020B0800000000000000" pitchFamily="34" charset="-122"/>
                </a:endParaRPr>
              </a:p>
            </p:txBody>
          </p:sp>
        </p:grpSp>
        <p:sp>
          <p:nvSpPr>
            <p:cNvPr id="15" name="文本框 14"/>
            <p:cNvSpPr txBox="1"/>
            <p:nvPr/>
          </p:nvSpPr>
          <p:spPr>
            <a:xfrm>
              <a:off x="3759588" y="826718"/>
              <a:ext cx="4691578" cy="584775"/>
            </a:xfrm>
            <a:prstGeom prst="rect">
              <a:avLst/>
            </a:prstGeom>
            <a:noFill/>
          </p:spPr>
          <p:txBody>
            <a:bodyPr wrap="square" rtlCol="0">
              <a:spAutoFit/>
            </a:bodyPr>
            <a:lstStyle/>
            <a:p>
              <a:pPr algn="just"/>
              <a:r>
                <a:rPr lang="zh-CN" altLang="en-US" sz="3200" dirty="0" smtClean="0">
                  <a:solidFill>
                    <a:srgbClr val="2099F4"/>
                  </a:solidFill>
                  <a:latin typeface="方正粗宋简体" pitchFamily="65" charset="-122"/>
                  <a:ea typeface="方正粗宋简体" pitchFamily="65" charset="-122"/>
                </a:rPr>
                <a:t>清楚自己能为大众做什么</a:t>
              </a:r>
              <a:endParaRPr lang="zh-CN" altLang="en-US" sz="3200" dirty="0">
                <a:solidFill>
                  <a:srgbClr val="2099F4"/>
                </a:solidFill>
                <a:latin typeface="方正粗宋简体" pitchFamily="65" charset="-122"/>
                <a:ea typeface="方正粗宋简体" pitchFamily="65" charset="-122"/>
              </a:endParaRPr>
            </a:p>
          </p:txBody>
        </p:sp>
      </p:grpSp>
      <p:sp>
        <p:nvSpPr>
          <p:cNvPr id="18" name="文本框 17"/>
          <p:cNvSpPr txBox="1"/>
          <p:nvPr/>
        </p:nvSpPr>
        <p:spPr>
          <a:xfrm>
            <a:off x="1885067" y="2046509"/>
            <a:ext cx="8440615" cy="1089529"/>
          </a:xfrm>
          <a:prstGeom prst="rect">
            <a:avLst/>
          </a:prstGeom>
          <a:noFill/>
        </p:spPr>
        <p:txBody>
          <a:bodyPr wrap="square" rtlCol="0">
            <a:spAutoFit/>
          </a:bodyPr>
          <a:lstStyle/>
          <a:p>
            <a:pPr algn="ctr">
              <a:lnSpc>
                <a:spcPct val="120000"/>
              </a:lnSpc>
            </a:pPr>
            <a:r>
              <a:rPr lang="zh-CN" altLang="en-US" dirty="0">
                <a:solidFill>
                  <a:schemeClr val="tx1">
                    <a:lumMod val="65000"/>
                    <a:lumOff val="35000"/>
                  </a:schemeClr>
                </a:solidFill>
                <a:latin typeface="微软雅黑" pitchFamily="34" charset="-122"/>
                <a:ea typeface="微软雅黑" pitchFamily="34" charset="-122"/>
              </a:rPr>
              <a:t>这</a:t>
            </a:r>
            <a:r>
              <a:rPr lang="zh-CN" altLang="en-US" dirty="0" smtClean="0">
                <a:solidFill>
                  <a:schemeClr val="tx1">
                    <a:lumMod val="65000"/>
                    <a:lumOff val="35000"/>
                  </a:schemeClr>
                </a:solidFill>
                <a:latin typeface="微软雅黑" pitchFamily="34" charset="-122"/>
                <a:ea typeface="微软雅黑" pitchFamily="34" charset="-122"/>
              </a:rPr>
              <a:t>是对“原则</a:t>
            </a:r>
            <a:r>
              <a:rPr lang="en-US" altLang="zh-CN" dirty="0" smtClean="0">
                <a:solidFill>
                  <a:schemeClr val="tx1">
                    <a:lumMod val="65000"/>
                    <a:lumOff val="35000"/>
                  </a:schemeClr>
                </a:solidFill>
                <a:latin typeface="微软雅黑" pitchFamily="34" charset="-122"/>
                <a:ea typeface="微软雅黑" pitchFamily="34" charset="-122"/>
              </a:rPr>
              <a:t>5</a:t>
            </a:r>
            <a:r>
              <a:rPr lang="zh-CN" altLang="en-US" dirty="0" smtClean="0">
                <a:solidFill>
                  <a:schemeClr val="tx1">
                    <a:lumMod val="65000"/>
                    <a:lumOff val="35000"/>
                  </a:schemeClr>
                </a:solidFill>
                <a:latin typeface="微软雅黑" pitchFamily="34" charset="-122"/>
                <a:ea typeface="微软雅黑" pitchFamily="34" charset="-122"/>
              </a:rPr>
              <a:t>”原理的补充，社区的确需要一个决策者、但最终是，独裁者的权威是道德上的，有说服力的，但不是绝对的，我们可以试着引导社区，但最后我们必须还是得根据社区的最终意见进行行动和决策。</a:t>
            </a:r>
            <a:endParaRPr lang="zh-CN" altLang="en-US" dirty="0">
              <a:solidFill>
                <a:schemeClr val="tx1">
                  <a:lumMod val="65000"/>
                  <a:lumOff val="35000"/>
                </a:schemeClr>
              </a:solidFill>
              <a:latin typeface="微软雅黑" pitchFamily="34" charset="-122"/>
              <a:ea typeface="微软雅黑" pitchFamily="34" charset="-122"/>
            </a:endParaRPr>
          </a:p>
        </p:txBody>
      </p:sp>
      <p:sp>
        <p:nvSpPr>
          <p:cNvPr id="19" name="文本框 18"/>
          <p:cNvSpPr txBox="1"/>
          <p:nvPr/>
        </p:nvSpPr>
        <p:spPr>
          <a:xfrm>
            <a:off x="1885067" y="4746448"/>
            <a:ext cx="8440615" cy="1089529"/>
          </a:xfrm>
          <a:prstGeom prst="rect">
            <a:avLst/>
          </a:prstGeom>
          <a:noFill/>
        </p:spPr>
        <p:txBody>
          <a:bodyPr wrap="square" rtlCol="0">
            <a:spAutoFit/>
          </a:bodyPr>
          <a:lstStyle/>
          <a:p>
            <a:pPr algn="ctr">
              <a:lnSpc>
                <a:spcPct val="120000"/>
              </a:lnSpc>
            </a:pPr>
            <a:r>
              <a:rPr lang="zh-CN" altLang="en-US" dirty="0" smtClean="0">
                <a:solidFill>
                  <a:schemeClr val="tx1">
                    <a:lumMod val="65000"/>
                    <a:lumOff val="35000"/>
                  </a:schemeClr>
                </a:solidFill>
                <a:latin typeface="微软雅黑" pitchFamily="34" charset="-122"/>
                <a:ea typeface="微软雅黑" pitchFamily="34" charset="-122"/>
              </a:rPr>
              <a:t>成功的众包要满足“马斯洛需求层次”最高层次的需要。某事之所以吸引很对人来参与，是因为人们需要满足一些心理、社会或者情感上的需求。如果这些需求没有被满足，他们就不会参与。</a:t>
            </a:r>
            <a:endParaRPr lang="zh-CN" altLang="en-US" dirty="0">
              <a:solidFill>
                <a:schemeClr val="tx1">
                  <a:lumMod val="65000"/>
                  <a:lumOff val="35000"/>
                </a:schemeClr>
              </a:solidFill>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wdUpDiag">
          <a:fgClr>
            <a:schemeClr val="bg1">
              <a:lumMod val="95000"/>
            </a:schemeClr>
          </a:fgClr>
          <a:bgClr>
            <a:schemeClr val="bg1"/>
          </a:bgClr>
        </a:patt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5815" r="8124"/>
          <a:stretch>
            <a:fillRect/>
          </a:stretch>
        </p:blipFill>
        <p:spPr>
          <a:xfrm>
            <a:off x="4052601" y="361198"/>
            <a:ext cx="4215197" cy="3989367"/>
          </a:xfrm>
          <a:prstGeom prst="rect">
            <a:avLst/>
          </a:prstGeom>
        </p:spPr>
      </p:pic>
      <p:sp>
        <p:nvSpPr>
          <p:cNvPr id="6" name="矩形 5"/>
          <p:cNvSpPr/>
          <p:nvPr/>
        </p:nvSpPr>
        <p:spPr>
          <a:xfrm>
            <a:off x="-15068" y="-9373"/>
            <a:ext cx="791681" cy="324466"/>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430621" y="0"/>
            <a:ext cx="773722" cy="324464"/>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p:nvPr/>
        </p:nvCxnSpPr>
        <p:spPr>
          <a:xfrm>
            <a:off x="1065733" y="-9373"/>
            <a:ext cx="0" cy="510824"/>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11137600" y="0"/>
            <a:ext cx="7836" cy="471355"/>
          </a:xfrm>
          <a:prstGeom prst="line">
            <a:avLst/>
          </a:prstGeom>
          <a:ln w="1905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2997" y="6539980"/>
            <a:ext cx="12209959" cy="324473"/>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直角三角形 10"/>
          <p:cNvSpPr/>
          <p:nvPr/>
        </p:nvSpPr>
        <p:spPr>
          <a:xfrm rot="10800000" flipH="1">
            <a:off x="-10312" y="315093"/>
            <a:ext cx="773722" cy="427703"/>
          </a:xfrm>
          <a:prstGeom prst="rtTriangl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1991307" y="501451"/>
            <a:ext cx="213036" cy="6032082"/>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直角三角形 12"/>
          <p:cNvSpPr/>
          <p:nvPr/>
        </p:nvSpPr>
        <p:spPr>
          <a:xfrm rot="10800000">
            <a:off x="11414726" y="315093"/>
            <a:ext cx="792209" cy="427703"/>
          </a:xfrm>
          <a:prstGeom prst="rtTriangle">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flipH="1">
            <a:off x="-3211" y="509078"/>
            <a:ext cx="213036" cy="6032082"/>
          </a:xfrm>
          <a:prstGeom prst="rect">
            <a:avLst/>
          </a:prstGeom>
          <a:solidFill>
            <a:srgbClr val="2099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p:nvPr/>
        </p:nvCxnSpPr>
        <p:spPr>
          <a:xfrm>
            <a:off x="11733741" y="860775"/>
            <a:ext cx="0" cy="5452044"/>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44797" y="860775"/>
            <a:ext cx="0" cy="5452044"/>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440288" y="6312819"/>
            <a:ext cx="11288944" cy="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424419" y="501451"/>
            <a:ext cx="619169" cy="345346"/>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1179772" y="507331"/>
            <a:ext cx="531357" cy="339466"/>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30" name="组合 29"/>
          <p:cNvGrpSpPr/>
          <p:nvPr/>
        </p:nvGrpSpPr>
        <p:grpSpPr>
          <a:xfrm>
            <a:off x="3240090" y="4357012"/>
            <a:ext cx="5693849" cy="1569660"/>
            <a:chOff x="5518041" y="3113861"/>
            <a:chExt cx="5693849" cy="1569660"/>
          </a:xfrm>
        </p:grpSpPr>
        <p:sp>
          <p:nvSpPr>
            <p:cNvPr id="2" name="矩形 1"/>
            <p:cNvSpPr/>
            <p:nvPr/>
          </p:nvSpPr>
          <p:spPr>
            <a:xfrm>
              <a:off x="5518041" y="3291930"/>
              <a:ext cx="5676479" cy="1092950"/>
            </a:xfrm>
            <a:prstGeom prst="rect">
              <a:avLst/>
            </a:prstGeom>
            <a:solidFill>
              <a:srgbClr val="2099F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5536857" y="3113861"/>
              <a:ext cx="5675033" cy="1569660"/>
              <a:chOff x="5504739" y="4305928"/>
              <a:chExt cx="5675033" cy="1569660"/>
            </a:xfrm>
          </p:grpSpPr>
          <p:cxnSp>
            <p:nvCxnSpPr>
              <p:cNvPr id="4" name="直接连接符 3"/>
              <p:cNvCxnSpPr/>
              <p:nvPr/>
            </p:nvCxnSpPr>
            <p:spPr>
              <a:xfrm>
                <a:off x="5504739" y="4501294"/>
                <a:ext cx="0" cy="109294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641983" y="4305928"/>
                <a:ext cx="5528101" cy="1569660"/>
              </a:xfrm>
              <a:prstGeom prst="rect">
                <a:avLst/>
              </a:prstGeom>
              <a:noFill/>
            </p:spPr>
            <p:txBody>
              <a:bodyPr wrap="square" rtlCol="0">
                <a:spAutoFit/>
              </a:bodyPr>
              <a:lstStyle/>
              <a:p>
                <a:r>
                  <a:rPr lang="en-US" altLang="zh-CN" sz="9600" dirty="0" smtClean="0">
                    <a:solidFill>
                      <a:schemeClr val="bg1"/>
                    </a:solidFill>
                    <a:latin typeface="方正粗宋简体" pitchFamily="65" charset="-122"/>
                    <a:ea typeface="方正粗宋简体" pitchFamily="65" charset="-122"/>
                  </a:rPr>
                  <a:t>THANKS</a:t>
                </a:r>
                <a:endParaRPr lang="zh-CN" altLang="en-US" sz="9600" dirty="0">
                  <a:solidFill>
                    <a:schemeClr val="bg1"/>
                  </a:solidFill>
                  <a:latin typeface="方正粗宋简体" pitchFamily="65" charset="-122"/>
                  <a:ea typeface="方正粗宋简体" pitchFamily="65" charset="-122"/>
                </a:endParaRPr>
              </a:p>
            </p:txBody>
          </p:sp>
          <p:cxnSp>
            <p:nvCxnSpPr>
              <p:cNvPr id="28" name="直接连接符 27"/>
              <p:cNvCxnSpPr/>
              <p:nvPr/>
            </p:nvCxnSpPr>
            <p:spPr>
              <a:xfrm>
                <a:off x="11179772" y="4479276"/>
                <a:ext cx="0" cy="109294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623C8632-5262-4F0D-9DD0-0106E920C247"/>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内容列表"/>
  <p:tag name="ISPRINGCLOUDFOLDERID" val="0"/>
  <p:tag name="ISPRINGCLOUDFOLDERPATH" val="资源库"/>
  <p:tag name="ISPRING_OUTPUT_FOLDER" val="D:\Documents\Downloads\67套企业培训模版\Y5012-入职培训43套"/>
  <p:tag name="ISPRING_PRESENTATION_TITLE" val="亮亮图文-模板40"/>
  <p:tag name="ISPRING_FIRST_PUBLISH"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1423</Words>
  <Application>Microsoft Office PowerPoint</Application>
  <PresentationFormat>宽屏</PresentationFormat>
  <Paragraphs>141</Paragraphs>
  <Slides>16</Slides>
  <Notes>16</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16</vt:i4>
      </vt:variant>
    </vt:vector>
  </HeadingPairs>
  <TitlesOfParts>
    <vt:vector size="24" baseType="lpstr">
      <vt:lpstr>方正粗宋简体</vt:lpstr>
      <vt:lpstr>华康俪金黑W8(P)</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亮亮图文-模板40</dc:title>
  <dc:subject>哎呀小小草</dc:subject>
  <dc:creator>哎呀小小草</dc:creator>
  <cp:keywords>https:/800sucai.taobao.com</cp:keywords>
  <dc:description>https://800sucai.taobao.com</dc:description>
  <cp:lastModifiedBy>faith123</cp:lastModifiedBy>
  <cp:revision>135</cp:revision>
  <dcterms:created xsi:type="dcterms:W3CDTF">2014-10-04T05:37:00Z</dcterms:created>
  <dcterms:modified xsi:type="dcterms:W3CDTF">2018-07-09T01:53:29Z</dcterms:modified>
  <cp:category>https://800sucai.taobao.com</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2052-10.1.0.5511</vt:lpwstr>
  </property>
</Properties>
</file>